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603" r:id="rId3"/>
    <p:sldId id="618" r:id="rId4"/>
    <p:sldId id="653" r:id="rId5"/>
    <p:sldId id="652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8" r:id="rId17"/>
    <p:sldId id="631" r:id="rId18"/>
    <p:sldId id="632" r:id="rId19"/>
    <p:sldId id="634" r:id="rId20"/>
    <p:sldId id="635" r:id="rId21"/>
    <p:sldId id="636" r:id="rId22"/>
    <p:sldId id="637" r:id="rId23"/>
    <p:sldId id="639" r:id="rId24"/>
    <p:sldId id="640" r:id="rId25"/>
    <p:sldId id="641" r:id="rId26"/>
    <p:sldId id="642" r:id="rId27"/>
    <p:sldId id="643" r:id="rId28"/>
    <p:sldId id="644" r:id="rId29"/>
    <p:sldId id="645" r:id="rId30"/>
    <p:sldId id="646" r:id="rId31"/>
    <p:sldId id="647" r:id="rId32"/>
    <p:sldId id="648" r:id="rId33"/>
    <p:sldId id="649" r:id="rId34"/>
    <p:sldId id="650" r:id="rId35"/>
    <p:sldId id="651" r:id="rId36"/>
  </p:sldIdLst>
  <p:sldSz cx="10058400" cy="7772400"/>
  <p:notesSz cx="6858000" cy="9029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accent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0">
          <p15:clr>
            <a:srgbClr val="A4A3A4"/>
          </p15:clr>
        </p15:guide>
        <p15:guide id="2" pos="307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45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CBCB"/>
    <a:srgbClr val="00FFFF"/>
    <a:srgbClr val="CCECFF"/>
    <a:srgbClr val="FFFF00"/>
    <a:srgbClr val="FF6600"/>
    <a:srgbClr val="CCFFFF"/>
    <a:srgbClr val="6666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348" y="84"/>
      </p:cViewPr>
      <p:guideLst>
        <p:guide orient="horz" pos="1200"/>
        <p:guide pos="3072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264"/>
    </p:cViewPr>
  </p:sorterViewPr>
  <p:notesViewPr>
    <p:cSldViewPr>
      <p:cViewPr varScale="1">
        <p:scale>
          <a:sx n="67" d="100"/>
          <a:sy n="67" d="100"/>
        </p:scale>
        <p:origin x="-1478" y="-58"/>
      </p:cViewPr>
      <p:guideLst>
        <p:guide orient="horz" pos="284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24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30163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4288" y="8543925"/>
            <a:ext cx="2994026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543925"/>
            <a:ext cx="29940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887413">
              <a:defRPr sz="1000" i="1">
                <a:solidFill>
                  <a:srgbClr val="FF0033"/>
                </a:solidFill>
              </a:defRPr>
            </a:lvl1pPr>
          </a:lstStyle>
          <a:p>
            <a:pPr>
              <a:defRPr/>
            </a:pPr>
            <a:fld id="{C85006AD-AF3E-4491-B677-668F69E597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17463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t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8413" y="715963"/>
            <a:ext cx="4324350" cy="3341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305300"/>
            <a:ext cx="5019675" cy="4033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559" tIns="59330" rIns="90559" bIns="593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559800"/>
            <a:ext cx="2971800" cy="450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736" tIns="0" rIns="18736" bIns="0" numCol="1" anchor="b" anchorCtr="0" compatLnSpc="1">
            <a:prstTxWarp prst="textNoShape">
              <a:avLst/>
            </a:prstTxWarp>
          </a:bodyPr>
          <a:lstStyle>
            <a:lvl1pPr algn="r" defTabSz="977900"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B917DC7-8CE0-4C98-8BDB-5EBFBEA1C0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7148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46150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430338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908175" algn="l" defTabSz="99377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5ADAAC6-B2FC-44E9-8E3E-E5500264933A}" type="slidenum">
              <a:rPr lang="en-US" altLang="en-US" smtClean="0">
                <a:solidFill>
                  <a:schemeClr val="tx1"/>
                </a:solidFill>
              </a:rPr>
              <a:pPr/>
              <a:t>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120" rIns="92120"/>
          <a:lstStyle/>
          <a:p>
            <a:endParaRPr lang="en-US" altLang="en-US" sz="14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162888BA-BAB7-4ACA-BEE5-5EA0362943A4}" type="slidenum">
              <a:rPr lang="en-US" altLang="en-US" smtClean="0">
                <a:solidFill>
                  <a:schemeClr val="tx1"/>
                </a:solidFill>
              </a:rPr>
              <a:pPr/>
              <a:t>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B3779F04-8D09-403E-B612-EDDE325F8411}" type="slidenum">
              <a:rPr lang="en-US" altLang="en-US" smtClean="0">
                <a:solidFill>
                  <a:schemeClr val="tx1"/>
                </a:solidFill>
              </a:rPr>
              <a:pPr/>
              <a:t>10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DF9D4C3-833A-4FF9-939D-42F9611026F3}" type="slidenum">
              <a:rPr lang="en-US" altLang="en-US" smtClean="0">
                <a:solidFill>
                  <a:schemeClr val="tx1"/>
                </a:solidFill>
              </a:rPr>
              <a:pPr/>
              <a:t>11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4281D72-A5DC-4490-9B2A-EB5C5FE82F32}" type="slidenum">
              <a:rPr lang="en-US" altLang="en-US" smtClean="0">
                <a:solidFill>
                  <a:schemeClr val="tx1"/>
                </a:solidFill>
              </a:rPr>
              <a:pPr/>
              <a:t>12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73804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39CDCA6-F081-44C0-B1A2-54EDDD8B5EE8}" type="slidenum">
              <a:rPr lang="en-US" altLang="en-US" smtClean="0">
                <a:solidFill>
                  <a:schemeClr val="tx1"/>
                </a:solidFill>
              </a:rPr>
              <a:pPr/>
              <a:t>13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14521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A9D83C3-B718-4832-A7E9-7479A520E394}" type="slidenum">
              <a:rPr lang="en-US" altLang="en-US" smtClean="0">
                <a:solidFill>
                  <a:schemeClr val="tx1"/>
                </a:solidFill>
              </a:rPr>
              <a:pPr/>
              <a:t>14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95932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5FB1642C-9FEC-46D0-AFAD-CD4819A551A4}" type="slidenum">
              <a:rPr lang="en-US" altLang="en-US" smtClean="0">
                <a:solidFill>
                  <a:schemeClr val="tx1"/>
                </a:solidFill>
              </a:rPr>
              <a:pPr/>
              <a:t>15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49556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3E09D86-947C-4F1B-BFB4-E54AFAB50591}" type="slidenum">
              <a:rPr lang="en-US" altLang="en-US" smtClean="0">
                <a:solidFill>
                  <a:schemeClr val="tx1"/>
                </a:solidFill>
              </a:rPr>
              <a:pPr/>
              <a:t>16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63451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0BF954EE-E640-4C18-8F18-607440575FF0}" type="slidenum">
              <a:rPr lang="en-US" altLang="en-US" smtClean="0">
                <a:solidFill>
                  <a:schemeClr val="tx1"/>
                </a:solidFill>
              </a:rPr>
              <a:pPr/>
              <a:t>17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447091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DA4E0C5-B6F8-485B-8B05-C5FA40111670}" type="slidenum">
              <a:rPr lang="en-US" altLang="en-US" smtClean="0">
                <a:solidFill>
                  <a:schemeClr val="tx1"/>
                </a:solidFill>
              </a:rPr>
              <a:pPr/>
              <a:t>18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3895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A5C20746-46B2-4FED-9AC1-D160D661AB8E}" type="slidenum">
              <a:rPr lang="en-US" altLang="en-US" smtClean="0">
                <a:solidFill>
                  <a:schemeClr val="tx1"/>
                </a:solidFill>
              </a:rPr>
              <a:pPr/>
              <a:t>1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AB35DF8-89E0-4DF6-868A-E48608D99430}" type="slidenum">
              <a:rPr lang="en-US" altLang="en-US" smtClean="0">
                <a:solidFill>
                  <a:schemeClr val="tx1"/>
                </a:solidFill>
              </a:rPr>
              <a:pPr/>
              <a:t>19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008225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68E34635-6D36-42F0-ABF4-9E8D5BEA47A8}" type="slidenum">
              <a:rPr lang="en-US" altLang="en-US" smtClean="0">
                <a:solidFill>
                  <a:schemeClr val="tx1"/>
                </a:solidFill>
              </a:rPr>
              <a:pPr/>
              <a:t>2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F9665C99-CAE1-4C02-99CE-EEE53E04C79F}" type="slidenum">
              <a:rPr lang="en-US" altLang="en-US" smtClean="0">
                <a:solidFill>
                  <a:schemeClr val="tx1"/>
                </a:solidFill>
              </a:rPr>
              <a:pPr/>
              <a:t>3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854218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4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94151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D526202D-C03C-4299-857C-D4F8967471B0}" type="slidenum">
              <a:rPr lang="en-US" altLang="en-US" smtClean="0">
                <a:solidFill>
                  <a:schemeClr val="tx1"/>
                </a:solidFill>
              </a:rPr>
              <a:pPr/>
              <a:t>5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CE3BD539-8660-492F-B4E8-DE426530DB7C}" type="slidenum">
              <a:rPr lang="en-US" altLang="en-US" smtClean="0">
                <a:solidFill>
                  <a:schemeClr val="tx1"/>
                </a:solidFill>
              </a:rPr>
              <a:pPr/>
              <a:t>6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2685001A-946A-4316-AC18-4C1C5C03B45A}" type="slidenum">
              <a:rPr lang="en-US" altLang="en-US" smtClean="0">
                <a:solidFill>
                  <a:schemeClr val="tx1"/>
                </a:solidFill>
              </a:rPr>
              <a:pPr/>
              <a:t>7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9779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977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fld id="{E9134FC2-C01D-4FD9-8BA0-2310A083BD6C}" type="slidenum">
              <a:rPr lang="en-US" altLang="en-US" smtClean="0">
                <a:solidFill>
                  <a:schemeClr val="tx1"/>
                </a:solidFill>
              </a:rPr>
              <a:pPr/>
              <a:t>8</a:t>
            </a:fld>
            <a:endParaRPr lang="en-US" altLang="en-US" smtClean="0">
              <a:solidFill>
                <a:schemeClr val="tx1"/>
              </a:solidFill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914400" y="38862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2438400"/>
            <a:ext cx="7772400" cy="144780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508125" y="4403725"/>
            <a:ext cx="7042150" cy="198755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964688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148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83820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838200"/>
            <a:ext cx="57340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4243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645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5216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772400" cy="6159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9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21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38" y="4994275"/>
            <a:ext cx="8548687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5338" y="3294063"/>
            <a:ext cx="8548687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282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641475"/>
            <a:ext cx="3771900" cy="521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6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11150"/>
            <a:ext cx="9051925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238" y="1739900"/>
            <a:ext cx="4443412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238" y="2465388"/>
            <a:ext cx="4443412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0163" y="1739900"/>
            <a:ext cx="4445000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0163" y="2465388"/>
            <a:ext cx="4445000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0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80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40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9563"/>
            <a:ext cx="3308350" cy="131762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238" y="309563"/>
            <a:ext cx="5622925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238" y="1627188"/>
            <a:ext cx="3308350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4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675" y="5440363"/>
            <a:ext cx="6035675" cy="64293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675" y="693738"/>
            <a:ext cx="6035675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675" y="6083300"/>
            <a:ext cx="6035675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896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914400" y="1447800"/>
            <a:ext cx="7769225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838200"/>
            <a:ext cx="7772400" cy="61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41475"/>
            <a:ext cx="7696200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1600" tIns="50800" rIns="1016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781800"/>
            <a:ext cx="3429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defTabSz="1106488">
              <a:defRPr sz="1000" b="1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15200" y="6781800"/>
            <a:ext cx="1524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101600" tIns="50800" rIns="101600" bIns="50800" numCol="1" anchor="ctr" anchorCtr="0" compatLnSpc="1">
            <a:prstTxWarp prst="textNoShape">
              <a:avLst/>
            </a:prstTxWarp>
          </a:bodyPr>
          <a:lstStyle>
            <a:lvl1pPr algn="r" defTabSz="1106488">
              <a:defRPr sz="1400">
                <a:solidFill>
                  <a:schemeClr val="tx2"/>
                </a:solidFill>
                <a:latin typeface="Hewlett" pitchFamily="82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914400" y="6858000"/>
            <a:ext cx="77724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95800" y="6858000"/>
            <a:ext cx="685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1600" tIns="50800" rIns="101600" bIns="50800" anchor="ctr"/>
          <a:lstStyle>
            <a:lvl1pPr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 defTabSz="1106488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defTabSz="1106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defRPr/>
            </a:pPr>
            <a:r>
              <a:rPr lang="en-US" altLang="en-US" sz="1400" smtClean="0">
                <a:solidFill>
                  <a:schemeClr val="tx1"/>
                </a:solidFill>
              </a:rPr>
              <a:t>- </a:t>
            </a:r>
            <a:fld id="{11F99169-0DCD-48BC-83E2-A13BB2700B4A}" type="slidenum">
              <a:rPr lang="en-US" altLang="en-US" sz="1400" smtClean="0">
                <a:solidFill>
                  <a:schemeClr val="tx1"/>
                </a:solidFill>
              </a:rPr>
              <a:pPr algn="ctr">
                <a:defRPr/>
              </a:pPr>
              <a:t>‹#›</a:t>
            </a:fld>
            <a:r>
              <a:rPr lang="en-US" altLang="en-US" sz="1400" smtClean="0">
                <a:solidFill>
                  <a:schemeClr val="tx1"/>
                </a:solidFill>
              </a:rPr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xStyles>
    <p:titleStyle>
      <a:lvl1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6pPr>
      <a:lvl7pPr marL="9144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7pPr>
      <a:lvl8pPr marL="13716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8pPr>
      <a:lvl9pPr marL="1828800" algn="l" defTabSz="1106488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9pPr>
    </p:titleStyle>
    <p:bodyStyle>
      <a:lvl1pPr marL="377825" indent="-377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75000"/>
        <a:buFont typeface="Monotype Sort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06450" indent="-3143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100000"/>
        <a:buChar char="»"/>
        <a:defRPr sz="2000">
          <a:solidFill>
            <a:schemeClr val="tx1"/>
          </a:solidFill>
          <a:latin typeface="+mn-lt"/>
        </a:defRPr>
      </a:lvl2pPr>
      <a:lvl3pPr marL="1171575" indent="-250825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anose="05000000000000000000" pitchFamily="2" charset="2"/>
        <a:buChar char="Ÿ"/>
        <a:defRPr>
          <a:solidFill>
            <a:schemeClr val="tx1"/>
          </a:solidFill>
          <a:latin typeface="+mn-lt"/>
        </a:defRPr>
      </a:lvl3pPr>
      <a:lvl4pPr marL="1538288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onotype Sorts" pitchFamily="2" charset="2"/>
        <a:buChar char="u"/>
        <a:defRPr sz="1600">
          <a:solidFill>
            <a:schemeClr val="tx1"/>
          </a:solidFill>
          <a:latin typeface="+mn-lt"/>
        </a:defRPr>
      </a:lvl4pPr>
      <a:lvl5pPr marL="19050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5pPr>
      <a:lvl6pPr marL="23622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6pPr>
      <a:lvl7pPr marL="28194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7pPr>
      <a:lvl8pPr marL="32766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8pPr>
      <a:lvl9pPr marL="3733800" indent="-252413" algn="l" defTabSz="1106488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Monotype Sorts" pitchFamily="2" charset="2"/>
        <a:buChar char="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438400"/>
            <a:ext cx="8458200" cy="1447800"/>
          </a:xfrm>
          <a:noFill/>
        </p:spPr>
        <p:txBody>
          <a:bodyPr lIns="111125" tIns="55562" rIns="111125" bIns="55562"/>
          <a:lstStyle/>
          <a:p>
            <a:r>
              <a:rPr lang="en-US" altLang="en-US" sz="4800" dirty="0" smtClean="0"/>
              <a:t>EECS 583 – Class 13</a:t>
            </a:r>
            <a:br>
              <a:rPr lang="en-US" altLang="en-US" sz="4800" dirty="0" smtClean="0"/>
            </a:br>
            <a:r>
              <a:rPr lang="en-US" altLang="en-US" sz="4800" dirty="0" smtClean="0"/>
              <a:t>Software Pipelining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noFill/>
        </p:spPr>
        <p:txBody>
          <a:bodyPr lIns="111125" tIns="55562" rIns="111125" bIns="55562"/>
          <a:lstStyle/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University of Michigan</a:t>
            </a:r>
          </a:p>
          <a:p>
            <a:pPr algn="l">
              <a:lnSpc>
                <a:spcPct val="80000"/>
              </a:lnSpc>
            </a:pPr>
            <a:endParaRPr lang="en-US" altLang="en-US" i="1" dirty="0" smtClean="0"/>
          </a:p>
          <a:p>
            <a:pPr algn="l">
              <a:lnSpc>
                <a:spcPct val="80000"/>
              </a:lnSpc>
            </a:pPr>
            <a:r>
              <a:rPr lang="en-US" altLang="en-US" i="1" dirty="0" smtClean="0"/>
              <a:t>February 20, 2023</a:t>
            </a:r>
            <a:endParaRPr lang="en-US" altLang="en-US" i="1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050925" y="1638300"/>
            <a:ext cx="6026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Approach: Enumerate all irredundant elementary circuits in the </a:t>
            </a:r>
          </a:p>
          <a:p>
            <a:r>
              <a:rPr lang="en-US" altLang="en-US">
                <a:solidFill>
                  <a:schemeClr val="tx1"/>
                </a:solidFill>
              </a:rPr>
              <a:t>dependence graph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2435225"/>
            <a:ext cx="4211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RecMII = MAX        (delay(c) / distance(c))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2133600" y="2741613"/>
            <a:ext cx="95726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c in C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066800" y="3197225"/>
            <a:ext cx="61420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total latency in dependence cycle c (sum of delays)</a:t>
            </a:r>
          </a:p>
          <a:p>
            <a:r>
              <a:rPr lang="en-US" altLang="en-US"/>
              <a:t>distance(c) = total iteration distance of cycle c (sum of distances)</a:t>
            </a:r>
          </a:p>
        </p:txBody>
      </p:sp>
      <p:sp>
        <p:nvSpPr>
          <p:cNvPr id="53255" name="Oval 7"/>
          <p:cNvSpPr>
            <a:spLocks noChangeArrowheads="1"/>
          </p:cNvSpPr>
          <p:nvPr/>
        </p:nvSpPr>
        <p:spPr bwMode="auto">
          <a:xfrm>
            <a:off x="20574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3256" name="Line 8"/>
          <p:cNvSpPr>
            <a:spLocks noChangeShapeType="1"/>
          </p:cNvSpPr>
          <p:nvPr/>
        </p:nvSpPr>
        <p:spPr bwMode="auto">
          <a:xfrm>
            <a:off x="2209800" y="48768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7" name="Oval 9"/>
          <p:cNvSpPr>
            <a:spLocks noChangeArrowheads="1"/>
          </p:cNvSpPr>
          <p:nvPr/>
        </p:nvSpPr>
        <p:spPr bwMode="auto">
          <a:xfrm>
            <a:off x="20574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3258" name="Freeform 10"/>
          <p:cNvSpPr>
            <a:spLocks/>
          </p:cNvSpPr>
          <p:nvPr/>
        </p:nvSpPr>
        <p:spPr bwMode="auto">
          <a:xfrm>
            <a:off x="2209800" y="4241800"/>
            <a:ext cx="558800" cy="1549400"/>
          </a:xfrm>
          <a:custGeom>
            <a:avLst/>
            <a:gdLst>
              <a:gd name="T0" fmla="*/ 0 w 352"/>
              <a:gd name="T1" fmla="*/ 2147483646 h 976"/>
              <a:gd name="T2" fmla="*/ 2147483646 w 352"/>
              <a:gd name="T3" fmla="*/ 2147483646 h 976"/>
              <a:gd name="T4" fmla="*/ 2147483646 w 352"/>
              <a:gd name="T5" fmla="*/ 2147483646 h 976"/>
              <a:gd name="T6" fmla="*/ 2147483646 w 352"/>
              <a:gd name="T7" fmla="*/ 2147483646 h 976"/>
              <a:gd name="T8" fmla="*/ 2147483646 w 352"/>
              <a:gd name="T9" fmla="*/ 2147483646 h 976"/>
              <a:gd name="T10" fmla="*/ 2147483646 w 352"/>
              <a:gd name="T11" fmla="*/ 2147483646 h 976"/>
              <a:gd name="T12" fmla="*/ 2147483646 w 352"/>
              <a:gd name="T13" fmla="*/ 2147483646 h 976"/>
              <a:gd name="T14" fmla="*/ 2147483646 w 352"/>
              <a:gd name="T15" fmla="*/ 2147483646 h 97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352" h="976">
                <a:moveTo>
                  <a:pt x="0" y="880"/>
                </a:moveTo>
                <a:cubicBezTo>
                  <a:pt x="28" y="928"/>
                  <a:pt x="56" y="976"/>
                  <a:pt x="96" y="976"/>
                </a:cubicBezTo>
                <a:cubicBezTo>
                  <a:pt x="136" y="976"/>
                  <a:pt x="200" y="944"/>
                  <a:pt x="240" y="880"/>
                </a:cubicBezTo>
                <a:cubicBezTo>
                  <a:pt x="280" y="816"/>
                  <a:pt x="320" y="680"/>
                  <a:pt x="336" y="592"/>
                </a:cubicBezTo>
                <a:cubicBezTo>
                  <a:pt x="352" y="504"/>
                  <a:pt x="344" y="432"/>
                  <a:pt x="336" y="352"/>
                </a:cubicBezTo>
                <a:cubicBezTo>
                  <a:pt x="328" y="272"/>
                  <a:pt x="312" y="168"/>
                  <a:pt x="288" y="112"/>
                </a:cubicBezTo>
                <a:cubicBezTo>
                  <a:pt x="264" y="56"/>
                  <a:pt x="232" y="0"/>
                  <a:pt x="192" y="16"/>
                </a:cubicBezTo>
                <a:cubicBezTo>
                  <a:pt x="152" y="32"/>
                  <a:pt x="100" y="120"/>
                  <a:pt x="48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1736725" y="4887913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1,0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2819400" y="4721225"/>
            <a:ext cx="406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3,1</a:t>
            </a:r>
          </a:p>
        </p:txBody>
      </p:sp>
      <p:sp>
        <p:nvSpPr>
          <p:cNvPr id="53261" name="AutoShape 13"/>
          <p:cNvSpPr>
            <a:spLocks noChangeArrowheads="1"/>
          </p:cNvSpPr>
          <p:nvPr/>
        </p:nvSpPr>
        <p:spPr bwMode="auto">
          <a:xfrm>
            <a:off x="3810000" y="4800600"/>
            <a:ext cx="685800" cy="457200"/>
          </a:xfrm>
          <a:prstGeom prst="rightArrow">
            <a:avLst>
              <a:gd name="adj1" fmla="val 50000"/>
              <a:gd name="adj2" fmla="val 375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62" name="Text Box 14"/>
          <p:cNvSpPr txBox="1">
            <a:spLocks noChangeArrowheads="1"/>
          </p:cNvSpPr>
          <p:nvPr/>
        </p:nvSpPr>
        <p:spPr bwMode="auto">
          <a:xfrm>
            <a:off x="5394325" y="4000500"/>
            <a:ext cx="1441450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cycle</a:t>
            </a:r>
            <a:r>
              <a:rPr lang="en-US" altLang="en-US"/>
              <a:t>	</a:t>
            </a:r>
          </a:p>
          <a:p>
            <a:r>
              <a:rPr lang="en-US" altLang="en-US"/>
              <a:t>k	1</a:t>
            </a:r>
          </a:p>
          <a:p>
            <a:r>
              <a:rPr lang="en-US" altLang="en-US"/>
              <a:t>k+1	2</a:t>
            </a:r>
          </a:p>
          <a:p>
            <a:r>
              <a:rPr lang="en-US" altLang="en-US"/>
              <a:t>k+2</a:t>
            </a:r>
          </a:p>
          <a:p>
            <a:r>
              <a:rPr lang="en-US" altLang="en-US"/>
              <a:t>k+3</a:t>
            </a:r>
          </a:p>
          <a:p>
            <a:r>
              <a:rPr lang="en-US" altLang="en-US"/>
              <a:t>k+4	    1</a:t>
            </a:r>
          </a:p>
          <a:p>
            <a:r>
              <a:rPr lang="en-US" altLang="en-US"/>
              <a:t>k+5	    2</a:t>
            </a:r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6477000" y="4876800"/>
            <a:ext cx="22860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Freeform 16"/>
          <p:cNvSpPr>
            <a:spLocks/>
          </p:cNvSpPr>
          <p:nvPr/>
        </p:nvSpPr>
        <p:spPr bwMode="auto">
          <a:xfrm>
            <a:off x="6553200" y="4470400"/>
            <a:ext cx="88900" cy="254000"/>
          </a:xfrm>
          <a:custGeom>
            <a:avLst/>
            <a:gdLst>
              <a:gd name="T0" fmla="*/ 0 w 56"/>
              <a:gd name="T1" fmla="*/ 2147483646 h 160"/>
              <a:gd name="T2" fmla="*/ 2147483646 w 56"/>
              <a:gd name="T3" fmla="*/ 2147483646 h 160"/>
              <a:gd name="T4" fmla="*/ 2147483646 w 56"/>
              <a:gd name="T5" fmla="*/ 2147483646 h 160"/>
              <a:gd name="T6" fmla="*/ 0 w 56"/>
              <a:gd name="T7" fmla="*/ 2147483646 h 16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6" h="160">
                <a:moveTo>
                  <a:pt x="0" y="16"/>
                </a:moveTo>
                <a:cubicBezTo>
                  <a:pt x="20" y="8"/>
                  <a:pt x="40" y="0"/>
                  <a:pt x="48" y="16"/>
                </a:cubicBezTo>
                <a:cubicBezTo>
                  <a:pt x="56" y="32"/>
                  <a:pt x="56" y="88"/>
                  <a:pt x="48" y="112"/>
                </a:cubicBezTo>
                <a:cubicBezTo>
                  <a:pt x="40" y="136"/>
                  <a:pt x="20" y="148"/>
                  <a:pt x="0" y="16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6629400" y="43418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6553200" y="4875213"/>
            <a:ext cx="2603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</a:t>
            </a:r>
          </a:p>
        </p:txBody>
      </p:sp>
      <p:sp>
        <p:nvSpPr>
          <p:cNvPr id="53267" name="Line 19"/>
          <p:cNvSpPr>
            <a:spLocks noChangeShapeType="1"/>
          </p:cNvSpPr>
          <p:nvPr/>
        </p:nvSpPr>
        <p:spPr bwMode="auto">
          <a:xfrm>
            <a:off x="6248400" y="43434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8" name="Line 20"/>
          <p:cNvSpPr>
            <a:spLocks noChangeShapeType="1"/>
          </p:cNvSpPr>
          <p:nvPr/>
        </p:nvSpPr>
        <p:spPr bwMode="auto">
          <a:xfrm>
            <a:off x="6248400" y="5410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9" name="Line 21"/>
          <p:cNvSpPr>
            <a:spLocks noChangeShapeType="1"/>
          </p:cNvSpPr>
          <p:nvPr/>
        </p:nvSpPr>
        <p:spPr bwMode="auto">
          <a:xfrm>
            <a:off x="7696200" y="43434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0" name="Text Box 22"/>
          <p:cNvSpPr txBox="1">
            <a:spLocks noChangeArrowheads="1"/>
          </p:cNvSpPr>
          <p:nvPr/>
        </p:nvSpPr>
        <p:spPr bwMode="auto">
          <a:xfrm>
            <a:off x="7756525" y="4838700"/>
            <a:ext cx="12525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 cycles,</a:t>
            </a:r>
          </a:p>
          <a:p>
            <a:r>
              <a:rPr lang="en-US" altLang="en-US"/>
              <a:t>RecMII = 4</a:t>
            </a:r>
          </a:p>
        </p:txBody>
      </p:sp>
      <p:sp>
        <p:nvSpPr>
          <p:cNvPr id="53271" name="Text Box 23"/>
          <p:cNvSpPr txBox="1">
            <a:spLocks noChangeArrowheads="1"/>
          </p:cNvSpPr>
          <p:nvPr/>
        </p:nvSpPr>
        <p:spPr bwMode="auto">
          <a:xfrm>
            <a:off x="1219200" y="5940425"/>
            <a:ext cx="2259013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delay(c) = 1 + 3 = 4</a:t>
            </a:r>
          </a:p>
          <a:p>
            <a:r>
              <a:rPr lang="en-US" altLang="en-US"/>
              <a:t>distance(c) = 0 + 1 = 1</a:t>
            </a:r>
          </a:p>
          <a:p>
            <a:r>
              <a:rPr lang="en-US" altLang="en-US"/>
              <a:t>RecMII = 4/1 = 4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RecMII Example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914400" y="1749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914400" y="17526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Oval 5"/>
          <p:cNvSpPr>
            <a:spLocks noChangeArrowheads="1"/>
          </p:cNvSpPr>
          <p:nvPr/>
        </p:nvSpPr>
        <p:spPr bwMode="auto">
          <a:xfrm>
            <a:off x="4495800" y="205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5302" name="Oval 6"/>
          <p:cNvSpPr>
            <a:spLocks noChangeArrowheads="1"/>
          </p:cNvSpPr>
          <p:nvPr/>
        </p:nvSpPr>
        <p:spPr bwMode="auto">
          <a:xfrm>
            <a:off x="4495800" y="2667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5303" name="Oval 7"/>
          <p:cNvSpPr>
            <a:spLocks noChangeArrowheads="1"/>
          </p:cNvSpPr>
          <p:nvPr/>
        </p:nvSpPr>
        <p:spPr bwMode="auto">
          <a:xfrm>
            <a:off x="4495800" y="3276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5304" name="Oval 8"/>
          <p:cNvSpPr>
            <a:spLocks noChangeArrowheads="1"/>
          </p:cNvSpPr>
          <p:nvPr/>
        </p:nvSpPr>
        <p:spPr bwMode="auto">
          <a:xfrm>
            <a:off x="4495800" y="3886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5305" name="Oval 9"/>
          <p:cNvSpPr>
            <a:spLocks noChangeArrowheads="1"/>
          </p:cNvSpPr>
          <p:nvPr/>
        </p:nvSpPr>
        <p:spPr bwMode="auto">
          <a:xfrm>
            <a:off x="4495800" y="4495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5306" name="Oval 10"/>
          <p:cNvSpPr>
            <a:spLocks noChangeArrowheads="1"/>
          </p:cNvSpPr>
          <p:nvPr/>
        </p:nvSpPr>
        <p:spPr bwMode="auto">
          <a:xfrm>
            <a:off x="4495800" y="5105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55307" name="Oval 11"/>
          <p:cNvSpPr>
            <a:spLocks noChangeArrowheads="1"/>
          </p:cNvSpPr>
          <p:nvPr/>
        </p:nvSpPr>
        <p:spPr bwMode="auto">
          <a:xfrm>
            <a:off x="4495800" y="5715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5308" name="Line 12"/>
          <p:cNvSpPr>
            <a:spLocks noChangeShapeType="1"/>
          </p:cNvSpPr>
          <p:nvPr/>
        </p:nvSpPr>
        <p:spPr bwMode="auto">
          <a:xfrm>
            <a:off x="4648200" y="2362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4648200" y="2971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4648200" y="5410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Freeform 15"/>
          <p:cNvSpPr>
            <a:spLocks/>
          </p:cNvSpPr>
          <p:nvPr/>
        </p:nvSpPr>
        <p:spPr bwMode="auto">
          <a:xfrm>
            <a:off x="4305300" y="22860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Freeform 16"/>
          <p:cNvSpPr>
            <a:spLocks/>
          </p:cNvSpPr>
          <p:nvPr/>
        </p:nvSpPr>
        <p:spPr bwMode="auto">
          <a:xfrm>
            <a:off x="4724400" y="3505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Freeform 17"/>
          <p:cNvSpPr>
            <a:spLocks/>
          </p:cNvSpPr>
          <p:nvPr/>
        </p:nvSpPr>
        <p:spPr bwMode="auto">
          <a:xfrm>
            <a:off x="4330700" y="41910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Freeform 18"/>
          <p:cNvSpPr>
            <a:spLocks/>
          </p:cNvSpPr>
          <p:nvPr/>
        </p:nvSpPr>
        <p:spPr bwMode="auto">
          <a:xfrm>
            <a:off x="4724400" y="17272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5" name="Freeform 19"/>
          <p:cNvSpPr>
            <a:spLocks/>
          </p:cNvSpPr>
          <p:nvPr/>
        </p:nvSpPr>
        <p:spPr bwMode="auto">
          <a:xfrm>
            <a:off x="4648200" y="37338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Freeform 20"/>
          <p:cNvSpPr>
            <a:spLocks/>
          </p:cNvSpPr>
          <p:nvPr/>
        </p:nvSpPr>
        <p:spPr bwMode="auto">
          <a:xfrm>
            <a:off x="4724400" y="44196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4022725" y="43799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8" name="Text Box 22"/>
          <p:cNvSpPr txBox="1">
            <a:spLocks noChangeArrowheads="1"/>
          </p:cNvSpPr>
          <p:nvPr/>
        </p:nvSpPr>
        <p:spPr bwMode="auto">
          <a:xfrm>
            <a:off x="4648200" y="54324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55319" name="Text Box 23"/>
          <p:cNvSpPr txBox="1">
            <a:spLocks noChangeArrowheads="1"/>
          </p:cNvSpPr>
          <p:nvPr/>
        </p:nvSpPr>
        <p:spPr bwMode="auto">
          <a:xfrm>
            <a:off x="38100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267200" y="2994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72000" y="2284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5334000" y="169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486400" y="35798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4" name="Text Box 28"/>
          <p:cNvSpPr txBox="1">
            <a:spLocks noChangeArrowheads="1"/>
          </p:cNvSpPr>
          <p:nvPr/>
        </p:nvSpPr>
        <p:spPr bwMode="auto">
          <a:xfrm>
            <a:off x="4953000" y="4441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5" name="Text Box 29"/>
          <p:cNvSpPr txBox="1">
            <a:spLocks noChangeArrowheads="1"/>
          </p:cNvSpPr>
          <p:nvPr/>
        </p:nvSpPr>
        <p:spPr bwMode="auto">
          <a:xfrm>
            <a:off x="48768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4800600" y="3375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5327" name="Freeform 31"/>
          <p:cNvSpPr>
            <a:spLocks/>
          </p:cNvSpPr>
          <p:nvPr/>
        </p:nvSpPr>
        <p:spPr bwMode="auto">
          <a:xfrm>
            <a:off x="4724400" y="29718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Text Box 32"/>
          <p:cNvSpPr txBox="1">
            <a:spLocks noChangeArrowheads="1"/>
          </p:cNvSpPr>
          <p:nvPr/>
        </p:nvSpPr>
        <p:spPr bwMode="auto">
          <a:xfrm>
            <a:off x="3733800" y="61690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55329" name="Text Box 33"/>
          <p:cNvSpPr txBox="1">
            <a:spLocks noChangeArrowheads="1"/>
          </p:cNvSpPr>
          <p:nvPr/>
        </p:nvSpPr>
        <p:spPr bwMode="auto">
          <a:xfrm>
            <a:off x="6172200" y="1978025"/>
            <a:ext cx="2992438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5: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4  1  4: 1 / 1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5  3  5: 1 / 1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MAX(1,1,1,1)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Then,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MAX(ResMII, RecMII)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MAX(2,1)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34" name="Rectangle 4"/>
          <p:cNvSpPr>
            <a:spLocks noChangeArrowheads="1"/>
          </p:cNvSpPr>
          <p:nvPr/>
        </p:nvSpPr>
        <p:spPr bwMode="auto">
          <a:xfrm>
            <a:off x="412546" y="4046538"/>
            <a:ext cx="339708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RecMII</a:t>
            </a:r>
            <a:r>
              <a:rPr lang="en-US" altLang="en-US" sz="1600" dirty="0"/>
              <a:t> = </a:t>
            </a:r>
            <a:r>
              <a:rPr lang="en-US" altLang="en-US" sz="1600" dirty="0" smtClean="0"/>
              <a:t>MAX(delay(c</a:t>
            </a:r>
            <a:r>
              <a:rPr lang="en-US" altLang="en-US" sz="1600" dirty="0"/>
              <a:t>) / distance(c))</a:t>
            </a:r>
          </a:p>
        </p:txBody>
      </p:sp>
      <p:sp>
        <p:nvSpPr>
          <p:cNvPr id="35" name="Text Box 6"/>
          <p:cNvSpPr txBox="1">
            <a:spLocks noChangeArrowheads="1"/>
          </p:cNvSpPr>
          <p:nvPr/>
        </p:nvSpPr>
        <p:spPr bwMode="auto">
          <a:xfrm>
            <a:off x="412546" y="4808538"/>
            <a:ext cx="346921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delay(c) = total latency in </a:t>
            </a:r>
            <a:r>
              <a:rPr lang="en-US" altLang="en-US" sz="1600" dirty="0" smtClean="0"/>
              <a:t>dependence</a:t>
            </a:r>
            <a:br>
              <a:rPr lang="en-US" altLang="en-US" sz="1600" dirty="0" smtClean="0"/>
            </a:br>
            <a:r>
              <a:rPr lang="en-US" altLang="en-US" sz="1600" dirty="0" smtClean="0"/>
              <a:t>	cycle </a:t>
            </a:r>
            <a:r>
              <a:rPr lang="en-US" altLang="en-US" sz="1600" dirty="0"/>
              <a:t>c (sum of delays)</a:t>
            </a:r>
          </a:p>
          <a:p>
            <a:r>
              <a:rPr lang="en-US" altLang="en-US" sz="1600" dirty="0"/>
              <a:t>distance(c) = total iteration </a:t>
            </a:r>
            <a:r>
              <a:rPr lang="en-US" altLang="en-US" sz="1600" dirty="0" smtClean="0"/>
              <a:t>distance</a:t>
            </a:r>
            <a:br>
              <a:rPr lang="en-US" altLang="en-US" sz="1600" dirty="0" smtClean="0"/>
            </a:br>
            <a:r>
              <a:rPr lang="en-US" altLang="en-US" sz="1600" dirty="0" smtClean="0"/>
              <a:t>	of </a:t>
            </a:r>
            <a:r>
              <a:rPr lang="en-US" altLang="en-US" sz="1600" dirty="0"/>
              <a:t>cycle c (sum of distances)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381000" y="4006850"/>
            <a:ext cx="3523191" cy="186055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Homework Problem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609600" y="4624604"/>
            <a:ext cx="3486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Calculate </a:t>
            </a:r>
            <a:r>
              <a:rPr lang="en-US" altLang="en-US" dirty="0" err="1">
                <a:solidFill>
                  <a:schemeClr val="tx1"/>
                </a:solidFill>
              </a:rPr>
              <a:t>RecMII</a:t>
            </a:r>
            <a:r>
              <a:rPr lang="en-US" altLang="en-US" dirty="0">
                <a:solidFill>
                  <a:schemeClr val="tx1"/>
                </a:solidFill>
              </a:rPr>
              <a:t>, </a:t>
            </a:r>
            <a:r>
              <a:rPr lang="en-US" altLang="en-US" dirty="0" err="1">
                <a:solidFill>
                  <a:schemeClr val="tx1"/>
                </a:solidFill>
              </a:rPr>
              <a:t>ResMII</a:t>
            </a:r>
            <a:r>
              <a:rPr lang="en-US" altLang="en-US" dirty="0">
                <a:solidFill>
                  <a:schemeClr val="tx1"/>
                </a:solidFill>
              </a:rPr>
              <a:t>, and MII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  <a:p>
            <a:r>
              <a:rPr lang="en-US" altLang="en-US"/>
              <a:t>Resources: 1 ALU, 1 MEM, 1 BR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7391400" y="1790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7391400" y="24003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7391400" y="30099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7391400" y="36195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7391400" y="42291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7391400" y="48387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15" name="Straight Arrow Connector 14"/>
          <p:cNvCxnSpPr>
            <a:stCxn id="7" idx="2"/>
            <a:endCxn id="8" idx="1"/>
          </p:cNvCxnSpPr>
          <p:nvPr/>
        </p:nvCxnSpPr>
        <p:spPr bwMode="auto">
          <a:xfrm>
            <a:off x="7391400" y="19431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7"/>
          <p:cNvCxnSpPr>
            <a:stCxn id="7" idx="6"/>
          </p:cNvCxnSpPr>
          <p:nvPr/>
        </p:nvCxnSpPr>
        <p:spPr bwMode="auto">
          <a:xfrm flipH="1">
            <a:off x="7597541" y="19431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Arrow Connector 21"/>
          <p:cNvCxnSpPr>
            <a:stCxn id="8" idx="4"/>
            <a:endCxn id="9" idx="0"/>
          </p:cNvCxnSpPr>
          <p:nvPr/>
        </p:nvCxnSpPr>
        <p:spPr bwMode="auto">
          <a:xfrm>
            <a:off x="7543800" y="27051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Curved Connector 23"/>
          <p:cNvCxnSpPr>
            <a:stCxn id="10" idx="4"/>
            <a:endCxn id="10" idx="0"/>
          </p:cNvCxnSpPr>
          <p:nvPr/>
        </p:nvCxnSpPr>
        <p:spPr bwMode="auto">
          <a:xfrm rot="5400000" flipH="1">
            <a:off x="7391400" y="37719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0" idx="4"/>
            <a:endCxn id="11" idx="0"/>
          </p:cNvCxnSpPr>
          <p:nvPr/>
        </p:nvCxnSpPr>
        <p:spPr bwMode="auto">
          <a:xfrm>
            <a:off x="7543800" y="39243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11" idx="4"/>
            <a:endCxn id="12" idx="0"/>
          </p:cNvCxnSpPr>
          <p:nvPr/>
        </p:nvCxnSpPr>
        <p:spPr bwMode="auto">
          <a:xfrm>
            <a:off x="7543800" y="45339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7344" name="Curved Connector 57343"/>
          <p:cNvCxnSpPr>
            <a:stCxn id="10" idx="4"/>
            <a:endCxn id="7" idx="0"/>
          </p:cNvCxnSpPr>
          <p:nvPr/>
        </p:nvCxnSpPr>
        <p:spPr bwMode="auto">
          <a:xfrm rot="5400000" flipH="1">
            <a:off x="6477000" y="28575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7353" name="Freeform 57352"/>
          <p:cNvSpPr/>
          <p:nvPr/>
        </p:nvSpPr>
        <p:spPr bwMode="auto">
          <a:xfrm>
            <a:off x="7536581" y="20826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Text Box 15"/>
          <p:cNvSpPr txBox="1">
            <a:spLocks noChangeArrowheads="1"/>
          </p:cNvSpPr>
          <p:nvPr/>
        </p:nvSpPr>
        <p:spPr bwMode="auto">
          <a:xfrm>
            <a:off x="8122889" y="22479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7508627" y="21606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013277" y="21196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7491211" y="26441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6" name="Text Box 15"/>
          <p:cNvSpPr txBox="1">
            <a:spLocks noChangeArrowheads="1"/>
          </p:cNvSpPr>
          <p:nvPr/>
        </p:nvSpPr>
        <p:spPr bwMode="auto">
          <a:xfrm>
            <a:off x="6599266" y="36789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7" name="Text Box 15"/>
          <p:cNvSpPr txBox="1">
            <a:spLocks noChangeArrowheads="1"/>
          </p:cNvSpPr>
          <p:nvPr/>
        </p:nvSpPr>
        <p:spPr bwMode="auto">
          <a:xfrm>
            <a:off x="6599266" y="24578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48" name="Text Box 15"/>
          <p:cNvSpPr txBox="1">
            <a:spLocks noChangeArrowheads="1"/>
          </p:cNvSpPr>
          <p:nvPr/>
        </p:nvSpPr>
        <p:spPr bwMode="auto">
          <a:xfrm>
            <a:off x="7483992" y="39514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7512467" y="44883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57355" name="Curved Connector 57354"/>
          <p:cNvCxnSpPr>
            <a:endCxn id="9" idx="7"/>
          </p:cNvCxnSpPr>
          <p:nvPr/>
        </p:nvCxnSpPr>
        <p:spPr bwMode="auto">
          <a:xfrm rot="5400000" flipH="1" flipV="1">
            <a:off x="7156016" y="34351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3" name="Text Box 15"/>
          <p:cNvSpPr txBox="1">
            <a:spLocks noChangeArrowheads="1"/>
          </p:cNvSpPr>
          <p:nvPr/>
        </p:nvSpPr>
        <p:spPr bwMode="auto">
          <a:xfrm>
            <a:off x="7877268" y="33256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57358" name="Straight Arrow Connector 57357"/>
          <p:cNvCxnSpPr>
            <a:stCxn id="9" idx="4"/>
            <a:endCxn id="10" idx="0"/>
          </p:cNvCxnSpPr>
          <p:nvPr/>
        </p:nvCxnSpPr>
        <p:spPr bwMode="auto">
          <a:xfrm>
            <a:off x="7543800" y="33147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6" name="Text Box 15"/>
          <p:cNvSpPr txBox="1">
            <a:spLocks noChangeArrowheads="1"/>
          </p:cNvSpPr>
          <p:nvPr/>
        </p:nvSpPr>
        <p:spPr bwMode="auto">
          <a:xfrm>
            <a:off x="7391400" y="32567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Process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Use list scheduling but we need a few twists</a:t>
            </a:r>
          </a:p>
          <a:p>
            <a:pPr lvl="1"/>
            <a:r>
              <a:rPr lang="en-US" altLang="en-US" smtClean="0"/>
              <a:t>II is predetermined – starts  at MII, then is incremented</a:t>
            </a:r>
          </a:p>
          <a:p>
            <a:pPr lvl="1"/>
            <a:r>
              <a:rPr lang="en-US" altLang="en-US" smtClean="0"/>
              <a:t>Cyclic dependences complicate matters</a:t>
            </a:r>
          </a:p>
          <a:p>
            <a:pPr lvl="2"/>
            <a:r>
              <a:rPr lang="en-US" altLang="en-US" smtClean="0"/>
              <a:t>Estart/Priority/etc.</a:t>
            </a:r>
          </a:p>
          <a:p>
            <a:pPr lvl="2"/>
            <a:r>
              <a:rPr lang="en-US" altLang="en-US" smtClean="0"/>
              <a:t>Consumer scheduled before producer is considered</a:t>
            </a:r>
          </a:p>
          <a:p>
            <a:pPr lvl="3"/>
            <a:r>
              <a:rPr lang="en-US" altLang="en-US" smtClean="0"/>
              <a:t>There is a window where something can be scheduled!</a:t>
            </a:r>
          </a:p>
          <a:p>
            <a:pPr lvl="1"/>
            <a:r>
              <a:rPr lang="en-US" altLang="en-US" smtClean="0"/>
              <a:t>Guarantee the repeating pattern</a:t>
            </a:r>
          </a:p>
          <a:p>
            <a:r>
              <a:rPr lang="en-US" altLang="en-US" smtClean="0"/>
              <a:t>2 constraints enforced on the schedule</a:t>
            </a:r>
          </a:p>
          <a:p>
            <a:pPr lvl="1"/>
            <a:r>
              <a:rPr lang="en-US" altLang="en-US" smtClean="0"/>
              <a:t>Each iteration begin exactly II cycles after the previous one</a:t>
            </a:r>
          </a:p>
          <a:p>
            <a:pPr lvl="1"/>
            <a:r>
              <a:rPr lang="en-US" altLang="en-US" smtClean="0"/>
              <a:t>Each time an operation is scheduled in 1 iteration, it is tentatively scheduled in subsequent iterations at intervals of II</a:t>
            </a:r>
          </a:p>
          <a:p>
            <a:pPr lvl="2"/>
            <a:r>
              <a:rPr lang="en-US" altLang="en-US" smtClean="0"/>
              <a:t>MRT used for this</a:t>
            </a:r>
          </a:p>
          <a:p>
            <a:pPr lvl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52404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Priority Function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898525" y="1790700"/>
            <a:ext cx="6667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Height-based priority worked well for acyclic scheduling, makes sense</a:t>
            </a:r>
          </a:p>
          <a:p>
            <a:r>
              <a:rPr lang="en-US" altLang="en-US">
                <a:solidFill>
                  <a:schemeClr val="tx1"/>
                </a:solidFill>
              </a:rPr>
              <a:t>that it will work for loops as well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762000" y="2740025"/>
            <a:ext cx="22812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Acyclic:</a:t>
            </a:r>
          </a:p>
          <a:p>
            <a:r>
              <a:rPr lang="en-US" altLang="en-US"/>
              <a:t>	Height(X) = 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657600" y="27400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57600" y="3273425"/>
            <a:ext cx="47323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((Height(Y) + Delay(X,Y)), otherwise</a:t>
            </a:r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V="1">
            <a:off x="3124200" y="2590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2" name="Line 8"/>
          <p:cNvSpPr>
            <a:spLocks noChangeShapeType="1"/>
          </p:cNvSpPr>
          <p:nvPr/>
        </p:nvSpPr>
        <p:spPr bwMode="auto">
          <a:xfrm>
            <a:off x="3124200" y="3200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3505200" y="35798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838200" y="4568825"/>
            <a:ext cx="2433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Cyclic:</a:t>
            </a:r>
          </a:p>
          <a:p>
            <a:r>
              <a:rPr lang="en-US" altLang="en-US"/>
              <a:t>	HeightR(X) = 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3733800" y="4568825"/>
            <a:ext cx="2444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has no successors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3733800" y="5102225"/>
            <a:ext cx="51768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        ((HeightR(Y) + EffDelay(X,Y)), otherwise</a:t>
            </a:r>
          </a:p>
        </p:txBody>
      </p:sp>
      <p:sp>
        <p:nvSpPr>
          <p:cNvPr id="31757" name="Line 13"/>
          <p:cNvSpPr>
            <a:spLocks noChangeShapeType="1"/>
          </p:cNvSpPr>
          <p:nvPr/>
        </p:nvSpPr>
        <p:spPr bwMode="auto">
          <a:xfrm flipV="1">
            <a:off x="3200400" y="44196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>
            <a:off x="3200400" y="50292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3581400" y="54086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Y = succ(X)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651125" y="6286500"/>
            <a:ext cx="47259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39209984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Calculating Height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762000" y="1524000"/>
            <a:ext cx="5200650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Insert pseudo edges from all nodes to branch with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>latency = 0, distance = 0 (dotted edges)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HeightR(4) =</a:t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HeightR(3) =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HeightR(2) = </a:t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r>
              <a:rPr lang="en-US" altLang="en-US">
                <a:solidFill>
                  <a:schemeClr val="tx1"/>
                </a:solidFill>
              </a:rPr>
              <a:t/>
            </a:r>
            <a:br>
              <a:rPr lang="en-US" altLang="en-US">
                <a:solidFill>
                  <a:schemeClr val="tx1"/>
                </a:solidFill>
              </a:rPr>
            </a:br>
            <a:endParaRPr lang="en-US" altLang="en-US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>
                <a:solidFill>
                  <a:schemeClr val="tx1"/>
                </a:solidFill>
              </a:rPr>
              <a:t>HeightR(1)</a:t>
            </a: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525244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Calculating Height Solution</a:t>
            </a:r>
          </a:p>
        </p:txBody>
      </p:sp>
      <p:sp>
        <p:nvSpPr>
          <p:cNvPr id="33795" name="Oval 3"/>
          <p:cNvSpPr>
            <a:spLocks noChangeArrowheads="1"/>
          </p:cNvSpPr>
          <p:nvPr/>
        </p:nvSpPr>
        <p:spPr bwMode="auto">
          <a:xfrm>
            <a:off x="75438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33796" name="Oval 4"/>
          <p:cNvSpPr>
            <a:spLocks noChangeArrowheads="1"/>
          </p:cNvSpPr>
          <p:nvPr/>
        </p:nvSpPr>
        <p:spPr bwMode="auto">
          <a:xfrm>
            <a:off x="75438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33797" name="Oval 5"/>
          <p:cNvSpPr>
            <a:spLocks noChangeArrowheads="1"/>
          </p:cNvSpPr>
          <p:nvPr/>
        </p:nvSpPr>
        <p:spPr bwMode="auto">
          <a:xfrm>
            <a:off x="75438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33798" name="Oval 6"/>
          <p:cNvSpPr>
            <a:spLocks noChangeArrowheads="1"/>
          </p:cNvSpPr>
          <p:nvPr/>
        </p:nvSpPr>
        <p:spPr bwMode="auto">
          <a:xfrm>
            <a:off x="75438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33799" name="Line 7"/>
          <p:cNvSpPr>
            <a:spLocks noChangeShapeType="1"/>
          </p:cNvSpPr>
          <p:nvPr/>
        </p:nvSpPr>
        <p:spPr bwMode="auto">
          <a:xfrm>
            <a:off x="76962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0" name="Freeform 8"/>
          <p:cNvSpPr>
            <a:spLocks/>
          </p:cNvSpPr>
          <p:nvPr/>
        </p:nvSpPr>
        <p:spPr bwMode="auto">
          <a:xfrm>
            <a:off x="7772400" y="2971800"/>
            <a:ext cx="317500" cy="13843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1" name="Freeform 9"/>
          <p:cNvSpPr>
            <a:spLocks/>
          </p:cNvSpPr>
          <p:nvPr/>
        </p:nvSpPr>
        <p:spPr bwMode="auto">
          <a:xfrm>
            <a:off x="77724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7315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80010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8153400" y="3429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2,2</a:t>
            </a:r>
          </a:p>
        </p:txBody>
      </p:sp>
      <p:sp>
        <p:nvSpPr>
          <p:cNvPr id="33805" name="Text Box 13"/>
          <p:cNvSpPr txBox="1">
            <a:spLocks noChangeArrowheads="1"/>
          </p:cNvSpPr>
          <p:nvPr/>
        </p:nvSpPr>
        <p:spPr bwMode="auto">
          <a:xfrm>
            <a:off x="533400" y="1635710"/>
            <a:ext cx="9315371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457200" indent="-4572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Insert pseudo edges from all nodes to branch </a:t>
            </a:r>
            <a:r>
              <a:rPr lang="en-US" altLang="en-US" sz="1600" dirty="0" smtClean="0">
                <a:solidFill>
                  <a:schemeClr val="tx1"/>
                </a:solidFill>
              </a:rPr>
              <a:t>with latency </a:t>
            </a:r>
            <a:r>
              <a:rPr lang="en-US" altLang="en-US" sz="1600" dirty="0">
                <a:solidFill>
                  <a:schemeClr val="tx1"/>
                </a:solidFill>
              </a:rPr>
              <a:t>= 0, distance = 0 (dotted edges)</a:t>
            </a:r>
          </a:p>
          <a:p>
            <a:pPr>
              <a:buFontTx/>
              <a:buAutoNum type="arabicPeriod"/>
            </a:pPr>
            <a:r>
              <a:rPr lang="en-US" altLang="en-US" sz="1600" dirty="0">
                <a:solidFill>
                  <a:schemeClr val="tx1"/>
                </a:solidFill>
              </a:rPr>
              <a:t>Compute II, For this example assume II = 2</a:t>
            </a: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(4)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H(4) + (1 – II*1) (Assume H(4)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0 + 1-2 = -1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0 (Always MAX answer with 0)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(3) </a:t>
            </a:r>
            <a:r>
              <a:rPr lang="en-US" altLang="en-US" sz="1600" dirty="0" smtClean="0">
                <a:solidFill>
                  <a:schemeClr val="tx1"/>
                </a:solidFill>
              </a:rPr>
              <a:t>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0 + 2 – 2*2 = -2)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	Assume H(2) is 0 since not calculated yet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 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(2)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H(3) + 2 – II*0 = 0 + 2 – 2*0 = 2)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= 2</a:t>
            </a:r>
            <a:r>
              <a:rPr lang="en-US" altLang="en-US" sz="1600" dirty="0">
                <a:solidFill>
                  <a:schemeClr val="tx1"/>
                </a:solidFill>
              </a:rPr>
              <a:t/>
            </a:r>
            <a:br>
              <a:rPr lang="en-US" altLang="en-US" sz="1600" dirty="0">
                <a:solidFill>
                  <a:schemeClr val="tx1"/>
                </a:solidFill>
              </a:rPr>
            </a:br>
            <a:endParaRPr lang="en-US" altLang="en-US" sz="1600" dirty="0">
              <a:solidFill>
                <a:schemeClr val="tx1"/>
              </a:solidFill>
            </a:endParaRPr>
          </a:p>
          <a:p>
            <a:pPr>
              <a:buFontTx/>
              <a:buAutoNum type="arabicPeriod"/>
            </a:pPr>
            <a:r>
              <a:rPr lang="en-US" altLang="en-US" sz="1600" dirty="0" err="1">
                <a:solidFill>
                  <a:schemeClr val="tx1"/>
                </a:solidFill>
              </a:rPr>
              <a:t>HeightR</a:t>
            </a:r>
            <a:r>
              <a:rPr lang="en-US" altLang="en-US" sz="1600" dirty="0">
                <a:solidFill>
                  <a:schemeClr val="tx1"/>
                </a:solidFill>
              </a:rPr>
              <a:t>(1</a:t>
            </a:r>
            <a:r>
              <a:rPr lang="en-US" altLang="en-US" sz="1600" dirty="0" smtClean="0">
                <a:solidFill>
                  <a:schemeClr val="tx1"/>
                </a:solidFill>
              </a:rPr>
              <a:t>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                H(2) + 3 – II*0 = 2 + 3 – 2*0 = 5)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                  = 5</a:t>
            </a:r>
          </a:p>
          <a:p>
            <a:pPr>
              <a:buFontTx/>
              <a:buAutoNum type="arabicPeriod"/>
            </a:pPr>
            <a:r>
              <a:rPr lang="en-US" altLang="en-US" sz="1600" dirty="0" smtClean="0">
                <a:solidFill>
                  <a:schemeClr val="tx1"/>
                </a:solidFill>
              </a:rPr>
              <a:t>Now recalculate the heights to see if anything changes since </a:t>
            </a: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assumed wrong value for node 2</a:t>
            </a:r>
            <a:br>
              <a:rPr lang="en-US" altLang="en-US" sz="1600" dirty="0" smtClean="0">
                <a:solidFill>
                  <a:schemeClr val="tx1"/>
                </a:solidFill>
              </a:rPr>
            </a:br>
            <a:r>
              <a:rPr lang="en-US" altLang="en-US" sz="1600" dirty="0" err="1" smtClean="0">
                <a:solidFill>
                  <a:schemeClr val="tx1"/>
                </a:solidFill>
              </a:rPr>
              <a:t>HeightR</a:t>
            </a:r>
            <a:r>
              <a:rPr lang="en-US" altLang="en-US" sz="1600" dirty="0" smtClean="0">
                <a:solidFill>
                  <a:schemeClr val="tx1"/>
                </a:solidFill>
              </a:rPr>
              <a:t>(3) = </a:t>
            </a:r>
            <a:r>
              <a:rPr lang="en-US" altLang="en-US" sz="1600" dirty="0" smtClean="0">
                <a:solidFill>
                  <a:srgbClr val="FF0000"/>
                </a:solidFill>
              </a:rPr>
              <a:t>MAX(H(4) + 0 – II*0 = 0 + 0 – 2*0 = 0,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	      H(2) + 2 – II*2 = 2 + 2 – 2*2 = 0)</a:t>
            </a:r>
            <a:br>
              <a:rPr lang="en-US" altLang="en-US" sz="1600" dirty="0" smtClean="0">
                <a:solidFill>
                  <a:srgbClr val="FF0000"/>
                </a:solidFill>
              </a:rPr>
            </a:br>
            <a:r>
              <a:rPr lang="en-US" altLang="en-US" sz="1600" dirty="0" smtClean="0">
                <a:solidFill>
                  <a:srgbClr val="FF0000"/>
                </a:solidFill>
              </a:rPr>
              <a:t>	           = 0 </a:t>
            </a:r>
            <a:r>
              <a:rPr lang="en-US" altLang="en-US" sz="16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Unchanged, so no need to compute any other heights again</a:t>
            </a:r>
            <a:endParaRPr lang="en-US" altLang="en-US" sz="1600" dirty="0">
              <a:solidFill>
                <a:schemeClr val="tx1"/>
              </a:solidFill>
            </a:endParaRPr>
          </a:p>
        </p:txBody>
      </p:sp>
      <p:sp>
        <p:nvSpPr>
          <p:cNvPr id="33806" name="Line 14"/>
          <p:cNvSpPr>
            <a:spLocks noChangeShapeType="1"/>
          </p:cNvSpPr>
          <p:nvPr/>
        </p:nvSpPr>
        <p:spPr bwMode="auto">
          <a:xfrm>
            <a:off x="76962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7" name="Text Box 15"/>
          <p:cNvSpPr txBox="1">
            <a:spLocks noChangeArrowheads="1"/>
          </p:cNvSpPr>
          <p:nvPr/>
        </p:nvSpPr>
        <p:spPr bwMode="auto">
          <a:xfrm>
            <a:off x="7315200" y="3657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33808" name="Freeform 16"/>
          <p:cNvSpPr>
            <a:spLocks/>
          </p:cNvSpPr>
          <p:nvPr/>
        </p:nvSpPr>
        <p:spPr bwMode="auto">
          <a:xfrm>
            <a:off x="6934200" y="2971800"/>
            <a:ext cx="609600" cy="1676400"/>
          </a:xfrm>
          <a:custGeom>
            <a:avLst/>
            <a:gdLst>
              <a:gd name="T0" fmla="*/ 2147483646 w 384"/>
              <a:gd name="T1" fmla="*/ 0 h 1056"/>
              <a:gd name="T2" fmla="*/ 0 w 384"/>
              <a:gd name="T3" fmla="*/ 2147483646 h 1056"/>
              <a:gd name="T4" fmla="*/ 2147483646 w 384"/>
              <a:gd name="T5" fmla="*/ 2147483646 h 105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384" h="1056">
                <a:moveTo>
                  <a:pt x="384" y="0"/>
                </a:moveTo>
                <a:cubicBezTo>
                  <a:pt x="192" y="128"/>
                  <a:pt x="0" y="256"/>
                  <a:pt x="0" y="432"/>
                </a:cubicBezTo>
                <a:cubicBezTo>
                  <a:pt x="0" y="608"/>
                  <a:pt x="192" y="832"/>
                  <a:pt x="384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09" name="Freeform 17"/>
          <p:cNvSpPr>
            <a:spLocks/>
          </p:cNvSpPr>
          <p:nvPr/>
        </p:nvSpPr>
        <p:spPr bwMode="auto">
          <a:xfrm>
            <a:off x="7226300" y="3505200"/>
            <a:ext cx="393700" cy="1066800"/>
          </a:xfrm>
          <a:custGeom>
            <a:avLst/>
            <a:gdLst>
              <a:gd name="T0" fmla="*/ 2147483646 w 248"/>
              <a:gd name="T1" fmla="*/ 0 h 672"/>
              <a:gd name="T2" fmla="*/ 2147483646 w 248"/>
              <a:gd name="T3" fmla="*/ 2147483646 h 672"/>
              <a:gd name="T4" fmla="*/ 2147483646 w 248"/>
              <a:gd name="T5" fmla="*/ 2147483646 h 672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8" h="672">
                <a:moveTo>
                  <a:pt x="200" y="0"/>
                </a:moveTo>
                <a:cubicBezTo>
                  <a:pt x="100" y="40"/>
                  <a:pt x="0" y="80"/>
                  <a:pt x="8" y="192"/>
                </a:cubicBezTo>
                <a:cubicBezTo>
                  <a:pt x="16" y="304"/>
                  <a:pt x="132" y="488"/>
                  <a:pt x="248" y="67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0" name="Line 18"/>
          <p:cNvSpPr>
            <a:spLocks noChangeShapeType="1"/>
          </p:cNvSpPr>
          <p:nvPr/>
        </p:nvSpPr>
        <p:spPr bwMode="auto">
          <a:xfrm>
            <a:off x="7696200" y="42672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11" name="Text Box 19"/>
          <p:cNvSpPr txBox="1">
            <a:spLocks noChangeArrowheads="1"/>
          </p:cNvSpPr>
          <p:nvPr/>
        </p:nvSpPr>
        <p:spPr bwMode="auto">
          <a:xfrm>
            <a:off x="6858000" y="2971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70866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76962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</p:spTree>
    <p:extLst>
      <p:ext uri="{BB962C8B-B14F-4D97-AF65-F5344CB8AC3E}">
        <p14:creationId xmlns:p14="http://schemas.microsoft.com/office/powerpoint/2010/main" val="12756514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Scheduling Window 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533400" y="2282825"/>
            <a:ext cx="17986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u="sng"/>
          </a:p>
          <a:p>
            <a:r>
              <a:rPr lang="en-US" altLang="en-US"/>
              <a:t>	E(Y) = 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267200" y="2359025"/>
            <a:ext cx="230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0, if X is not scheduled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4267200" y="2892425"/>
            <a:ext cx="4192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 (0, SchedTime(X) + EffDelay(X,Y)),</a:t>
            </a:r>
          </a:p>
          <a:p>
            <a:r>
              <a:rPr lang="en-US" altLang="en-US"/>
              <a:t>			otherwise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V="1">
            <a:off x="3733800" y="2209800"/>
            <a:ext cx="5334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3733800" y="2819400"/>
            <a:ext cx="5334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822325" y="1562100"/>
            <a:ext cx="6299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With cyclic scheduling, not all the predecessors may be scheduled,</a:t>
            </a:r>
          </a:p>
          <a:p>
            <a:r>
              <a:rPr lang="en-US" altLang="en-US">
                <a:solidFill>
                  <a:schemeClr val="tx1"/>
                </a:solidFill>
              </a:rPr>
              <a:t>so a more flexible </a:t>
            </a:r>
            <a:r>
              <a:rPr lang="en-US" altLang="en-US" u="sng">
                <a:solidFill>
                  <a:schemeClr val="tx1"/>
                </a:solidFill>
              </a:rPr>
              <a:t>earliest schedule time</a:t>
            </a:r>
            <a:r>
              <a:rPr lang="en-US" altLang="en-US">
                <a:solidFill>
                  <a:schemeClr val="tx1"/>
                </a:solidFill>
              </a:rPr>
              <a:t> is:</a:t>
            </a:r>
            <a:endParaRPr lang="en-US" altLang="en-US"/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2438400" y="2587625"/>
            <a:ext cx="71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MAX</a:t>
            </a:r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2209800" y="2970213"/>
            <a:ext cx="13462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X = pred(Y)</a:t>
            </a:r>
          </a:p>
        </p:txBody>
      </p:sp>
      <p:sp>
        <p:nvSpPr>
          <p:cNvPr id="35851" name="Text Box 11"/>
          <p:cNvSpPr txBox="1">
            <a:spLocks noChangeArrowheads="1"/>
          </p:cNvSpPr>
          <p:nvPr/>
        </p:nvSpPr>
        <p:spPr bwMode="auto">
          <a:xfrm>
            <a:off x="3276600" y="6092825"/>
            <a:ext cx="45196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Latest schedule time(Y) = L(Y) = E(Y) + II – 1</a:t>
            </a: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1143000" y="4873625"/>
            <a:ext cx="6375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Every II cycles a new loop iteration will be initialized, thus every II</a:t>
            </a:r>
          </a:p>
          <a:p>
            <a:r>
              <a:rPr lang="en-US" altLang="en-US">
                <a:solidFill>
                  <a:schemeClr val="tx1"/>
                </a:solidFill>
              </a:rPr>
              <a:t>cycles the pattern will repeat.  Thus, you only have to look in a </a:t>
            </a:r>
          </a:p>
          <a:p>
            <a:r>
              <a:rPr lang="en-US" altLang="en-US">
                <a:solidFill>
                  <a:schemeClr val="tx1"/>
                </a:solidFill>
              </a:rPr>
              <a:t>window of size II, if the operation cannot be scheduled there, then</a:t>
            </a:r>
          </a:p>
          <a:p>
            <a:r>
              <a:rPr lang="en-US" altLang="en-US">
                <a:solidFill>
                  <a:schemeClr val="tx1"/>
                </a:solidFill>
              </a:rPr>
              <a:t>it cannot be scheduled.</a:t>
            </a:r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1981200" y="3883025"/>
            <a:ext cx="53419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where EffDelay(X,Y) = Delay(X,Y) – II*Distance(X,Y)</a:t>
            </a:r>
          </a:p>
        </p:txBody>
      </p:sp>
    </p:spTree>
    <p:extLst>
      <p:ext uri="{BB962C8B-B14F-4D97-AF65-F5344CB8AC3E}">
        <p14:creationId xmlns:p14="http://schemas.microsoft.com/office/powerpoint/2010/main" val="1024546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Loop Prolog and Epilog</a:t>
            </a:r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6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8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9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0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1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37903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4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5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6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37907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8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09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10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37911" name="Text Box 23"/>
          <p:cNvSpPr txBox="1">
            <a:spLocks noChangeArrowheads="1"/>
          </p:cNvSpPr>
          <p:nvPr/>
        </p:nvSpPr>
        <p:spPr bwMode="auto">
          <a:xfrm>
            <a:off x="974725" y="5676900"/>
            <a:ext cx="58928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Only the kernel involves executing full width of operations</a:t>
            </a:r>
          </a:p>
          <a:p>
            <a:endParaRPr lang="en-US" altLang="en-US"/>
          </a:p>
          <a:p>
            <a:r>
              <a:rPr lang="en-US" altLang="en-US"/>
              <a:t>Prolog and epilog execute a subset (ramp-up and ramp-down) </a:t>
            </a:r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cxnSp>
        <p:nvCxnSpPr>
          <p:cNvPr id="37913" name="Straight Connector 2"/>
          <p:cNvCxnSpPr>
            <a:cxnSpLocks noChangeShapeType="1"/>
          </p:cNvCxnSpPr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914" name="Straight Connector 27"/>
          <p:cNvCxnSpPr>
            <a:cxnSpLocks noChangeShapeType="1"/>
          </p:cNvCxnSpPr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38704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86200" y="40386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35052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2362200" y="2971800"/>
            <a:ext cx="2286000" cy="533400"/>
          </a:xfrm>
          <a:prstGeom prst="rect">
            <a:avLst/>
          </a:prstGeom>
          <a:solidFill>
            <a:srgbClr val="CBCBCB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05800" cy="615950"/>
          </a:xfrm>
        </p:spPr>
        <p:txBody>
          <a:bodyPr/>
          <a:lstStyle/>
          <a:p>
            <a:r>
              <a:rPr lang="en-US" altLang="en-US" smtClean="0"/>
              <a:t>Removing Prolog/Epilog</a:t>
            </a:r>
          </a:p>
        </p:txBody>
      </p:sp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2362200" y="19050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3124200" y="24384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3886200" y="29718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4648200" y="35052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5410200" y="4038600"/>
            <a:ext cx="762000" cy="1600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1995" name="Line 11"/>
          <p:cNvSpPr>
            <a:spLocks noChangeShapeType="1"/>
          </p:cNvSpPr>
          <p:nvPr/>
        </p:nvSpPr>
        <p:spPr bwMode="auto">
          <a:xfrm>
            <a:off x="4343400" y="18288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/>
          <p:cNvSpPr>
            <a:spLocks noChangeShapeType="1"/>
          </p:cNvSpPr>
          <p:nvPr/>
        </p:nvSpPr>
        <p:spPr bwMode="auto">
          <a:xfrm>
            <a:off x="4191000" y="2895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Line 13"/>
          <p:cNvSpPr>
            <a:spLocks noChangeShapeType="1"/>
          </p:cNvSpPr>
          <p:nvPr/>
        </p:nvSpPr>
        <p:spPr bwMode="auto">
          <a:xfrm>
            <a:off x="4191000" y="182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4556125" y="2247900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Prolog</a:t>
            </a:r>
          </a:p>
        </p:txBody>
      </p:sp>
      <p:sp>
        <p:nvSpPr>
          <p:cNvPr id="41999" name="Line 15"/>
          <p:cNvSpPr>
            <a:spLocks noChangeShapeType="1"/>
          </p:cNvSpPr>
          <p:nvPr/>
        </p:nvSpPr>
        <p:spPr bwMode="auto">
          <a:xfrm>
            <a:off x="6781800" y="4572000"/>
            <a:ext cx="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Line 16"/>
          <p:cNvSpPr>
            <a:spLocks noChangeShapeType="1"/>
          </p:cNvSpPr>
          <p:nvPr/>
        </p:nvSpPr>
        <p:spPr bwMode="auto">
          <a:xfrm>
            <a:off x="6629400" y="5638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1" name="Line 17"/>
          <p:cNvSpPr>
            <a:spLocks noChangeShapeType="1"/>
          </p:cNvSpPr>
          <p:nvPr/>
        </p:nvSpPr>
        <p:spPr bwMode="auto">
          <a:xfrm>
            <a:off x="66294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7010400" y="5026025"/>
            <a:ext cx="793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Epilog</a:t>
            </a:r>
          </a:p>
        </p:txBody>
      </p:sp>
      <p:sp>
        <p:nvSpPr>
          <p:cNvPr id="42003" name="Line 19"/>
          <p:cNvSpPr>
            <a:spLocks noChangeShapeType="1"/>
          </p:cNvSpPr>
          <p:nvPr/>
        </p:nvSpPr>
        <p:spPr bwMode="auto">
          <a:xfrm>
            <a:off x="6477000" y="2971800"/>
            <a:ext cx="0" cy="160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4" name="Line 20"/>
          <p:cNvSpPr>
            <a:spLocks noChangeShapeType="1"/>
          </p:cNvSpPr>
          <p:nvPr/>
        </p:nvSpPr>
        <p:spPr bwMode="auto">
          <a:xfrm>
            <a:off x="6324600" y="4572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5" name="Line 21"/>
          <p:cNvSpPr>
            <a:spLocks noChangeShapeType="1"/>
          </p:cNvSpPr>
          <p:nvPr/>
        </p:nvSpPr>
        <p:spPr bwMode="auto">
          <a:xfrm>
            <a:off x="6324600" y="2971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6689725" y="3543300"/>
            <a:ext cx="806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Kernel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7451725" y="2095500"/>
            <a:ext cx="693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II = 3</a:t>
            </a:r>
          </a:p>
        </p:txBody>
      </p:sp>
      <p:sp>
        <p:nvSpPr>
          <p:cNvPr id="42008" name="Oval 24"/>
          <p:cNvSpPr>
            <a:spLocks noChangeArrowheads="1"/>
          </p:cNvSpPr>
          <p:nvPr/>
        </p:nvSpPr>
        <p:spPr bwMode="auto">
          <a:xfrm>
            <a:off x="1752600" y="17526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09" name="Oval 25"/>
          <p:cNvSpPr>
            <a:spLocks noChangeArrowheads="1"/>
          </p:cNvSpPr>
          <p:nvPr/>
        </p:nvSpPr>
        <p:spPr bwMode="auto">
          <a:xfrm>
            <a:off x="4343400" y="4495800"/>
            <a:ext cx="2286000" cy="1295400"/>
          </a:xfrm>
          <a:prstGeom prst="ellips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1600200" y="2743200"/>
            <a:ext cx="30480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1" name="Line 27"/>
          <p:cNvSpPr>
            <a:spLocks noChangeShapeType="1"/>
          </p:cNvSpPr>
          <p:nvPr/>
        </p:nvSpPr>
        <p:spPr bwMode="auto">
          <a:xfrm>
            <a:off x="2438400" y="5105400"/>
            <a:ext cx="1905000" cy="76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1203325" y="48387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2013" name="Text Box 29"/>
          <p:cNvSpPr txBox="1">
            <a:spLocks noChangeArrowheads="1"/>
          </p:cNvSpPr>
          <p:nvPr/>
        </p:nvSpPr>
        <p:spPr bwMode="auto">
          <a:xfrm>
            <a:off x="1127125" y="4838700"/>
            <a:ext cx="2082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Disable using</a:t>
            </a:r>
          </a:p>
          <a:p>
            <a:r>
              <a:rPr lang="en-US" altLang="en-US"/>
              <a:t>predicated execution</a:t>
            </a:r>
          </a:p>
        </p:txBody>
      </p:sp>
      <p:sp>
        <p:nvSpPr>
          <p:cNvPr id="42014" name="Text Box 30"/>
          <p:cNvSpPr txBox="1">
            <a:spLocks noChangeArrowheads="1"/>
          </p:cNvSpPr>
          <p:nvPr/>
        </p:nvSpPr>
        <p:spPr bwMode="auto">
          <a:xfrm>
            <a:off x="838200" y="5940425"/>
            <a:ext cx="653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Execute loop kernel on every iteration, but for prolog and epilog</a:t>
            </a:r>
          </a:p>
          <a:p>
            <a:r>
              <a:rPr lang="en-US" altLang="en-US">
                <a:solidFill>
                  <a:schemeClr val="tx1"/>
                </a:solidFill>
              </a:rPr>
              <a:t>selectively disable the appropriate operations to fill/drain the pipeline</a:t>
            </a:r>
          </a:p>
        </p:txBody>
      </p:sp>
      <p:cxnSp>
        <p:nvCxnSpPr>
          <p:cNvPr id="3" name="Straight Connector 2"/>
          <p:cNvCxnSpPr/>
          <p:nvPr/>
        </p:nvCxnSpPr>
        <p:spPr bwMode="auto">
          <a:xfrm flipH="1">
            <a:off x="2362200" y="2438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 flipH="1">
            <a:off x="5410200" y="5105400"/>
            <a:ext cx="762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8154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Announcements + Reading Material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25896"/>
            <a:ext cx="7696200" cy="5216525"/>
          </a:xfrm>
        </p:spPr>
        <p:txBody>
          <a:bodyPr/>
          <a:lstStyle/>
          <a:p>
            <a:r>
              <a:rPr lang="en-US" altLang="en-US" sz="1800" dirty="0"/>
              <a:t>Next week is Spring </a:t>
            </a:r>
            <a:r>
              <a:rPr lang="en-US" altLang="en-US" sz="1800" dirty="0" smtClean="0"/>
              <a:t>Break, no class Feb 27 &amp; Mar 1</a:t>
            </a:r>
            <a:endParaRPr lang="en-US" altLang="en-US" sz="1800" dirty="0" smtClean="0"/>
          </a:p>
          <a:p>
            <a:r>
              <a:rPr lang="en-US" altLang="en-US" sz="1800" dirty="0" smtClean="0"/>
              <a:t>Project </a:t>
            </a:r>
            <a:r>
              <a:rPr lang="en-US" altLang="en-US" sz="1800" dirty="0" smtClean="0"/>
              <a:t>discussion meetings – </a:t>
            </a:r>
            <a:r>
              <a:rPr lang="en-US" altLang="en-US" sz="1800" dirty="0" smtClean="0"/>
              <a:t>Mar 6, 8, 9 (10am-noon each day)</a:t>
            </a:r>
          </a:p>
          <a:p>
            <a:pPr lvl="1"/>
            <a:r>
              <a:rPr lang="en-US" altLang="en-US" sz="1400" dirty="0" smtClean="0"/>
              <a:t>Each </a:t>
            </a:r>
            <a:r>
              <a:rPr lang="en-US" altLang="en-US" sz="1400" dirty="0" smtClean="0"/>
              <a:t>group meets 10 </a:t>
            </a:r>
            <a:r>
              <a:rPr lang="en-US" altLang="en-US" sz="1400" dirty="0" err="1" smtClean="0"/>
              <a:t>mins</a:t>
            </a:r>
            <a:r>
              <a:rPr lang="en-US" altLang="en-US" sz="1400" dirty="0" smtClean="0"/>
              <a:t> with </a:t>
            </a:r>
            <a:r>
              <a:rPr lang="en-US" altLang="en-US" sz="1400" dirty="0" smtClean="0"/>
              <a:t>Aditya </a:t>
            </a:r>
            <a:r>
              <a:rPr lang="en-US" altLang="en-US" sz="1400" dirty="0" smtClean="0"/>
              <a:t>and I on Zoom</a:t>
            </a:r>
          </a:p>
          <a:p>
            <a:pPr lvl="1"/>
            <a:r>
              <a:rPr lang="en-US" altLang="en-US" sz="1400" dirty="0" smtClean="0"/>
              <a:t>Action items</a:t>
            </a:r>
          </a:p>
          <a:p>
            <a:pPr lvl="2"/>
            <a:r>
              <a:rPr lang="en-US" altLang="en-US" sz="1200" dirty="0" smtClean="0"/>
              <a:t>Form or join a team (</a:t>
            </a:r>
            <a:r>
              <a:rPr lang="en-US" altLang="en-US" sz="1200" dirty="0" smtClean="0"/>
              <a:t>3-4 </a:t>
            </a:r>
            <a:r>
              <a:rPr lang="en-US" altLang="en-US" sz="1200" dirty="0" smtClean="0"/>
              <a:t>people per team)</a:t>
            </a:r>
          </a:p>
          <a:p>
            <a:pPr lvl="2"/>
            <a:r>
              <a:rPr lang="en-US" altLang="en-US" sz="1200" dirty="0" smtClean="0"/>
              <a:t>Use piazza to recruit additional group members or express your availability</a:t>
            </a:r>
          </a:p>
          <a:p>
            <a:pPr lvl="2"/>
            <a:r>
              <a:rPr lang="en-US" altLang="en-US" sz="1200" dirty="0" smtClean="0"/>
              <a:t>Project areas, start looking for research papers, think about the specifics</a:t>
            </a:r>
          </a:p>
          <a:p>
            <a:pPr lvl="1"/>
            <a:r>
              <a:rPr lang="en-US" altLang="en-US" sz="1400" dirty="0" smtClean="0"/>
              <a:t>Google calendar signup available – see piazza post by </a:t>
            </a:r>
            <a:r>
              <a:rPr lang="en-US" altLang="en-US" sz="1400" dirty="0" smtClean="0"/>
              <a:t>Aditya </a:t>
            </a:r>
            <a:r>
              <a:rPr lang="en-US" altLang="en-US" sz="1400" dirty="0" smtClean="0"/>
              <a:t>– </a:t>
            </a:r>
            <a:r>
              <a:rPr lang="en-US" altLang="en-US" sz="1400" dirty="0" smtClean="0">
                <a:solidFill>
                  <a:srgbClr val="FF0000"/>
                </a:solidFill>
              </a:rPr>
              <a:t>Please just sign up once!</a:t>
            </a:r>
            <a:endParaRPr lang="en-US" altLang="en-US" sz="1800" dirty="0" smtClean="0">
              <a:solidFill>
                <a:srgbClr val="FF0000"/>
              </a:solidFill>
            </a:endParaRPr>
          </a:p>
          <a:p>
            <a:r>
              <a:rPr lang="en-US" altLang="en-US" sz="1800" dirty="0" smtClean="0"/>
              <a:t>Project proposals</a:t>
            </a:r>
          </a:p>
          <a:p>
            <a:pPr lvl="1"/>
            <a:r>
              <a:rPr lang="en-US" altLang="en-US" sz="1600" dirty="0" smtClean="0"/>
              <a:t>Due </a:t>
            </a:r>
            <a:r>
              <a:rPr lang="en-US" altLang="en-US" sz="1600" dirty="0" smtClean="0"/>
              <a:t>Monday, Mar 13, midnight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 paragraph summary of what you plan to work on</a:t>
            </a:r>
          </a:p>
          <a:p>
            <a:pPr lvl="2"/>
            <a:r>
              <a:rPr lang="en-US" altLang="en-US" sz="1400" dirty="0" smtClean="0"/>
              <a:t>Topic, what are you going to do, what is the goal, </a:t>
            </a:r>
            <a:r>
              <a:rPr lang="en-US" altLang="en-US" sz="1600" dirty="0" smtClean="0"/>
              <a:t>1-2 references</a:t>
            </a:r>
          </a:p>
          <a:p>
            <a:pPr lvl="1"/>
            <a:r>
              <a:rPr lang="en-US" altLang="en-US" sz="1600" dirty="0" smtClean="0"/>
              <a:t>Email to me &amp; </a:t>
            </a:r>
            <a:r>
              <a:rPr lang="en-US" altLang="en-US" sz="1600" dirty="0" smtClean="0"/>
              <a:t>Aditya, </a:t>
            </a:r>
            <a:r>
              <a:rPr lang="en-US" altLang="en-US" sz="1600" dirty="0" smtClean="0"/>
              <a:t>cc all your group members</a:t>
            </a:r>
            <a:endParaRPr lang="en-US" altLang="en-US" sz="2000" dirty="0" smtClean="0"/>
          </a:p>
          <a:p>
            <a:r>
              <a:rPr lang="en-US" altLang="en-US" sz="2000" dirty="0" smtClean="0"/>
              <a:t>Today’s class reading</a:t>
            </a:r>
          </a:p>
          <a:p>
            <a:pPr lvl="1"/>
            <a:r>
              <a:rPr lang="en-US" altLang="en-US" sz="1600" dirty="0" smtClean="0"/>
              <a:t>“</a:t>
            </a:r>
            <a:r>
              <a:rPr lang="en-US" altLang="en-US" sz="1600" dirty="0" smtClean="0"/>
              <a:t>Code Generation Schema for Modulo Scheduled Loops”, B. Rau, M. </a:t>
            </a:r>
            <a:r>
              <a:rPr lang="en-US" altLang="en-US" sz="1600" dirty="0" err="1" smtClean="0"/>
              <a:t>Schlansker</a:t>
            </a:r>
            <a:r>
              <a:rPr lang="en-US" altLang="en-US" sz="1600" dirty="0" smtClean="0"/>
              <a:t>, and P. </a:t>
            </a:r>
            <a:r>
              <a:rPr lang="en-US" altLang="en-US" sz="1600" dirty="0" err="1" smtClean="0"/>
              <a:t>Tirumalai</a:t>
            </a:r>
            <a:r>
              <a:rPr lang="en-US" altLang="en-US" sz="1600" dirty="0" smtClean="0"/>
              <a:t>, MICRO-25, Dec. 1992</a:t>
            </a:r>
            <a:r>
              <a:rPr lang="en-US" altLang="en-US" sz="1600" dirty="0" smtClean="0"/>
              <a:t>.</a:t>
            </a:r>
          </a:p>
          <a:p>
            <a:r>
              <a:rPr lang="en-US" altLang="en-US" sz="2200" dirty="0" smtClean="0"/>
              <a:t>Next class</a:t>
            </a:r>
          </a:p>
          <a:p>
            <a:pPr lvl="1"/>
            <a:r>
              <a:rPr lang="en-US" altLang="en-US" sz="1600" dirty="0"/>
              <a:t>“Register Allocation and Spilling Via Graph Coloring,” G. </a:t>
            </a:r>
            <a:r>
              <a:rPr lang="en-US" altLang="en-US" sz="1600" dirty="0" err="1"/>
              <a:t>Chaitin</a:t>
            </a:r>
            <a:r>
              <a:rPr lang="en-US" altLang="en-US" sz="1600" dirty="0"/>
              <a:t>, Proc. 1982 SIGPLAN Symposium on Compiler Construction, 1982.</a:t>
            </a:r>
          </a:p>
          <a:p>
            <a:pPr lvl="1"/>
            <a:endParaRPr lang="en-US" altLang="en-US" sz="1800" dirty="0" smtClean="0"/>
          </a:p>
          <a:p>
            <a:pPr lvl="1"/>
            <a:endParaRPr lang="en-US" altLang="en-US" sz="1600" dirty="0" smtClean="0"/>
          </a:p>
          <a:p>
            <a:pPr lvl="1">
              <a:buFontTx/>
              <a:buNone/>
            </a:pPr>
            <a:endParaRPr lang="en-US" altLang="en-US" sz="1800" dirty="0" smtClean="0"/>
          </a:p>
          <a:p>
            <a:pPr lvl="1"/>
            <a:endParaRPr lang="en-US" altLang="en-US" dirty="0" smtClean="0">
              <a:latin typeface="Arial" panose="020B0604020202020204" pitchFamily="34" charset="0"/>
            </a:endParaRPr>
          </a:p>
          <a:p>
            <a:pPr lvl="1"/>
            <a:endParaRPr lang="en-US" alt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Kernel-only Code Using Rotating Predicates</a:t>
            </a:r>
          </a:p>
        </p:txBody>
      </p:sp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914400" y="1444625"/>
            <a:ext cx="246380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A0</a:t>
            </a:r>
          </a:p>
          <a:p>
            <a:r>
              <a:rPr lang="en-US" altLang="en-US"/>
              <a:t>A1   B0</a:t>
            </a:r>
          </a:p>
          <a:p>
            <a:r>
              <a:rPr lang="en-US" altLang="en-US"/>
              <a:t>A2   B1       C0</a:t>
            </a:r>
          </a:p>
          <a:p>
            <a:endParaRPr lang="en-US" altLang="en-US"/>
          </a:p>
          <a:p>
            <a:r>
              <a:rPr lang="en-US" altLang="en-US"/>
              <a:t>A     B         C         D</a:t>
            </a:r>
          </a:p>
          <a:p>
            <a:r>
              <a:rPr lang="en-US" altLang="en-US"/>
              <a:t> </a:t>
            </a:r>
          </a:p>
          <a:p>
            <a:r>
              <a:rPr lang="en-US" altLang="en-US"/>
              <a:t>        Bn       Cn-1    Dn-2</a:t>
            </a:r>
          </a:p>
          <a:p>
            <a:r>
              <a:rPr lang="en-US" altLang="en-US"/>
              <a:t>                    Cn       Dn-1</a:t>
            </a:r>
          </a:p>
          <a:p>
            <a:r>
              <a:rPr lang="en-US" altLang="en-US"/>
              <a:t>                                Dn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838200" y="2438400"/>
            <a:ext cx="28956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762000" y="4264025"/>
            <a:ext cx="3321050" cy="2563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P[0]	P[1]	P[2]	P[3]</a:t>
            </a:r>
          </a:p>
          <a:p>
            <a:r>
              <a:rPr lang="en-US" altLang="en-US"/>
              <a:t>1	0	0	0</a:t>
            </a:r>
          </a:p>
          <a:p>
            <a:r>
              <a:rPr lang="en-US" altLang="en-US"/>
              <a:t>1	1	0	0</a:t>
            </a:r>
          </a:p>
          <a:p>
            <a:r>
              <a:rPr lang="en-US" altLang="en-US"/>
              <a:t>1	1	1	0</a:t>
            </a:r>
          </a:p>
          <a:p>
            <a:r>
              <a:rPr lang="en-US" altLang="en-US"/>
              <a:t>1	1	1	1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0	1	1	1</a:t>
            </a:r>
          </a:p>
          <a:p>
            <a:r>
              <a:rPr lang="en-US" altLang="en-US"/>
              <a:t>0	0	1	1</a:t>
            </a:r>
          </a:p>
          <a:p>
            <a:r>
              <a:rPr lang="en-US" altLang="en-US"/>
              <a:t>0	0	0	1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762000" y="4267200"/>
            <a:ext cx="3352800" cy="2514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39" name="AutoShape 7"/>
          <p:cNvSpPr>
            <a:spLocks noChangeArrowheads="1"/>
          </p:cNvSpPr>
          <p:nvPr/>
        </p:nvSpPr>
        <p:spPr bwMode="auto">
          <a:xfrm>
            <a:off x="3962400" y="2286000"/>
            <a:ext cx="914400" cy="838200"/>
          </a:xfrm>
          <a:prstGeom prst="rightArrow">
            <a:avLst>
              <a:gd name="adj1" fmla="val 50000"/>
              <a:gd name="adj2" fmla="val 2727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0" name="Text Box 8"/>
          <p:cNvSpPr txBox="1">
            <a:spLocks noChangeArrowheads="1"/>
          </p:cNvSpPr>
          <p:nvPr/>
        </p:nvSpPr>
        <p:spPr bwMode="auto">
          <a:xfrm>
            <a:off x="4953000" y="2511425"/>
            <a:ext cx="3924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 if P[0]   B if P[1]   C  if P[2]  D if P[3]</a:t>
            </a:r>
          </a:p>
        </p:txBody>
      </p:sp>
      <p:sp>
        <p:nvSpPr>
          <p:cNvPr id="44041" name="Rectangle 9"/>
          <p:cNvSpPr>
            <a:spLocks noChangeArrowheads="1"/>
          </p:cNvSpPr>
          <p:nvPr/>
        </p:nvSpPr>
        <p:spPr bwMode="auto">
          <a:xfrm>
            <a:off x="4953000" y="2438400"/>
            <a:ext cx="43434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5410200" y="4568825"/>
            <a:ext cx="30924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	-	-	-</a:t>
            </a:r>
          </a:p>
          <a:p>
            <a:r>
              <a:rPr lang="en-US" altLang="en-US"/>
              <a:t>A	B	-	-</a:t>
            </a:r>
          </a:p>
          <a:p>
            <a:r>
              <a:rPr lang="en-US" altLang="en-US"/>
              <a:t>A	B	C	-</a:t>
            </a:r>
          </a:p>
          <a:p>
            <a:r>
              <a:rPr lang="en-US" altLang="en-US"/>
              <a:t>A	B	C	D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-	B	C	D</a:t>
            </a:r>
          </a:p>
          <a:p>
            <a:r>
              <a:rPr lang="en-US" altLang="en-US"/>
              <a:t>-	-	C	D</a:t>
            </a:r>
          </a:p>
          <a:p>
            <a:r>
              <a:rPr lang="en-US" altLang="en-US"/>
              <a:t>-	-	-	D</a:t>
            </a:r>
          </a:p>
        </p:txBody>
      </p:sp>
      <p:sp>
        <p:nvSpPr>
          <p:cNvPr id="44043" name="Rectangle 11"/>
          <p:cNvSpPr>
            <a:spLocks noChangeArrowheads="1"/>
          </p:cNvSpPr>
          <p:nvPr/>
        </p:nvSpPr>
        <p:spPr bwMode="auto">
          <a:xfrm>
            <a:off x="5410200" y="4572000"/>
            <a:ext cx="3200400" cy="2286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4044" name="Line 12"/>
          <p:cNvSpPr>
            <a:spLocks noChangeShapeType="1"/>
          </p:cNvSpPr>
          <p:nvPr/>
        </p:nvSpPr>
        <p:spPr bwMode="auto">
          <a:xfrm flipV="1">
            <a:off x="4114800" y="4038600"/>
            <a:ext cx="10668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45" name="Text Box 13"/>
          <p:cNvSpPr txBox="1">
            <a:spLocks noChangeArrowheads="1"/>
          </p:cNvSpPr>
          <p:nvPr/>
        </p:nvSpPr>
        <p:spPr bwMode="auto">
          <a:xfrm>
            <a:off x="5257800" y="3806825"/>
            <a:ext cx="3581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P referred to as the staging predicate </a:t>
            </a:r>
          </a:p>
        </p:txBody>
      </p:sp>
    </p:spTree>
    <p:extLst>
      <p:ext uri="{BB962C8B-B14F-4D97-AF65-F5344CB8AC3E}">
        <p14:creationId xmlns:p14="http://schemas.microsoft.com/office/powerpoint/2010/main" val="30569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153400" cy="615950"/>
          </a:xfrm>
        </p:spPr>
        <p:txBody>
          <a:bodyPr/>
          <a:lstStyle/>
          <a:p>
            <a:r>
              <a:rPr lang="en-US" altLang="en-US" smtClean="0"/>
              <a:t>Modulo Scheduling Architectural Support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Loop requiring N iterations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Will take N + (S – 1) where S is the number of stages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2 special registers created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LC: loop counter (holds N)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ESC: epilog stage counter (holds S)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Software pipeline branch operations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Initialize LC = N, ESC = S in loop </a:t>
            </a:r>
            <a:r>
              <a:rPr lang="en-US" altLang="en-US" dirty="0" err="1" smtClean="0"/>
              <a:t>preheader</a:t>
            </a:r>
            <a:endParaRPr lang="en-US" altLang="en-US" dirty="0" smtClean="0"/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All rotating predicates are cleared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SWP-BR (BRF)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While LC &gt; 0, decrement LC and RRB, P[0] = 1, branch to top of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prolog and kernel</a:t>
            </a:r>
          </a:p>
          <a:p>
            <a:pPr lvl="2">
              <a:lnSpc>
                <a:spcPct val="90000"/>
              </a:lnSpc>
            </a:pPr>
            <a:r>
              <a:rPr lang="en-US" altLang="en-US" dirty="0" smtClean="0"/>
              <a:t>If LC = 0, then while ESC &gt; 0, decrement RRB and write a 0 into P[0], and branch to the top of the loop</a:t>
            </a:r>
          </a:p>
          <a:p>
            <a:pPr lvl="3">
              <a:lnSpc>
                <a:spcPct val="90000"/>
              </a:lnSpc>
            </a:pPr>
            <a:r>
              <a:rPr lang="en-US" altLang="en-US" dirty="0" smtClean="0"/>
              <a:t>This occurs for the epilog</a:t>
            </a:r>
          </a:p>
        </p:txBody>
      </p:sp>
    </p:spTree>
    <p:extLst>
      <p:ext uri="{BB962C8B-B14F-4D97-AF65-F5344CB8AC3E}">
        <p14:creationId xmlns:p14="http://schemas.microsoft.com/office/powerpoint/2010/main" val="419512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838200"/>
            <a:ext cx="8382000" cy="615950"/>
          </a:xfrm>
        </p:spPr>
        <p:txBody>
          <a:bodyPr/>
          <a:lstStyle/>
          <a:p>
            <a:r>
              <a:rPr lang="en-US" altLang="en-US" smtClean="0"/>
              <a:t>Execution History With LC/ESC</a:t>
            </a:r>
          </a:p>
        </p:txBody>
      </p:sp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533400" y="3502025"/>
            <a:ext cx="857885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	ESC	P[0]	P[1]	P[2]	P[3]</a:t>
            </a:r>
          </a:p>
          <a:p>
            <a:r>
              <a:rPr lang="en-US" altLang="en-US"/>
              <a:t>3	3	1	0	0	0	A</a:t>
            </a:r>
          </a:p>
          <a:p>
            <a:r>
              <a:rPr lang="en-US" altLang="en-US"/>
              <a:t>2	3	1	1	0	0	A	B</a:t>
            </a:r>
          </a:p>
          <a:p>
            <a:r>
              <a:rPr lang="en-US" altLang="en-US"/>
              <a:t>1	3	1	1	1	0	A	B	C</a:t>
            </a:r>
          </a:p>
          <a:p>
            <a:r>
              <a:rPr lang="en-US" altLang="en-US"/>
              <a:t>0	3	1	1	1	1	A	B	C	D</a:t>
            </a:r>
          </a:p>
          <a:p>
            <a:r>
              <a:rPr lang="en-US" altLang="en-US"/>
              <a:t>0	2	0	1	1	1	-	B	C	D</a:t>
            </a:r>
          </a:p>
          <a:p>
            <a:r>
              <a:rPr lang="en-US" altLang="en-US"/>
              <a:t>0	1	0	0	1	1	-	-	C	D</a:t>
            </a:r>
          </a:p>
          <a:p>
            <a:r>
              <a:rPr lang="en-US" altLang="en-US"/>
              <a:t>0	0	0	0	0	1	-	-	-	D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1295400" y="2511425"/>
            <a:ext cx="540571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/>
              <a:t>A if P[0];   B if P[1];   C if P[2];  D if P[3];  P[0] = </a:t>
            </a:r>
            <a:r>
              <a:rPr lang="en-US" altLang="en-US" dirty="0" smtClean="0"/>
              <a:t>BRF;</a:t>
            </a:r>
            <a:endParaRPr lang="en-US" altLang="en-US" dirty="0"/>
          </a:p>
        </p:txBody>
      </p:sp>
      <p:sp>
        <p:nvSpPr>
          <p:cNvPr id="47109" name="Rectangle 5"/>
          <p:cNvSpPr>
            <a:spLocks noChangeArrowheads="1"/>
          </p:cNvSpPr>
          <p:nvPr/>
        </p:nvSpPr>
        <p:spPr bwMode="auto">
          <a:xfrm>
            <a:off x="1295400" y="2438400"/>
            <a:ext cx="6477000" cy="533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1279525" y="1562100"/>
            <a:ext cx="4321175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3, ESC = 3 /* Remember 0 relative!! */</a:t>
            </a:r>
          </a:p>
          <a:p>
            <a:r>
              <a:rPr lang="en-US" altLang="en-US"/>
              <a:t>Clear all rotating predicates</a:t>
            </a:r>
          </a:p>
          <a:p>
            <a:r>
              <a:rPr lang="en-US" altLang="en-US"/>
              <a:t>P[0] = 1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762000" y="6397625"/>
            <a:ext cx="6702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4 iterations, 4 stages, II = 1, Note 4 + 4 –1 iterations of kernel executed</a:t>
            </a:r>
          </a:p>
        </p:txBody>
      </p:sp>
    </p:spTree>
    <p:extLst>
      <p:ext uri="{BB962C8B-B14F-4D97-AF65-F5344CB8AC3E}">
        <p14:creationId xmlns:p14="http://schemas.microsoft.com/office/powerpoint/2010/main" val="1266436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Modulo Scheduling Example</a:t>
            </a: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1143000" y="4187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1066800" y="4114800"/>
            <a:ext cx="26670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1143000" y="2740025"/>
            <a:ext cx="2063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for (j=0; j&lt;100; j++)</a:t>
            </a:r>
          </a:p>
          <a:p>
            <a:r>
              <a:rPr lang="en-US" altLang="en-US"/>
              <a:t>    b[j] = a[j] * 26</a:t>
            </a: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41910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53340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8137" name="Rectangle 9"/>
          <p:cNvSpPr>
            <a:spLocks noChangeArrowheads="1"/>
          </p:cNvSpPr>
          <p:nvPr/>
        </p:nvSpPr>
        <p:spPr bwMode="auto">
          <a:xfrm>
            <a:off x="52578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381000" y="41116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8141" name="Text Box 13"/>
          <p:cNvSpPr txBox="1">
            <a:spLocks noChangeArrowheads="1"/>
          </p:cNvSpPr>
          <p:nvPr/>
        </p:nvSpPr>
        <p:spPr bwMode="auto">
          <a:xfrm>
            <a:off x="4495800" y="2511425"/>
            <a:ext cx="27749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Step1: Compute to loop into</a:t>
            </a:r>
          </a:p>
          <a:p>
            <a:r>
              <a:rPr lang="en-US" altLang="en-US">
                <a:solidFill>
                  <a:schemeClr val="tx1"/>
                </a:solidFill>
              </a:rPr>
              <a:t>form that uses LC</a:t>
            </a:r>
          </a:p>
        </p:txBody>
      </p:sp>
    </p:spTree>
    <p:extLst>
      <p:ext uri="{BB962C8B-B14F-4D97-AF65-F5344CB8AC3E}">
        <p14:creationId xmlns:p14="http://schemas.microsoft.com/office/powerpoint/2010/main" val="245419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2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auto">
          <a:xfrm>
            <a:off x="4267200" y="4800600"/>
            <a:ext cx="533400" cy="5334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5334000" y="4035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58" name="Rectangle 6"/>
          <p:cNvSpPr>
            <a:spLocks noChangeArrowheads="1"/>
          </p:cNvSpPr>
          <p:nvPr/>
        </p:nvSpPr>
        <p:spPr bwMode="auto">
          <a:xfrm>
            <a:off x="5257800" y="3962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44958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53340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49161" name="Text Box 9"/>
          <p:cNvSpPr txBox="1">
            <a:spLocks noChangeArrowheads="1"/>
          </p:cNvSpPr>
          <p:nvPr/>
        </p:nvSpPr>
        <p:spPr bwMode="auto">
          <a:xfrm>
            <a:off x="3657600" y="2816225"/>
            <a:ext cx="2082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2: DSA convert</a:t>
            </a:r>
          </a:p>
        </p:txBody>
      </p:sp>
      <p:sp>
        <p:nvSpPr>
          <p:cNvPr id="49162" name="Text Box 10"/>
          <p:cNvSpPr txBox="1">
            <a:spLocks noChangeArrowheads="1"/>
          </p:cNvSpPr>
          <p:nvPr/>
        </p:nvSpPr>
        <p:spPr bwMode="auto">
          <a:xfrm>
            <a:off x="1828800" y="4035425"/>
            <a:ext cx="15890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49163" name="Rectangle 11"/>
          <p:cNvSpPr>
            <a:spLocks noChangeArrowheads="1"/>
          </p:cNvSpPr>
          <p:nvPr/>
        </p:nvSpPr>
        <p:spPr bwMode="auto">
          <a:xfrm>
            <a:off x="1752600" y="3962400"/>
            <a:ext cx="2057400" cy="1828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64" name="Text Box 12"/>
          <p:cNvSpPr txBox="1">
            <a:spLocks noChangeArrowheads="1"/>
          </p:cNvSpPr>
          <p:nvPr/>
        </p:nvSpPr>
        <p:spPr bwMode="auto">
          <a:xfrm>
            <a:off x="990600" y="4035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49165" name="Text Box 13"/>
          <p:cNvSpPr txBox="1">
            <a:spLocks noChangeArrowheads="1"/>
          </p:cNvSpPr>
          <p:nvPr/>
        </p:nvSpPr>
        <p:spPr bwMode="auto">
          <a:xfrm>
            <a:off x="1828800" y="3502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</p:spTree>
    <p:extLst>
      <p:ext uri="{BB962C8B-B14F-4D97-AF65-F5344CB8AC3E}">
        <p14:creationId xmlns:p14="http://schemas.microsoft.com/office/powerpoint/2010/main" val="77733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3</a:t>
            </a:r>
          </a:p>
        </p:txBody>
      </p:sp>
      <p:sp>
        <p:nvSpPr>
          <p:cNvPr id="50179" name="Oval 3"/>
          <p:cNvSpPr>
            <a:spLocks noChangeArrowheads="1"/>
          </p:cNvSpPr>
          <p:nvPr/>
        </p:nvSpPr>
        <p:spPr bwMode="auto">
          <a:xfrm>
            <a:off x="5334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0180" name="Oval 4"/>
          <p:cNvSpPr>
            <a:spLocks noChangeArrowheads="1"/>
          </p:cNvSpPr>
          <p:nvPr/>
        </p:nvSpPr>
        <p:spPr bwMode="auto">
          <a:xfrm>
            <a:off x="5334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5334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0182" name="Oval 6"/>
          <p:cNvSpPr>
            <a:spLocks noChangeArrowheads="1"/>
          </p:cNvSpPr>
          <p:nvPr/>
        </p:nvSpPr>
        <p:spPr bwMode="auto">
          <a:xfrm>
            <a:off x="5334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0183" name="Oval 7"/>
          <p:cNvSpPr>
            <a:spLocks noChangeArrowheads="1"/>
          </p:cNvSpPr>
          <p:nvPr/>
        </p:nvSpPr>
        <p:spPr bwMode="auto">
          <a:xfrm>
            <a:off x="5334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5334000" y="6248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0185" name="Line 9"/>
          <p:cNvSpPr>
            <a:spLocks noChangeShapeType="1"/>
          </p:cNvSpPr>
          <p:nvPr/>
        </p:nvSpPr>
        <p:spPr bwMode="auto">
          <a:xfrm>
            <a:off x="5486400" y="3200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6" name="Line 10"/>
          <p:cNvSpPr>
            <a:spLocks noChangeShapeType="1"/>
          </p:cNvSpPr>
          <p:nvPr/>
        </p:nvSpPr>
        <p:spPr bwMode="auto">
          <a:xfrm>
            <a:off x="5486400" y="3810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7" name="Freeform 11"/>
          <p:cNvSpPr>
            <a:spLocks/>
          </p:cNvSpPr>
          <p:nvPr/>
        </p:nvSpPr>
        <p:spPr bwMode="auto">
          <a:xfrm>
            <a:off x="5562600" y="2565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Freeform 12"/>
          <p:cNvSpPr>
            <a:spLocks/>
          </p:cNvSpPr>
          <p:nvPr/>
        </p:nvSpPr>
        <p:spPr bwMode="auto">
          <a:xfrm>
            <a:off x="5486400" y="4572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Freeform 13"/>
          <p:cNvSpPr>
            <a:spLocks/>
          </p:cNvSpPr>
          <p:nvPr/>
        </p:nvSpPr>
        <p:spPr bwMode="auto">
          <a:xfrm>
            <a:off x="5562600" y="5257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0" name="Text Box 14"/>
          <p:cNvSpPr txBox="1">
            <a:spLocks noChangeArrowheads="1"/>
          </p:cNvSpPr>
          <p:nvPr/>
        </p:nvSpPr>
        <p:spPr bwMode="auto">
          <a:xfrm>
            <a:off x="5486400" y="596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1" name="Text Box 15"/>
          <p:cNvSpPr txBox="1">
            <a:spLocks noChangeArrowheads="1"/>
          </p:cNvSpPr>
          <p:nvPr/>
        </p:nvSpPr>
        <p:spPr bwMode="auto">
          <a:xfrm>
            <a:off x="5105400" y="3832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0192" name="Text Box 16"/>
          <p:cNvSpPr txBox="1">
            <a:spLocks noChangeArrowheads="1"/>
          </p:cNvSpPr>
          <p:nvPr/>
        </p:nvSpPr>
        <p:spPr bwMode="auto">
          <a:xfrm>
            <a:off x="5410200" y="3122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0193" name="Text Box 17"/>
          <p:cNvSpPr txBox="1">
            <a:spLocks noChangeArrowheads="1"/>
          </p:cNvSpPr>
          <p:nvPr/>
        </p:nvSpPr>
        <p:spPr bwMode="auto">
          <a:xfrm>
            <a:off x="6172200" y="2536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4" name="Text Box 18"/>
          <p:cNvSpPr txBox="1">
            <a:spLocks noChangeArrowheads="1"/>
          </p:cNvSpPr>
          <p:nvPr/>
        </p:nvSpPr>
        <p:spPr bwMode="auto">
          <a:xfrm>
            <a:off x="6324600" y="4418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 bwMode="auto">
          <a:xfrm>
            <a:off x="5791200" y="5280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 bwMode="auto">
          <a:xfrm>
            <a:off x="5715000" y="4570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0197" name="Freeform 21"/>
          <p:cNvSpPr>
            <a:spLocks/>
          </p:cNvSpPr>
          <p:nvPr/>
        </p:nvSpPr>
        <p:spPr bwMode="auto">
          <a:xfrm>
            <a:off x="5562600" y="3810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98" name="Text Box 22"/>
          <p:cNvSpPr txBox="1">
            <a:spLocks noChangeArrowheads="1"/>
          </p:cNvSpPr>
          <p:nvPr/>
        </p:nvSpPr>
        <p:spPr bwMode="auto">
          <a:xfrm>
            <a:off x="7162800" y="3959225"/>
            <a:ext cx="13160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RecMII = 1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MII = 2</a:t>
            </a:r>
          </a:p>
        </p:txBody>
      </p:sp>
      <p:sp>
        <p:nvSpPr>
          <p:cNvPr id="50199" name="Text Box 2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0200" name="Text Box 2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0201" name="Rectangle 2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0202" name="Text Box 2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0203" name="Text Box 2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0204" name="Freeform 28"/>
          <p:cNvSpPr>
            <a:spLocks/>
          </p:cNvSpPr>
          <p:nvPr/>
        </p:nvSpPr>
        <p:spPr bwMode="auto">
          <a:xfrm>
            <a:off x="5562600" y="6172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5" name="Text Box 29"/>
          <p:cNvSpPr txBox="1">
            <a:spLocks noChangeArrowheads="1"/>
          </p:cNvSpPr>
          <p:nvPr/>
        </p:nvSpPr>
        <p:spPr bwMode="auto">
          <a:xfrm>
            <a:off x="5699125" y="1562100"/>
            <a:ext cx="3048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Step3: Draw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Calculate MII</a:t>
            </a:r>
          </a:p>
        </p:txBody>
      </p:sp>
      <p:sp>
        <p:nvSpPr>
          <p:cNvPr id="50206" name="Text Box 30"/>
          <p:cNvSpPr txBox="1">
            <a:spLocks noChangeArrowheads="1"/>
          </p:cNvSpPr>
          <p:nvPr/>
        </p:nvSpPr>
        <p:spPr bwMode="auto">
          <a:xfrm>
            <a:off x="4572000" y="3276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0207" name="Freeform 31"/>
          <p:cNvSpPr>
            <a:spLocks/>
          </p:cNvSpPr>
          <p:nvPr/>
        </p:nvSpPr>
        <p:spPr bwMode="auto">
          <a:xfrm>
            <a:off x="4813300" y="31242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8" name="Freeform 32"/>
          <p:cNvSpPr>
            <a:spLocks/>
          </p:cNvSpPr>
          <p:nvPr/>
        </p:nvSpPr>
        <p:spPr bwMode="auto">
          <a:xfrm>
            <a:off x="4902200" y="43053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09" name="Text Box 33"/>
          <p:cNvSpPr txBox="1">
            <a:spLocks noChangeArrowheads="1"/>
          </p:cNvSpPr>
          <p:nvPr/>
        </p:nvSpPr>
        <p:spPr bwMode="auto">
          <a:xfrm>
            <a:off x="4648200" y="4724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82707" y="6147371"/>
            <a:ext cx="3518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 memory dependences since load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and store refer to distinct arrays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72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 – Step 4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2672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0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04" name="Oval 4"/>
          <p:cNvSpPr>
            <a:spLocks noChangeArrowheads="1"/>
          </p:cNvSpPr>
          <p:nvPr/>
        </p:nvSpPr>
        <p:spPr bwMode="auto">
          <a:xfrm>
            <a:off x="1524000" y="2514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1524000" y="3124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51206" name="Oval 6"/>
          <p:cNvSpPr>
            <a:spLocks noChangeArrowheads="1"/>
          </p:cNvSpPr>
          <p:nvPr/>
        </p:nvSpPr>
        <p:spPr bwMode="auto">
          <a:xfrm>
            <a:off x="1524000" y="3733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51207" name="Oval 7"/>
          <p:cNvSpPr>
            <a:spLocks noChangeArrowheads="1"/>
          </p:cNvSpPr>
          <p:nvPr/>
        </p:nvSpPr>
        <p:spPr bwMode="auto">
          <a:xfrm>
            <a:off x="1524000" y="4343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51208" name="Oval 8"/>
          <p:cNvSpPr>
            <a:spLocks noChangeArrowheads="1"/>
          </p:cNvSpPr>
          <p:nvPr/>
        </p:nvSpPr>
        <p:spPr bwMode="auto">
          <a:xfrm>
            <a:off x="1524000" y="4953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51209" name="Oval 9"/>
          <p:cNvSpPr>
            <a:spLocks noChangeArrowheads="1"/>
          </p:cNvSpPr>
          <p:nvPr/>
        </p:nvSpPr>
        <p:spPr bwMode="auto">
          <a:xfrm>
            <a:off x="1524000" y="5867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76400" y="2819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676400" y="3429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2" name="Freeform 12"/>
          <p:cNvSpPr>
            <a:spLocks/>
          </p:cNvSpPr>
          <p:nvPr/>
        </p:nvSpPr>
        <p:spPr bwMode="auto">
          <a:xfrm>
            <a:off x="1752600" y="2184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3" name="Freeform 13"/>
          <p:cNvSpPr>
            <a:spLocks/>
          </p:cNvSpPr>
          <p:nvPr/>
        </p:nvSpPr>
        <p:spPr bwMode="auto">
          <a:xfrm>
            <a:off x="1676400" y="4191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4" name="Freeform 14"/>
          <p:cNvSpPr>
            <a:spLocks/>
          </p:cNvSpPr>
          <p:nvPr/>
        </p:nvSpPr>
        <p:spPr bwMode="auto">
          <a:xfrm>
            <a:off x="1752600" y="4876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15" name="Text Box 15"/>
          <p:cNvSpPr txBox="1">
            <a:spLocks noChangeArrowheads="1"/>
          </p:cNvSpPr>
          <p:nvPr/>
        </p:nvSpPr>
        <p:spPr bwMode="auto">
          <a:xfrm>
            <a:off x="1676400" y="558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16" name="Text Box 16"/>
          <p:cNvSpPr txBox="1">
            <a:spLocks noChangeArrowheads="1"/>
          </p:cNvSpPr>
          <p:nvPr/>
        </p:nvSpPr>
        <p:spPr bwMode="auto">
          <a:xfrm>
            <a:off x="1066800" y="2438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17" name="Text Box 17"/>
          <p:cNvSpPr txBox="1">
            <a:spLocks noChangeArrowheads="1"/>
          </p:cNvSpPr>
          <p:nvPr/>
        </p:nvSpPr>
        <p:spPr bwMode="auto">
          <a:xfrm>
            <a:off x="1676400" y="3352800"/>
            <a:ext cx="414338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3,0</a:t>
            </a:r>
          </a:p>
        </p:txBody>
      </p:sp>
      <p:sp>
        <p:nvSpPr>
          <p:cNvPr id="51218" name="Text Box 18"/>
          <p:cNvSpPr txBox="1">
            <a:spLocks noChangeArrowheads="1"/>
          </p:cNvSpPr>
          <p:nvPr/>
        </p:nvSpPr>
        <p:spPr bwMode="auto">
          <a:xfrm>
            <a:off x="1600200" y="2741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51219" name="Text Box 19"/>
          <p:cNvSpPr txBox="1">
            <a:spLocks noChangeArrowheads="1"/>
          </p:cNvSpPr>
          <p:nvPr/>
        </p:nvSpPr>
        <p:spPr bwMode="auto">
          <a:xfrm>
            <a:off x="2362200" y="2155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0" name="Text Box 20"/>
          <p:cNvSpPr txBox="1">
            <a:spLocks noChangeArrowheads="1"/>
          </p:cNvSpPr>
          <p:nvPr/>
        </p:nvSpPr>
        <p:spPr bwMode="auto">
          <a:xfrm>
            <a:off x="2514600" y="40370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1981200" y="4899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2" name="Text Box 22"/>
          <p:cNvSpPr txBox="1">
            <a:spLocks noChangeArrowheads="1"/>
          </p:cNvSpPr>
          <p:nvPr/>
        </p:nvSpPr>
        <p:spPr bwMode="auto">
          <a:xfrm>
            <a:off x="1905000" y="4189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51223" name="Freeform 23"/>
          <p:cNvSpPr>
            <a:spLocks/>
          </p:cNvSpPr>
          <p:nvPr/>
        </p:nvSpPr>
        <p:spPr bwMode="auto">
          <a:xfrm>
            <a:off x="1752600" y="3429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4" name="Freeform 24"/>
          <p:cNvSpPr>
            <a:spLocks/>
          </p:cNvSpPr>
          <p:nvPr/>
        </p:nvSpPr>
        <p:spPr bwMode="auto">
          <a:xfrm>
            <a:off x="1752600" y="57912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5" name="Text Box 25"/>
          <p:cNvSpPr txBox="1">
            <a:spLocks noChangeArrowheads="1"/>
          </p:cNvSpPr>
          <p:nvPr/>
        </p:nvSpPr>
        <p:spPr bwMode="auto">
          <a:xfrm>
            <a:off x="3886200" y="1978025"/>
            <a:ext cx="4032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 4 – Calculate priorities (MAX height</a:t>
            </a:r>
          </a:p>
          <a:p>
            <a:r>
              <a:rPr lang="en-US" altLang="en-US">
                <a:solidFill>
                  <a:schemeClr val="tx1"/>
                </a:solidFill>
              </a:rPr>
              <a:t>to pseudo stop node)</a:t>
            </a:r>
          </a:p>
        </p:txBody>
      </p:sp>
      <p:sp>
        <p:nvSpPr>
          <p:cNvPr id="51226" name="Freeform 26"/>
          <p:cNvSpPr>
            <a:spLocks/>
          </p:cNvSpPr>
          <p:nvPr/>
        </p:nvSpPr>
        <p:spPr bwMode="auto">
          <a:xfrm>
            <a:off x="749300" y="2743200"/>
            <a:ext cx="774700" cy="3276600"/>
          </a:xfrm>
          <a:custGeom>
            <a:avLst/>
            <a:gdLst>
              <a:gd name="T0" fmla="*/ 2147483646 w 488"/>
              <a:gd name="T1" fmla="*/ 0 h 2064"/>
              <a:gd name="T2" fmla="*/ 2147483646 w 488"/>
              <a:gd name="T3" fmla="*/ 2147483646 h 2064"/>
              <a:gd name="T4" fmla="*/ 2147483646 w 488"/>
              <a:gd name="T5" fmla="*/ 2147483646 h 2064"/>
              <a:gd name="T6" fmla="*/ 2147483646 w 488"/>
              <a:gd name="T7" fmla="*/ 2147483646 h 2064"/>
              <a:gd name="T8" fmla="*/ 2147483646 w 488"/>
              <a:gd name="T9" fmla="*/ 2147483646 h 2064"/>
              <a:gd name="T10" fmla="*/ 2147483646 w 488"/>
              <a:gd name="T11" fmla="*/ 2147483646 h 2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88" h="2064">
                <a:moveTo>
                  <a:pt x="488" y="0"/>
                </a:moveTo>
                <a:cubicBezTo>
                  <a:pt x="380" y="24"/>
                  <a:pt x="272" y="48"/>
                  <a:pt x="200" y="144"/>
                </a:cubicBezTo>
                <a:cubicBezTo>
                  <a:pt x="128" y="240"/>
                  <a:pt x="88" y="384"/>
                  <a:pt x="56" y="576"/>
                </a:cubicBezTo>
                <a:cubicBezTo>
                  <a:pt x="24" y="768"/>
                  <a:pt x="0" y="1080"/>
                  <a:pt x="8" y="1296"/>
                </a:cubicBezTo>
                <a:cubicBezTo>
                  <a:pt x="16" y="1512"/>
                  <a:pt x="24" y="1744"/>
                  <a:pt x="104" y="1872"/>
                </a:cubicBezTo>
                <a:cubicBezTo>
                  <a:pt x="184" y="2000"/>
                  <a:pt x="336" y="2032"/>
                  <a:pt x="488" y="20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7" name="Freeform 27"/>
          <p:cNvSpPr>
            <a:spLocks/>
          </p:cNvSpPr>
          <p:nvPr/>
        </p:nvSpPr>
        <p:spPr bwMode="auto">
          <a:xfrm>
            <a:off x="812800" y="3352800"/>
            <a:ext cx="711200" cy="2590800"/>
          </a:xfrm>
          <a:custGeom>
            <a:avLst/>
            <a:gdLst>
              <a:gd name="T0" fmla="*/ 2147483646 w 448"/>
              <a:gd name="T1" fmla="*/ 0 h 1632"/>
              <a:gd name="T2" fmla="*/ 2147483646 w 448"/>
              <a:gd name="T3" fmla="*/ 2147483646 h 1632"/>
              <a:gd name="T4" fmla="*/ 2147483646 w 448"/>
              <a:gd name="T5" fmla="*/ 2147483646 h 1632"/>
              <a:gd name="T6" fmla="*/ 2147483646 w 448"/>
              <a:gd name="T7" fmla="*/ 2147483646 h 1632"/>
              <a:gd name="T8" fmla="*/ 2147483646 w 448"/>
              <a:gd name="T9" fmla="*/ 2147483646 h 1632"/>
              <a:gd name="T10" fmla="*/ 2147483646 w 448"/>
              <a:gd name="T11" fmla="*/ 2147483646 h 1632"/>
              <a:gd name="T12" fmla="*/ 2147483646 w 448"/>
              <a:gd name="T13" fmla="*/ 2147483646 h 1632"/>
              <a:gd name="T14" fmla="*/ 2147483646 w 448"/>
              <a:gd name="T15" fmla="*/ 2147483646 h 1632"/>
              <a:gd name="T16" fmla="*/ 2147483646 w 448"/>
              <a:gd name="T17" fmla="*/ 2147483646 h 1632"/>
              <a:gd name="T18" fmla="*/ 2147483646 w 448"/>
              <a:gd name="T19" fmla="*/ 2147483646 h 163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448" h="1632">
                <a:moveTo>
                  <a:pt x="448" y="0"/>
                </a:moveTo>
                <a:cubicBezTo>
                  <a:pt x="356" y="36"/>
                  <a:pt x="264" y="72"/>
                  <a:pt x="208" y="144"/>
                </a:cubicBezTo>
                <a:cubicBezTo>
                  <a:pt x="152" y="216"/>
                  <a:pt x="144" y="328"/>
                  <a:pt x="112" y="432"/>
                </a:cubicBezTo>
                <a:cubicBezTo>
                  <a:pt x="80" y="536"/>
                  <a:pt x="32" y="664"/>
                  <a:pt x="16" y="768"/>
                </a:cubicBezTo>
                <a:cubicBezTo>
                  <a:pt x="0" y="872"/>
                  <a:pt x="8" y="976"/>
                  <a:pt x="16" y="1056"/>
                </a:cubicBezTo>
                <a:cubicBezTo>
                  <a:pt x="24" y="1136"/>
                  <a:pt x="40" y="1184"/>
                  <a:pt x="64" y="1248"/>
                </a:cubicBezTo>
                <a:cubicBezTo>
                  <a:pt x="88" y="1312"/>
                  <a:pt x="128" y="1392"/>
                  <a:pt x="160" y="1440"/>
                </a:cubicBezTo>
                <a:cubicBezTo>
                  <a:pt x="192" y="1488"/>
                  <a:pt x="224" y="1512"/>
                  <a:pt x="256" y="1536"/>
                </a:cubicBezTo>
                <a:cubicBezTo>
                  <a:pt x="288" y="1560"/>
                  <a:pt x="320" y="1568"/>
                  <a:pt x="352" y="1584"/>
                </a:cubicBezTo>
                <a:cubicBezTo>
                  <a:pt x="384" y="1600"/>
                  <a:pt x="416" y="1616"/>
                  <a:pt x="448" y="16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8" name="Freeform 28"/>
          <p:cNvSpPr>
            <a:spLocks/>
          </p:cNvSpPr>
          <p:nvPr/>
        </p:nvSpPr>
        <p:spPr bwMode="auto">
          <a:xfrm>
            <a:off x="977900" y="3911600"/>
            <a:ext cx="635000" cy="1955800"/>
          </a:xfrm>
          <a:custGeom>
            <a:avLst/>
            <a:gdLst>
              <a:gd name="T0" fmla="*/ 2147483646 w 400"/>
              <a:gd name="T1" fmla="*/ 2147483646 h 1232"/>
              <a:gd name="T2" fmla="*/ 2147483646 w 400"/>
              <a:gd name="T3" fmla="*/ 2147483646 h 1232"/>
              <a:gd name="T4" fmla="*/ 2147483646 w 400"/>
              <a:gd name="T5" fmla="*/ 2147483646 h 1232"/>
              <a:gd name="T6" fmla="*/ 2147483646 w 400"/>
              <a:gd name="T7" fmla="*/ 2147483646 h 1232"/>
              <a:gd name="T8" fmla="*/ 2147483646 w 400"/>
              <a:gd name="T9" fmla="*/ 2147483646 h 1232"/>
              <a:gd name="T10" fmla="*/ 2147483646 w 400"/>
              <a:gd name="T11" fmla="*/ 2147483646 h 1232"/>
              <a:gd name="T12" fmla="*/ 2147483646 w 400"/>
              <a:gd name="T13" fmla="*/ 2147483646 h 123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00" h="1232">
                <a:moveTo>
                  <a:pt x="344" y="32"/>
                </a:moveTo>
                <a:cubicBezTo>
                  <a:pt x="340" y="16"/>
                  <a:pt x="336" y="0"/>
                  <a:pt x="296" y="32"/>
                </a:cubicBezTo>
                <a:cubicBezTo>
                  <a:pt x="256" y="64"/>
                  <a:pt x="152" y="136"/>
                  <a:pt x="104" y="224"/>
                </a:cubicBezTo>
                <a:cubicBezTo>
                  <a:pt x="56" y="312"/>
                  <a:pt x="16" y="440"/>
                  <a:pt x="8" y="560"/>
                </a:cubicBezTo>
                <a:cubicBezTo>
                  <a:pt x="0" y="680"/>
                  <a:pt x="0" y="840"/>
                  <a:pt x="56" y="944"/>
                </a:cubicBezTo>
                <a:cubicBezTo>
                  <a:pt x="112" y="1048"/>
                  <a:pt x="288" y="1136"/>
                  <a:pt x="344" y="1184"/>
                </a:cubicBezTo>
                <a:cubicBezTo>
                  <a:pt x="400" y="1232"/>
                  <a:pt x="396" y="1232"/>
                  <a:pt x="392" y="12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29" name="Freeform 29"/>
          <p:cNvSpPr>
            <a:spLocks/>
          </p:cNvSpPr>
          <p:nvPr/>
        </p:nvSpPr>
        <p:spPr bwMode="auto">
          <a:xfrm>
            <a:off x="1231900" y="4495800"/>
            <a:ext cx="444500" cy="1371600"/>
          </a:xfrm>
          <a:custGeom>
            <a:avLst/>
            <a:gdLst>
              <a:gd name="T0" fmla="*/ 2147483646 w 280"/>
              <a:gd name="T1" fmla="*/ 0 h 864"/>
              <a:gd name="T2" fmla="*/ 2147483646 w 280"/>
              <a:gd name="T3" fmla="*/ 2147483646 h 864"/>
              <a:gd name="T4" fmla="*/ 2147483646 w 280"/>
              <a:gd name="T5" fmla="*/ 2147483646 h 864"/>
              <a:gd name="T6" fmla="*/ 2147483646 w 280"/>
              <a:gd name="T7" fmla="*/ 2147483646 h 86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80" h="864">
                <a:moveTo>
                  <a:pt x="184" y="0"/>
                </a:moveTo>
                <a:cubicBezTo>
                  <a:pt x="124" y="68"/>
                  <a:pt x="64" y="136"/>
                  <a:pt x="40" y="240"/>
                </a:cubicBezTo>
                <a:cubicBezTo>
                  <a:pt x="16" y="344"/>
                  <a:pt x="0" y="520"/>
                  <a:pt x="40" y="624"/>
                </a:cubicBezTo>
                <a:cubicBezTo>
                  <a:pt x="80" y="728"/>
                  <a:pt x="240" y="824"/>
                  <a:pt x="280" y="86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0" name="Freeform 30"/>
          <p:cNvSpPr>
            <a:spLocks/>
          </p:cNvSpPr>
          <p:nvPr/>
        </p:nvSpPr>
        <p:spPr bwMode="auto">
          <a:xfrm>
            <a:off x="1511300" y="5257800"/>
            <a:ext cx="165100" cy="609600"/>
          </a:xfrm>
          <a:custGeom>
            <a:avLst/>
            <a:gdLst>
              <a:gd name="T0" fmla="*/ 2147483646 w 104"/>
              <a:gd name="T1" fmla="*/ 0 h 384"/>
              <a:gd name="T2" fmla="*/ 2147483646 w 104"/>
              <a:gd name="T3" fmla="*/ 2147483646 h 384"/>
              <a:gd name="T4" fmla="*/ 2147483646 w 104"/>
              <a:gd name="T5" fmla="*/ 2147483646 h 38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4" h="384">
                <a:moveTo>
                  <a:pt x="56" y="0"/>
                </a:moveTo>
                <a:cubicBezTo>
                  <a:pt x="28" y="16"/>
                  <a:pt x="0" y="32"/>
                  <a:pt x="8" y="96"/>
                </a:cubicBezTo>
                <a:cubicBezTo>
                  <a:pt x="16" y="160"/>
                  <a:pt x="60" y="272"/>
                  <a:pt x="104" y="38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dash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1" name="Text Box 31"/>
          <p:cNvSpPr txBox="1">
            <a:spLocks noChangeArrowheads="1"/>
          </p:cNvSpPr>
          <p:nvPr/>
        </p:nvSpPr>
        <p:spPr bwMode="auto">
          <a:xfrm>
            <a:off x="838200" y="33528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2" name="Text Box 32"/>
          <p:cNvSpPr txBox="1">
            <a:spLocks noChangeArrowheads="1"/>
          </p:cNvSpPr>
          <p:nvPr/>
        </p:nvSpPr>
        <p:spPr bwMode="auto">
          <a:xfrm>
            <a:off x="990600" y="38100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3" name="Text Box 33"/>
          <p:cNvSpPr txBox="1">
            <a:spLocks noChangeArrowheads="1"/>
          </p:cNvSpPr>
          <p:nvPr/>
        </p:nvSpPr>
        <p:spPr bwMode="auto">
          <a:xfrm>
            <a:off x="1066800" y="4419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4" name="Text Box 34"/>
          <p:cNvSpPr txBox="1">
            <a:spLocks noChangeArrowheads="1"/>
          </p:cNvSpPr>
          <p:nvPr/>
        </p:nvSpPr>
        <p:spPr bwMode="auto">
          <a:xfrm>
            <a:off x="1219200" y="51816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5" name="Text Box 35"/>
          <p:cNvSpPr txBox="1">
            <a:spLocks noChangeArrowheads="1"/>
          </p:cNvSpPr>
          <p:nvPr/>
        </p:nvSpPr>
        <p:spPr bwMode="auto">
          <a:xfrm>
            <a:off x="749300" y="28194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6" name="Freeform 36"/>
          <p:cNvSpPr>
            <a:spLocks/>
          </p:cNvSpPr>
          <p:nvPr/>
        </p:nvSpPr>
        <p:spPr bwMode="auto">
          <a:xfrm>
            <a:off x="990600" y="2667000"/>
            <a:ext cx="520700" cy="1676400"/>
          </a:xfrm>
          <a:custGeom>
            <a:avLst/>
            <a:gdLst>
              <a:gd name="T0" fmla="*/ 2147483646 w 328"/>
              <a:gd name="T1" fmla="*/ 0 h 1056"/>
              <a:gd name="T2" fmla="*/ 2147483646 w 328"/>
              <a:gd name="T3" fmla="*/ 2147483646 h 1056"/>
              <a:gd name="T4" fmla="*/ 2147483646 w 328"/>
              <a:gd name="T5" fmla="*/ 2147483646 h 1056"/>
              <a:gd name="T6" fmla="*/ 2147483646 w 328"/>
              <a:gd name="T7" fmla="*/ 2147483646 h 1056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328" h="1056">
                <a:moveTo>
                  <a:pt x="328" y="0"/>
                </a:moveTo>
                <a:cubicBezTo>
                  <a:pt x="204" y="124"/>
                  <a:pt x="80" y="248"/>
                  <a:pt x="40" y="384"/>
                </a:cubicBezTo>
                <a:cubicBezTo>
                  <a:pt x="0" y="520"/>
                  <a:pt x="40" y="704"/>
                  <a:pt x="88" y="816"/>
                </a:cubicBezTo>
                <a:cubicBezTo>
                  <a:pt x="136" y="928"/>
                  <a:pt x="232" y="992"/>
                  <a:pt x="328" y="105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7" name="Freeform 37"/>
          <p:cNvSpPr>
            <a:spLocks/>
          </p:cNvSpPr>
          <p:nvPr/>
        </p:nvSpPr>
        <p:spPr bwMode="auto">
          <a:xfrm>
            <a:off x="1079500" y="3848100"/>
            <a:ext cx="431800" cy="1181100"/>
          </a:xfrm>
          <a:custGeom>
            <a:avLst/>
            <a:gdLst>
              <a:gd name="T0" fmla="*/ 2147483646 w 272"/>
              <a:gd name="T1" fmla="*/ 2147483646 h 744"/>
              <a:gd name="T2" fmla="*/ 2147483646 w 272"/>
              <a:gd name="T3" fmla="*/ 2147483646 h 744"/>
              <a:gd name="T4" fmla="*/ 2147483646 w 272"/>
              <a:gd name="T5" fmla="*/ 2147483646 h 744"/>
              <a:gd name="T6" fmla="*/ 2147483646 w 272"/>
              <a:gd name="T7" fmla="*/ 2147483646 h 744"/>
              <a:gd name="T8" fmla="*/ 2147483646 w 272"/>
              <a:gd name="T9" fmla="*/ 2147483646 h 74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2" h="744">
                <a:moveTo>
                  <a:pt x="272" y="24"/>
                </a:moveTo>
                <a:cubicBezTo>
                  <a:pt x="264" y="12"/>
                  <a:pt x="256" y="0"/>
                  <a:pt x="224" y="24"/>
                </a:cubicBezTo>
                <a:cubicBezTo>
                  <a:pt x="192" y="48"/>
                  <a:pt x="112" y="80"/>
                  <a:pt x="80" y="168"/>
                </a:cubicBezTo>
                <a:cubicBezTo>
                  <a:pt x="48" y="256"/>
                  <a:pt x="0" y="456"/>
                  <a:pt x="32" y="552"/>
                </a:cubicBezTo>
                <a:cubicBezTo>
                  <a:pt x="64" y="648"/>
                  <a:pt x="168" y="696"/>
                  <a:pt x="272" y="74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38" name="Text Box 38"/>
          <p:cNvSpPr txBox="1">
            <a:spLocks noChangeArrowheads="1"/>
          </p:cNvSpPr>
          <p:nvPr/>
        </p:nvSpPr>
        <p:spPr bwMode="auto">
          <a:xfrm>
            <a:off x="825500" y="4267200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51239" name="Text Box 39"/>
          <p:cNvSpPr txBox="1">
            <a:spLocks noChangeArrowheads="1"/>
          </p:cNvSpPr>
          <p:nvPr/>
        </p:nvSpPr>
        <p:spPr bwMode="auto">
          <a:xfrm>
            <a:off x="5638800" y="3044825"/>
            <a:ext cx="9413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H = 5</a:t>
            </a:r>
          </a:p>
          <a:p>
            <a:r>
              <a:rPr lang="en-US" altLang="en-US"/>
              <a:t>2: H = 3</a:t>
            </a:r>
          </a:p>
          <a:p>
            <a:r>
              <a:rPr lang="en-US" altLang="en-US"/>
              <a:t>3: H = 0</a:t>
            </a:r>
          </a:p>
          <a:p>
            <a:r>
              <a:rPr lang="en-US" altLang="en-US"/>
              <a:t>4: H = 4</a:t>
            </a:r>
          </a:p>
          <a:p>
            <a:r>
              <a:rPr lang="en-US" altLang="en-US"/>
              <a:t>5: H = 0</a:t>
            </a:r>
          </a:p>
          <a:p>
            <a:r>
              <a:rPr lang="en-US" altLang="en-US"/>
              <a:t>7: H = 0</a:t>
            </a:r>
          </a:p>
        </p:txBody>
      </p:sp>
      <p:sp>
        <p:nvSpPr>
          <p:cNvPr id="51240" name="Text Box 40"/>
          <p:cNvSpPr txBox="1">
            <a:spLocks noChangeArrowheads="1"/>
          </p:cNvSpPr>
          <p:nvPr/>
        </p:nvSpPr>
        <p:spPr bwMode="auto">
          <a:xfrm>
            <a:off x="4327525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Iter1</a:t>
            </a:r>
          </a:p>
        </p:txBody>
      </p:sp>
      <p:sp>
        <p:nvSpPr>
          <p:cNvPr id="51241" name="Text Box 41"/>
          <p:cNvSpPr txBox="1">
            <a:spLocks noChangeArrowheads="1"/>
          </p:cNvSpPr>
          <p:nvPr/>
        </p:nvSpPr>
        <p:spPr bwMode="auto">
          <a:xfrm>
            <a:off x="5715000" y="2705100"/>
            <a:ext cx="615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Iter2</a:t>
            </a:r>
          </a:p>
        </p:txBody>
      </p:sp>
    </p:spTree>
    <p:extLst>
      <p:ext uri="{BB962C8B-B14F-4D97-AF65-F5344CB8AC3E}">
        <p14:creationId xmlns:p14="http://schemas.microsoft.com/office/powerpoint/2010/main" val="55029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5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914400" y="16732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5410200" y="1673225"/>
            <a:ext cx="2635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Schedule brlc at time II - 1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0" name="Line 16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1" name="Line 17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2" name="Text Box 18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2243" name="Text Box 19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4" name="Text Box 20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45" name="Text Box 21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2246" name="Rectangle 22"/>
          <p:cNvSpPr>
            <a:spLocks noChangeArrowheads="1"/>
          </p:cNvSpPr>
          <p:nvPr/>
        </p:nvSpPr>
        <p:spPr bwMode="auto">
          <a:xfrm>
            <a:off x="4876800" y="37338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47" name="Line 23"/>
          <p:cNvSpPr>
            <a:spLocks noChangeShapeType="1"/>
          </p:cNvSpPr>
          <p:nvPr/>
        </p:nvSpPr>
        <p:spPr bwMode="auto">
          <a:xfrm>
            <a:off x="4876800" y="4191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48" name="Text Box 24"/>
          <p:cNvSpPr txBox="1">
            <a:spLocks noChangeArrowheads="1"/>
          </p:cNvSpPr>
          <p:nvPr/>
        </p:nvSpPr>
        <p:spPr bwMode="auto">
          <a:xfrm>
            <a:off x="45561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49" name="Text Box 25"/>
          <p:cNvSpPr txBox="1">
            <a:spLocks noChangeArrowheads="1"/>
          </p:cNvSpPr>
          <p:nvPr/>
        </p:nvSpPr>
        <p:spPr bwMode="auto">
          <a:xfrm>
            <a:off x="4556125" y="4229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50" name="Text Box 26"/>
          <p:cNvSpPr txBox="1">
            <a:spLocks noChangeArrowheads="1"/>
          </p:cNvSpPr>
          <p:nvPr/>
        </p:nvSpPr>
        <p:spPr bwMode="auto">
          <a:xfrm>
            <a:off x="4876800" y="42640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2251" name="Text Box 27"/>
          <p:cNvSpPr txBox="1">
            <a:spLocks noChangeArrowheads="1"/>
          </p:cNvSpPr>
          <p:nvPr/>
        </p:nvSpPr>
        <p:spPr bwMode="auto">
          <a:xfrm>
            <a:off x="5105400" y="26638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>
            <a:off x="7086600" y="31242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2253" name="Line 29"/>
          <p:cNvSpPr>
            <a:spLocks noChangeShapeType="1"/>
          </p:cNvSpPr>
          <p:nvPr/>
        </p:nvSpPr>
        <p:spPr bwMode="auto">
          <a:xfrm>
            <a:off x="7086600" y="3429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315200" y="2359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2255" name="Line 31"/>
          <p:cNvSpPr>
            <a:spLocks noChangeShapeType="1"/>
          </p:cNvSpPr>
          <p:nvPr/>
        </p:nvSpPr>
        <p:spPr bwMode="auto">
          <a:xfrm>
            <a:off x="7086600" y="3733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6" name="Line 32"/>
          <p:cNvSpPr>
            <a:spLocks noChangeShapeType="1"/>
          </p:cNvSpPr>
          <p:nvPr/>
        </p:nvSpPr>
        <p:spPr bwMode="auto">
          <a:xfrm>
            <a:off x="7086600" y="4038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7" name="Line 33"/>
          <p:cNvSpPr>
            <a:spLocks noChangeShapeType="1"/>
          </p:cNvSpPr>
          <p:nvPr/>
        </p:nvSpPr>
        <p:spPr bwMode="auto">
          <a:xfrm>
            <a:off x="7086600" y="4343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8" name="Line 34"/>
          <p:cNvSpPr>
            <a:spLocks noChangeShapeType="1"/>
          </p:cNvSpPr>
          <p:nvPr/>
        </p:nvSpPr>
        <p:spPr bwMode="auto">
          <a:xfrm>
            <a:off x="7086600" y="4648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59" name="Line 35"/>
          <p:cNvSpPr>
            <a:spLocks noChangeShapeType="1"/>
          </p:cNvSpPr>
          <p:nvPr/>
        </p:nvSpPr>
        <p:spPr bwMode="auto">
          <a:xfrm>
            <a:off x="7086600" y="4953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60" name="Text Box 36"/>
          <p:cNvSpPr txBox="1">
            <a:spLocks noChangeArrowheads="1"/>
          </p:cNvSpPr>
          <p:nvPr/>
        </p:nvSpPr>
        <p:spPr bwMode="auto">
          <a:xfrm>
            <a:off x="6705600" y="3124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2261" name="Text Box 37"/>
          <p:cNvSpPr txBox="1">
            <a:spLocks noChangeArrowheads="1"/>
          </p:cNvSpPr>
          <p:nvPr/>
        </p:nvSpPr>
        <p:spPr bwMode="auto">
          <a:xfrm>
            <a:off x="6705600" y="3429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2262" name="Text Box 38"/>
          <p:cNvSpPr txBox="1">
            <a:spLocks noChangeArrowheads="1"/>
          </p:cNvSpPr>
          <p:nvPr/>
        </p:nvSpPr>
        <p:spPr bwMode="auto">
          <a:xfrm>
            <a:off x="6705600" y="3733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2263" name="Text Box 39"/>
          <p:cNvSpPr txBox="1">
            <a:spLocks noChangeArrowheads="1"/>
          </p:cNvSpPr>
          <p:nvPr/>
        </p:nvSpPr>
        <p:spPr bwMode="auto">
          <a:xfrm>
            <a:off x="6705600" y="4038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2264" name="Text Box 40"/>
          <p:cNvSpPr txBox="1">
            <a:spLocks noChangeArrowheads="1"/>
          </p:cNvSpPr>
          <p:nvPr/>
        </p:nvSpPr>
        <p:spPr bwMode="auto">
          <a:xfrm>
            <a:off x="6705600" y="4343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2265" name="Text Box 41"/>
          <p:cNvSpPr txBox="1">
            <a:spLocks noChangeArrowheads="1"/>
          </p:cNvSpPr>
          <p:nvPr/>
        </p:nvSpPr>
        <p:spPr bwMode="auto">
          <a:xfrm>
            <a:off x="6705600" y="4648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2266" name="Text Box 42"/>
          <p:cNvSpPr txBox="1">
            <a:spLocks noChangeArrowheads="1"/>
          </p:cNvSpPr>
          <p:nvPr/>
        </p:nvSpPr>
        <p:spPr bwMode="auto">
          <a:xfrm>
            <a:off x="6705600" y="4953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85225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6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325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Step6: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Op1: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5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325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326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326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6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6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6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327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7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7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327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327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327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8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6" name="Text Box 38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3287" name="Text Box 39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3288" name="Text Box 40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3289" name="Text Box 41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3290" name="Text Box 42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3291" name="Text Box 43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3292" name="Text Box 44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9451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7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7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Step7: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Op4: E = 0, L = 1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0 (0 % 2)</a:t>
            </a: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81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4282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4283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4284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4285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4290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1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2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3" name="Text Box 21"/>
          <p:cNvSpPr txBox="1">
            <a:spLocks noChangeArrowheads="1"/>
          </p:cNvSpPr>
          <p:nvPr/>
        </p:nvSpPr>
        <p:spPr bwMode="auto">
          <a:xfrm>
            <a:off x="6662738" y="5805488"/>
            <a:ext cx="349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294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295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6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297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298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4299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0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4301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2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4303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4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5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6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7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08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09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0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4311" name="Text Box 39"/>
          <p:cNvSpPr txBox="1">
            <a:spLocks noChangeArrowheads="1"/>
          </p:cNvSpPr>
          <p:nvPr/>
        </p:nvSpPr>
        <p:spPr bwMode="auto">
          <a:xfrm>
            <a:off x="75438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2" name="Text Box 40"/>
          <p:cNvSpPr txBox="1">
            <a:spLocks noChangeArrowheads="1"/>
          </p:cNvSpPr>
          <p:nvPr/>
        </p:nvSpPr>
        <p:spPr bwMode="auto">
          <a:xfrm>
            <a:off x="52578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3" name="Text Box 4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4314" name="Text Box 4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4315" name="Text Box 4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4316" name="Text Box 4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4317" name="Text Box 4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4318" name="Text Box 4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4319" name="Text Box 4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4555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Recap: Dynamic Single Assignment (DSA) Form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524000" y="45688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1447800" y="44958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990600" y="1597025"/>
            <a:ext cx="74549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Impossible to overlap iterations because each iteration writes to the same </a:t>
            </a:r>
          </a:p>
          <a:p>
            <a:r>
              <a:rPr lang="en-US" altLang="en-US">
                <a:solidFill>
                  <a:schemeClr val="tx1"/>
                </a:solidFill>
              </a:rPr>
              <a:t>register.  So, we’ll have to remove the anti and output dependences.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Virtual rotating registers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Each register is an infinite push down array (</a:t>
            </a:r>
            <a:r>
              <a:rPr lang="en-US" altLang="en-US" u="sng">
                <a:solidFill>
                  <a:schemeClr val="tx1"/>
                </a:solidFill>
              </a:rPr>
              <a:t>Expanded virtual reg or EVR</a:t>
            </a:r>
            <a:r>
              <a:rPr lang="en-US" altLang="en-US">
                <a:solidFill>
                  <a:schemeClr val="tx1"/>
                </a:solidFill>
              </a:rPr>
              <a:t>)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Write to top element, but can reference any element</a:t>
            </a:r>
          </a:p>
          <a:p>
            <a:r>
              <a:rPr lang="en-US" altLang="en-US">
                <a:solidFill>
                  <a:schemeClr val="tx1"/>
                </a:solidFill>
              </a:rPr>
              <a:t>    * Remap operation slides everything down 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</a:t>
            </a:r>
            <a:r>
              <a:rPr lang="en-US" altLang="en-US">
                <a:solidFill>
                  <a:schemeClr val="tx1"/>
                </a:solidFill>
              </a:rPr>
              <a:t>r[n] changes to r[n+1]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program is in DSA form if the same virtual register (EVR element) is never</a:t>
            </a:r>
          </a:p>
          <a:p>
            <a:r>
              <a:rPr lang="en-US" altLang="en-US">
                <a:solidFill>
                  <a:schemeClr val="tx1"/>
                </a:solidFill>
              </a:rPr>
              <a:t>assigned to more than 1x on any dynamic execution path</a:t>
            </a: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5257800" y="44926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5181600" y="44196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0" name="AutoShape 8"/>
          <p:cNvSpPr>
            <a:spLocks noChangeArrowheads="1"/>
          </p:cNvSpPr>
          <p:nvPr/>
        </p:nvSpPr>
        <p:spPr bwMode="auto">
          <a:xfrm>
            <a:off x="4267200" y="5257800"/>
            <a:ext cx="457200" cy="6096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4011613" y="5888038"/>
            <a:ext cx="10779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1600">
                <a:solidFill>
                  <a:schemeClr val="tx1"/>
                </a:solidFill>
              </a:rPr>
              <a:t>DSA</a:t>
            </a:r>
          </a:p>
          <a:p>
            <a:pPr algn="ctr"/>
            <a:r>
              <a:rPr lang="en-US" altLang="en-US" sz="1600">
                <a:solidFill>
                  <a:schemeClr val="tx1"/>
                </a:solidFill>
              </a:rPr>
              <a:t>conversion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8</a:t>
            </a: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5300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5302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5303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Step8: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Op2: E = 2, L = 3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2 (2 % 2)</a:t>
            </a:r>
          </a:p>
        </p:txBody>
      </p:sp>
      <p:sp>
        <p:nvSpPr>
          <p:cNvPr id="55304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05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5307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5308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5309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5314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15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16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7" name="Text Box 21"/>
          <p:cNvSpPr txBox="1">
            <a:spLocks noChangeArrowheads="1"/>
          </p:cNvSpPr>
          <p:nvPr/>
        </p:nvSpPr>
        <p:spPr bwMode="auto">
          <a:xfrm>
            <a:off x="61722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19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0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21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22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5323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4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5325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6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5327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8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29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0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1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32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3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34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35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6" name="Text Box 40"/>
          <p:cNvSpPr txBox="1">
            <a:spLocks noChangeArrowheads="1"/>
          </p:cNvSpPr>
          <p:nvPr/>
        </p:nvSpPr>
        <p:spPr bwMode="auto">
          <a:xfrm>
            <a:off x="7467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37" name="Text Box 41"/>
          <p:cNvSpPr txBox="1">
            <a:spLocks noChangeArrowheads="1"/>
          </p:cNvSpPr>
          <p:nvPr/>
        </p:nvSpPr>
        <p:spPr bwMode="auto">
          <a:xfrm>
            <a:off x="5562600" y="3886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8" name="Text Box 42"/>
          <p:cNvSpPr txBox="1">
            <a:spLocks noChangeArrowheads="1"/>
          </p:cNvSpPr>
          <p:nvPr/>
        </p:nvSpPr>
        <p:spPr bwMode="auto">
          <a:xfrm>
            <a:off x="71628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39" name="Text Box 43"/>
          <p:cNvSpPr txBox="1">
            <a:spLocks noChangeArrowheads="1"/>
          </p:cNvSpPr>
          <p:nvPr/>
        </p:nvSpPr>
        <p:spPr bwMode="auto">
          <a:xfrm>
            <a:off x="6629400" y="57912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5340" name="Text Box 44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5341" name="Text Box 45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5342" name="Text Box 46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5343" name="Text Box 47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5344" name="Text Box 48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5345" name="Text Box 49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5346" name="Text Box 50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27266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9</a:t>
            </a: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746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Step9: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Op3: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6330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6333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6338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39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0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1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42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3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44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45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46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6347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48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6349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0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6351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2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3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4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5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56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7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58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59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0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61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2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63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4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5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66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6367" name="Text Box 47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6368" name="Text Box 48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6369" name="Text Box 49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6370" name="Text Box 50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6371" name="Text Box 51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6372" name="Text Box 52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6373" name="Text Box 53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32104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10</a:t>
            </a: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49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7350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7351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3860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Step10: Schedule the highest priority op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Op5: E = 5, L = 6</a:t>
            </a:r>
          </a:p>
          <a:p>
            <a:r>
              <a:rPr lang="en-US" altLang="en-US">
                <a:solidFill>
                  <a:schemeClr val="tx1"/>
                </a:solidFill>
              </a:rPr>
              <a:t>Place at time 5 (5 % 2)</a:t>
            </a:r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53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7354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7355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7357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66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67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69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70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2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7373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4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7375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6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7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8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79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80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1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82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3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4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85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6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87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89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0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1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2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7393" name="Text Box 49"/>
          <p:cNvSpPr txBox="1">
            <a:spLocks noChangeArrowheads="1"/>
          </p:cNvSpPr>
          <p:nvPr/>
        </p:nvSpPr>
        <p:spPr bwMode="auto">
          <a:xfrm>
            <a:off x="7445375" y="470693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394" name="Text Box 50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7395" name="Text Box 51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7396" name="Text Box 52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7397" name="Text Box 53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7400" name="Text Box 56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602829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11</a:t>
            </a:r>
          </a:p>
        </p:txBody>
      </p:sp>
      <p:sp>
        <p:nvSpPr>
          <p:cNvPr id="58371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198688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remap r1, r2, r3, r4</a:t>
            </a:r>
          </a:p>
          <a:p>
            <a:r>
              <a:rPr lang="en-US" altLang="en-US"/>
              <a:t>7: brlc Loop</a:t>
            </a: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1066800" y="3581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8374" name="Text Box 6"/>
          <p:cNvSpPr txBox="1">
            <a:spLocks noChangeArrowheads="1"/>
          </p:cNvSpPr>
          <p:nvPr/>
        </p:nvSpPr>
        <p:spPr bwMode="auto">
          <a:xfrm>
            <a:off x="1143000" y="3121025"/>
            <a:ext cx="947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</p:txBody>
      </p:sp>
      <p:sp>
        <p:nvSpPr>
          <p:cNvPr id="58375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6416675" cy="147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Step11: calculate ESC, SC = ceiling(max unrolled sched length / ii)</a:t>
            </a:r>
          </a:p>
          <a:p>
            <a:r>
              <a:rPr lang="en-US" altLang="en-US">
                <a:solidFill>
                  <a:schemeClr val="tx1"/>
                </a:solidFill>
              </a:rPr>
              <a:t>unrolled sched time of branch = rolled sched time of br  + (ii*esc)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SC = 6 / 2 = 3, ESC = SC – 1</a:t>
            </a:r>
          </a:p>
          <a:p>
            <a:r>
              <a:rPr lang="en-US" altLang="en-US">
                <a:solidFill>
                  <a:schemeClr val="tx1"/>
                </a:solidFill>
              </a:rPr>
              <a:t>time of br = 1 + 2*2 = 5</a:t>
            </a: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auto">
          <a:xfrm>
            <a:off x="5715000" y="5715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77" name="Text Box 9"/>
          <p:cNvSpPr txBox="1">
            <a:spLocks noChangeArrowheads="1"/>
          </p:cNvSpPr>
          <p:nvPr/>
        </p:nvSpPr>
        <p:spPr bwMode="auto">
          <a:xfrm>
            <a:off x="5699125" y="5421313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alu0</a:t>
            </a:r>
          </a:p>
        </p:txBody>
      </p:sp>
      <p:sp>
        <p:nvSpPr>
          <p:cNvPr id="58378" name="Text Box 10"/>
          <p:cNvSpPr txBox="1">
            <a:spLocks noChangeArrowheads="1"/>
          </p:cNvSpPr>
          <p:nvPr/>
        </p:nvSpPr>
        <p:spPr bwMode="auto">
          <a:xfrm>
            <a:off x="6172200" y="5407025"/>
            <a:ext cx="49053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alu1</a:t>
            </a:r>
          </a:p>
        </p:txBody>
      </p:sp>
      <p:sp>
        <p:nvSpPr>
          <p:cNvPr id="58379" name="Text Box 11"/>
          <p:cNvSpPr txBox="1">
            <a:spLocks noChangeArrowheads="1"/>
          </p:cNvSpPr>
          <p:nvPr/>
        </p:nvSpPr>
        <p:spPr bwMode="auto">
          <a:xfrm>
            <a:off x="6645275" y="5392738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mem</a:t>
            </a:r>
          </a:p>
        </p:txBody>
      </p:sp>
      <p:sp>
        <p:nvSpPr>
          <p:cNvPr id="58380" name="Text Box 12"/>
          <p:cNvSpPr txBox="1">
            <a:spLocks noChangeArrowheads="1"/>
          </p:cNvSpPr>
          <p:nvPr/>
        </p:nvSpPr>
        <p:spPr bwMode="auto">
          <a:xfrm>
            <a:off x="7118350" y="5378450"/>
            <a:ext cx="3317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/>
              <a:t>br</a:t>
            </a:r>
          </a:p>
        </p:txBody>
      </p:sp>
      <p:sp>
        <p:nvSpPr>
          <p:cNvPr id="58381" name="Line 13"/>
          <p:cNvSpPr>
            <a:spLocks noChangeShapeType="1"/>
          </p:cNvSpPr>
          <p:nvPr/>
        </p:nvSpPr>
        <p:spPr bwMode="auto">
          <a:xfrm>
            <a:off x="61722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14"/>
          <p:cNvSpPr>
            <a:spLocks noChangeShapeType="1"/>
          </p:cNvSpPr>
          <p:nvPr/>
        </p:nvSpPr>
        <p:spPr bwMode="auto">
          <a:xfrm>
            <a:off x="66294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15"/>
          <p:cNvSpPr>
            <a:spLocks noChangeShapeType="1"/>
          </p:cNvSpPr>
          <p:nvPr/>
        </p:nvSpPr>
        <p:spPr bwMode="auto">
          <a:xfrm>
            <a:off x="7086600" y="5715000"/>
            <a:ext cx="0" cy="914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16"/>
          <p:cNvSpPr>
            <a:spLocks noChangeShapeType="1"/>
          </p:cNvSpPr>
          <p:nvPr/>
        </p:nvSpPr>
        <p:spPr bwMode="auto">
          <a:xfrm>
            <a:off x="5715000" y="6172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17"/>
          <p:cNvSpPr txBox="1">
            <a:spLocks noChangeArrowheads="1"/>
          </p:cNvSpPr>
          <p:nvPr/>
        </p:nvSpPr>
        <p:spPr bwMode="auto">
          <a:xfrm>
            <a:off x="7772400" y="5940425"/>
            <a:ext cx="679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MRT</a:t>
            </a:r>
          </a:p>
        </p:txBody>
      </p:sp>
      <p:sp>
        <p:nvSpPr>
          <p:cNvPr id="58386" name="Text Box 18"/>
          <p:cNvSpPr txBox="1">
            <a:spLocks noChangeArrowheads="1"/>
          </p:cNvSpPr>
          <p:nvPr/>
        </p:nvSpPr>
        <p:spPr bwMode="auto">
          <a:xfrm>
            <a:off x="5394325" y="5829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87" name="Text Box 19"/>
          <p:cNvSpPr txBox="1">
            <a:spLocks noChangeArrowheads="1"/>
          </p:cNvSpPr>
          <p:nvPr/>
        </p:nvSpPr>
        <p:spPr bwMode="auto">
          <a:xfrm>
            <a:off x="5394325" y="6210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88" name="Text Box 20"/>
          <p:cNvSpPr txBox="1">
            <a:spLocks noChangeArrowheads="1"/>
          </p:cNvSpPr>
          <p:nvPr/>
        </p:nvSpPr>
        <p:spPr bwMode="auto">
          <a:xfrm>
            <a:off x="70707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89" name="Text Box 21"/>
          <p:cNvSpPr txBox="1">
            <a:spLocks noChangeArrowheads="1"/>
          </p:cNvSpPr>
          <p:nvPr/>
        </p:nvSpPr>
        <p:spPr bwMode="auto">
          <a:xfrm>
            <a:off x="6629400" y="57880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390" name="Rectangle 22"/>
          <p:cNvSpPr>
            <a:spLocks noChangeArrowheads="1"/>
          </p:cNvSpPr>
          <p:nvPr/>
        </p:nvSpPr>
        <p:spPr bwMode="auto">
          <a:xfrm>
            <a:off x="4876800" y="3810000"/>
            <a:ext cx="1752600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1" name="Line 23"/>
          <p:cNvSpPr>
            <a:spLocks noChangeShapeType="1"/>
          </p:cNvSpPr>
          <p:nvPr/>
        </p:nvSpPr>
        <p:spPr bwMode="auto">
          <a:xfrm>
            <a:off x="4876800" y="42672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2" name="Text Box 24"/>
          <p:cNvSpPr txBox="1">
            <a:spLocks noChangeArrowheads="1"/>
          </p:cNvSpPr>
          <p:nvPr/>
        </p:nvSpPr>
        <p:spPr bwMode="auto">
          <a:xfrm>
            <a:off x="4556125" y="3924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393" name="Text Box 25"/>
          <p:cNvSpPr txBox="1">
            <a:spLocks noChangeArrowheads="1"/>
          </p:cNvSpPr>
          <p:nvPr/>
        </p:nvSpPr>
        <p:spPr bwMode="auto">
          <a:xfrm>
            <a:off x="4556125" y="4305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394" name="Text Box 26"/>
          <p:cNvSpPr txBox="1">
            <a:spLocks noChangeArrowheads="1"/>
          </p:cNvSpPr>
          <p:nvPr/>
        </p:nvSpPr>
        <p:spPr bwMode="auto">
          <a:xfrm>
            <a:off x="48768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395" name="Text Box 27"/>
          <p:cNvSpPr txBox="1">
            <a:spLocks noChangeArrowheads="1"/>
          </p:cNvSpPr>
          <p:nvPr/>
        </p:nvSpPr>
        <p:spPr bwMode="auto">
          <a:xfrm>
            <a:off x="5105400" y="27400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6" name="Rectangle 28"/>
          <p:cNvSpPr>
            <a:spLocks noChangeArrowheads="1"/>
          </p:cNvSpPr>
          <p:nvPr/>
        </p:nvSpPr>
        <p:spPr bwMode="auto">
          <a:xfrm>
            <a:off x="7086600" y="32004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8397" name="Line 29"/>
          <p:cNvSpPr>
            <a:spLocks noChangeShapeType="1"/>
          </p:cNvSpPr>
          <p:nvPr/>
        </p:nvSpPr>
        <p:spPr bwMode="auto">
          <a:xfrm>
            <a:off x="7086600" y="3505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8" name="Text Box 30"/>
          <p:cNvSpPr txBox="1">
            <a:spLocks noChangeArrowheads="1"/>
          </p:cNvSpPr>
          <p:nvPr/>
        </p:nvSpPr>
        <p:spPr bwMode="auto">
          <a:xfrm>
            <a:off x="7315200" y="24352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8399" name="Line 31"/>
          <p:cNvSpPr>
            <a:spLocks noChangeShapeType="1"/>
          </p:cNvSpPr>
          <p:nvPr/>
        </p:nvSpPr>
        <p:spPr bwMode="auto">
          <a:xfrm>
            <a:off x="7086600" y="3810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0" name="Line 32"/>
          <p:cNvSpPr>
            <a:spLocks noChangeShapeType="1"/>
          </p:cNvSpPr>
          <p:nvPr/>
        </p:nvSpPr>
        <p:spPr bwMode="auto">
          <a:xfrm>
            <a:off x="7086600" y="4114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1" name="Line 33"/>
          <p:cNvSpPr>
            <a:spLocks noChangeShapeType="1"/>
          </p:cNvSpPr>
          <p:nvPr/>
        </p:nvSpPr>
        <p:spPr bwMode="auto">
          <a:xfrm>
            <a:off x="7086600" y="4419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2" name="Line 34"/>
          <p:cNvSpPr>
            <a:spLocks noChangeShapeType="1"/>
          </p:cNvSpPr>
          <p:nvPr/>
        </p:nvSpPr>
        <p:spPr bwMode="auto">
          <a:xfrm>
            <a:off x="7086600" y="4724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3" name="Line 35"/>
          <p:cNvSpPr>
            <a:spLocks noChangeShapeType="1"/>
          </p:cNvSpPr>
          <p:nvPr/>
        </p:nvSpPr>
        <p:spPr bwMode="auto">
          <a:xfrm>
            <a:off x="7086600" y="5029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04" name="Text Box 36"/>
          <p:cNvSpPr txBox="1">
            <a:spLocks noChangeArrowheads="1"/>
          </p:cNvSpPr>
          <p:nvPr/>
        </p:nvSpPr>
        <p:spPr bwMode="auto">
          <a:xfrm>
            <a:off x="48609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5" name="Text Box 37"/>
          <p:cNvSpPr txBox="1">
            <a:spLocks noChangeArrowheads="1"/>
          </p:cNvSpPr>
          <p:nvPr/>
        </p:nvSpPr>
        <p:spPr bwMode="auto">
          <a:xfrm>
            <a:off x="7146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06" name="Text Box 38"/>
          <p:cNvSpPr txBox="1">
            <a:spLocks noChangeArrowheads="1"/>
          </p:cNvSpPr>
          <p:nvPr/>
        </p:nvSpPr>
        <p:spPr bwMode="auto">
          <a:xfrm>
            <a:off x="56991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07" name="Text Box 39"/>
          <p:cNvSpPr txBox="1">
            <a:spLocks noChangeArrowheads="1"/>
          </p:cNvSpPr>
          <p:nvPr/>
        </p:nvSpPr>
        <p:spPr bwMode="auto">
          <a:xfrm>
            <a:off x="5165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8" name="Text Box 40"/>
          <p:cNvSpPr txBox="1">
            <a:spLocks noChangeArrowheads="1"/>
          </p:cNvSpPr>
          <p:nvPr/>
        </p:nvSpPr>
        <p:spPr bwMode="auto">
          <a:xfrm>
            <a:off x="7162800" y="38068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09" name="Text Box 41"/>
          <p:cNvSpPr txBox="1">
            <a:spLocks noChangeArrowheads="1"/>
          </p:cNvSpPr>
          <p:nvPr/>
        </p:nvSpPr>
        <p:spPr bwMode="auto">
          <a:xfrm>
            <a:off x="5181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0" name="Text Box 42"/>
          <p:cNvSpPr txBox="1">
            <a:spLocks noChangeArrowheads="1"/>
          </p:cNvSpPr>
          <p:nvPr/>
        </p:nvSpPr>
        <p:spPr bwMode="auto">
          <a:xfrm>
            <a:off x="7162800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11" name="Text Box 43"/>
          <p:cNvSpPr txBox="1">
            <a:spLocks noChangeArrowheads="1"/>
          </p:cNvSpPr>
          <p:nvPr/>
        </p:nvSpPr>
        <p:spPr bwMode="auto">
          <a:xfrm>
            <a:off x="6613525" y="62103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2" name="Text Box 44"/>
          <p:cNvSpPr txBox="1">
            <a:spLocks noChangeArrowheads="1"/>
          </p:cNvSpPr>
          <p:nvPr/>
        </p:nvSpPr>
        <p:spPr bwMode="auto">
          <a:xfrm>
            <a:off x="5546725" y="38481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3" name="Text Box 45"/>
          <p:cNvSpPr txBox="1">
            <a:spLocks noChangeArrowheads="1"/>
          </p:cNvSpPr>
          <p:nvPr/>
        </p:nvSpPr>
        <p:spPr bwMode="auto">
          <a:xfrm>
            <a:off x="7527925" y="31623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14" name="Text Box 46"/>
          <p:cNvSpPr txBox="1">
            <a:spLocks noChangeArrowheads="1"/>
          </p:cNvSpPr>
          <p:nvPr/>
        </p:nvSpPr>
        <p:spPr bwMode="auto">
          <a:xfrm>
            <a:off x="6156325" y="5753100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5" name="Text Box 47"/>
          <p:cNvSpPr txBox="1">
            <a:spLocks noChangeArrowheads="1"/>
          </p:cNvSpPr>
          <p:nvPr/>
        </p:nvSpPr>
        <p:spPr bwMode="auto">
          <a:xfrm>
            <a:off x="5562600" y="4340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6" name="Text Box 48"/>
          <p:cNvSpPr txBox="1">
            <a:spLocks noChangeArrowheads="1"/>
          </p:cNvSpPr>
          <p:nvPr/>
        </p:nvSpPr>
        <p:spPr bwMode="auto">
          <a:xfrm>
            <a:off x="5715000" y="6245225"/>
            <a:ext cx="34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X</a:t>
            </a:r>
          </a:p>
        </p:txBody>
      </p:sp>
      <p:sp>
        <p:nvSpPr>
          <p:cNvPr id="58417" name="Text Box 49"/>
          <p:cNvSpPr txBox="1">
            <a:spLocks noChangeArrowheads="1"/>
          </p:cNvSpPr>
          <p:nvPr/>
        </p:nvSpPr>
        <p:spPr bwMode="auto">
          <a:xfrm>
            <a:off x="7512050" y="4711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18" name="Text Box 50"/>
          <p:cNvSpPr txBox="1">
            <a:spLocks noChangeArrowheads="1"/>
          </p:cNvSpPr>
          <p:nvPr/>
        </p:nvSpPr>
        <p:spPr bwMode="auto">
          <a:xfrm>
            <a:off x="7850188" y="4721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8419" name="Text Box 51"/>
          <p:cNvSpPr txBox="1">
            <a:spLocks noChangeArrowheads="1"/>
          </p:cNvSpPr>
          <p:nvPr/>
        </p:nvSpPr>
        <p:spPr bwMode="auto">
          <a:xfrm>
            <a:off x="6705600" y="3200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8420" name="Text Box 52"/>
          <p:cNvSpPr txBox="1">
            <a:spLocks noChangeArrowheads="1"/>
          </p:cNvSpPr>
          <p:nvPr/>
        </p:nvSpPr>
        <p:spPr bwMode="auto">
          <a:xfrm>
            <a:off x="6705600" y="3505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8421" name="Text Box 53"/>
          <p:cNvSpPr txBox="1">
            <a:spLocks noChangeArrowheads="1"/>
          </p:cNvSpPr>
          <p:nvPr/>
        </p:nvSpPr>
        <p:spPr bwMode="auto">
          <a:xfrm>
            <a:off x="6705600" y="3810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8422" name="Text Box 54"/>
          <p:cNvSpPr txBox="1">
            <a:spLocks noChangeArrowheads="1"/>
          </p:cNvSpPr>
          <p:nvPr/>
        </p:nvSpPr>
        <p:spPr bwMode="auto">
          <a:xfrm>
            <a:off x="6705600" y="4114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8423" name="Text Box 55"/>
          <p:cNvSpPr txBox="1">
            <a:spLocks noChangeArrowheads="1"/>
          </p:cNvSpPr>
          <p:nvPr/>
        </p:nvSpPr>
        <p:spPr bwMode="auto">
          <a:xfrm>
            <a:off x="6705600" y="4419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8424" name="Text Box 56"/>
          <p:cNvSpPr txBox="1">
            <a:spLocks noChangeArrowheads="1"/>
          </p:cNvSpPr>
          <p:nvPr/>
        </p:nvSpPr>
        <p:spPr bwMode="auto">
          <a:xfrm>
            <a:off x="6705600" y="4724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8425" name="Text Box 57"/>
          <p:cNvSpPr txBox="1">
            <a:spLocks noChangeArrowheads="1"/>
          </p:cNvSpPr>
          <p:nvPr/>
        </p:nvSpPr>
        <p:spPr bwMode="auto">
          <a:xfrm>
            <a:off x="6705600" y="5029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79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Step 12</a:t>
            </a:r>
          </a:p>
        </p:txBody>
      </p:sp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143000" y="3654425"/>
            <a:ext cx="2947988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 if p1[0]</a:t>
            </a:r>
          </a:p>
          <a:p>
            <a:r>
              <a:rPr lang="en-US" altLang="en-US"/>
              <a:t>2: r4[-1] = r3[-1] * 26 if p1[1]</a:t>
            </a:r>
          </a:p>
          <a:p>
            <a:r>
              <a:rPr lang="en-US" altLang="en-US"/>
              <a:t>4: r1[-1] = r1[0] + 4 if p1[0]</a:t>
            </a:r>
          </a:p>
          <a:p>
            <a:r>
              <a:rPr lang="en-US" altLang="en-US"/>
              <a:t>3: store (r2[0], r4[-1]) if p1[2]</a:t>
            </a:r>
          </a:p>
          <a:p>
            <a:r>
              <a:rPr lang="en-US" altLang="en-US"/>
              <a:t>5: r2[-1] = r2[0] + 4 if p1[2]</a:t>
            </a:r>
          </a:p>
          <a:p>
            <a:r>
              <a:rPr lang="en-US" altLang="en-US"/>
              <a:t>7: brlc Loop if p1[2]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1066800" y="3581400"/>
            <a:ext cx="3505200" cy="1905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304800" y="3654425"/>
            <a:ext cx="730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Loop: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1219200" y="2587625"/>
            <a:ext cx="1036638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LC = 99</a:t>
            </a:r>
          </a:p>
          <a:p>
            <a:r>
              <a:rPr lang="en-US" altLang="en-US"/>
              <a:t>ESC = 2</a:t>
            </a:r>
          </a:p>
          <a:p>
            <a:r>
              <a:rPr lang="en-US" altLang="en-US"/>
              <a:t>p1[0] = 1</a:t>
            </a:r>
          </a:p>
        </p:txBody>
      </p:sp>
      <p:sp>
        <p:nvSpPr>
          <p:cNvPr id="59399" name="Text Box 7"/>
          <p:cNvSpPr txBox="1">
            <a:spLocks noChangeArrowheads="1"/>
          </p:cNvSpPr>
          <p:nvPr/>
        </p:nvSpPr>
        <p:spPr bwMode="auto">
          <a:xfrm>
            <a:off x="1066800" y="1597025"/>
            <a:ext cx="7308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Finishing touches - Sort ops, initialize ESC, insert BRF and staging predicate,</a:t>
            </a:r>
          </a:p>
          <a:p>
            <a:r>
              <a:rPr lang="en-US" altLang="en-US">
                <a:solidFill>
                  <a:schemeClr val="tx1"/>
                </a:solidFill>
              </a:rPr>
              <a:t>initialize staging predicate outside loop</a:t>
            </a: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5334000" y="4495800"/>
            <a:ext cx="17526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01" name="Line 9"/>
          <p:cNvSpPr>
            <a:spLocks noChangeShapeType="1"/>
          </p:cNvSpPr>
          <p:nvPr/>
        </p:nvSpPr>
        <p:spPr bwMode="auto">
          <a:xfrm>
            <a:off x="5334000" y="4800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2" name="Text Box 10"/>
          <p:cNvSpPr txBox="1">
            <a:spLocks noChangeArrowheads="1"/>
          </p:cNvSpPr>
          <p:nvPr/>
        </p:nvSpPr>
        <p:spPr bwMode="auto">
          <a:xfrm>
            <a:off x="5562600" y="3730625"/>
            <a:ext cx="102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Unrolled</a:t>
            </a:r>
          </a:p>
          <a:p>
            <a:r>
              <a:rPr lang="en-US" altLang="en-US"/>
              <a:t>Schedule</a:t>
            </a:r>
          </a:p>
        </p:txBody>
      </p:sp>
      <p:sp>
        <p:nvSpPr>
          <p:cNvPr id="59403" name="Line 11"/>
          <p:cNvSpPr>
            <a:spLocks noChangeShapeType="1"/>
          </p:cNvSpPr>
          <p:nvPr/>
        </p:nvSpPr>
        <p:spPr bwMode="auto">
          <a:xfrm>
            <a:off x="5334000" y="51054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/>
          <p:cNvSpPr>
            <a:spLocks noChangeShapeType="1"/>
          </p:cNvSpPr>
          <p:nvPr/>
        </p:nvSpPr>
        <p:spPr bwMode="auto">
          <a:xfrm>
            <a:off x="5334000" y="54102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13"/>
          <p:cNvSpPr>
            <a:spLocks noChangeShapeType="1"/>
          </p:cNvSpPr>
          <p:nvPr/>
        </p:nvSpPr>
        <p:spPr bwMode="auto">
          <a:xfrm>
            <a:off x="5334000" y="57150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14"/>
          <p:cNvSpPr>
            <a:spLocks noChangeShapeType="1"/>
          </p:cNvSpPr>
          <p:nvPr/>
        </p:nvSpPr>
        <p:spPr bwMode="auto">
          <a:xfrm>
            <a:off x="5334000" y="60198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15"/>
          <p:cNvSpPr>
            <a:spLocks noChangeShapeType="1"/>
          </p:cNvSpPr>
          <p:nvPr/>
        </p:nvSpPr>
        <p:spPr bwMode="auto">
          <a:xfrm>
            <a:off x="5334000" y="6324600"/>
            <a:ext cx="1752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Text Box 16"/>
          <p:cNvSpPr txBox="1">
            <a:spLocks noChangeArrowheads="1"/>
          </p:cNvSpPr>
          <p:nvPr/>
        </p:nvSpPr>
        <p:spPr bwMode="auto">
          <a:xfrm>
            <a:off x="5394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09" name="Text Box 17"/>
          <p:cNvSpPr txBox="1">
            <a:spLocks noChangeArrowheads="1"/>
          </p:cNvSpPr>
          <p:nvPr/>
        </p:nvSpPr>
        <p:spPr bwMode="auto">
          <a:xfrm>
            <a:off x="5410200" y="51022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410200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11" name="Text Box 19"/>
          <p:cNvSpPr txBox="1">
            <a:spLocks noChangeArrowheads="1"/>
          </p:cNvSpPr>
          <p:nvPr/>
        </p:nvSpPr>
        <p:spPr bwMode="auto">
          <a:xfrm>
            <a:off x="5775325" y="44577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5775325" y="60166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13" name="Text Box 21"/>
          <p:cNvSpPr txBox="1">
            <a:spLocks noChangeArrowheads="1"/>
          </p:cNvSpPr>
          <p:nvPr/>
        </p:nvSpPr>
        <p:spPr bwMode="auto">
          <a:xfrm>
            <a:off x="6089650" y="6034088"/>
            <a:ext cx="2984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7</a:t>
            </a:r>
          </a:p>
        </p:txBody>
      </p: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7299325" y="26289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9415" name="Line 23"/>
          <p:cNvSpPr>
            <a:spLocks noChangeShapeType="1"/>
          </p:cNvSpPr>
          <p:nvPr/>
        </p:nvSpPr>
        <p:spPr bwMode="auto">
          <a:xfrm>
            <a:off x="7162800" y="44958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24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>
            <a:off x="7315200" y="44958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8" name="Line 26"/>
          <p:cNvSpPr>
            <a:spLocks noChangeShapeType="1"/>
          </p:cNvSpPr>
          <p:nvPr/>
        </p:nvSpPr>
        <p:spPr bwMode="auto">
          <a:xfrm>
            <a:off x="7162800" y="51054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9" name="Line 27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0" name="Line 28"/>
          <p:cNvSpPr>
            <a:spLocks noChangeShapeType="1"/>
          </p:cNvSpPr>
          <p:nvPr/>
        </p:nvSpPr>
        <p:spPr bwMode="auto">
          <a:xfrm>
            <a:off x="7315200" y="51054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1" name="Line 29"/>
          <p:cNvSpPr>
            <a:spLocks noChangeShapeType="1"/>
          </p:cNvSpPr>
          <p:nvPr/>
        </p:nvSpPr>
        <p:spPr bwMode="auto">
          <a:xfrm>
            <a:off x="7162800" y="57150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2" name="Line 30"/>
          <p:cNvSpPr>
            <a:spLocks noChangeShapeType="1"/>
          </p:cNvSpPr>
          <p:nvPr/>
        </p:nvSpPr>
        <p:spPr bwMode="auto">
          <a:xfrm>
            <a:off x="7162800" y="6324600"/>
            <a:ext cx="15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3" name="Line 31"/>
          <p:cNvSpPr>
            <a:spLocks noChangeShapeType="1"/>
          </p:cNvSpPr>
          <p:nvPr/>
        </p:nvSpPr>
        <p:spPr bwMode="auto">
          <a:xfrm>
            <a:off x="7315200" y="5715000"/>
            <a:ext cx="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24" name="Text Box 32"/>
          <p:cNvSpPr txBox="1">
            <a:spLocks noChangeArrowheads="1"/>
          </p:cNvSpPr>
          <p:nvPr/>
        </p:nvSpPr>
        <p:spPr bwMode="auto">
          <a:xfrm>
            <a:off x="7467600" y="45688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1</a:t>
            </a:r>
          </a:p>
        </p:txBody>
      </p:sp>
      <p:sp>
        <p:nvSpPr>
          <p:cNvPr id="59425" name="Text Box 33"/>
          <p:cNvSpPr txBox="1">
            <a:spLocks noChangeArrowheads="1"/>
          </p:cNvSpPr>
          <p:nvPr/>
        </p:nvSpPr>
        <p:spPr bwMode="auto">
          <a:xfrm>
            <a:off x="7391400" y="51784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2</a:t>
            </a:r>
          </a:p>
        </p:txBody>
      </p:sp>
      <p:sp>
        <p:nvSpPr>
          <p:cNvPr id="59426" name="Text Box 34"/>
          <p:cNvSpPr txBox="1">
            <a:spLocks noChangeArrowheads="1"/>
          </p:cNvSpPr>
          <p:nvPr/>
        </p:nvSpPr>
        <p:spPr bwMode="auto">
          <a:xfrm>
            <a:off x="7391400" y="5788025"/>
            <a:ext cx="863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Stage 3</a:t>
            </a:r>
          </a:p>
        </p:txBody>
      </p:sp>
      <p:sp>
        <p:nvSpPr>
          <p:cNvPr id="59427" name="Text Box 35"/>
          <p:cNvSpPr txBox="1">
            <a:spLocks noChangeArrowheads="1"/>
          </p:cNvSpPr>
          <p:nvPr/>
        </p:nvSpPr>
        <p:spPr bwMode="auto">
          <a:xfrm>
            <a:off x="5105400" y="2359025"/>
            <a:ext cx="32258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Staging predicate, each</a:t>
            </a:r>
          </a:p>
          <a:p>
            <a:r>
              <a:rPr lang="en-US" altLang="en-US"/>
              <a:t>successive stage increment</a:t>
            </a:r>
          </a:p>
          <a:p>
            <a:r>
              <a:rPr lang="en-US" altLang="en-US"/>
              <a:t>the index of the staging predicate</a:t>
            </a:r>
          </a:p>
          <a:p>
            <a:r>
              <a:rPr lang="en-US" altLang="en-US"/>
              <a:t>by 1, stage 1 gets px[0]</a:t>
            </a:r>
          </a:p>
        </p:txBody>
      </p:sp>
      <p:sp>
        <p:nvSpPr>
          <p:cNvPr id="59428" name="Text Box 36"/>
          <p:cNvSpPr txBox="1">
            <a:spLocks noChangeArrowheads="1"/>
          </p:cNvSpPr>
          <p:nvPr/>
        </p:nvSpPr>
        <p:spPr bwMode="auto">
          <a:xfrm>
            <a:off x="4953000" y="4495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</a:t>
            </a:r>
          </a:p>
        </p:txBody>
      </p:sp>
      <p:sp>
        <p:nvSpPr>
          <p:cNvPr id="59429" name="Text Box 37"/>
          <p:cNvSpPr txBox="1">
            <a:spLocks noChangeArrowheads="1"/>
          </p:cNvSpPr>
          <p:nvPr/>
        </p:nvSpPr>
        <p:spPr bwMode="auto">
          <a:xfrm>
            <a:off x="4953000" y="4800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</a:t>
            </a:r>
          </a:p>
        </p:txBody>
      </p:sp>
      <p:sp>
        <p:nvSpPr>
          <p:cNvPr id="59430" name="Text Box 38"/>
          <p:cNvSpPr txBox="1">
            <a:spLocks noChangeArrowheads="1"/>
          </p:cNvSpPr>
          <p:nvPr/>
        </p:nvSpPr>
        <p:spPr bwMode="auto">
          <a:xfrm>
            <a:off x="4953000" y="51054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2</a:t>
            </a:r>
          </a:p>
        </p:txBody>
      </p:sp>
      <p:sp>
        <p:nvSpPr>
          <p:cNvPr id="59431" name="Text Box 39"/>
          <p:cNvSpPr txBox="1">
            <a:spLocks noChangeArrowheads="1"/>
          </p:cNvSpPr>
          <p:nvPr/>
        </p:nvSpPr>
        <p:spPr bwMode="auto">
          <a:xfrm>
            <a:off x="4953000" y="54102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3</a:t>
            </a:r>
          </a:p>
        </p:txBody>
      </p:sp>
      <p:sp>
        <p:nvSpPr>
          <p:cNvPr id="59432" name="Text Box 40"/>
          <p:cNvSpPr txBox="1">
            <a:spLocks noChangeArrowheads="1"/>
          </p:cNvSpPr>
          <p:nvPr/>
        </p:nvSpPr>
        <p:spPr bwMode="auto">
          <a:xfrm>
            <a:off x="4953000" y="57150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4</a:t>
            </a:r>
          </a:p>
        </p:txBody>
      </p:sp>
      <p:sp>
        <p:nvSpPr>
          <p:cNvPr id="59433" name="Text Box 41"/>
          <p:cNvSpPr txBox="1">
            <a:spLocks noChangeArrowheads="1"/>
          </p:cNvSpPr>
          <p:nvPr/>
        </p:nvSpPr>
        <p:spPr bwMode="auto">
          <a:xfrm>
            <a:off x="4953000" y="60198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5</a:t>
            </a:r>
          </a:p>
        </p:txBody>
      </p:sp>
      <p:sp>
        <p:nvSpPr>
          <p:cNvPr id="59434" name="Text Box 42"/>
          <p:cNvSpPr txBox="1">
            <a:spLocks noChangeArrowheads="1"/>
          </p:cNvSpPr>
          <p:nvPr/>
        </p:nvSpPr>
        <p:spPr bwMode="auto">
          <a:xfrm>
            <a:off x="4953000" y="6324600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89605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Example – Dynamic Execution of the Code</a:t>
            </a: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447800" y="3197225"/>
            <a:ext cx="2649538" cy="155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1: r3[-1] = load(r1[0]) if p1[0]</a:t>
            </a:r>
          </a:p>
          <a:p>
            <a:r>
              <a:rPr lang="en-US" altLang="en-US" sz="1600"/>
              <a:t>2: r4[-1] = r3[-1] * 26 if p1[1]</a:t>
            </a:r>
          </a:p>
          <a:p>
            <a:r>
              <a:rPr lang="en-US" altLang="en-US" sz="1600"/>
              <a:t>4: r1[-1] = r1[0] + 4 if p1[0]</a:t>
            </a:r>
          </a:p>
          <a:p>
            <a:r>
              <a:rPr lang="en-US" altLang="en-US" sz="1600"/>
              <a:t>3: store (r2[0], r4[-1]) if p1[2]</a:t>
            </a:r>
          </a:p>
          <a:p>
            <a:r>
              <a:rPr lang="en-US" altLang="en-US" sz="1600"/>
              <a:t>5: r2[-1] = r2[0] + 4 if p1[2]</a:t>
            </a:r>
          </a:p>
          <a:p>
            <a:r>
              <a:rPr lang="en-US" altLang="en-US" sz="1600"/>
              <a:t>7: brlc Loop if p1[2]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14400" y="3148013"/>
            <a:ext cx="669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Loop:</a:t>
            </a: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1524000" y="2130425"/>
            <a:ext cx="9429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/>
              <a:t>LC = 99</a:t>
            </a:r>
          </a:p>
          <a:p>
            <a:r>
              <a:rPr lang="en-US" altLang="en-US" sz="1600"/>
              <a:t>ESC = 2</a:t>
            </a:r>
          </a:p>
          <a:p>
            <a:r>
              <a:rPr lang="en-US" altLang="en-US" sz="1600"/>
              <a:t>p1[0] = 1</a:t>
            </a: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6324600" y="2359025"/>
            <a:ext cx="1114425" cy="4246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0: 1, 4</a:t>
            </a:r>
          </a:p>
          <a:p>
            <a:r>
              <a:rPr lang="en-US" altLang="en-US"/>
              <a:t>1: </a:t>
            </a:r>
          </a:p>
          <a:p>
            <a:r>
              <a:rPr lang="en-US" altLang="en-US"/>
              <a:t>2: 1,2,4</a:t>
            </a:r>
          </a:p>
          <a:p>
            <a:r>
              <a:rPr lang="en-US" altLang="en-US"/>
              <a:t>3: </a:t>
            </a:r>
          </a:p>
          <a:p>
            <a:r>
              <a:rPr lang="en-US" altLang="en-US"/>
              <a:t>4: 1,2,4</a:t>
            </a:r>
          </a:p>
          <a:p>
            <a:r>
              <a:rPr lang="en-US" altLang="en-US"/>
              <a:t>5: 3,5,7</a:t>
            </a:r>
          </a:p>
          <a:p>
            <a:r>
              <a:rPr lang="en-US" altLang="en-US"/>
              <a:t>6: 1,2,4</a:t>
            </a:r>
          </a:p>
          <a:p>
            <a:r>
              <a:rPr lang="en-US" altLang="en-US"/>
              <a:t>7: 3,5,7</a:t>
            </a:r>
          </a:p>
          <a:p>
            <a:r>
              <a:rPr lang="en-US" altLang="en-US"/>
              <a:t>…</a:t>
            </a:r>
          </a:p>
          <a:p>
            <a:r>
              <a:rPr lang="en-US" altLang="en-US"/>
              <a:t>198: 1,2,4</a:t>
            </a:r>
          </a:p>
          <a:p>
            <a:r>
              <a:rPr lang="en-US" altLang="en-US"/>
              <a:t>199: 3,5,7</a:t>
            </a:r>
          </a:p>
          <a:p>
            <a:r>
              <a:rPr lang="en-US" altLang="en-US"/>
              <a:t>200: 2</a:t>
            </a:r>
          </a:p>
          <a:p>
            <a:r>
              <a:rPr lang="en-US" altLang="en-US"/>
              <a:t>201: 3,5,7</a:t>
            </a:r>
          </a:p>
          <a:p>
            <a:r>
              <a:rPr lang="en-US" altLang="en-US"/>
              <a:t>202: -</a:t>
            </a:r>
          </a:p>
          <a:p>
            <a:r>
              <a:rPr lang="en-US" altLang="en-US"/>
              <a:t>203 3,5,7</a:t>
            </a:r>
          </a:p>
        </p:txBody>
      </p:sp>
      <p:sp>
        <p:nvSpPr>
          <p:cNvPr id="60423" name="Line 7"/>
          <p:cNvSpPr>
            <a:spLocks noChangeShapeType="1"/>
          </p:cNvSpPr>
          <p:nvPr/>
        </p:nvSpPr>
        <p:spPr bwMode="auto">
          <a:xfrm>
            <a:off x="6096000" y="2971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4" name="Line 8"/>
          <p:cNvSpPr>
            <a:spLocks noChangeShapeType="1"/>
          </p:cNvSpPr>
          <p:nvPr/>
        </p:nvSpPr>
        <p:spPr bwMode="auto">
          <a:xfrm>
            <a:off x="6096000" y="3505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5" name="Line 9"/>
          <p:cNvSpPr>
            <a:spLocks noChangeShapeType="1"/>
          </p:cNvSpPr>
          <p:nvPr/>
        </p:nvSpPr>
        <p:spPr bwMode="auto">
          <a:xfrm>
            <a:off x="6096000" y="4038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6" name="Line 10"/>
          <p:cNvSpPr>
            <a:spLocks noChangeShapeType="1"/>
          </p:cNvSpPr>
          <p:nvPr/>
        </p:nvSpPr>
        <p:spPr bwMode="auto">
          <a:xfrm>
            <a:off x="6096000" y="45720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11"/>
          <p:cNvSpPr>
            <a:spLocks noChangeShapeType="1"/>
          </p:cNvSpPr>
          <p:nvPr/>
        </p:nvSpPr>
        <p:spPr bwMode="auto">
          <a:xfrm>
            <a:off x="6096000" y="54102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12"/>
          <p:cNvSpPr>
            <a:spLocks noChangeShapeType="1"/>
          </p:cNvSpPr>
          <p:nvPr/>
        </p:nvSpPr>
        <p:spPr bwMode="auto">
          <a:xfrm>
            <a:off x="6096000" y="59436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13"/>
          <p:cNvSpPr>
            <a:spLocks noChangeShapeType="1"/>
          </p:cNvSpPr>
          <p:nvPr/>
        </p:nvSpPr>
        <p:spPr bwMode="auto">
          <a:xfrm>
            <a:off x="6096000" y="4876800"/>
            <a:ext cx="121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6019800" y="1978025"/>
            <a:ext cx="1898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u="sng"/>
              <a:t>time: ops executed</a:t>
            </a:r>
          </a:p>
        </p:txBody>
      </p:sp>
      <p:sp>
        <p:nvSpPr>
          <p:cNvPr id="60431" name="TextBox 1"/>
          <p:cNvSpPr txBox="1">
            <a:spLocks noChangeArrowheads="1"/>
          </p:cNvSpPr>
          <p:nvPr/>
        </p:nvSpPr>
        <p:spPr bwMode="auto">
          <a:xfrm>
            <a:off x="685800" y="5181600"/>
            <a:ext cx="4654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rgbClr val="FF0000"/>
                </a:solidFill>
              </a:rPr>
              <a:t>Total time = II(num_iteration + num_stages – 1)</a:t>
            </a:r>
          </a:p>
          <a:p>
            <a:r>
              <a:rPr lang="en-US" altLang="en-US">
                <a:solidFill>
                  <a:srgbClr val="FF0000"/>
                </a:solidFill>
              </a:rPr>
              <a:t>                  = 2(100 + 3 – 1) = 204 cycles </a:t>
            </a:r>
          </a:p>
        </p:txBody>
      </p:sp>
    </p:spTree>
    <p:extLst>
      <p:ext uri="{BB962C8B-B14F-4D97-AF65-F5344CB8AC3E}">
        <p14:creationId xmlns:p14="http://schemas.microsoft.com/office/powerpoint/2010/main" val="233472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Loop </a:t>
            </a:r>
            <a:r>
              <a:rPr lang="en-US" altLang="en-US" dirty="0" smtClean="0"/>
              <a:t>Dependence Example</a:t>
            </a:r>
          </a:p>
        </p:txBody>
      </p:sp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29178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r3[-1] = load(r1[0])</a:t>
            </a:r>
          </a:p>
          <a:p>
            <a:r>
              <a:rPr lang="en-US" altLang="en-US"/>
              <a:t>2: r4[-1] = r3[-1] * 26</a:t>
            </a:r>
          </a:p>
          <a:p>
            <a:r>
              <a:rPr lang="en-US" altLang="en-US"/>
              <a:t>3: store (r2[0], r4[-1])</a:t>
            </a:r>
          </a:p>
          <a:p>
            <a:r>
              <a:rPr lang="en-US" altLang="en-US"/>
              <a:t>4: r1[-1] = r1[0] + 4</a:t>
            </a:r>
          </a:p>
          <a:p>
            <a:r>
              <a:rPr lang="en-US" altLang="en-US"/>
              <a:t>5: r2[-1] = r2[0] + 4</a:t>
            </a:r>
          </a:p>
          <a:p>
            <a:r>
              <a:rPr lang="en-US" altLang="en-US"/>
              <a:t>6: p1[-1] = cmpp (r1[-1] &lt; r9)</a:t>
            </a:r>
          </a:p>
          <a:p>
            <a:r>
              <a:rPr lang="en-US" altLang="en-US"/>
              <a:t>remap r1, r2, r3, r4, p1</a:t>
            </a:r>
          </a:p>
          <a:p>
            <a:r>
              <a:rPr lang="en-US" altLang="en-US"/>
              <a:t>7: brct p1[-1] Loop</a:t>
            </a:r>
          </a:p>
        </p:txBody>
      </p:sp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219200" y="2438400"/>
            <a:ext cx="3200400" cy="2362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3013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43014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43015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43016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43017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43018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43019" name="Oval 11"/>
          <p:cNvSpPr>
            <a:spLocks noChangeArrowheads="1"/>
          </p:cNvSpPr>
          <p:nvPr/>
        </p:nvSpPr>
        <p:spPr bwMode="auto">
          <a:xfrm>
            <a:off x="6477000" y="5791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7</a:t>
            </a:r>
          </a:p>
        </p:txBody>
      </p:sp>
      <p:sp>
        <p:nvSpPr>
          <p:cNvPr id="43020" name="Line 12"/>
          <p:cNvSpPr>
            <a:spLocks noChangeShapeType="1"/>
          </p:cNvSpPr>
          <p:nvPr/>
        </p:nvSpPr>
        <p:spPr bwMode="auto">
          <a:xfrm>
            <a:off x="6629400" y="2438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Line 13"/>
          <p:cNvSpPr>
            <a:spLocks noChangeShapeType="1"/>
          </p:cNvSpPr>
          <p:nvPr/>
        </p:nvSpPr>
        <p:spPr bwMode="auto">
          <a:xfrm>
            <a:off x="6629400" y="3048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2" name="Line 14"/>
          <p:cNvSpPr>
            <a:spLocks noChangeShapeType="1"/>
          </p:cNvSpPr>
          <p:nvPr/>
        </p:nvSpPr>
        <p:spPr bwMode="auto">
          <a:xfrm>
            <a:off x="6629400" y="54864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3" name="Freeform 15"/>
          <p:cNvSpPr>
            <a:spLocks/>
          </p:cNvSpPr>
          <p:nvPr/>
        </p:nvSpPr>
        <p:spPr bwMode="auto">
          <a:xfrm>
            <a:off x="6286500" y="2362200"/>
            <a:ext cx="266700" cy="1676400"/>
          </a:xfrm>
          <a:custGeom>
            <a:avLst/>
            <a:gdLst>
              <a:gd name="T0" fmla="*/ 2147483646 w 168"/>
              <a:gd name="T1" fmla="*/ 0 h 1008"/>
              <a:gd name="T2" fmla="*/ 2147483646 w 168"/>
              <a:gd name="T3" fmla="*/ 2147483646 h 1008"/>
              <a:gd name="T4" fmla="*/ 2147483646 w 168"/>
              <a:gd name="T5" fmla="*/ 2147483646 h 1008"/>
              <a:gd name="T6" fmla="*/ 2147483646 w 168"/>
              <a:gd name="T7" fmla="*/ 2147483646 h 1008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68" h="1008">
                <a:moveTo>
                  <a:pt x="168" y="0"/>
                </a:moveTo>
                <a:cubicBezTo>
                  <a:pt x="108" y="56"/>
                  <a:pt x="48" y="112"/>
                  <a:pt x="24" y="240"/>
                </a:cubicBezTo>
                <a:cubicBezTo>
                  <a:pt x="0" y="368"/>
                  <a:pt x="8" y="640"/>
                  <a:pt x="24" y="768"/>
                </a:cubicBezTo>
                <a:cubicBezTo>
                  <a:pt x="40" y="896"/>
                  <a:pt x="104" y="968"/>
                  <a:pt x="120" y="10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4" name="Freeform 16"/>
          <p:cNvSpPr>
            <a:spLocks/>
          </p:cNvSpPr>
          <p:nvPr/>
        </p:nvSpPr>
        <p:spPr bwMode="auto">
          <a:xfrm>
            <a:off x="6705600" y="35814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0 w 152"/>
              <a:gd name="T5" fmla="*/ 2147483646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52" h="624">
                <a:moveTo>
                  <a:pt x="48" y="0"/>
                </a:moveTo>
                <a:cubicBezTo>
                  <a:pt x="100" y="44"/>
                  <a:pt x="152" y="88"/>
                  <a:pt x="144" y="192"/>
                </a:cubicBezTo>
                <a:cubicBezTo>
                  <a:pt x="136" y="296"/>
                  <a:pt x="68" y="460"/>
                  <a:pt x="0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5" name="Freeform 17"/>
          <p:cNvSpPr>
            <a:spLocks/>
          </p:cNvSpPr>
          <p:nvPr/>
        </p:nvSpPr>
        <p:spPr bwMode="auto">
          <a:xfrm>
            <a:off x="6311900" y="4267200"/>
            <a:ext cx="241300" cy="990600"/>
          </a:xfrm>
          <a:custGeom>
            <a:avLst/>
            <a:gdLst>
              <a:gd name="T0" fmla="*/ 2147483646 w 152"/>
              <a:gd name="T1" fmla="*/ 0 h 624"/>
              <a:gd name="T2" fmla="*/ 2147483646 w 152"/>
              <a:gd name="T3" fmla="*/ 2147483646 h 624"/>
              <a:gd name="T4" fmla="*/ 2147483646 w 152"/>
              <a:gd name="T5" fmla="*/ 2147483646 h 624"/>
              <a:gd name="T6" fmla="*/ 2147483646 w 152"/>
              <a:gd name="T7" fmla="*/ 2147483646 h 624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52" h="624">
                <a:moveTo>
                  <a:pt x="152" y="0"/>
                </a:moveTo>
                <a:cubicBezTo>
                  <a:pt x="116" y="32"/>
                  <a:pt x="80" y="64"/>
                  <a:pt x="56" y="144"/>
                </a:cubicBezTo>
                <a:cubicBezTo>
                  <a:pt x="32" y="224"/>
                  <a:pt x="0" y="400"/>
                  <a:pt x="8" y="480"/>
                </a:cubicBezTo>
                <a:cubicBezTo>
                  <a:pt x="16" y="560"/>
                  <a:pt x="60" y="592"/>
                  <a:pt x="104" y="6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6" name="Freeform 18"/>
          <p:cNvSpPr>
            <a:spLocks/>
          </p:cNvSpPr>
          <p:nvPr/>
        </p:nvSpPr>
        <p:spPr bwMode="auto">
          <a:xfrm>
            <a:off x="6705600" y="1803400"/>
            <a:ext cx="685800" cy="2641600"/>
          </a:xfrm>
          <a:custGeom>
            <a:avLst/>
            <a:gdLst>
              <a:gd name="T0" fmla="*/ 0 w 432"/>
              <a:gd name="T1" fmla="*/ 2147483646 h 1664"/>
              <a:gd name="T2" fmla="*/ 2147483646 w 432"/>
              <a:gd name="T3" fmla="*/ 2147483646 h 1664"/>
              <a:gd name="T4" fmla="*/ 2147483646 w 432"/>
              <a:gd name="T5" fmla="*/ 2147483646 h 1664"/>
              <a:gd name="T6" fmla="*/ 2147483646 w 432"/>
              <a:gd name="T7" fmla="*/ 2147483646 h 1664"/>
              <a:gd name="T8" fmla="*/ 2147483646 w 432"/>
              <a:gd name="T9" fmla="*/ 2147483646 h 1664"/>
              <a:gd name="T10" fmla="*/ 2147483646 w 432"/>
              <a:gd name="T11" fmla="*/ 2147483646 h 1664"/>
              <a:gd name="T12" fmla="*/ 0 w 432"/>
              <a:gd name="T13" fmla="*/ 2147483646 h 16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432" h="1664">
                <a:moveTo>
                  <a:pt x="0" y="1552"/>
                </a:moveTo>
                <a:cubicBezTo>
                  <a:pt x="48" y="1604"/>
                  <a:pt x="96" y="1656"/>
                  <a:pt x="144" y="1648"/>
                </a:cubicBezTo>
                <a:cubicBezTo>
                  <a:pt x="192" y="1640"/>
                  <a:pt x="248" y="1664"/>
                  <a:pt x="288" y="1504"/>
                </a:cubicBezTo>
                <a:cubicBezTo>
                  <a:pt x="328" y="1344"/>
                  <a:pt x="368" y="920"/>
                  <a:pt x="384" y="688"/>
                </a:cubicBezTo>
                <a:cubicBezTo>
                  <a:pt x="400" y="456"/>
                  <a:pt x="432" y="224"/>
                  <a:pt x="384" y="112"/>
                </a:cubicBezTo>
                <a:cubicBezTo>
                  <a:pt x="336" y="0"/>
                  <a:pt x="160" y="0"/>
                  <a:pt x="96" y="16"/>
                </a:cubicBezTo>
                <a:cubicBezTo>
                  <a:pt x="32" y="32"/>
                  <a:pt x="16" y="120"/>
                  <a:pt x="0" y="208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7" name="Freeform 19"/>
          <p:cNvSpPr>
            <a:spLocks/>
          </p:cNvSpPr>
          <p:nvPr/>
        </p:nvSpPr>
        <p:spPr bwMode="auto">
          <a:xfrm>
            <a:off x="6629400" y="3810000"/>
            <a:ext cx="393700" cy="546100"/>
          </a:xfrm>
          <a:custGeom>
            <a:avLst/>
            <a:gdLst>
              <a:gd name="T0" fmla="*/ 2147483646 w 248"/>
              <a:gd name="T1" fmla="*/ 2147483646 h 344"/>
              <a:gd name="T2" fmla="*/ 2147483646 w 248"/>
              <a:gd name="T3" fmla="*/ 2147483646 h 344"/>
              <a:gd name="T4" fmla="*/ 2147483646 w 248"/>
              <a:gd name="T5" fmla="*/ 2147483646 h 344"/>
              <a:gd name="T6" fmla="*/ 2147483646 w 248"/>
              <a:gd name="T7" fmla="*/ 2147483646 h 344"/>
              <a:gd name="T8" fmla="*/ 2147483646 w 248"/>
              <a:gd name="T9" fmla="*/ 0 h 344"/>
              <a:gd name="T10" fmla="*/ 0 w 248"/>
              <a:gd name="T11" fmla="*/ 2147483646 h 34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48" h="344">
                <a:moveTo>
                  <a:pt x="48" y="288"/>
                </a:moveTo>
                <a:cubicBezTo>
                  <a:pt x="80" y="316"/>
                  <a:pt x="112" y="344"/>
                  <a:pt x="144" y="336"/>
                </a:cubicBezTo>
                <a:cubicBezTo>
                  <a:pt x="176" y="328"/>
                  <a:pt x="232" y="280"/>
                  <a:pt x="240" y="240"/>
                </a:cubicBezTo>
                <a:cubicBezTo>
                  <a:pt x="248" y="200"/>
                  <a:pt x="216" y="136"/>
                  <a:pt x="192" y="96"/>
                </a:cubicBezTo>
                <a:cubicBezTo>
                  <a:pt x="168" y="56"/>
                  <a:pt x="128" y="0"/>
                  <a:pt x="96" y="0"/>
                </a:cubicBezTo>
                <a:cubicBezTo>
                  <a:pt x="64" y="0"/>
                  <a:pt x="32" y="48"/>
                  <a:pt x="0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8" name="Freeform 20"/>
          <p:cNvSpPr>
            <a:spLocks/>
          </p:cNvSpPr>
          <p:nvPr/>
        </p:nvSpPr>
        <p:spPr bwMode="auto">
          <a:xfrm>
            <a:off x="6705600" y="4495800"/>
            <a:ext cx="330200" cy="469900"/>
          </a:xfrm>
          <a:custGeom>
            <a:avLst/>
            <a:gdLst>
              <a:gd name="T0" fmla="*/ 0 w 208"/>
              <a:gd name="T1" fmla="*/ 2147483646 h 296"/>
              <a:gd name="T2" fmla="*/ 2147483646 w 208"/>
              <a:gd name="T3" fmla="*/ 2147483646 h 296"/>
              <a:gd name="T4" fmla="*/ 2147483646 w 208"/>
              <a:gd name="T5" fmla="*/ 2147483646 h 296"/>
              <a:gd name="T6" fmla="*/ 2147483646 w 208"/>
              <a:gd name="T7" fmla="*/ 2147483646 h 296"/>
              <a:gd name="T8" fmla="*/ 2147483646 w 208"/>
              <a:gd name="T9" fmla="*/ 2147483646 h 296"/>
              <a:gd name="T10" fmla="*/ 2147483646 w 208"/>
              <a:gd name="T11" fmla="*/ 0 h 296"/>
              <a:gd name="T12" fmla="*/ 2147483646 w 208"/>
              <a:gd name="T13" fmla="*/ 2147483646 h 296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08" h="296">
                <a:moveTo>
                  <a:pt x="0" y="240"/>
                </a:moveTo>
                <a:cubicBezTo>
                  <a:pt x="16" y="260"/>
                  <a:pt x="32" y="280"/>
                  <a:pt x="48" y="288"/>
                </a:cubicBezTo>
                <a:cubicBezTo>
                  <a:pt x="64" y="296"/>
                  <a:pt x="72" y="296"/>
                  <a:pt x="96" y="288"/>
                </a:cubicBezTo>
                <a:cubicBezTo>
                  <a:pt x="120" y="280"/>
                  <a:pt x="176" y="272"/>
                  <a:pt x="192" y="240"/>
                </a:cubicBezTo>
                <a:cubicBezTo>
                  <a:pt x="208" y="208"/>
                  <a:pt x="208" y="136"/>
                  <a:pt x="192" y="96"/>
                </a:cubicBezTo>
                <a:cubicBezTo>
                  <a:pt x="176" y="56"/>
                  <a:pt x="120" y="0"/>
                  <a:pt x="96" y="0"/>
                </a:cubicBezTo>
                <a:cubicBezTo>
                  <a:pt x="72" y="0"/>
                  <a:pt x="60" y="48"/>
                  <a:pt x="48" y="9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9" name="Text Box 21"/>
          <p:cNvSpPr txBox="1">
            <a:spLocks noChangeArrowheads="1"/>
          </p:cNvSpPr>
          <p:nvPr/>
        </p:nvSpPr>
        <p:spPr bwMode="auto">
          <a:xfrm>
            <a:off x="1321974" y="5021742"/>
            <a:ext cx="3223959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dirty="0">
                <a:solidFill>
                  <a:schemeClr val="tx1"/>
                </a:solidFill>
              </a:rPr>
              <a:t>In DSA form, there are no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inter-iteration anti or output </a:t>
            </a:r>
          </a:p>
          <a:p>
            <a:r>
              <a:rPr lang="en-US" altLang="en-US" dirty="0">
                <a:solidFill>
                  <a:schemeClr val="tx1"/>
                </a:solidFill>
              </a:rPr>
              <a:t>dependences</a:t>
            </a:r>
            <a:r>
              <a:rPr lang="en-US" altLang="en-US" dirty="0" smtClean="0">
                <a:solidFill>
                  <a:schemeClr val="tx1"/>
                </a:solidFill>
              </a:rPr>
              <a:t>!</a:t>
            </a:r>
          </a:p>
          <a:p>
            <a:endParaRPr lang="en-US" altLang="en-US" dirty="0">
              <a:solidFill>
                <a:schemeClr val="tx1"/>
              </a:solidFill>
            </a:endParaRPr>
          </a:p>
          <a:p>
            <a:r>
              <a:rPr lang="en-US" altLang="en-US" dirty="0" smtClean="0">
                <a:solidFill>
                  <a:schemeClr val="tx1"/>
                </a:solidFill>
              </a:rPr>
              <a:t>Assume compiler can prove load</a:t>
            </a:r>
            <a:br>
              <a:rPr lang="en-US" altLang="en-US" dirty="0" smtClean="0">
                <a:solidFill>
                  <a:schemeClr val="tx1"/>
                </a:solidFill>
              </a:rPr>
            </a:br>
            <a:r>
              <a:rPr lang="en-US" altLang="en-US" dirty="0" smtClean="0">
                <a:solidFill>
                  <a:schemeClr val="tx1"/>
                </a:solidFill>
              </a:rPr>
              <a:t>and store are never dependent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43030" name="Text Box 22"/>
          <p:cNvSpPr txBox="1">
            <a:spLocks noChangeArrowheads="1"/>
          </p:cNvSpPr>
          <p:nvPr/>
        </p:nvSpPr>
        <p:spPr bwMode="auto">
          <a:xfrm>
            <a:off x="6003925" y="44561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1" name="Text Box 23"/>
          <p:cNvSpPr txBox="1">
            <a:spLocks noChangeArrowheads="1"/>
          </p:cNvSpPr>
          <p:nvPr/>
        </p:nvSpPr>
        <p:spPr bwMode="auto">
          <a:xfrm>
            <a:off x="6629400" y="55086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1,0</a:t>
            </a:r>
          </a:p>
        </p:txBody>
      </p:sp>
      <p:sp>
        <p:nvSpPr>
          <p:cNvPr id="43032" name="Text Box 24"/>
          <p:cNvSpPr txBox="1">
            <a:spLocks noChangeArrowheads="1"/>
          </p:cNvSpPr>
          <p:nvPr/>
        </p:nvSpPr>
        <p:spPr bwMode="auto">
          <a:xfrm>
            <a:off x="57912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33" name="Text Box 25"/>
          <p:cNvSpPr txBox="1">
            <a:spLocks noChangeArrowheads="1"/>
          </p:cNvSpPr>
          <p:nvPr/>
        </p:nvSpPr>
        <p:spPr bwMode="auto">
          <a:xfrm>
            <a:off x="6248400" y="3070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dirty="0"/>
              <a:t>3,0</a:t>
            </a:r>
          </a:p>
        </p:txBody>
      </p:sp>
      <p:sp>
        <p:nvSpPr>
          <p:cNvPr id="43034" name="Text Box 26"/>
          <p:cNvSpPr txBox="1">
            <a:spLocks noChangeArrowheads="1"/>
          </p:cNvSpPr>
          <p:nvPr/>
        </p:nvSpPr>
        <p:spPr bwMode="auto">
          <a:xfrm>
            <a:off x="6553200" y="23606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2,0</a:t>
            </a:r>
          </a:p>
        </p:txBody>
      </p:sp>
      <p:sp>
        <p:nvSpPr>
          <p:cNvPr id="43035" name="Text Box 27"/>
          <p:cNvSpPr txBox="1">
            <a:spLocks noChangeArrowheads="1"/>
          </p:cNvSpPr>
          <p:nvPr/>
        </p:nvSpPr>
        <p:spPr bwMode="auto">
          <a:xfrm>
            <a:off x="7315200" y="17748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6" name="Text Box 28"/>
          <p:cNvSpPr txBox="1">
            <a:spLocks noChangeArrowheads="1"/>
          </p:cNvSpPr>
          <p:nvPr/>
        </p:nvSpPr>
        <p:spPr bwMode="auto">
          <a:xfrm>
            <a:off x="7772400" y="37322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7" name="Text Box 29"/>
          <p:cNvSpPr txBox="1">
            <a:spLocks noChangeArrowheads="1"/>
          </p:cNvSpPr>
          <p:nvPr/>
        </p:nvSpPr>
        <p:spPr bwMode="auto">
          <a:xfrm>
            <a:off x="6934200" y="45180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8" name="Text Box 30"/>
          <p:cNvSpPr txBox="1">
            <a:spLocks noChangeArrowheads="1"/>
          </p:cNvSpPr>
          <p:nvPr/>
        </p:nvSpPr>
        <p:spPr bwMode="auto">
          <a:xfrm>
            <a:off x="6858000" y="3808413"/>
            <a:ext cx="3746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1,1</a:t>
            </a:r>
          </a:p>
        </p:txBody>
      </p:sp>
      <p:sp>
        <p:nvSpPr>
          <p:cNvPr id="43039" name="Text Box 31"/>
          <p:cNvSpPr txBox="1">
            <a:spLocks noChangeArrowheads="1"/>
          </p:cNvSpPr>
          <p:nvPr/>
        </p:nvSpPr>
        <p:spPr bwMode="auto">
          <a:xfrm>
            <a:off x="6781800" y="3451225"/>
            <a:ext cx="374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0,0</a:t>
            </a:r>
          </a:p>
        </p:txBody>
      </p:sp>
      <p:sp>
        <p:nvSpPr>
          <p:cNvPr id="43040" name="Freeform 32"/>
          <p:cNvSpPr>
            <a:spLocks/>
          </p:cNvSpPr>
          <p:nvPr/>
        </p:nvSpPr>
        <p:spPr bwMode="auto">
          <a:xfrm>
            <a:off x="6705600" y="3048000"/>
            <a:ext cx="1143000" cy="2171700"/>
          </a:xfrm>
          <a:custGeom>
            <a:avLst/>
            <a:gdLst>
              <a:gd name="T0" fmla="*/ 0 w 720"/>
              <a:gd name="T1" fmla="*/ 2147483646 h 1368"/>
              <a:gd name="T2" fmla="*/ 2147483646 w 720"/>
              <a:gd name="T3" fmla="*/ 2147483646 h 1368"/>
              <a:gd name="T4" fmla="*/ 2147483646 w 720"/>
              <a:gd name="T5" fmla="*/ 2147483646 h 1368"/>
              <a:gd name="T6" fmla="*/ 2147483646 w 720"/>
              <a:gd name="T7" fmla="*/ 2147483646 h 1368"/>
              <a:gd name="T8" fmla="*/ 2147483646 w 720"/>
              <a:gd name="T9" fmla="*/ 2147483646 h 1368"/>
              <a:gd name="T10" fmla="*/ 2147483646 w 720"/>
              <a:gd name="T11" fmla="*/ 2147483646 h 1368"/>
              <a:gd name="T12" fmla="*/ 2147483646 w 720"/>
              <a:gd name="T13" fmla="*/ 2147483646 h 1368"/>
              <a:gd name="T14" fmla="*/ 2147483646 w 720"/>
              <a:gd name="T15" fmla="*/ 2147483646 h 1368"/>
              <a:gd name="T16" fmla="*/ 0 w 720"/>
              <a:gd name="T17" fmla="*/ 2147483646 h 136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0" t="0" r="r" b="b"/>
            <a:pathLst>
              <a:path w="720" h="1368">
                <a:moveTo>
                  <a:pt x="0" y="1152"/>
                </a:moveTo>
                <a:cubicBezTo>
                  <a:pt x="4" y="1184"/>
                  <a:pt x="8" y="1216"/>
                  <a:pt x="48" y="1248"/>
                </a:cubicBezTo>
                <a:cubicBezTo>
                  <a:pt x="88" y="1280"/>
                  <a:pt x="168" y="1336"/>
                  <a:pt x="240" y="1344"/>
                </a:cubicBezTo>
                <a:cubicBezTo>
                  <a:pt x="312" y="1352"/>
                  <a:pt x="408" y="1368"/>
                  <a:pt x="480" y="1296"/>
                </a:cubicBezTo>
                <a:cubicBezTo>
                  <a:pt x="552" y="1224"/>
                  <a:pt x="640" y="1104"/>
                  <a:pt x="672" y="912"/>
                </a:cubicBezTo>
                <a:cubicBezTo>
                  <a:pt x="704" y="720"/>
                  <a:pt x="720" y="288"/>
                  <a:pt x="672" y="144"/>
                </a:cubicBezTo>
                <a:cubicBezTo>
                  <a:pt x="624" y="0"/>
                  <a:pt x="480" y="56"/>
                  <a:pt x="384" y="48"/>
                </a:cubicBezTo>
                <a:cubicBezTo>
                  <a:pt x="288" y="40"/>
                  <a:pt x="160" y="72"/>
                  <a:pt x="96" y="96"/>
                </a:cubicBezTo>
                <a:cubicBezTo>
                  <a:pt x="32" y="120"/>
                  <a:pt x="16" y="156"/>
                  <a:pt x="0" y="19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41" name="Text Box 33"/>
          <p:cNvSpPr txBox="1">
            <a:spLocks noChangeArrowheads="1"/>
          </p:cNvSpPr>
          <p:nvPr/>
        </p:nvSpPr>
        <p:spPr bwMode="auto">
          <a:xfrm>
            <a:off x="5715000" y="6245225"/>
            <a:ext cx="1800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&lt;delay, distance&gt;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800" y="1598708"/>
            <a:ext cx="9685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1 = &amp;A</a:t>
            </a:r>
          </a:p>
          <a:p>
            <a:r>
              <a:rPr lang="en-US" dirty="0"/>
              <a:t>r</a:t>
            </a:r>
            <a:r>
              <a:rPr lang="en-US" dirty="0" smtClean="0"/>
              <a:t>2 = &amp;B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98976" y="2497931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Loop: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5242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Class Problem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6477000" y="2133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6477000" y="2743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6477000" y="3352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6477000" y="3962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6477000" y="4572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6477000" y="5181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625499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Class Problem </a:t>
            </a:r>
            <a:r>
              <a:rPr lang="en-US" altLang="en-US" dirty="0" smtClean="0"/>
              <a:t>Answer</a:t>
            </a:r>
            <a:endParaRPr lang="en-US" altLang="en-US" dirty="0" smtClean="0"/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1295400" y="2511425"/>
            <a:ext cx="30702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r1[-1] = load(r2[0])</a:t>
            </a:r>
          </a:p>
          <a:p>
            <a:r>
              <a:rPr lang="en-US" altLang="en-US"/>
              <a:t>2: r3[-1] = r1[1] – r1[2]</a:t>
            </a:r>
          </a:p>
          <a:p>
            <a:r>
              <a:rPr lang="en-US" altLang="en-US"/>
              <a:t>3: store (r3[-1], r2[0])</a:t>
            </a:r>
          </a:p>
          <a:p>
            <a:r>
              <a:rPr lang="en-US" altLang="en-US"/>
              <a:t>4: r2[-1] = r2[0] + 4</a:t>
            </a:r>
          </a:p>
          <a:p>
            <a:r>
              <a:rPr lang="en-US" altLang="en-US"/>
              <a:t>5: p1[-1] = cmpp (r2[-1] &lt; 100)</a:t>
            </a:r>
          </a:p>
          <a:p>
            <a:r>
              <a:rPr lang="en-US" altLang="en-US"/>
              <a:t>remap r1, r2, r3</a:t>
            </a:r>
          </a:p>
          <a:p>
            <a:r>
              <a:rPr lang="en-US" altLang="en-US"/>
              <a:t>6: brct p1[-1] Loop</a:t>
            </a:r>
          </a:p>
        </p:txBody>
      </p:sp>
      <p:sp>
        <p:nvSpPr>
          <p:cNvPr id="45060" name="Rectangle 4"/>
          <p:cNvSpPr>
            <a:spLocks noChangeArrowheads="1"/>
          </p:cNvSpPr>
          <p:nvPr/>
        </p:nvSpPr>
        <p:spPr bwMode="auto">
          <a:xfrm>
            <a:off x="1219200" y="2438400"/>
            <a:ext cx="3352800" cy="2133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1355725" y="4991100"/>
            <a:ext cx="27622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Draw the dependence graph</a:t>
            </a:r>
          </a:p>
          <a:p>
            <a:r>
              <a:rPr lang="en-US" altLang="en-US">
                <a:solidFill>
                  <a:schemeClr val="tx1"/>
                </a:solidFill>
              </a:rPr>
              <a:t>showing both intra and inter</a:t>
            </a:r>
          </a:p>
          <a:p>
            <a:r>
              <a:rPr lang="en-US" altLang="en-US">
                <a:solidFill>
                  <a:schemeClr val="tx1"/>
                </a:solidFill>
              </a:rPr>
              <a:t>iteration dependences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914400" y="1673225"/>
            <a:ext cx="47831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Latencies: ld = 2, st = 1, add = 1, cmpp = 1, br = 1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5562600" y="2362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5562600" y="2971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5562600" y="3581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10" name="Oval 8"/>
          <p:cNvSpPr>
            <a:spLocks noChangeArrowheads="1"/>
          </p:cNvSpPr>
          <p:nvPr/>
        </p:nvSpPr>
        <p:spPr bwMode="auto">
          <a:xfrm>
            <a:off x="5562600" y="4191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11" name="Oval 9"/>
          <p:cNvSpPr>
            <a:spLocks noChangeArrowheads="1"/>
          </p:cNvSpPr>
          <p:nvPr/>
        </p:nvSpPr>
        <p:spPr bwMode="auto">
          <a:xfrm>
            <a:off x="5562600" y="4800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12" name="Oval 10"/>
          <p:cNvSpPr>
            <a:spLocks noChangeArrowheads="1"/>
          </p:cNvSpPr>
          <p:nvPr/>
        </p:nvSpPr>
        <p:spPr bwMode="auto">
          <a:xfrm>
            <a:off x="5562600" y="5410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sp>
        <p:nvSpPr>
          <p:cNvPr id="18" name="Oval 5"/>
          <p:cNvSpPr>
            <a:spLocks noChangeArrowheads="1"/>
          </p:cNvSpPr>
          <p:nvPr/>
        </p:nvSpPr>
        <p:spPr bwMode="auto">
          <a:xfrm>
            <a:off x="8382000" y="2286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1</a:t>
            </a:r>
          </a:p>
        </p:txBody>
      </p:sp>
      <p:sp>
        <p:nvSpPr>
          <p:cNvPr id="19" name="Oval 6"/>
          <p:cNvSpPr>
            <a:spLocks noChangeArrowheads="1"/>
          </p:cNvSpPr>
          <p:nvPr/>
        </p:nvSpPr>
        <p:spPr bwMode="auto">
          <a:xfrm>
            <a:off x="8382000" y="28956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2</a:t>
            </a:r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8382000" y="35052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3</a:t>
            </a:r>
          </a:p>
        </p:txBody>
      </p:sp>
      <p:sp>
        <p:nvSpPr>
          <p:cNvPr id="21" name="Oval 8"/>
          <p:cNvSpPr>
            <a:spLocks noChangeArrowheads="1"/>
          </p:cNvSpPr>
          <p:nvPr/>
        </p:nvSpPr>
        <p:spPr bwMode="auto">
          <a:xfrm>
            <a:off x="8382000" y="41148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4</a:t>
            </a:r>
          </a:p>
        </p:txBody>
      </p:sp>
      <p:sp>
        <p:nvSpPr>
          <p:cNvPr id="22" name="Oval 9"/>
          <p:cNvSpPr>
            <a:spLocks noChangeArrowheads="1"/>
          </p:cNvSpPr>
          <p:nvPr/>
        </p:nvSpPr>
        <p:spPr bwMode="auto">
          <a:xfrm>
            <a:off x="8382000" y="47244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5</a:t>
            </a:r>
          </a:p>
        </p:txBody>
      </p:sp>
      <p:sp>
        <p:nvSpPr>
          <p:cNvPr id="23" name="Oval 10"/>
          <p:cNvSpPr>
            <a:spLocks noChangeArrowheads="1"/>
          </p:cNvSpPr>
          <p:nvPr/>
        </p:nvSpPr>
        <p:spPr bwMode="auto">
          <a:xfrm>
            <a:off x="8382000" y="5334000"/>
            <a:ext cx="304800" cy="3048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/>
              <a:t>6</a:t>
            </a:r>
          </a:p>
        </p:txBody>
      </p:sp>
      <p:cxnSp>
        <p:nvCxnSpPr>
          <p:cNvPr id="24" name="Straight Arrow Connector 23"/>
          <p:cNvCxnSpPr>
            <a:stCxn id="18" idx="2"/>
            <a:endCxn id="19" idx="1"/>
          </p:cNvCxnSpPr>
          <p:nvPr/>
        </p:nvCxnSpPr>
        <p:spPr bwMode="auto">
          <a:xfrm>
            <a:off x="8382000" y="2438400"/>
            <a:ext cx="44637" cy="50183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Arrow Connector 24"/>
          <p:cNvCxnSpPr>
            <a:stCxn id="18" idx="6"/>
          </p:cNvCxnSpPr>
          <p:nvPr/>
        </p:nvCxnSpPr>
        <p:spPr bwMode="auto">
          <a:xfrm flipH="1">
            <a:off x="8588141" y="2438400"/>
            <a:ext cx="98659" cy="457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Arrow Connector 25"/>
          <p:cNvCxnSpPr>
            <a:stCxn id="19" idx="4"/>
            <a:endCxn id="20" idx="0"/>
          </p:cNvCxnSpPr>
          <p:nvPr/>
        </p:nvCxnSpPr>
        <p:spPr bwMode="auto">
          <a:xfrm>
            <a:off x="8534400" y="32004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Curved Connector 26"/>
          <p:cNvCxnSpPr>
            <a:stCxn id="21" idx="4"/>
            <a:endCxn id="21" idx="0"/>
          </p:cNvCxnSpPr>
          <p:nvPr/>
        </p:nvCxnSpPr>
        <p:spPr bwMode="auto">
          <a:xfrm rot="5400000" flipH="1">
            <a:off x="8382000" y="4267200"/>
            <a:ext cx="304800" cy="12700"/>
          </a:xfrm>
          <a:prstGeom prst="curvedConnector5">
            <a:avLst>
              <a:gd name="adj1" fmla="val -75000"/>
              <a:gd name="adj2" fmla="val 3000000"/>
              <a:gd name="adj3" fmla="val 175000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Arrow Connector 27"/>
          <p:cNvCxnSpPr>
            <a:stCxn id="21" idx="4"/>
            <a:endCxn id="22" idx="0"/>
          </p:cNvCxnSpPr>
          <p:nvPr/>
        </p:nvCxnSpPr>
        <p:spPr bwMode="auto">
          <a:xfrm>
            <a:off x="8534400" y="44196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Arrow Connector 28"/>
          <p:cNvCxnSpPr>
            <a:stCxn id="22" idx="4"/>
            <a:endCxn id="23" idx="0"/>
          </p:cNvCxnSpPr>
          <p:nvPr/>
        </p:nvCxnSpPr>
        <p:spPr bwMode="auto">
          <a:xfrm>
            <a:off x="8534400" y="50292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Curved Connector 29"/>
          <p:cNvCxnSpPr>
            <a:stCxn id="21" idx="4"/>
            <a:endCxn id="18" idx="0"/>
          </p:cNvCxnSpPr>
          <p:nvPr/>
        </p:nvCxnSpPr>
        <p:spPr bwMode="auto">
          <a:xfrm rot="5400000" flipH="1">
            <a:off x="7467600" y="3352800"/>
            <a:ext cx="2133600" cy="12700"/>
          </a:xfrm>
          <a:prstGeom prst="curvedConnector5">
            <a:avLst>
              <a:gd name="adj1" fmla="val -10714"/>
              <a:gd name="adj2" fmla="val 3000000"/>
              <a:gd name="adj3" fmla="val 110714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" name="Freeform 30"/>
          <p:cNvSpPr/>
          <p:nvPr/>
        </p:nvSpPr>
        <p:spPr bwMode="auto">
          <a:xfrm>
            <a:off x="8527181" y="2577966"/>
            <a:ext cx="646220" cy="1588169"/>
          </a:xfrm>
          <a:custGeom>
            <a:avLst/>
            <a:gdLst>
              <a:gd name="connsiteX0" fmla="*/ 0 w 646220"/>
              <a:gd name="connsiteY0" fmla="*/ 0 h 1588169"/>
              <a:gd name="connsiteX1" fmla="*/ 644893 w 646220"/>
              <a:gd name="connsiteY1" fmla="*/ 471638 h 1588169"/>
              <a:gd name="connsiteX2" fmla="*/ 134754 w 646220"/>
              <a:gd name="connsiteY2" fmla="*/ 1588169 h 1588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6220" h="1588169">
                <a:moveTo>
                  <a:pt x="0" y="0"/>
                </a:moveTo>
                <a:cubicBezTo>
                  <a:pt x="311217" y="103471"/>
                  <a:pt x="622434" y="206943"/>
                  <a:pt x="644893" y="471638"/>
                </a:cubicBezTo>
                <a:cubicBezTo>
                  <a:pt x="667352" y="736333"/>
                  <a:pt x="401053" y="1162251"/>
                  <a:pt x="134754" y="1588169"/>
                </a:cubicBezTo>
              </a:path>
            </a:pathLst>
          </a:custGeom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9113489" y="274320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33" name="Text Box 15"/>
          <p:cNvSpPr txBox="1">
            <a:spLocks noChangeArrowheads="1"/>
          </p:cNvSpPr>
          <p:nvPr/>
        </p:nvSpPr>
        <p:spPr bwMode="auto">
          <a:xfrm>
            <a:off x="8499227" y="2655993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&lt;2,3&gt;</a:t>
            </a:r>
            <a:endParaRPr lang="en-US" altLang="en-US" sz="1400" dirty="0"/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003877" y="2614979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&lt;2,2&gt;</a:t>
            </a:r>
            <a:endParaRPr lang="en-US" altLang="en-US" sz="1400" dirty="0"/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8481811" y="313944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7589866" y="417427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37" name="Text Box 15"/>
          <p:cNvSpPr txBox="1">
            <a:spLocks noChangeArrowheads="1"/>
          </p:cNvSpPr>
          <p:nvPr/>
        </p:nvSpPr>
        <p:spPr bwMode="auto">
          <a:xfrm>
            <a:off x="7589866" y="295310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sp>
        <p:nvSpPr>
          <p:cNvPr id="38" name="Text Box 15"/>
          <p:cNvSpPr txBox="1">
            <a:spLocks noChangeArrowheads="1"/>
          </p:cNvSpPr>
          <p:nvPr/>
        </p:nvSpPr>
        <p:spPr bwMode="auto">
          <a:xfrm>
            <a:off x="8474592" y="4446756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sp>
        <p:nvSpPr>
          <p:cNvPr id="39" name="Text Box 15"/>
          <p:cNvSpPr txBox="1">
            <a:spLocks noChangeArrowheads="1"/>
          </p:cNvSpPr>
          <p:nvPr/>
        </p:nvSpPr>
        <p:spPr bwMode="auto">
          <a:xfrm>
            <a:off x="8503067" y="4983662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&lt;1,0&gt;</a:t>
            </a:r>
            <a:endParaRPr lang="en-US" altLang="en-US" sz="1400" dirty="0"/>
          </a:p>
        </p:txBody>
      </p:sp>
      <p:cxnSp>
        <p:nvCxnSpPr>
          <p:cNvPr id="40" name="Curved Connector 39"/>
          <p:cNvCxnSpPr>
            <a:endCxn id="20" idx="7"/>
          </p:cNvCxnSpPr>
          <p:nvPr/>
        </p:nvCxnSpPr>
        <p:spPr bwMode="auto">
          <a:xfrm rot="5400000" flipH="1" flipV="1">
            <a:off x="8146616" y="3930403"/>
            <a:ext cx="876113" cy="114982"/>
          </a:xfrm>
          <a:prstGeom prst="curvedConnector5">
            <a:avLst>
              <a:gd name="adj1" fmla="val -6596"/>
              <a:gd name="adj2" fmla="val 337635"/>
              <a:gd name="adj3" fmla="val 126093"/>
            </a:avLst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" name="Text Box 15"/>
          <p:cNvSpPr txBox="1">
            <a:spLocks noChangeArrowheads="1"/>
          </p:cNvSpPr>
          <p:nvPr/>
        </p:nvSpPr>
        <p:spPr bwMode="auto">
          <a:xfrm>
            <a:off x="8867868" y="3820948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&lt;1,1&gt;</a:t>
            </a:r>
            <a:endParaRPr lang="en-US" altLang="en-US" sz="1400" dirty="0"/>
          </a:p>
        </p:txBody>
      </p:sp>
      <p:cxnSp>
        <p:nvCxnSpPr>
          <p:cNvPr id="42" name="Straight Arrow Connector 41"/>
          <p:cNvCxnSpPr>
            <a:stCxn id="20" idx="4"/>
            <a:endCxn id="21" idx="0"/>
          </p:cNvCxnSpPr>
          <p:nvPr/>
        </p:nvCxnSpPr>
        <p:spPr bwMode="auto">
          <a:xfrm>
            <a:off x="8534400" y="3810000"/>
            <a:ext cx="0" cy="304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3" name="Text Box 15"/>
          <p:cNvSpPr txBox="1">
            <a:spLocks noChangeArrowheads="1"/>
          </p:cNvSpPr>
          <p:nvPr/>
        </p:nvSpPr>
        <p:spPr bwMode="auto">
          <a:xfrm>
            <a:off x="8382000" y="3752017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/>
              <a:t>&lt;0,0&gt;</a:t>
            </a:r>
            <a:endParaRPr lang="en-US" altLang="en-US" sz="1400" dirty="0"/>
          </a:p>
        </p:txBody>
      </p:sp>
      <p:sp>
        <p:nvSpPr>
          <p:cNvPr id="6" name="Right Arrow 5"/>
          <p:cNvSpPr/>
          <p:nvPr/>
        </p:nvSpPr>
        <p:spPr bwMode="auto">
          <a:xfrm>
            <a:off x="6612146" y="3549837"/>
            <a:ext cx="650601" cy="793563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08332" y="6252775"/>
            <a:ext cx="2739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Instructions 1-5 have &lt;0,0&gt;</a:t>
            </a:r>
          </a:p>
          <a:p>
            <a:r>
              <a:rPr lang="en-US" dirty="0"/>
              <a:t>c</a:t>
            </a:r>
            <a:r>
              <a:rPr lang="en-US" dirty="0" smtClean="0"/>
              <a:t>ontrol dependences to 6.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 bwMode="auto">
          <a:xfrm>
            <a:off x="8013889" y="2445206"/>
            <a:ext cx="390429" cy="1089060"/>
          </a:xfrm>
          <a:custGeom>
            <a:avLst/>
            <a:gdLst>
              <a:gd name="connsiteX0" fmla="*/ 390429 w 390429"/>
              <a:gd name="connsiteY0" fmla="*/ 0 h 1089060"/>
              <a:gd name="connsiteX1" fmla="*/ 11 w 390429"/>
              <a:gd name="connsiteY1" fmla="*/ 565078 h 1089060"/>
              <a:gd name="connsiteX2" fmla="*/ 380155 w 390429"/>
              <a:gd name="connsiteY2" fmla="*/ 1089060 h 1089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90429" h="1089060">
                <a:moveTo>
                  <a:pt x="390429" y="0"/>
                </a:moveTo>
                <a:cubicBezTo>
                  <a:pt x="196076" y="191784"/>
                  <a:pt x="1723" y="383568"/>
                  <a:pt x="11" y="565078"/>
                </a:cubicBezTo>
                <a:cubicBezTo>
                  <a:pt x="-1701" y="746588"/>
                  <a:pt x="189227" y="917824"/>
                  <a:pt x="380155" y="108906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4" name="Text Box 15"/>
          <p:cNvSpPr txBox="1">
            <a:spLocks noChangeArrowheads="1"/>
          </p:cNvSpPr>
          <p:nvPr/>
        </p:nvSpPr>
        <p:spPr bwMode="auto">
          <a:xfrm>
            <a:off x="7533735" y="2632460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</a:t>
            </a:r>
            <a:r>
              <a:rPr lang="en-US" altLang="en-US" sz="1400" dirty="0" smtClean="0">
                <a:solidFill>
                  <a:srgbClr val="FF0000"/>
                </a:solidFill>
              </a:rPr>
              <a:t>1,0&gt;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8681663" y="2476072"/>
            <a:ext cx="287941" cy="1140431"/>
          </a:xfrm>
          <a:custGeom>
            <a:avLst/>
            <a:gdLst>
              <a:gd name="connsiteX0" fmla="*/ 0 w 287941"/>
              <a:gd name="connsiteY0" fmla="*/ 1140431 h 1140431"/>
              <a:gd name="connsiteX1" fmla="*/ 287676 w 287941"/>
              <a:gd name="connsiteY1" fmla="*/ 462337 h 1140431"/>
              <a:gd name="connsiteX2" fmla="*/ 41097 w 287941"/>
              <a:gd name="connsiteY2" fmla="*/ 0 h 1140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7941" h="1140431">
                <a:moveTo>
                  <a:pt x="0" y="1140431"/>
                </a:moveTo>
                <a:cubicBezTo>
                  <a:pt x="140413" y="896420"/>
                  <a:pt x="280827" y="652409"/>
                  <a:pt x="287676" y="462337"/>
                </a:cubicBezTo>
                <a:cubicBezTo>
                  <a:pt x="294525" y="272265"/>
                  <a:pt x="167811" y="136132"/>
                  <a:pt x="41097" y="0"/>
                </a:cubicBezTo>
              </a:path>
            </a:pathLst>
          </a:custGeom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 w="med" len="med"/>
          </a:ln>
          <a:ex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8837576" y="2413641"/>
            <a:ext cx="61106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dirty="0" smtClean="0">
                <a:solidFill>
                  <a:srgbClr val="FF0000"/>
                </a:solidFill>
              </a:rPr>
              <a:t>&lt;</a:t>
            </a:r>
            <a:r>
              <a:rPr lang="en-US" altLang="en-US" sz="1400" dirty="0" smtClean="0">
                <a:solidFill>
                  <a:srgbClr val="FF0000"/>
                </a:solidFill>
              </a:rPr>
              <a:t>1,1&gt;</a:t>
            </a:r>
            <a:endParaRPr lang="en-US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52811" y="5658316"/>
            <a:ext cx="31021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Red edges are memory anti and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flow dependences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Minimum Initiation Interval (MII)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Remember, II = number of cycles between the start of successive iterations</a:t>
            </a:r>
          </a:p>
          <a:p>
            <a:r>
              <a:rPr lang="en-US" altLang="en-US" smtClean="0"/>
              <a:t>Modulo scheduling requires a candidate II be selected before scheduling is attempted</a:t>
            </a:r>
          </a:p>
          <a:p>
            <a:pPr lvl="1"/>
            <a:r>
              <a:rPr lang="en-US" altLang="en-US" smtClean="0"/>
              <a:t>Try candidate II, see if it works</a:t>
            </a:r>
          </a:p>
          <a:p>
            <a:pPr lvl="1"/>
            <a:r>
              <a:rPr lang="en-US" altLang="en-US" smtClean="0"/>
              <a:t>If not, increase by 1, try again repeating until successful</a:t>
            </a:r>
          </a:p>
          <a:p>
            <a:r>
              <a:rPr lang="en-US" altLang="en-US" smtClean="0"/>
              <a:t>MII is a lower bound on the II</a:t>
            </a:r>
          </a:p>
          <a:p>
            <a:pPr lvl="1"/>
            <a:r>
              <a:rPr lang="en-US" altLang="en-US" smtClean="0"/>
              <a:t>MII = Max(ResMII, RecMII)</a:t>
            </a:r>
          </a:p>
          <a:p>
            <a:pPr lvl="1"/>
            <a:r>
              <a:rPr lang="en-US" altLang="en-US" smtClean="0"/>
              <a:t>ResMII = resource constrained MII</a:t>
            </a:r>
          </a:p>
          <a:p>
            <a:pPr lvl="2"/>
            <a:r>
              <a:rPr lang="en-US" altLang="en-US" smtClean="0"/>
              <a:t>Resource usage requirements of 1 iteration</a:t>
            </a:r>
          </a:p>
          <a:p>
            <a:pPr lvl="1"/>
            <a:r>
              <a:rPr lang="en-US" altLang="en-US" smtClean="0"/>
              <a:t>RecMII = recurrence constrained MII</a:t>
            </a:r>
          </a:p>
          <a:p>
            <a:pPr lvl="2"/>
            <a:r>
              <a:rPr lang="en-US" altLang="en-US" smtClean="0"/>
              <a:t>Latency of the circuits in the dependence graph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</a:t>
            </a:r>
          </a:p>
        </p:txBody>
      </p:sp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990600" y="2587625"/>
            <a:ext cx="58674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Simple resource model</a:t>
            </a:r>
          </a:p>
          <a:p>
            <a:endParaRPr lang="en-US" altLang="en-US">
              <a:solidFill>
                <a:schemeClr val="tx1"/>
              </a:solidFill>
            </a:endParaRPr>
          </a:p>
          <a:p>
            <a:r>
              <a:rPr lang="en-US" altLang="en-US">
                <a:solidFill>
                  <a:schemeClr val="tx1"/>
                </a:solidFill>
              </a:rPr>
              <a:t>A processor has a set of resources R.  For each resource r in R</a:t>
            </a:r>
          </a:p>
          <a:p>
            <a:r>
              <a:rPr lang="en-US" altLang="en-US">
                <a:solidFill>
                  <a:schemeClr val="tx1"/>
                </a:solidFill>
              </a:rPr>
              <a:t>there is count(r) specifying the number of  identical copies</a:t>
            </a:r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1050925" y="1638300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Concept: If there were no dependences between the operations, what</a:t>
            </a:r>
          </a:p>
          <a:p>
            <a:r>
              <a:rPr lang="en-US" altLang="en-US">
                <a:solidFill>
                  <a:schemeClr val="tx1"/>
                </a:solidFill>
              </a:rPr>
              <a:t>is the the shortest possible schedule?</a:t>
            </a:r>
          </a:p>
        </p:txBody>
      </p:sp>
      <p:sp>
        <p:nvSpPr>
          <p:cNvPr id="49157" name="Rectangle 5"/>
          <p:cNvSpPr>
            <a:spLocks noChangeArrowheads="1"/>
          </p:cNvSpPr>
          <p:nvPr/>
        </p:nvSpPr>
        <p:spPr bwMode="auto">
          <a:xfrm>
            <a:off x="1371600" y="4035425"/>
            <a:ext cx="3805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ResMII = MAX        (uses(r) / count(r))</a:t>
            </a:r>
          </a:p>
        </p:txBody>
      </p:sp>
      <p:sp>
        <p:nvSpPr>
          <p:cNvPr id="49158" name="Text Box 6"/>
          <p:cNvSpPr txBox="1">
            <a:spLocks noChangeArrowheads="1"/>
          </p:cNvSpPr>
          <p:nvPr/>
        </p:nvSpPr>
        <p:spPr bwMode="auto">
          <a:xfrm>
            <a:off x="2438400" y="4341813"/>
            <a:ext cx="93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for all r in R</a:t>
            </a:r>
          </a:p>
        </p:txBody>
      </p:sp>
      <p:sp>
        <p:nvSpPr>
          <p:cNvPr id="49159" name="Text Box 7"/>
          <p:cNvSpPr txBox="1">
            <a:spLocks noChangeArrowheads="1"/>
          </p:cNvSpPr>
          <p:nvPr/>
        </p:nvSpPr>
        <p:spPr bwMode="auto">
          <a:xfrm>
            <a:off x="1371600" y="4797425"/>
            <a:ext cx="56276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uses(r) = number of times the resource is used in 1 iteration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1127125" y="5753100"/>
            <a:ext cx="6153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In reality its more complex than this because operations can have</a:t>
            </a:r>
          </a:p>
          <a:p>
            <a:r>
              <a:rPr lang="en-US" altLang="en-US"/>
              <a:t>multiple alternatives (different choices for resources it could be </a:t>
            </a:r>
          </a:p>
          <a:p>
            <a:r>
              <a:rPr lang="en-US" altLang="en-US"/>
              <a:t>assigned to), but we will ignore this for now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ResMII Example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914400" y="1901825"/>
            <a:ext cx="39179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>
                <a:solidFill>
                  <a:schemeClr val="tx1"/>
                </a:solidFill>
              </a:rPr>
              <a:t>resources: 4 issue, 2 alu, 1 mem, 1 br</a:t>
            </a:r>
          </a:p>
          <a:p>
            <a:r>
              <a:rPr lang="en-US" altLang="en-US" sz="1600">
                <a:solidFill>
                  <a:schemeClr val="tx1"/>
                </a:solidFill>
              </a:rPr>
              <a:t>latencies: add=1, mpy=3, ld = 2, st = 1, br = 1</a:t>
            </a:r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219200" y="2892425"/>
            <a:ext cx="22320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1: r3 = load(r1)</a:t>
            </a:r>
          </a:p>
          <a:p>
            <a:r>
              <a:rPr lang="en-US" altLang="en-US"/>
              <a:t>2: r4 = r3 * 26</a:t>
            </a:r>
          </a:p>
          <a:p>
            <a:r>
              <a:rPr lang="en-US" altLang="en-US"/>
              <a:t>3: store (r2, r4)</a:t>
            </a:r>
          </a:p>
          <a:p>
            <a:r>
              <a:rPr lang="en-US" altLang="en-US"/>
              <a:t>4: r1 = r1 + 4</a:t>
            </a:r>
          </a:p>
          <a:p>
            <a:r>
              <a:rPr lang="en-US" altLang="en-US"/>
              <a:t>5: r2 = r2 + 4</a:t>
            </a:r>
          </a:p>
          <a:p>
            <a:r>
              <a:rPr lang="en-US" altLang="en-US"/>
              <a:t>6: p1 = cmpp (r1 &lt; r9)</a:t>
            </a:r>
          </a:p>
          <a:p>
            <a:r>
              <a:rPr lang="en-US" altLang="en-US"/>
              <a:t>7: brct p1 Loop</a:t>
            </a:r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1143000" y="2819400"/>
            <a:ext cx="2438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4556125" y="3619500"/>
            <a:ext cx="3019425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>
                <a:solidFill>
                  <a:schemeClr val="tx1"/>
                </a:solidFill>
              </a:rPr>
              <a:t>ALU:  used by 2, 4, 5, 6</a:t>
            </a:r>
          </a:p>
          <a:p>
            <a:r>
              <a:rPr lang="en-US" altLang="en-US">
                <a:solidFill>
                  <a:schemeClr val="tx1"/>
                </a:solidFill>
              </a:rPr>
              <a:t>	</a:t>
            </a:r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 4 ops / 2 units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Mem: used by 1, 3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2 ops / 1 unit = 2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Br: used by 7</a:t>
            </a: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	 1 op / 1 unit = 1</a:t>
            </a:r>
          </a:p>
          <a:p>
            <a:endParaRPr lang="en-US" altLang="en-US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en-US" altLang="en-US">
                <a:solidFill>
                  <a:schemeClr val="tx1"/>
                </a:solidFill>
                <a:sym typeface="Wingdings" panose="05000000000000000000" pitchFamily="2" charset="2"/>
              </a:rPr>
              <a:t>ResMII = MAX(2,2,1) = 2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953000" y="1690687"/>
            <a:ext cx="344196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 err="1"/>
              <a:t>ResMII</a:t>
            </a:r>
            <a:r>
              <a:rPr lang="en-US" altLang="en-US" sz="1600" dirty="0"/>
              <a:t> = MAX        (uses(r) / count(r))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953000" y="2452687"/>
            <a:ext cx="398218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accent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600" dirty="0"/>
              <a:t>uses(r) = number of times the resource is </a:t>
            </a:r>
            <a:r>
              <a:rPr lang="en-US" altLang="en-US" sz="1600" dirty="0" smtClean="0"/>
              <a:t>used</a:t>
            </a:r>
            <a:br>
              <a:rPr lang="en-US" altLang="en-US" sz="1600" dirty="0" smtClean="0"/>
            </a:br>
            <a:r>
              <a:rPr lang="en-US" altLang="en-US" sz="1600" dirty="0" smtClean="0"/>
              <a:t>	in </a:t>
            </a:r>
            <a:r>
              <a:rPr lang="en-US" altLang="en-US" sz="1600" dirty="0"/>
              <a:t>1 iteration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4952999" y="1690688"/>
            <a:ext cx="3886201" cy="1353722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hp new">
  <a:themeElements>
    <a:clrScheme name="">
      <a:dk1>
        <a:srgbClr val="000000"/>
      </a:dk1>
      <a:lt1>
        <a:srgbClr val="FFFFFF"/>
      </a:lt1>
      <a:dk2>
        <a:srgbClr val="3333FF"/>
      </a:dk2>
      <a:lt2>
        <a:srgbClr val="777777"/>
      </a:lt2>
      <a:accent1>
        <a:srgbClr val="3333FF"/>
      </a:accent1>
      <a:accent2>
        <a:srgbClr val="3333FF"/>
      </a:accent2>
      <a:accent3>
        <a:srgbClr val="FFFFFF"/>
      </a:accent3>
      <a:accent4>
        <a:srgbClr val="000000"/>
      </a:accent4>
      <a:accent5>
        <a:srgbClr val="ADADFF"/>
      </a:accent5>
      <a:accent6>
        <a:srgbClr val="2D2DE7"/>
      </a:accent6>
      <a:hlink>
        <a:srgbClr val="000000"/>
      </a:hlink>
      <a:folHlink>
        <a:srgbClr val="0099CC"/>
      </a:folHlink>
    </a:clrScheme>
    <a:fontScheme name="hp new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accent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hp new 1">
        <a:dk1>
          <a:srgbClr val="000099"/>
        </a:dk1>
        <a:lt1>
          <a:srgbClr val="FFFFFF"/>
        </a:lt1>
        <a:dk2>
          <a:srgbClr val="0000FF"/>
        </a:dk2>
        <a:lt2>
          <a:srgbClr val="FFFF00"/>
        </a:lt2>
        <a:accent1>
          <a:srgbClr val="FF6633"/>
        </a:accent1>
        <a:accent2>
          <a:srgbClr val="FF00FF"/>
        </a:accent2>
        <a:accent3>
          <a:srgbClr val="AAAAFF"/>
        </a:accent3>
        <a:accent4>
          <a:srgbClr val="DADADA"/>
        </a:accent4>
        <a:accent5>
          <a:srgbClr val="FFB8AD"/>
        </a:accent5>
        <a:accent6>
          <a:srgbClr val="E700E7"/>
        </a:accent6>
        <a:hlink>
          <a:srgbClr val="FF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p new 2">
        <a:dk1>
          <a:srgbClr val="000066"/>
        </a:dk1>
        <a:lt1>
          <a:srgbClr val="CCECFF"/>
        </a:lt1>
        <a:dk2>
          <a:srgbClr val="000080"/>
        </a:dk2>
        <a:lt2>
          <a:srgbClr val="000000"/>
        </a:lt2>
        <a:accent1>
          <a:srgbClr val="9999FF"/>
        </a:accent1>
        <a:accent2>
          <a:srgbClr val="CC00FF"/>
        </a:accent2>
        <a:accent3>
          <a:srgbClr val="E2F4FF"/>
        </a:accent3>
        <a:accent4>
          <a:srgbClr val="000056"/>
        </a:accent4>
        <a:accent5>
          <a:srgbClr val="CAC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B2B2B2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97979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p new 4">
        <a:dk1>
          <a:srgbClr val="000000"/>
        </a:dk1>
        <a:lt1>
          <a:srgbClr val="FFFFFF"/>
        </a:lt1>
        <a:dk2>
          <a:srgbClr val="660033"/>
        </a:dk2>
        <a:lt2>
          <a:srgbClr val="FFFF66"/>
        </a:lt2>
        <a:accent1>
          <a:srgbClr val="FF0033"/>
        </a:accent1>
        <a:accent2>
          <a:srgbClr val="CC6600"/>
        </a:accent2>
        <a:accent3>
          <a:srgbClr val="B8AAAD"/>
        </a:accent3>
        <a:accent4>
          <a:srgbClr val="DADADA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Designs\hp new.pot</Template>
  <TotalTime>11694</TotalTime>
  <Words>4090</Words>
  <Application>Microsoft Office PowerPoint</Application>
  <PresentationFormat>Custom</PresentationFormat>
  <Paragraphs>947</Paragraphs>
  <Slides>35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</vt:lpstr>
      <vt:lpstr>Hewlett</vt:lpstr>
      <vt:lpstr>Monotype Sorts</vt:lpstr>
      <vt:lpstr>Times New Roman</vt:lpstr>
      <vt:lpstr>Wingdings</vt:lpstr>
      <vt:lpstr>hp new</vt:lpstr>
      <vt:lpstr>EECS 583 – Class 13 Software Pipelining</vt:lpstr>
      <vt:lpstr>Announcements + Reading Material</vt:lpstr>
      <vt:lpstr>Recap: Dynamic Single Assignment (DSA) Form</vt:lpstr>
      <vt:lpstr>Loop Dependence Example</vt:lpstr>
      <vt:lpstr>Class Problem</vt:lpstr>
      <vt:lpstr>Class Problem Answer</vt:lpstr>
      <vt:lpstr>Minimum Initiation Interval (MII)</vt:lpstr>
      <vt:lpstr>ResMII</vt:lpstr>
      <vt:lpstr>ResMII Example</vt:lpstr>
      <vt:lpstr>RecMII</vt:lpstr>
      <vt:lpstr>RecMII Example</vt:lpstr>
      <vt:lpstr>Homework Problem</vt:lpstr>
      <vt:lpstr>Modulo Scheduling Process</vt:lpstr>
      <vt:lpstr>Priority Function</vt:lpstr>
      <vt:lpstr>Calculating Height</vt:lpstr>
      <vt:lpstr>Calculating Height Solution</vt:lpstr>
      <vt:lpstr>The Scheduling Window </vt:lpstr>
      <vt:lpstr>Loop Prolog and Epilog</vt:lpstr>
      <vt:lpstr>Removing Prolog/Epilog</vt:lpstr>
      <vt:lpstr>Kernel-only Code Using Rotating Predicates</vt:lpstr>
      <vt:lpstr>Modulo Scheduling Architectural Support</vt:lpstr>
      <vt:lpstr>Execution History With LC/ESC</vt:lpstr>
      <vt:lpstr>Modulo Scheduling Example</vt:lpstr>
      <vt:lpstr>Example – Step 2</vt:lpstr>
      <vt:lpstr>Example – Step 3</vt:lpstr>
      <vt:lpstr>Example  – Step 4</vt:lpstr>
      <vt:lpstr>Example – Step 5</vt:lpstr>
      <vt:lpstr>Example – Step 6</vt:lpstr>
      <vt:lpstr>Example – Step 7</vt:lpstr>
      <vt:lpstr>Example – Step 8</vt:lpstr>
      <vt:lpstr>Example – Step 9</vt:lpstr>
      <vt:lpstr>Example – Step 10</vt:lpstr>
      <vt:lpstr>Example – Step 11</vt:lpstr>
      <vt:lpstr>Example – Step 12</vt:lpstr>
      <vt:lpstr>Example – Dynamic Execution of the Code</vt:lpstr>
    </vt:vector>
  </TitlesOfParts>
  <Company>University of Michigan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583 Lecture Notes</dc:title>
  <dc:creator>Scott Mahlke</dc:creator>
  <cp:lastModifiedBy>mahlke</cp:lastModifiedBy>
  <cp:revision>262</cp:revision>
  <cp:lastPrinted>2001-10-18T06:50:13Z</cp:lastPrinted>
  <dcterms:created xsi:type="dcterms:W3CDTF">1999-01-24T07:45:10Z</dcterms:created>
  <dcterms:modified xsi:type="dcterms:W3CDTF">2023-02-19T15:15:57Z</dcterms:modified>
</cp:coreProperties>
</file>