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603" r:id="rId3"/>
    <p:sldId id="618" r:id="rId4"/>
    <p:sldId id="653" r:id="rId5"/>
    <p:sldId id="652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8" r:id="rId17"/>
    <p:sldId id="631" r:id="rId18"/>
    <p:sldId id="632" r:id="rId19"/>
    <p:sldId id="634" r:id="rId20"/>
    <p:sldId id="635" r:id="rId21"/>
    <p:sldId id="636" r:id="rId22"/>
    <p:sldId id="637" r:id="rId23"/>
    <p:sldId id="639" r:id="rId24"/>
    <p:sldId id="640" r:id="rId25"/>
    <p:sldId id="641" r:id="rId26"/>
    <p:sldId id="642" r:id="rId27"/>
    <p:sldId id="643" r:id="rId28"/>
    <p:sldId id="644" r:id="rId29"/>
    <p:sldId id="645" r:id="rId30"/>
    <p:sldId id="646" r:id="rId31"/>
    <p:sldId id="647" r:id="rId32"/>
    <p:sldId id="648" r:id="rId33"/>
    <p:sldId id="649" r:id="rId34"/>
    <p:sldId id="650" r:id="rId35"/>
    <p:sldId id="651" r:id="rId3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264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85006AD-AF3E-4491-B677-668F69E597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917DC7-8CE0-4C98-8BDB-5EBFBEA1C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5ADAAC6-B2FC-44E9-8E3E-E5500264933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4281D72-A5DC-4490-9B2A-EB5C5FE82F32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380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39CDCA6-F081-44C0-B1A2-54EDDD8B5EE8}" type="slidenum">
              <a:rPr lang="en-US" altLang="en-US" smtClean="0">
                <a:solidFill>
                  <a:schemeClr val="tx1"/>
                </a:solidFill>
              </a:rPr>
              <a:pPr/>
              <a:t>13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1452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A9D83C3-B718-4832-A7E9-7479A520E394}" type="slidenum">
              <a:rPr lang="en-US" altLang="en-US" smtClean="0">
                <a:solidFill>
                  <a:schemeClr val="tx1"/>
                </a:solidFill>
              </a:rPr>
              <a:pPr/>
              <a:t>14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9593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15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9556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3E09D86-947C-4F1B-BFB4-E54AFAB50591}" type="slidenum">
              <a:rPr lang="en-US" altLang="en-US" smtClean="0">
                <a:solidFill>
                  <a:schemeClr val="tx1"/>
                </a:solidFill>
              </a:rPr>
              <a:pPr/>
              <a:t>16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345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BF954EE-E640-4C18-8F18-607440575FF0}" type="slidenum">
              <a:rPr lang="en-US" altLang="en-US" smtClean="0">
                <a:solidFill>
                  <a:schemeClr val="tx1"/>
                </a:solidFill>
              </a:rPr>
              <a:pPr/>
              <a:t>17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4709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DA4E0C5-B6F8-485B-8B05-C5FA40111670}" type="slidenum">
              <a:rPr lang="en-US" altLang="en-US" smtClean="0">
                <a:solidFill>
                  <a:schemeClr val="tx1"/>
                </a:solidFill>
              </a:rPr>
              <a:pPr/>
              <a:t>18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895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5C20746-46B2-4FED-9AC1-D160D661AB8E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AB35DF8-89E0-4DF6-868A-E48608D99430}" type="slidenum">
              <a:rPr lang="en-US" altLang="en-US" smtClean="0">
                <a:solidFill>
                  <a:schemeClr val="tx1"/>
                </a:solidFill>
              </a:rPr>
              <a:pPr/>
              <a:t>19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082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5421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4151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46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1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6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1F99169-0DCD-48BC-83E2-A13BB2700B4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13</a:t>
            </a:r>
            <a:br>
              <a:rPr lang="en-US" altLang="en-US" sz="4800" dirty="0" smtClean="0"/>
            </a:br>
            <a:r>
              <a:rPr lang="en-US" altLang="en-US" sz="4800" dirty="0" smtClean="0"/>
              <a:t>Software Pipelining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20,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</a:t>
            </a:r>
            <a:r>
              <a:rPr lang="en-US" altLang="en-US" sz="1600" dirty="0" smtClean="0"/>
              <a:t>MAX(delay(c</a:t>
            </a:r>
            <a:r>
              <a:rPr lang="en-US" altLang="en-US" sz="1600" dirty="0"/>
              <a:t>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</a:t>
            </a:r>
            <a:r>
              <a:rPr lang="en-US" altLang="en-US" sz="1600" dirty="0" smtClean="0"/>
              <a:t>dependence</a:t>
            </a:r>
            <a:br>
              <a:rPr lang="en-US" altLang="en-US" sz="1600" dirty="0" smtClean="0"/>
            </a:br>
            <a:r>
              <a:rPr lang="en-US" altLang="en-US" sz="1600" dirty="0" smtClean="0"/>
              <a:t>	cycle </a:t>
            </a:r>
            <a:r>
              <a:rPr lang="en-US" altLang="en-US" sz="1600" dirty="0"/>
              <a:t>c (sum of delays)</a:t>
            </a:r>
          </a:p>
          <a:p>
            <a:r>
              <a:rPr lang="en-US" altLang="en-US" sz="1600" dirty="0"/>
              <a:t>distance(c) = total iteration </a:t>
            </a:r>
            <a:r>
              <a:rPr lang="en-US" altLang="en-US" sz="1600" dirty="0" smtClean="0"/>
              <a:t>distance</a:t>
            </a:r>
            <a:br>
              <a:rPr lang="en-US" altLang="en-US" sz="1600" dirty="0" smtClean="0"/>
            </a:br>
            <a:r>
              <a:rPr lang="en-US" altLang="en-US" sz="1600" dirty="0" smtClean="0"/>
              <a:t>	of </a:t>
            </a:r>
            <a:r>
              <a:rPr lang="en-US" altLang="en-US" sz="1600" dirty="0"/>
              <a:t>cycle c (sum of distances)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Modulo Scheduling Process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list scheduling but we need a few twists</a:t>
            </a:r>
          </a:p>
          <a:p>
            <a:pPr lvl="1"/>
            <a:r>
              <a:rPr lang="en-US" altLang="en-US" smtClean="0"/>
              <a:t>II is predetermined – starts  at MII, then is incremented</a:t>
            </a:r>
          </a:p>
          <a:p>
            <a:pPr lvl="1"/>
            <a:r>
              <a:rPr lang="en-US" altLang="en-US" smtClean="0"/>
              <a:t>Cyclic dependences complicate matters</a:t>
            </a:r>
          </a:p>
          <a:p>
            <a:pPr lvl="2"/>
            <a:r>
              <a:rPr lang="en-US" altLang="en-US" smtClean="0"/>
              <a:t>Estart/Priority/etc.</a:t>
            </a:r>
          </a:p>
          <a:p>
            <a:pPr lvl="2"/>
            <a:r>
              <a:rPr lang="en-US" altLang="en-US" smtClean="0"/>
              <a:t>Consumer scheduled before producer is considered</a:t>
            </a:r>
          </a:p>
          <a:p>
            <a:pPr lvl="3"/>
            <a:r>
              <a:rPr lang="en-US" altLang="en-US" smtClean="0"/>
              <a:t>There is a window where something can be scheduled!</a:t>
            </a:r>
          </a:p>
          <a:p>
            <a:pPr lvl="1"/>
            <a:r>
              <a:rPr lang="en-US" altLang="en-US" smtClean="0"/>
              <a:t>Guarantee the repeating pattern</a:t>
            </a:r>
          </a:p>
          <a:p>
            <a:r>
              <a:rPr lang="en-US" altLang="en-US" smtClean="0"/>
              <a:t>2 constraints enforced on the schedule</a:t>
            </a:r>
          </a:p>
          <a:p>
            <a:pPr lvl="1"/>
            <a:r>
              <a:rPr lang="en-US" altLang="en-US" smtClean="0"/>
              <a:t>Each iteration begin exactly II cycles after the previous one</a:t>
            </a:r>
          </a:p>
          <a:p>
            <a:pPr lvl="1"/>
            <a:r>
              <a:rPr lang="en-US" altLang="en-US" smtClean="0"/>
              <a:t>Each time an operation is scheduled in 1 iteration, it is tentatively scheduled in subsequent iterations at intervals of II</a:t>
            </a:r>
          </a:p>
          <a:p>
            <a:pPr lvl="2"/>
            <a:r>
              <a:rPr lang="en-US" altLang="en-US" smtClean="0"/>
              <a:t>MRT used for this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2404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</p:spTree>
    <p:extLst>
      <p:ext uri="{BB962C8B-B14F-4D97-AF65-F5344CB8AC3E}">
        <p14:creationId xmlns:p14="http://schemas.microsoft.com/office/powerpoint/2010/main" val="3920998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62000" y="1524000"/>
            <a:ext cx="52006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Insert pseudo edges from all nodes to branch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HeightR(4) =</a:t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HeightR(3) =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HeightR(2) = 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/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HeightR(1)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152524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Calculating Height Solution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</a:t>
            </a:r>
            <a:r>
              <a:rPr lang="en-US" altLang="en-US" sz="1600" dirty="0" smtClean="0">
                <a:solidFill>
                  <a:schemeClr val="tx1"/>
                </a:solidFill>
              </a:rPr>
              <a:t>with latency </a:t>
            </a:r>
            <a:r>
              <a:rPr lang="en-US" altLang="en-US" sz="1600" dirty="0">
                <a:solidFill>
                  <a:schemeClr val="tx1"/>
                </a:solidFill>
              </a:rPr>
              <a:t>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</a:t>
            </a:r>
            <a:r>
              <a:rPr lang="en-US" altLang="en-US" sz="1600" dirty="0" smtClean="0">
                <a:solidFill>
                  <a:schemeClr val="tx1"/>
                </a:solidFill>
              </a:rPr>
              <a:t>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 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= 2</a:t>
            </a:r>
            <a:r>
              <a:rPr lang="en-US" altLang="en-US" sz="1600" dirty="0">
                <a:solidFill>
                  <a:schemeClr val="tx1"/>
                </a:solidFill>
              </a:rPr>
              <a:t/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</a:t>
            </a:r>
            <a:r>
              <a:rPr lang="en-US" altLang="en-US" sz="1600" dirty="0" smtClean="0">
                <a:solidFill>
                  <a:schemeClr val="tx1"/>
                </a:solidFill>
              </a:rPr>
              <a:t>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 smtClean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 smtClean="0">
                <a:solidFill>
                  <a:schemeClr val="tx1"/>
                </a:solidFill>
              </a:rPr>
            </a:br>
            <a:r>
              <a:rPr lang="en-US" altLang="en-US" sz="1600" dirty="0" err="1" smtClean="0">
                <a:solidFill>
                  <a:schemeClr val="tx1"/>
                </a:solidFill>
              </a:rPr>
              <a:t>HeightR</a:t>
            </a:r>
            <a:r>
              <a:rPr lang="en-US" altLang="en-US" sz="1600" dirty="0" smtClean="0">
                <a:solidFill>
                  <a:schemeClr val="tx1"/>
                </a:solidFill>
              </a:rPr>
              <a:t>(3) = </a:t>
            </a:r>
            <a:r>
              <a:rPr lang="en-US" altLang="en-US" sz="1600" dirty="0" smtClean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</p:spTree>
    <p:extLst>
      <p:ext uri="{BB962C8B-B14F-4D97-AF65-F5344CB8AC3E}">
        <p14:creationId xmlns:p14="http://schemas.microsoft.com/office/powerpoint/2010/main" val="1275651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</p:spTree>
    <p:extLst>
      <p:ext uri="{BB962C8B-B14F-4D97-AF65-F5344CB8AC3E}">
        <p14:creationId xmlns:p14="http://schemas.microsoft.com/office/powerpoint/2010/main" val="1024546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Prolog and Epilog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74725" y="5676900"/>
            <a:ext cx="589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Only the kernel involves executing full width of operations</a:t>
            </a:r>
          </a:p>
          <a:p>
            <a:endParaRPr lang="en-US" altLang="en-US"/>
          </a:p>
          <a:p>
            <a:r>
              <a:rPr lang="en-US" altLang="en-US"/>
              <a:t>Prolog and epilog execute a subset (ramp-up and ramp-down) 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cxnSp>
        <p:nvCxnSpPr>
          <p:cNvPr id="37913" name="Straight Connector 2"/>
          <p:cNvCxnSpPr>
            <a:cxnSpLocks noChangeShapeType="1"/>
          </p:cNvCxnSpPr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4" name="Straight Connector 27"/>
          <p:cNvCxnSpPr>
            <a:cxnSpLocks noChangeShapeType="1"/>
          </p:cNvCxnSpPr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3870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Removing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1752600" y="17526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4343400" y="44958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1600200" y="2743200"/>
            <a:ext cx="3048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438400" y="5105400"/>
            <a:ext cx="1905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127125" y="4838700"/>
            <a:ext cx="208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Disable using</a:t>
            </a:r>
          </a:p>
          <a:p>
            <a:r>
              <a:rPr lang="en-US" altLang="en-US"/>
              <a:t>predicated execution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38200" y="5940425"/>
            <a:ext cx="653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Execute loop kernel on every iteration, but for prolog and epilog</a:t>
            </a:r>
          </a:p>
          <a:p>
            <a:r>
              <a:rPr lang="en-US" altLang="en-US">
                <a:solidFill>
                  <a:schemeClr val="tx1"/>
                </a:solidFill>
              </a:rPr>
              <a:t>selectively disable the appropriate operations to fill/drain the pipeline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54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25896"/>
            <a:ext cx="7696200" cy="5216525"/>
          </a:xfrm>
        </p:spPr>
        <p:txBody>
          <a:bodyPr/>
          <a:lstStyle/>
          <a:p>
            <a:r>
              <a:rPr lang="en-US" altLang="en-US" sz="1800" dirty="0"/>
              <a:t>Next week is Spring </a:t>
            </a:r>
            <a:r>
              <a:rPr lang="en-US" altLang="en-US" sz="1800" dirty="0" smtClean="0"/>
              <a:t>Break, no class Feb 27 &amp; Mar 1</a:t>
            </a:r>
            <a:endParaRPr lang="en-US" altLang="en-US" sz="1800" dirty="0" smtClean="0"/>
          </a:p>
          <a:p>
            <a:r>
              <a:rPr lang="en-US" altLang="en-US" sz="1800" dirty="0" smtClean="0"/>
              <a:t>Project </a:t>
            </a:r>
            <a:r>
              <a:rPr lang="en-US" altLang="en-US" sz="1800" dirty="0" smtClean="0"/>
              <a:t>discussion meetings – </a:t>
            </a:r>
            <a:r>
              <a:rPr lang="en-US" altLang="en-US" sz="1800" dirty="0" smtClean="0"/>
              <a:t>Mar 6, 8, 9 (10am-noon each day)</a:t>
            </a:r>
          </a:p>
          <a:p>
            <a:pPr lvl="1"/>
            <a:r>
              <a:rPr lang="en-US" altLang="en-US" sz="1400" dirty="0" smtClean="0"/>
              <a:t>Each </a:t>
            </a:r>
            <a:r>
              <a:rPr lang="en-US" altLang="en-US" sz="1400" dirty="0" smtClean="0"/>
              <a:t>group meets 10 </a:t>
            </a:r>
            <a:r>
              <a:rPr lang="en-US" altLang="en-US" sz="1400" dirty="0" err="1" smtClean="0"/>
              <a:t>mins</a:t>
            </a:r>
            <a:r>
              <a:rPr lang="en-US" altLang="en-US" sz="1400" dirty="0" smtClean="0"/>
              <a:t> with </a:t>
            </a:r>
            <a:r>
              <a:rPr lang="en-US" altLang="en-US" sz="1400" dirty="0" smtClean="0"/>
              <a:t>Aditya </a:t>
            </a:r>
            <a:r>
              <a:rPr lang="en-US" altLang="en-US" sz="1400" dirty="0" smtClean="0"/>
              <a:t>and I on Zoom</a:t>
            </a:r>
          </a:p>
          <a:p>
            <a:pPr lvl="1"/>
            <a:r>
              <a:rPr lang="en-US" altLang="en-US" sz="1400" dirty="0" smtClean="0"/>
              <a:t>Action items</a:t>
            </a:r>
          </a:p>
          <a:p>
            <a:pPr lvl="2"/>
            <a:r>
              <a:rPr lang="en-US" altLang="en-US" sz="1200" dirty="0" smtClean="0"/>
              <a:t>Form or join a team (</a:t>
            </a:r>
            <a:r>
              <a:rPr lang="en-US" altLang="en-US" sz="1200" dirty="0" smtClean="0"/>
              <a:t>3-4 </a:t>
            </a:r>
            <a:r>
              <a:rPr lang="en-US" altLang="en-US" sz="1200" dirty="0" smtClean="0"/>
              <a:t>people per team)</a:t>
            </a:r>
          </a:p>
          <a:p>
            <a:pPr lvl="2"/>
            <a:r>
              <a:rPr lang="en-US" altLang="en-US" sz="12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200" dirty="0" smtClean="0"/>
              <a:t>Project areas, start looking for research papers, think about the specifics</a:t>
            </a:r>
          </a:p>
          <a:p>
            <a:pPr lvl="1"/>
            <a:r>
              <a:rPr lang="en-US" altLang="en-US" sz="1400" dirty="0" smtClean="0"/>
              <a:t>Google calendar signup available – see piazza post by </a:t>
            </a:r>
            <a:r>
              <a:rPr lang="en-US" altLang="en-US" sz="1400" dirty="0" smtClean="0"/>
              <a:t>Aditya </a:t>
            </a:r>
            <a:r>
              <a:rPr lang="en-US" altLang="en-US" sz="1400" dirty="0" smtClean="0"/>
              <a:t>– </a:t>
            </a:r>
            <a:r>
              <a:rPr lang="en-US" altLang="en-US" sz="1400" dirty="0" smtClean="0">
                <a:solidFill>
                  <a:srgbClr val="FF0000"/>
                </a:solidFill>
              </a:rPr>
              <a:t>Please just sign up once!</a:t>
            </a:r>
            <a:endParaRPr lang="en-US" altLang="en-US" sz="1800" dirty="0" smtClean="0">
              <a:solidFill>
                <a:srgbClr val="FF0000"/>
              </a:solidFill>
            </a:endParaRPr>
          </a:p>
          <a:p>
            <a:r>
              <a:rPr lang="en-US" altLang="en-US" sz="1800" dirty="0" smtClean="0"/>
              <a:t>Project proposals</a:t>
            </a:r>
          </a:p>
          <a:p>
            <a:pPr lvl="1"/>
            <a:r>
              <a:rPr lang="en-US" altLang="en-US" sz="1600" dirty="0" smtClean="0"/>
              <a:t>Due </a:t>
            </a:r>
            <a:r>
              <a:rPr lang="en-US" altLang="en-US" sz="1600" dirty="0" smtClean="0"/>
              <a:t>Monday, Mar 13, midnight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 paragraph summary of what you plan to work on</a:t>
            </a:r>
          </a:p>
          <a:p>
            <a:pPr lvl="2"/>
            <a:r>
              <a:rPr lang="en-US" altLang="en-US" sz="1400" dirty="0" smtClean="0"/>
              <a:t>Topic, what are you going to do, what is the goal, </a:t>
            </a:r>
            <a:r>
              <a:rPr lang="en-US" altLang="en-US" sz="1600" dirty="0" smtClean="0"/>
              <a:t>1-2 references</a:t>
            </a:r>
          </a:p>
          <a:p>
            <a:pPr lvl="1"/>
            <a:r>
              <a:rPr lang="en-US" altLang="en-US" sz="1600" dirty="0" smtClean="0"/>
              <a:t>Email to me &amp; </a:t>
            </a:r>
            <a:r>
              <a:rPr lang="en-US" altLang="en-US" sz="1600" dirty="0" smtClean="0"/>
              <a:t>Aditya, </a:t>
            </a:r>
            <a:r>
              <a:rPr lang="en-US" altLang="en-US" sz="1600" dirty="0" smtClean="0"/>
              <a:t>cc all your group members</a:t>
            </a:r>
            <a:endParaRPr lang="en-US" altLang="en-US" sz="2000" dirty="0" smtClean="0"/>
          </a:p>
          <a:p>
            <a:r>
              <a:rPr lang="en-US" altLang="en-US" sz="2000" dirty="0" smtClean="0"/>
              <a:t>Today’s class reading</a:t>
            </a:r>
          </a:p>
          <a:p>
            <a:pPr lvl="1"/>
            <a:r>
              <a:rPr lang="en-US" altLang="en-US" sz="1600" dirty="0" smtClean="0"/>
              <a:t>“</a:t>
            </a:r>
            <a:r>
              <a:rPr lang="en-US" altLang="en-US" sz="1600" dirty="0" smtClean="0"/>
              <a:t>Code Generation Schema for Modulo Scheduled Loops”, B. Rau, M. </a:t>
            </a:r>
            <a:r>
              <a:rPr lang="en-US" altLang="en-US" sz="1600" dirty="0" err="1" smtClean="0"/>
              <a:t>Schlansker</a:t>
            </a:r>
            <a:r>
              <a:rPr lang="en-US" altLang="en-US" sz="1600" dirty="0" smtClean="0"/>
              <a:t>, and P. </a:t>
            </a:r>
            <a:r>
              <a:rPr lang="en-US" altLang="en-US" sz="1600" dirty="0" err="1" smtClean="0"/>
              <a:t>Tirumalai</a:t>
            </a:r>
            <a:r>
              <a:rPr lang="en-US" altLang="en-US" sz="1600" dirty="0" smtClean="0"/>
              <a:t>, MICRO-25, Dec. 1992</a:t>
            </a:r>
            <a:r>
              <a:rPr lang="en-US" altLang="en-US" sz="1600" dirty="0" smtClean="0"/>
              <a:t>.</a:t>
            </a:r>
          </a:p>
          <a:p>
            <a:r>
              <a:rPr lang="en-US" altLang="en-US" sz="2200" dirty="0" smtClean="0"/>
              <a:t>Next class</a:t>
            </a:r>
          </a:p>
          <a:p>
            <a:pPr lvl="1"/>
            <a:r>
              <a:rPr lang="en-US" altLang="en-US" sz="1600" dirty="0"/>
              <a:t>“Register Allocation and Spilling Via Graph Coloring,” G. </a:t>
            </a:r>
            <a:r>
              <a:rPr lang="en-US" altLang="en-US" sz="1600" dirty="0" err="1"/>
              <a:t>Chaitin</a:t>
            </a:r>
            <a:r>
              <a:rPr lang="en-US" altLang="en-US" sz="1600" dirty="0"/>
              <a:t>, Proc. 1982 SIGPLAN Symposium on Compiler Construction, 1982.</a:t>
            </a:r>
          </a:p>
          <a:p>
            <a:pPr lvl="1"/>
            <a:endParaRPr lang="en-US" altLang="en-US" sz="1800" dirty="0" smtClean="0"/>
          </a:p>
          <a:p>
            <a:pPr lvl="1"/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</p:spTree>
    <p:extLst>
      <p:ext uri="{BB962C8B-B14F-4D97-AF65-F5344CB8AC3E}">
        <p14:creationId xmlns:p14="http://schemas.microsoft.com/office/powerpoint/2010/main" val="30569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smtClean="0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Will take N + (S – 1)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Initialize LC = N, ESC = S in loop </a:t>
            </a:r>
            <a:r>
              <a:rPr lang="en-US" altLang="en-US" dirty="0" err="1" smtClean="0"/>
              <a:t>preheader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SWP-BR (BRF)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This occurs for the epilog</a:t>
            </a:r>
          </a:p>
        </p:txBody>
      </p:sp>
    </p:spTree>
    <p:extLst>
      <p:ext uri="{BB962C8B-B14F-4D97-AF65-F5344CB8AC3E}">
        <p14:creationId xmlns:p14="http://schemas.microsoft.com/office/powerpoint/2010/main" val="41951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 smtClean="0"/>
              <a:t>Execution History With LC/ESC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502025"/>
            <a:ext cx="857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	ESC	P[0]	P[1]	P[2]	P[3]</a:t>
            </a:r>
          </a:p>
          <a:p>
            <a:r>
              <a:rPr lang="en-US" altLang="en-US"/>
              <a:t>3	3	1	0	0	0	A</a:t>
            </a:r>
          </a:p>
          <a:p>
            <a:r>
              <a:rPr lang="en-US" altLang="en-US"/>
              <a:t>2	3	1	1	0	0	A	B</a:t>
            </a:r>
          </a:p>
          <a:p>
            <a:r>
              <a:rPr lang="en-US" altLang="en-US"/>
              <a:t>1	3	1	1	1	0	A	B	C</a:t>
            </a:r>
          </a:p>
          <a:p>
            <a:r>
              <a:rPr lang="en-US" altLang="en-US"/>
              <a:t>0	3	1	1	1	1	A	B	C	D</a:t>
            </a:r>
          </a:p>
          <a:p>
            <a:r>
              <a:rPr lang="en-US" altLang="en-US"/>
              <a:t>0	2	0	1	1	1	-	B	C	D</a:t>
            </a:r>
          </a:p>
          <a:p>
            <a:r>
              <a:rPr lang="en-US" altLang="en-US"/>
              <a:t>0	1	0	0	1	1	-	-	C	D</a:t>
            </a:r>
          </a:p>
          <a:p>
            <a:r>
              <a:rPr lang="en-US" altLang="en-US"/>
              <a:t>0	0	0	0	0	1	-	-	-	D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295400" y="2511425"/>
            <a:ext cx="54057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A if P[0];   B if P[1];   C if P[2];  D if P[3];  P[0] = </a:t>
            </a:r>
            <a:r>
              <a:rPr lang="en-US" altLang="en-US" dirty="0" smtClean="0"/>
              <a:t>BRF;</a:t>
            </a:r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95400" y="2438400"/>
            <a:ext cx="6477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9525" y="1562100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3, ESC = 3 /* Remember 0 relative!! */</a:t>
            </a:r>
          </a:p>
          <a:p>
            <a:r>
              <a:rPr lang="en-US" altLang="en-US"/>
              <a:t>Clear all rotating predicates</a:t>
            </a:r>
          </a:p>
          <a:p>
            <a:r>
              <a:rPr lang="en-US" altLang="en-US"/>
              <a:t>P[0] = 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62000" y="6397625"/>
            <a:ext cx="6702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 iterations, 4 stages, II = 1, Note 4 + 4 –1 iterations of kernel executed</a:t>
            </a:r>
          </a:p>
        </p:txBody>
      </p:sp>
    </p:spTree>
    <p:extLst>
      <p:ext uri="{BB962C8B-B14F-4D97-AF65-F5344CB8AC3E}">
        <p14:creationId xmlns:p14="http://schemas.microsoft.com/office/powerpoint/2010/main" val="12664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</p:spTree>
    <p:extLst>
      <p:ext uri="{BB962C8B-B14F-4D97-AF65-F5344CB8AC3E}">
        <p14:creationId xmlns:p14="http://schemas.microsoft.com/office/powerpoint/2010/main" val="24541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</p:spTree>
    <p:extLst>
      <p:ext uri="{BB962C8B-B14F-4D97-AF65-F5344CB8AC3E}">
        <p14:creationId xmlns:p14="http://schemas.microsoft.com/office/powerpoint/2010/main" val="7773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2707" y="614737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memory dependences since load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and store refer to distinct arrays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7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</p:spTree>
    <p:extLst>
      <p:ext uri="{BB962C8B-B14F-4D97-AF65-F5344CB8AC3E}">
        <p14:creationId xmlns:p14="http://schemas.microsoft.com/office/powerpoint/2010/main" val="5502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522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945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555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726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210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028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679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960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23347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Loop </a:t>
            </a:r>
            <a:r>
              <a:rPr lang="en-US" altLang="en-US" dirty="0" smtClean="0"/>
              <a:t>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21974" y="5021742"/>
            <a:ext cx="322395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dependences</a:t>
            </a:r>
            <a:r>
              <a:rPr lang="en-US" altLang="en-US" dirty="0" smtClean="0">
                <a:solidFill>
                  <a:schemeClr val="tx1"/>
                </a:solidFill>
              </a:rPr>
              <a:t>!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Assume compiler can prove load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and store are never dependent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1598708"/>
            <a:ext cx="968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1 = &amp;A</a:t>
            </a:r>
          </a:p>
          <a:p>
            <a:r>
              <a:rPr lang="en-US" dirty="0"/>
              <a:t>r</a:t>
            </a:r>
            <a:r>
              <a:rPr lang="en-US" dirty="0" smtClean="0"/>
              <a:t>2 = &amp;B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8976" y="249793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Loop: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2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2549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</a:t>
            </a:r>
            <a:r>
              <a:rPr lang="en-US" altLang="en-US" dirty="0" smtClean="0"/>
              <a:t>Answer</a:t>
            </a:r>
            <a:endParaRPr lang="en-US" altLang="en-US" dirty="0" smtClean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5626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5562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55626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5562600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562600" y="4800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83820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8382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838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838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8382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8382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4" name="Straight Arrow Connector 23"/>
          <p:cNvCxnSpPr>
            <a:stCxn id="18" idx="2"/>
            <a:endCxn id="19" idx="1"/>
          </p:cNvCxnSpPr>
          <p:nvPr/>
        </p:nvCxnSpPr>
        <p:spPr bwMode="auto">
          <a:xfrm>
            <a:off x="8382000" y="24384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8" idx="6"/>
          </p:cNvCxnSpPr>
          <p:nvPr/>
        </p:nvCxnSpPr>
        <p:spPr bwMode="auto">
          <a:xfrm flipH="1">
            <a:off x="8588141" y="24384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9" idx="4"/>
            <a:endCxn id="20" idx="0"/>
          </p:cNvCxnSpPr>
          <p:nvPr/>
        </p:nvCxnSpPr>
        <p:spPr bwMode="auto">
          <a:xfrm>
            <a:off x="8534400" y="3200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urved Connector 26"/>
          <p:cNvCxnSpPr>
            <a:stCxn id="21" idx="4"/>
            <a:endCxn id="21" idx="0"/>
          </p:cNvCxnSpPr>
          <p:nvPr/>
        </p:nvCxnSpPr>
        <p:spPr bwMode="auto">
          <a:xfrm rot="5400000" flipH="1">
            <a:off x="8382000" y="42672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21" idx="4"/>
            <a:endCxn id="22" idx="0"/>
          </p:cNvCxnSpPr>
          <p:nvPr/>
        </p:nvCxnSpPr>
        <p:spPr bwMode="auto">
          <a:xfrm>
            <a:off x="8534400" y="44196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stCxn id="22" idx="4"/>
            <a:endCxn id="23" idx="0"/>
          </p:cNvCxnSpPr>
          <p:nvPr/>
        </p:nvCxnSpPr>
        <p:spPr bwMode="auto">
          <a:xfrm>
            <a:off x="8534400" y="5029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urved Connector 29"/>
          <p:cNvCxnSpPr>
            <a:stCxn id="21" idx="4"/>
            <a:endCxn id="18" idx="0"/>
          </p:cNvCxnSpPr>
          <p:nvPr/>
        </p:nvCxnSpPr>
        <p:spPr bwMode="auto">
          <a:xfrm rot="5400000" flipH="1">
            <a:off x="7467600" y="33528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reeform 30"/>
          <p:cNvSpPr/>
          <p:nvPr/>
        </p:nvSpPr>
        <p:spPr bwMode="auto">
          <a:xfrm>
            <a:off x="8527181" y="25779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9113489" y="27432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8499227" y="26559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003877" y="26149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8481811" y="31394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7589866" y="41742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7589866" y="29531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8474592" y="44467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8503067" y="49836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40" name="Curved Connector 39"/>
          <p:cNvCxnSpPr>
            <a:endCxn id="20" idx="7"/>
          </p:cNvCxnSpPr>
          <p:nvPr/>
        </p:nvCxnSpPr>
        <p:spPr bwMode="auto">
          <a:xfrm rot="5400000" flipH="1" flipV="1">
            <a:off x="8146616" y="39304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8867868" y="38209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42" name="Straight Arrow Connector 41"/>
          <p:cNvCxnSpPr>
            <a:stCxn id="20" idx="4"/>
            <a:endCxn id="21" idx="0"/>
          </p:cNvCxnSpPr>
          <p:nvPr/>
        </p:nvCxnSpPr>
        <p:spPr bwMode="auto">
          <a:xfrm>
            <a:off x="8534400" y="38100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8382000" y="37520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6612146" y="3549837"/>
            <a:ext cx="650601" cy="79356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08332" y="6252775"/>
            <a:ext cx="2739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Instructions 1-5 have &lt;0,0&gt;</a:t>
            </a:r>
          </a:p>
          <a:p>
            <a:r>
              <a:rPr lang="en-US" dirty="0"/>
              <a:t>c</a:t>
            </a:r>
            <a:r>
              <a:rPr lang="en-US" dirty="0" smtClean="0"/>
              <a:t>ontrol dependences to 6.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 bwMode="auto">
          <a:xfrm>
            <a:off x="8013889" y="2445206"/>
            <a:ext cx="390429" cy="1089060"/>
          </a:xfrm>
          <a:custGeom>
            <a:avLst/>
            <a:gdLst>
              <a:gd name="connsiteX0" fmla="*/ 390429 w 390429"/>
              <a:gd name="connsiteY0" fmla="*/ 0 h 1089060"/>
              <a:gd name="connsiteX1" fmla="*/ 11 w 390429"/>
              <a:gd name="connsiteY1" fmla="*/ 565078 h 1089060"/>
              <a:gd name="connsiteX2" fmla="*/ 380155 w 390429"/>
              <a:gd name="connsiteY2" fmla="*/ 1089060 h 108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29" h="1089060">
                <a:moveTo>
                  <a:pt x="390429" y="0"/>
                </a:moveTo>
                <a:cubicBezTo>
                  <a:pt x="196076" y="191784"/>
                  <a:pt x="1723" y="383568"/>
                  <a:pt x="11" y="565078"/>
                </a:cubicBezTo>
                <a:cubicBezTo>
                  <a:pt x="-1701" y="746588"/>
                  <a:pt x="189227" y="917824"/>
                  <a:pt x="380155" y="108906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533735" y="263246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</a:t>
            </a:r>
            <a:r>
              <a:rPr lang="en-US" altLang="en-US" sz="1400" dirty="0" smtClean="0">
                <a:solidFill>
                  <a:srgbClr val="FF0000"/>
                </a:solidFill>
              </a:rPr>
              <a:t>1,0&gt;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8681663" y="2476072"/>
            <a:ext cx="287941" cy="1140431"/>
          </a:xfrm>
          <a:custGeom>
            <a:avLst/>
            <a:gdLst>
              <a:gd name="connsiteX0" fmla="*/ 0 w 287941"/>
              <a:gd name="connsiteY0" fmla="*/ 1140431 h 1140431"/>
              <a:gd name="connsiteX1" fmla="*/ 287676 w 287941"/>
              <a:gd name="connsiteY1" fmla="*/ 462337 h 1140431"/>
              <a:gd name="connsiteX2" fmla="*/ 41097 w 287941"/>
              <a:gd name="connsiteY2" fmla="*/ 0 h 114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941" h="1140431">
                <a:moveTo>
                  <a:pt x="0" y="1140431"/>
                </a:moveTo>
                <a:cubicBezTo>
                  <a:pt x="140413" y="896420"/>
                  <a:pt x="280827" y="652409"/>
                  <a:pt x="287676" y="462337"/>
                </a:cubicBezTo>
                <a:cubicBezTo>
                  <a:pt x="294525" y="272265"/>
                  <a:pt x="167811" y="136132"/>
                  <a:pt x="41097" y="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8837576" y="2413641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</a:t>
            </a:r>
            <a:r>
              <a:rPr lang="en-US" altLang="en-US" sz="1400" dirty="0" smtClean="0">
                <a:solidFill>
                  <a:srgbClr val="FF0000"/>
                </a:solidFill>
              </a:rPr>
              <a:t>1,1&gt;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52811" y="5658316"/>
            <a:ext cx="3102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Red edges are memory anti and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flow dependences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Remember, II = number of cycles between the start of successive iterations</a:t>
            </a:r>
          </a:p>
          <a:p>
            <a:r>
              <a:rPr lang="en-US" altLang="en-US" smtClean="0"/>
              <a:t>Modulo scheduling requires a candidate II be selected before scheduling is attempted</a:t>
            </a:r>
          </a:p>
          <a:p>
            <a:pPr lvl="1"/>
            <a:r>
              <a:rPr lang="en-US" altLang="en-US" smtClean="0"/>
              <a:t>Try candidate II, see if it works</a:t>
            </a:r>
          </a:p>
          <a:p>
            <a:pPr lvl="1"/>
            <a:r>
              <a:rPr lang="en-US" altLang="en-US" smtClean="0"/>
              <a:t>If not, increase by 1, try again repeating until successful</a:t>
            </a:r>
          </a:p>
          <a:p>
            <a:r>
              <a:rPr lang="en-US" altLang="en-US" smtClean="0"/>
              <a:t>MII is a lower bound on the II</a:t>
            </a:r>
          </a:p>
          <a:p>
            <a:pPr lvl="1"/>
            <a:r>
              <a:rPr lang="en-US" altLang="en-US" smtClean="0"/>
              <a:t>MII = Max(ResMII, RecMII)</a:t>
            </a:r>
          </a:p>
          <a:p>
            <a:pPr lvl="1"/>
            <a:r>
              <a:rPr lang="en-US" altLang="en-US" smtClean="0"/>
              <a:t>ResMII = resource constrained MII</a:t>
            </a:r>
          </a:p>
          <a:p>
            <a:pPr lvl="2"/>
            <a:r>
              <a:rPr lang="en-US" altLang="en-US" smtClean="0"/>
              <a:t>Resource usage requirements of 1 iteration</a:t>
            </a:r>
          </a:p>
          <a:p>
            <a:pPr lvl="1"/>
            <a:r>
              <a:rPr lang="en-US" altLang="en-US" smtClean="0"/>
              <a:t>RecMII = recurrence constrained MII</a:t>
            </a:r>
          </a:p>
          <a:p>
            <a:pPr lvl="2"/>
            <a:r>
              <a:rPr lang="en-US" altLang="en-US" smtClean="0"/>
              <a:t>Latency of the circuits in the dependence graph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1690687"/>
            <a:ext cx="3441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ResMII</a:t>
            </a:r>
            <a:r>
              <a:rPr lang="en-US" altLang="en-US" sz="1600" dirty="0"/>
              <a:t> = MAX        (uses(r) / count(r))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3982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uses(r) = number of times the resource is </a:t>
            </a:r>
            <a:r>
              <a:rPr lang="en-US" altLang="en-US" sz="1600" dirty="0" smtClean="0"/>
              <a:t>used</a:t>
            </a:r>
            <a:br>
              <a:rPr lang="en-US" altLang="en-US" sz="1600" dirty="0" smtClean="0"/>
            </a:br>
            <a:r>
              <a:rPr lang="en-US" altLang="en-US" sz="1600" dirty="0" smtClean="0"/>
              <a:t>	in </a:t>
            </a:r>
            <a:r>
              <a:rPr lang="en-US" altLang="en-US" sz="1600" dirty="0"/>
              <a:t>1 iteration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52999" y="1690688"/>
            <a:ext cx="3886201" cy="13537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11694</TotalTime>
  <Words>4090</Words>
  <Application>Microsoft Office PowerPoint</Application>
  <PresentationFormat>Custom</PresentationFormat>
  <Paragraphs>947</Paragraphs>
  <Slides>35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13 Software Pipelining</vt:lpstr>
      <vt:lpstr>Announcements + Reading Material</vt:lpstr>
      <vt:lpstr>Recap: Dynamic Single Assignment (DSA) Form</vt:lpstr>
      <vt:lpstr>Loop Dependence Example</vt:lpstr>
      <vt:lpstr>Class Problem</vt:lpstr>
      <vt:lpstr>Class Problem Answer</vt:lpstr>
      <vt:lpstr>Minimum Initiation Interval (MII)</vt:lpstr>
      <vt:lpstr>ResMII</vt:lpstr>
      <vt:lpstr>ResMII Example</vt:lpstr>
      <vt:lpstr>RecMII</vt:lpstr>
      <vt:lpstr>RecMII Example</vt:lpstr>
      <vt:lpstr>Homework Problem</vt:lpstr>
      <vt:lpstr>Modulo Scheduling Process</vt:lpstr>
      <vt:lpstr>Priority Function</vt:lpstr>
      <vt:lpstr>Calculating Height</vt:lpstr>
      <vt:lpstr>Calculating Height Solution</vt:lpstr>
      <vt:lpstr>The Scheduling Window </vt:lpstr>
      <vt:lpstr>Loop Prolog and Epilog</vt:lpstr>
      <vt:lpstr>Removing Prolog/Epilog</vt:lpstr>
      <vt:lpstr>Kernel-only Code Using Rotating Predicates</vt:lpstr>
      <vt:lpstr>Modulo Scheduling Architectural Support</vt:lpstr>
      <vt:lpstr>Execution History With LC/ESC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262</cp:revision>
  <cp:lastPrinted>2001-10-18T06:50:13Z</cp:lastPrinted>
  <dcterms:created xsi:type="dcterms:W3CDTF">1999-01-24T07:45:10Z</dcterms:created>
  <dcterms:modified xsi:type="dcterms:W3CDTF">2023-02-19T15:15:57Z</dcterms:modified>
</cp:coreProperties>
</file>