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408" r:id="rId3"/>
    <p:sldId id="644" r:id="rId4"/>
    <p:sldId id="645" r:id="rId5"/>
    <p:sldId id="646" r:id="rId6"/>
    <p:sldId id="647" r:id="rId7"/>
    <p:sldId id="648" r:id="rId8"/>
    <p:sldId id="649" r:id="rId9"/>
    <p:sldId id="650" r:id="rId10"/>
    <p:sldId id="651" r:id="rId11"/>
    <p:sldId id="652" r:id="rId12"/>
    <p:sldId id="592" r:id="rId13"/>
    <p:sldId id="593" r:id="rId14"/>
    <p:sldId id="594" r:id="rId15"/>
    <p:sldId id="595" r:id="rId16"/>
    <p:sldId id="641" r:id="rId17"/>
    <p:sldId id="642" r:id="rId18"/>
    <p:sldId id="643" r:id="rId19"/>
    <p:sldId id="618" r:id="rId20"/>
    <p:sldId id="619" r:id="rId21"/>
    <p:sldId id="620" r:id="rId22"/>
    <p:sldId id="621" r:id="rId23"/>
    <p:sldId id="622" r:id="rId24"/>
    <p:sldId id="623" r:id="rId25"/>
    <p:sldId id="624" r:id="rId26"/>
    <p:sldId id="625" r:id="rId27"/>
    <p:sldId id="626" r:id="rId28"/>
    <p:sldId id="627" r:id="rId29"/>
    <p:sldId id="630" r:id="rId30"/>
    <p:sldId id="631" r:id="rId31"/>
    <p:sldId id="632" r:id="rId32"/>
    <p:sldId id="633" r:id="rId33"/>
    <p:sldId id="634" r:id="rId34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DB037D0-56F4-4F87-904A-E10C2F357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05363-444E-43D2-BFB5-3531F335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B1D573E-20C3-4D66-A6A6-64ADA8456093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30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5009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31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768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32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5829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471E3F1-0B5D-42B8-AE30-5AFDD4781322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30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CB09A8-9326-44B2-AD7D-C6B255969D4E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767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FA160D7-ED4D-4B70-A20A-0FEA35D0C4DD}" type="slidenum">
              <a:rPr lang="en-US" altLang="en-US" smtClean="0">
                <a:solidFill>
                  <a:schemeClr val="tx1"/>
                </a:solidFill>
              </a:rPr>
              <a:pPr/>
              <a:t>24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716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2C4FE55-3C1E-44C0-83B2-BE125B512F5A}" type="slidenum">
              <a:rPr lang="en-US" altLang="en-US" smtClean="0">
                <a:solidFill>
                  <a:schemeClr val="tx1"/>
                </a:solidFill>
              </a:rPr>
              <a:pPr/>
              <a:t>25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880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9F3D792-C32A-470C-A3FE-816DDFCF47B2}" type="slidenum">
              <a:rPr lang="en-US" altLang="en-US" smtClean="0">
                <a:solidFill>
                  <a:schemeClr val="tx1"/>
                </a:solidFill>
              </a:rPr>
              <a:pPr/>
              <a:t>26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5374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80B5391-8AE7-42FE-A1D9-9EB008A01886}" type="slidenum">
              <a:rPr lang="en-US" altLang="en-US" smtClean="0">
                <a:solidFill>
                  <a:schemeClr val="tx1"/>
                </a:solidFill>
              </a:rPr>
              <a:pPr/>
              <a:t>27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9498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28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18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29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840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586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4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5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4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9BBBAB-A5CE-4D09-8679-56119BB5B95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12</a:t>
            </a:r>
            <a:br>
              <a:rPr lang="en-US" altLang="en-US" sz="4800" dirty="0" smtClean="0"/>
            </a:br>
            <a:r>
              <a:rPr lang="en-US" altLang="en-US" sz="4800" dirty="0" smtClean="0"/>
              <a:t>Superblock Scheduling, Intro to Modulo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15,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6104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Scheduling on Superblocks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4419600" cy="5216525"/>
          </a:xfrm>
        </p:spPr>
        <p:txBody>
          <a:bodyPr/>
          <a:lstStyle/>
          <a:p>
            <a:r>
              <a:rPr lang="en-US" dirty="0" smtClean="0"/>
              <a:t>Follow same algorithm as BBs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Draw data dependence graph</a:t>
            </a:r>
          </a:p>
          <a:p>
            <a:pPr lvl="1"/>
            <a:r>
              <a:rPr lang="en-US" dirty="0" smtClean="0"/>
              <a:t>Compute </a:t>
            </a:r>
            <a:r>
              <a:rPr lang="en-US" dirty="0" err="1" smtClean="0"/>
              <a:t>Estart</a:t>
            </a:r>
            <a:r>
              <a:rPr lang="en-US" dirty="0" smtClean="0"/>
              <a:t>, all </a:t>
            </a:r>
            <a:r>
              <a:rPr lang="en-US" dirty="0" err="1" smtClean="0"/>
              <a:t>Lstarts</a:t>
            </a:r>
            <a:r>
              <a:rPr lang="en-US" dirty="0" smtClean="0"/>
              <a:t>, priority</a:t>
            </a:r>
          </a:p>
          <a:p>
            <a:pPr lvl="1"/>
            <a:r>
              <a:rPr lang="en-US" dirty="0" smtClean="0"/>
              <a:t>Perform list scheduling</a:t>
            </a:r>
          </a:p>
          <a:p>
            <a:r>
              <a:rPr lang="en-US" dirty="0" smtClean="0"/>
              <a:t>Scheduling process</a:t>
            </a:r>
          </a:p>
          <a:p>
            <a:pPr lvl="1"/>
            <a:r>
              <a:rPr lang="en-US" dirty="0" smtClean="0"/>
              <a:t>Ignore side exits – treat SB just like a BB</a:t>
            </a:r>
          </a:p>
          <a:p>
            <a:pPr lvl="1"/>
            <a:r>
              <a:rPr lang="en-US" dirty="0" smtClean="0"/>
              <a:t>Control dependences prevent illegal code motion across branches</a:t>
            </a: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246042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Upward code motion is generally more effective</a:t>
            </a:r>
          </a:p>
          <a:p>
            <a:pPr lvl="1"/>
            <a:r>
              <a:rPr lang="en-US" altLang="en-US" sz="1600" smtClean="0"/>
              <a:t>Speculate that an op is useful (just like an out-of-order processor with branch pred)</a:t>
            </a:r>
          </a:p>
          <a:p>
            <a:pPr lvl="1"/>
            <a:r>
              <a:rPr lang="en-US" altLang="en-US" sz="1600" smtClean="0"/>
              <a:t>Start ops early, hide latency, overlap execution, more parallelism</a:t>
            </a:r>
          </a:p>
          <a:p>
            <a:r>
              <a:rPr lang="en-US" altLang="en-US" sz="1800" smtClean="0"/>
              <a:t>Removing restriction 1</a:t>
            </a:r>
          </a:p>
          <a:p>
            <a:pPr lvl="1"/>
            <a:r>
              <a:rPr lang="en-US" altLang="en-US" sz="1600" smtClean="0"/>
              <a:t>For register ops – use register renaming</a:t>
            </a:r>
          </a:p>
          <a:p>
            <a:pPr lvl="1"/>
            <a:r>
              <a:rPr lang="en-US" altLang="en-US" sz="1600" smtClean="0"/>
              <a:t>Could rename memory too, but generally not worth it</a:t>
            </a:r>
          </a:p>
          <a:p>
            <a:r>
              <a:rPr lang="en-US" altLang="en-US" sz="1800" smtClean="0"/>
              <a:t>Removing restriction 2</a:t>
            </a:r>
          </a:p>
          <a:p>
            <a:pPr lvl="1"/>
            <a:r>
              <a:rPr lang="en-US" altLang="en-US" sz="1600" smtClean="0"/>
              <a:t>Need hardware support (aka </a:t>
            </a:r>
            <a:r>
              <a:rPr lang="en-US" altLang="en-US" sz="1600" u="sng" smtClean="0"/>
              <a:t>speculation models</a:t>
            </a:r>
            <a:r>
              <a:rPr lang="en-US" altLang="en-US" sz="1600" smtClean="0"/>
              <a:t>)</a:t>
            </a:r>
          </a:p>
          <a:p>
            <a:pPr lvl="2"/>
            <a:r>
              <a:rPr lang="en-US" altLang="en-US" sz="1400" smtClean="0"/>
              <a:t>Some ops don’t cause exceptions</a:t>
            </a:r>
          </a:p>
          <a:p>
            <a:pPr lvl="2"/>
            <a:r>
              <a:rPr lang="en-US" altLang="en-US" sz="1400" smtClean="0"/>
              <a:t>Ignore exceptions</a:t>
            </a:r>
          </a:p>
          <a:p>
            <a:pPr lvl="2"/>
            <a:r>
              <a:rPr lang="en-US" altLang="en-US" sz="1400" smtClean="0"/>
              <a:t>Delay exceptions</a:t>
            </a:r>
          </a:p>
          <a:p>
            <a:endParaRPr lang="en-US" altLang="en-US" sz="180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Restricted Speculation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200400" cy="5216525"/>
          </a:xfrm>
        </p:spPr>
        <p:txBody>
          <a:bodyPr/>
          <a:lstStyle/>
          <a:p>
            <a:r>
              <a:rPr lang="en-US" altLang="en-US" sz="1800" smtClean="0"/>
              <a:t>Most processors have 2 classes of opcodes</a:t>
            </a:r>
          </a:p>
          <a:p>
            <a:pPr lvl="1"/>
            <a:r>
              <a:rPr lang="en-US" altLang="en-US" sz="1600" smtClean="0"/>
              <a:t>Potentially exception causing</a:t>
            </a:r>
          </a:p>
          <a:p>
            <a:pPr lvl="2"/>
            <a:r>
              <a:rPr lang="en-US" altLang="en-US" sz="1400" smtClean="0"/>
              <a:t>load, store, integer divide, floating-point</a:t>
            </a:r>
          </a:p>
          <a:p>
            <a:pPr lvl="1"/>
            <a:r>
              <a:rPr lang="en-US" altLang="en-US" sz="1600" smtClean="0"/>
              <a:t>Never excepting</a:t>
            </a:r>
          </a:p>
          <a:p>
            <a:pPr lvl="2"/>
            <a:r>
              <a:rPr lang="en-US" altLang="en-US" sz="1400" smtClean="0"/>
              <a:t>Integer add, multiply, etc.</a:t>
            </a:r>
          </a:p>
          <a:p>
            <a:pPr lvl="2"/>
            <a:r>
              <a:rPr lang="en-US" altLang="en-US" sz="1400" smtClean="0"/>
              <a:t>Overflow is detected, but does not terminate program execution</a:t>
            </a:r>
          </a:p>
          <a:p>
            <a:r>
              <a:rPr lang="en-US" altLang="en-US" sz="1800" smtClean="0"/>
              <a:t>Restricted model</a:t>
            </a:r>
          </a:p>
          <a:p>
            <a:pPr lvl="1"/>
            <a:r>
              <a:rPr lang="en-US" altLang="en-US" sz="1600" smtClean="0"/>
              <a:t>R2 only applies to potentially exception causing operations</a:t>
            </a:r>
          </a:p>
          <a:p>
            <a:pPr lvl="1"/>
            <a:r>
              <a:rPr lang="en-US" altLang="en-US" sz="1600" smtClean="0"/>
              <a:t>Can freely speculate all never exception ops (still limited by R1 however)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49935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49935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9935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49935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49935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49935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49935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749935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749935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65175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65175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765175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65175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765175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727075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772795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772795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765175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765175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765175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Freeform 24"/>
          <p:cNvSpPr>
            <a:spLocks/>
          </p:cNvSpPr>
          <p:nvPr/>
        </p:nvSpPr>
        <p:spPr bwMode="auto">
          <a:xfrm>
            <a:off x="710565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Freeform 25"/>
          <p:cNvSpPr>
            <a:spLocks/>
          </p:cNvSpPr>
          <p:nvPr/>
        </p:nvSpPr>
        <p:spPr bwMode="auto">
          <a:xfrm>
            <a:off x="688975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659765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Freeform 27"/>
          <p:cNvSpPr>
            <a:spLocks/>
          </p:cNvSpPr>
          <p:nvPr/>
        </p:nvSpPr>
        <p:spPr bwMode="auto">
          <a:xfrm>
            <a:off x="635635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566150" y="2740025"/>
            <a:ext cx="14922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assumed</a:t>
            </a:r>
          </a:p>
          <a:p>
            <a:r>
              <a:rPr lang="en-US" altLang="en-US"/>
              <a:t>restricted</a:t>
            </a:r>
          </a:p>
          <a:p>
            <a:r>
              <a:rPr lang="en-US" altLang="en-US"/>
              <a:t>speculation </a:t>
            </a:r>
          </a:p>
          <a:p>
            <a:r>
              <a:rPr lang="en-US" altLang="en-US"/>
              <a:t>when this</a:t>
            </a:r>
          </a:p>
          <a:p>
            <a:r>
              <a:rPr lang="en-US" altLang="en-US"/>
              <a:t>graph was </a:t>
            </a:r>
          </a:p>
          <a:p>
            <a:r>
              <a:rPr lang="en-US" altLang="en-US"/>
              <a:t>drawn.</a:t>
            </a:r>
          </a:p>
          <a:p>
            <a:endParaRPr lang="en-US" altLang="en-US"/>
          </a:p>
          <a:p>
            <a:r>
              <a:rPr lang="en-US" altLang="en-US"/>
              <a:t>This is why</a:t>
            </a:r>
          </a:p>
          <a:p>
            <a:r>
              <a:rPr lang="en-US" altLang="en-US"/>
              <a:t>there is no </a:t>
            </a:r>
          </a:p>
          <a:p>
            <a:r>
              <a:rPr lang="en-US" altLang="en-US"/>
              <a:t>cdep between </a:t>
            </a:r>
          </a:p>
          <a:p>
            <a:r>
              <a:rPr lang="en-US" altLang="en-US"/>
              <a:t>4 </a:t>
            </a:r>
            <a:r>
              <a:rPr lang="en-US" altLang="en-US">
                <a:sym typeface="Wingdings" panose="05000000000000000000" pitchFamily="2" charset="2"/>
              </a:rPr>
              <a:t> 6 and</a:t>
            </a:r>
          </a:p>
          <a:p>
            <a:r>
              <a:rPr lang="en-US" altLang="en-US">
                <a:sym typeface="Wingdings" panose="05000000000000000000" pitchFamily="2" charset="2"/>
              </a:rPr>
              <a:t>4 8</a:t>
            </a:r>
            <a:endParaRPr lang="en-US" altLang="en-US"/>
          </a:p>
        </p:txBody>
      </p:sp>
      <p:sp>
        <p:nvSpPr>
          <p:cNvPr id="27677" name="Text Box 3"/>
          <p:cNvSpPr txBox="1">
            <a:spLocks noChangeArrowheads="1"/>
          </p:cNvSpPr>
          <p:nvPr/>
        </p:nvSpPr>
        <p:spPr bwMode="auto">
          <a:xfrm>
            <a:off x="3946525" y="170815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7678" name="Rectangle 21"/>
          <p:cNvSpPr>
            <a:spLocks noChangeArrowheads="1"/>
          </p:cNvSpPr>
          <p:nvPr/>
        </p:nvSpPr>
        <p:spPr bwMode="auto">
          <a:xfrm>
            <a:off x="3886200" y="159385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7679" name="Line 22"/>
          <p:cNvSpPr>
            <a:spLocks noChangeShapeType="1"/>
          </p:cNvSpPr>
          <p:nvPr/>
        </p:nvSpPr>
        <p:spPr bwMode="auto">
          <a:xfrm>
            <a:off x="5734050" y="257175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23"/>
          <p:cNvSpPr>
            <a:spLocks noChangeShapeType="1"/>
          </p:cNvSpPr>
          <p:nvPr/>
        </p:nvSpPr>
        <p:spPr bwMode="auto">
          <a:xfrm>
            <a:off x="5734050" y="374808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24"/>
          <p:cNvSpPr>
            <a:spLocks noChangeShapeType="1"/>
          </p:cNvSpPr>
          <p:nvPr/>
        </p:nvSpPr>
        <p:spPr bwMode="auto">
          <a:xfrm>
            <a:off x="4572000" y="37480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Text Box 30"/>
          <p:cNvSpPr txBox="1">
            <a:spLocks noChangeArrowheads="1"/>
          </p:cNvSpPr>
          <p:nvPr/>
        </p:nvSpPr>
        <p:spPr bwMode="auto">
          <a:xfrm>
            <a:off x="5800725" y="278765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7683" name="Text Box 31"/>
          <p:cNvSpPr txBox="1">
            <a:spLocks noChangeArrowheads="1"/>
          </p:cNvSpPr>
          <p:nvPr/>
        </p:nvSpPr>
        <p:spPr bwMode="auto">
          <a:xfrm>
            <a:off x="5800725" y="391318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27684" name="Text Box 32"/>
          <p:cNvSpPr txBox="1">
            <a:spLocks noChangeArrowheads="1"/>
          </p:cNvSpPr>
          <p:nvPr/>
        </p:nvSpPr>
        <p:spPr bwMode="auto">
          <a:xfrm>
            <a:off x="4318794" y="4059455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Correct  program</a:t>
            </a:r>
          </a:p>
          <a:p>
            <a:pPr lvl="1"/>
            <a:r>
              <a:rPr lang="en-US" altLang="en-US" sz="1800" smtClean="0"/>
              <a:t>No problem at all</a:t>
            </a:r>
          </a:p>
          <a:p>
            <a:pPr lvl="1"/>
            <a:r>
              <a:rPr lang="en-US" altLang="en-US" sz="1800" smtClean="0"/>
              <a:t>Exceptions will only result when branch is taken</a:t>
            </a:r>
          </a:p>
          <a:p>
            <a:pPr lvl="1"/>
            <a:r>
              <a:rPr lang="en-US" altLang="en-US" sz="1800" smtClean="0"/>
              <a:t>Results of excepting speculative operation(s) will not be used for anything useful (R1 guarantees this!)</a:t>
            </a:r>
          </a:p>
          <a:p>
            <a:r>
              <a:rPr lang="en-US" altLang="en-US" sz="2000" smtClean="0"/>
              <a:t>Program debugging</a:t>
            </a:r>
          </a:p>
          <a:p>
            <a:pPr lvl="1"/>
            <a:r>
              <a:rPr lang="en-US" altLang="en-US" sz="1800" smtClean="0"/>
              <a:t>Non-trapping ops make this almost impossible</a:t>
            </a:r>
          </a:p>
          <a:p>
            <a:pPr lvl="1"/>
            <a:r>
              <a:rPr lang="en-US" altLang="en-US" sz="1800" smtClean="0"/>
              <a:t>Disable general speculation during program debug phase</a:t>
            </a:r>
          </a:p>
          <a:p>
            <a:endParaRPr lang="en-US" altLang="en-US" sz="200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</a:t>
            </a:r>
            <a:r>
              <a:rPr lang="en-US" altLang="en-US" dirty="0" smtClean="0">
                <a:solidFill>
                  <a:schemeClr val="tx1"/>
                </a:solidFill>
              </a:rPr>
              <a:t>Draw the dep graph </a:t>
            </a:r>
            <a:r>
              <a:rPr lang="en-US" altLang="en-US" dirty="0">
                <a:solidFill>
                  <a:schemeClr val="tx1"/>
                </a:solidFill>
              </a:rPr>
              <a:t>assuming </a:t>
            </a:r>
            <a:r>
              <a:rPr lang="en-US" altLang="en-US" dirty="0" smtClean="0">
                <a:solidFill>
                  <a:schemeClr val="tx1"/>
                </a:solidFill>
              </a:rPr>
              <a:t>restricted speculation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2. </a:t>
            </a:r>
            <a:r>
              <a:rPr lang="en-US" altLang="en-US" dirty="0">
                <a:solidFill>
                  <a:schemeClr val="tx1"/>
                </a:solidFill>
              </a:rPr>
              <a:t>W</a:t>
            </a:r>
            <a:r>
              <a:rPr lang="en-US" altLang="en-US" dirty="0" smtClean="0">
                <a:solidFill>
                  <a:schemeClr val="tx1"/>
                </a:solidFill>
              </a:rPr>
              <a:t>hat </a:t>
            </a:r>
            <a:r>
              <a:rPr lang="en-US" altLang="en-US" dirty="0">
                <a:solidFill>
                  <a:schemeClr val="tx1"/>
                </a:solidFill>
              </a:rPr>
              <a:t>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>
                <a:solidFill>
                  <a:schemeClr val="tx1"/>
                </a:solidFill>
              </a:rPr>
              <a:t>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374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Solution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</a:t>
            </a:r>
            <a:r>
              <a:rPr lang="en-US" altLang="en-US" dirty="0" smtClean="0">
                <a:solidFill>
                  <a:schemeClr val="tx1"/>
                </a:solidFill>
              </a:rPr>
              <a:t>Draw the dep graph </a:t>
            </a:r>
            <a:r>
              <a:rPr lang="en-US" altLang="en-US" dirty="0">
                <a:solidFill>
                  <a:schemeClr val="tx1"/>
                </a:solidFill>
              </a:rPr>
              <a:t>assuming </a:t>
            </a:r>
            <a:r>
              <a:rPr lang="en-US" altLang="en-US" dirty="0" smtClean="0">
                <a:solidFill>
                  <a:schemeClr val="tx1"/>
                </a:solidFill>
              </a:rPr>
              <a:t>restricted speculation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2. </a:t>
            </a:r>
            <a:r>
              <a:rPr lang="en-US" altLang="en-US" dirty="0">
                <a:solidFill>
                  <a:schemeClr val="tx1"/>
                </a:solidFill>
              </a:rPr>
              <a:t>W</a:t>
            </a:r>
            <a:r>
              <a:rPr lang="en-US" altLang="en-US" dirty="0" smtClean="0">
                <a:solidFill>
                  <a:schemeClr val="tx1"/>
                </a:solidFill>
              </a:rPr>
              <a:t>hat </a:t>
            </a:r>
            <a:r>
              <a:rPr lang="en-US" altLang="en-US" dirty="0">
                <a:solidFill>
                  <a:schemeClr val="tx1"/>
                </a:solidFill>
              </a:rPr>
              <a:t>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>
                <a:solidFill>
                  <a:schemeClr val="tx1"/>
                </a:solidFill>
              </a:rPr>
              <a:t>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3" name="Elbow Connector 2"/>
          <p:cNvCxnSpPr>
            <a:stCxn id="14" idx="3"/>
            <a:endCxn id="16" idx="2"/>
          </p:cNvCxnSpPr>
          <p:nvPr/>
        </p:nvCxnSpPr>
        <p:spPr bwMode="auto">
          <a:xfrm rot="5400000">
            <a:off x="6172201" y="2546163"/>
            <a:ext cx="959037" cy="44637"/>
          </a:xfrm>
          <a:prstGeom prst="bentConnector4">
            <a:avLst>
              <a:gd name="adj1" fmla="val 89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Curved Connector 6"/>
          <p:cNvCxnSpPr>
            <a:stCxn id="14" idx="5"/>
            <a:endCxn id="19" idx="6"/>
          </p:cNvCxnSpPr>
          <p:nvPr/>
        </p:nvCxnSpPr>
        <p:spPr bwMode="auto">
          <a:xfrm rot="16200000" flipH="1">
            <a:off x="6165663" y="2812862"/>
            <a:ext cx="1492437" cy="44637"/>
          </a:xfrm>
          <a:prstGeom prst="curvedConnector4">
            <a:avLst>
              <a:gd name="adj1" fmla="val -6167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>
            <a:stCxn id="15" idx="4"/>
            <a:endCxn id="16" idx="0"/>
          </p:cNvCxnSpPr>
          <p:nvPr/>
        </p:nvCxnSpPr>
        <p:spPr bwMode="auto">
          <a:xfrm>
            <a:off x="6781800" y="2667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16" idx="4"/>
            <a:endCxn id="19" idx="0"/>
          </p:cNvCxnSpPr>
          <p:nvPr/>
        </p:nvCxnSpPr>
        <p:spPr bwMode="auto">
          <a:xfrm>
            <a:off x="6781800" y="3200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19" idx="4"/>
            <a:endCxn id="17" idx="0"/>
          </p:cNvCxnSpPr>
          <p:nvPr/>
        </p:nvCxnSpPr>
        <p:spPr bwMode="auto">
          <a:xfrm>
            <a:off x="6781800" y="37338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7" idx="4"/>
            <a:endCxn id="18" idx="0"/>
          </p:cNvCxnSpPr>
          <p:nvPr/>
        </p:nvCxnSpPr>
        <p:spPr bwMode="auto">
          <a:xfrm>
            <a:off x="6781800" y="42672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0" name="Curved Connector 30719"/>
          <p:cNvCxnSpPr>
            <a:stCxn id="18" idx="3"/>
            <a:endCxn id="21" idx="2"/>
          </p:cNvCxnSpPr>
          <p:nvPr/>
        </p:nvCxnSpPr>
        <p:spPr bwMode="auto">
          <a:xfrm rot="5400000">
            <a:off x="6172201" y="5213163"/>
            <a:ext cx="959037" cy="44637"/>
          </a:xfrm>
          <a:prstGeom prst="curvedConnector4">
            <a:avLst>
              <a:gd name="adj1" fmla="val -4196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5" name="Straight Arrow Connector 30734"/>
          <p:cNvCxnSpPr>
            <a:stCxn id="20" idx="4"/>
            <a:endCxn id="21" idx="0"/>
          </p:cNvCxnSpPr>
          <p:nvPr/>
        </p:nvCxnSpPr>
        <p:spPr bwMode="auto">
          <a:xfrm>
            <a:off x="6781800" y="5334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7" name="Curved Connector 30736"/>
          <p:cNvCxnSpPr>
            <a:stCxn id="19" idx="2"/>
            <a:endCxn id="21" idx="1"/>
          </p:cNvCxnSpPr>
          <p:nvPr/>
        </p:nvCxnSpPr>
        <p:spPr bwMode="auto">
          <a:xfrm rot="10800000" flipH="1" flipV="1">
            <a:off x="6629399" y="3581399"/>
            <a:ext cx="44637" cy="2025837"/>
          </a:xfrm>
          <a:prstGeom prst="curvedConnector4">
            <a:avLst>
              <a:gd name="adj1" fmla="val -512131"/>
              <a:gd name="adj2" fmla="val 891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5" name="Curved Connector 30744"/>
          <p:cNvCxnSpPr>
            <a:stCxn id="15" idx="2"/>
            <a:endCxn id="21" idx="2"/>
          </p:cNvCxnSpPr>
          <p:nvPr/>
        </p:nvCxnSpPr>
        <p:spPr bwMode="auto">
          <a:xfrm rot="10800000" flipV="1">
            <a:off x="6629400" y="2514600"/>
            <a:ext cx="12700" cy="3200400"/>
          </a:xfrm>
          <a:prstGeom prst="curvedConnector3">
            <a:avLst>
              <a:gd name="adj1" fmla="val 40651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9" name="Curved Connector 30748"/>
          <p:cNvCxnSpPr>
            <a:stCxn id="17" idx="5"/>
            <a:endCxn id="20" idx="6"/>
          </p:cNvCxnSpPr>
          <p:nvPr/>
        </p:nvCxnSpPr>
        <p:spPr bwMode="auto">
          <a:xfrm rot="16200000" flipH="1">
            <a:off x="6432363" y="4679762"/>
            <a:ext cx="959037" cy="44637"/>
          </a:xfrm>
          <a:prstGeom prst="curvedConnector4">
            <a:avLst>
              <a:gd name="adj1" fmla="val -4196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2" name="Curved Connector 30751"/>
          <p:cNvCxnSpPr>
            <a:stCxn id="16" idx="6"/>
            <a:endCxn id="20" idx="6"/>
          </p:cNvCxnSpPr>
          <p:nvPr/>
        </p:nvCxnSpPr>
        <p:spPr bwMode="auto">
          <a:xfrm>
            <a:off x="6934200" y="3048000"/>
            <a:ext cx="12700" cy="21336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4" name="Curved Connector 30753"/>
          <p:cNvCxnSpPr>
            <a:stCxn id="15" idx="6"/>
            <a:endCxn id="17" idx="6"/>
          </p:cNvCxnSpPr>
          <p:nvPr/>
        </p:nvCxnSpPr>
        <p:spPr bwMode="auto">
          <a:xfrm>
            <a:off x="6934200" y="2514600"/>
            <a:ext cx="12700" cy="16002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5" name="TextBox 30754"/>
          <p:cNvSpPr txBox="1"/>
          <p:nvPr/>
        </p:nvSpPr>
        <p:spPr>
          <a:xfrm>
            <a:off x="5257800" y="5912037"/>
            <a:ext cx="4538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Additional control deps: 2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4, 27, 47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 memory dependence between 3 and 5 since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c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an prove the addresses are always 4 apart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6" name="TextBox 30755"/>
          <p:cNvSpPr txBox="1"/>
          <p:nvPr/>
        </p:nvSpPr>
        <p:spPr>
          <a:xfrm>
            <a:off x="4876800" y="1447097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 Dependence graph with restricted speculation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Solution (continued)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</a:t>
            </a:r>
            <a:r>
              <a:rPr lang="en-US" altLang="en-US" dirty="0" smtClean="0">
                <a:solidFill>
                  <a:schemeClr val="tx1"/>
                </a:solidFill>
              </a:rPr>
              <a:t>Draw the dep graph </a:t>
            </a:r>
            <a:r>
              <a:rPr lang="en-US" altLang="en-US" dirty="0">
                <a:solidFill>
                  <a:schemeClr val="tx1"/>
                </a:solidFill>
              </a:rPr>
              <a:t>assuming </a:t>
            </a:r>
            <a:r>
              <a:rPr lang="en-US" altLang="en-US" dirty="0" smtClean="0">
                <a:solidFill>
                  <a:schemeClr val="tx1"/>
                </a:solidFill>
              </a:rPr>
              <a:t>restricted speculation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2. </a:t>
            </a:r>
            <a:r>
              <a:rPr lang="en-US" altLang="en-US" dirty="0">
                <a:solidFill>
                  <a:schemeClr val="tx1"/>
                </a:solidFill>
              </a:rPr>
              <a:t>W</a:t>
            </a:r>
            <a:r>
              <a:rPr lang="en-US" altLang="en-US" dirty="0" smtClean="0">
                <a:solidFill>
                  <a:schemeClr val="tx1"/>
                </a:solidFill>
              </a:rPr>
              <a:t>hat </a:t>
            </a:r>
            <a:r>
              <a:rPr lang="en-US" altLang="en-US" dirty="0">
                <a:solidFill>
                  <a:schemeClr val="tx1"/>
                </a:solidFill>
              </a:rPr>
              <a:t>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>
                <a:solidFill>
                  <a:schemeClr val="tx1"/>
                </a:solidFill>
              </a:rPr>
              <a:t>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224463" y="1714500"/>
            <a:ext cx="4618037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</a:rPr>
              <a:t>. </a:t>
            </a:r>
            <a:r>
              <a:rPr lang="en-US" altLang="en-US" dirty="0">
                <a:solidFill>
                  <a:srgbClr val="FF0000"/>
                </a:solidFill>
              </a:rPr>
              <a:t>With general speculation, edges from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5, 45, 48, 78 can be removed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With further renaming, the edge from 28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can be removed.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Note, the edge from 23 cannot be removed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since we conservatively do not allow stores to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speculate.  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Note2, you do not need general speculation to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remove edges from 26 and 46 since integer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subtract never causes exception.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Change Focus to Scheduling Loops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66800" y="35782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65725" y="2019300"/>
            <a:ext cx="22320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 = _a</a:t>
            </a:r>
          </a:p>
          <a:p>
            <a:r>
              <a:rPr lang="en-US" altLang="en-US"/>
              <a:t>r2 = _b</a:t>
            </a:r>
          </a:p>
          <a:p>
            <a:r>
              <a:rPr lang="en-US" altLang="en-US"/>
              <a:t>r9 = r1 * 4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419600" y="3349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05400" y="3352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248400" y="541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4191000" y="5638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191000" y="3124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41910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105400" y="1981200"/>
            <a:ext cx="2438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172200" y="289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429000" y="36576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62000" y="1673225"/>
            <a:ext cx="2946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Most of program execution</a:t>
            </a:r>
          </a:p>
          <a:p>
            <a:r>
              <a:rPr lang="en-US" altLang="en-US">
                <a:solidFill>
                  <a:schemeClr val="tx1"/>
                </a:solidFill>
              </a:rPr>
              <a:t>time is spent in loops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Problem:  How do we achieve</a:t>
            </a:r>
          </a:p>
          <a:p>
            <a:r>
              <a:rPr lang="en-US" altLang="en-US">
                <a:solidFill>
                  <a:schemeClr val="tx1"/>
                </a:solidFill>
              </a:rPr>
              <a:t>compact schedules for loops</a:t>
            </a:r>
          </a:p>
        </p:txBody>
      </p:sp>
    </p:spTree>
    <p:extLst>
      <p:ext uri="{BB962C8B-B14F-4D97-AF65-F5344CB8AC3E}">
        <p14:creationId xmlns:p14="http://schemas.microsoft.com/office/powerpoint/2010/main" val="158107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54150"/>
            <a:ext cx="8229600" cy="5216525"/>
          </a:xfrm>
        </p:spPr>
        <p:txBody>
          <a:bodyPr/>
          <a:lstStyle/>
          <a:p>
            <a:r>
              <a:rPr lang="en-US" altLang="en-US" sz="1800" dirty="0" smtClean="0"/>
              <a:t>Homework 2 – Due tonight midnight</a:t>
            </a:r>
          </a:p>
          <a:p>
            <a:r>
              <a:rPr lang="en-US" altLang="en-US" sz="1800" dirty="0" smtClean="0"/>
              <a:t>Project </a:t>
            </a:r>
            <a:r>
              <a:rPr lang="en-US" altLang="en-US" sz="1800" dirty="0" smtClean="0"/>
              <a:t>discussion meetings – </a:t>
            </a:r>
            <a:r>
              <a:rPr lang="en-US" altLang="en-US" sz="1800" dirty="0" smtClean="0"/>
              <a:t>signup next week, meetings week of Mar 6</a:t>
            </a:r>
            <a:endParaRPr lang="en-US" altLang="en-US" sz="1400" dirty="0" smtClean="0"/>
          </a:p>
          <a:p>
            <a:pPr lvl="1"/>
            <a:r>
              <a:rPr lang="en-US" altLang="en-US" sz="1400" dirty="0" smtClean="0"/>
              <a:t>Each group meets 10 </a:t>
            </a:r>
            <a:r>
              <a:rPr lang="en-US" altLang="en-US" sz="1400" dirty="0" err="1" smtClean="0"/>
              <a:t>mins</a:t>
            </a:r>
            <a:r>
              <a:rPr lang="en-US" altLang="en-US" sz="1400" dirty="0" smtClean="0"/>
              <a:t> with </a:t>
            </a:r>
            <a:r>
              <a:rPr lang="en-US" altLang="en-US" sz="1400" dirty="0" smtClean="0"/>
              <a:t>Aditya </a:t>
            </a:r>
            <a:r>
              <a:rPr lang="en-US" altLang="en-US" sz="1400" dirty="0" smtClean="0"/>
              <a:t>and </a:t>
            </a:r>
            <a:r>
              <a:rPr lang="en-US" altLang="en-US" sz="1400" dirty="0" smtClean="0"/>
              <a:t>I</a:t>
            </a:r>
          </a:p>
          <a:p>
            <a:pPr lvl="1"/>
            <a:r>
              <a:rPr lang="en-US" altLang="en-US" sz="1400" dirty="0" smtClean="0"/>
              <a:t>Meeting slots: Mon Mar 6 10-12, Wed Mar 8 10-12, Thu Mar 9 10-12</a:t>
            </a:r>
            <a:endParaRPr lang="en-US" altLang="en-US" sz="1400" dirty="0" smtClean="0"/>
          </a:p>
          <a:p>
            <a:pPr lvl="1"/>
            <a:r>
              <a:rPr lang="en-US" altLang="en-US" sz="1400" dirty="0" smtClean="0"/>
              <a:t>Action </a:t>
            </a:r>
            <a:r>
              <a:rPr lang="en-US" altLang="en-US" sz="1400" dirty="0" smtClean="0"/>
              <a:t>items</a:t>
            </a:r>
            <a:endParaRPr lang="en-US" altLang="en-US" sz="1400" dirty="0" smtClean="0"/>
          </a:p>
          <a:p>
            <a:pPr lvl="2"/>
            <a:r>
              <a:rPr lang="en-US" altLang="en-US" sz="1200" dirty="0" smtClean="0"/>
              <a:t>Need to identify group members</a:t>
            </a:r>
          </a:p>
          <a:p>
            <a:pPr lvl="2"/>
            <a:r>
              <a:rPr lang="en-US" altLang="en-US" sz="12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200" dirty="0" smtClean="0"/>
              <a:t>Think about project areas that you want to work on</a:t>
            </a:r>
          </a:p>
          <a:p>
            <a:r>
              <a:rPr lang="en-US" altLang="en-US" sz="1800" dirty="0" smtClean="0"/>
              <a:t>Today’s </a:t>
            </a:r>
            <a:r>
              <a:rPr lang="en-US" altLang="en-US" sz="1800" dirty="0" smtClean="0"/>
              <a:t>class</a:t>
            </a:r>
          </a:p>
          <a:p>
            <a:pPr lvl="1"/>
            <a:r>
              <a:rPr lang="en-US" altLang="en-US" sz="1400" dirty="0" smtClean="0"/>
              <a:t>“</a:t>
            </a:r>
            <a:r>
              <a:rPr lang="en-US" altLang="en-US" sz="1400" dirty="0" smtClean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r>
              <a:rPr lang="en-US" altLang="en-US" sz="1800" dirty="0" smtClean="0">
                <a:solidFill>
                  <a:srgbClr val="000000"/>
                </a:solidFill>
              </a:rPr>
              <a:t>Next class</a:t>
            </a:r>
          </a:p>
          <a:p>
            <a:pPr lvl="1"/>
            <a:r>
              <a:rPr lang="en-US" sz="1400" dirty="0"/>
              <a:t>“Code Generation Schema for Modulo Scheduled Loops”, B. Rau, M. </a:t>
            </a:r>
            <a:r>
              <a:rPr lang="en-US" sz="1400" dirty="0" err="1"/>
              <a:t>Schlansker</a:t>
            </a:r>
            <a:r>
              <a:rPr lang="en-US" sz="1400" dirty="0"/>
              <a:t>, and P. </a:t>
            </a:r>
            <a:r>
              <a:rPr lang="en-US" sz="1400" dirty="0" err="1"/>
              <a:t>Tirumalai</a:t>
            </a:r>
            <a:r>
              <a:rPr lang="en-US" sz="1400" dirty="0"/>
              <a:t>, MICRO-25, Dec. 1992.</a:t>
            </a:r>
            <a:endParaRPr lang="en-US" altLang="en-US" sz="16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 smtClean="0"/>
              <a:t>Basic Approach – List Schedule the Loop Body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267200" y="3144838"/>
            <a:ext cx="39179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670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6</a:t>
            </a:r>
          </a:p>
          <a:p>
            <a:r>
              <a:rPr lang="en-US" altLang="en-US"/>
              <a:t>2	2</a:t>
            </a:r>
          </a:p>
          <a:p>
            <a:r>
              <a:rPr lang="en-US" altLang="en-US"/>
              <a:t>3	-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1830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6 * n</a:t>
            </a:r>
          </a:p>
        </p:txBody>
      </p:sp>
    </p:spTree>
    <p:extLst>
      <p:ext uri="{BB962C8B-B14F-4D97-AF65-F5344CB8AC3E}">
        <p14:creationId xmlns:p14="http://schemas.microsoft.com/office/powerpoint/2010/main" val="3960491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Unroll Then Schedule Larger Body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1,2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3,4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5,6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n-1,n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733800" y="3121025"/>
            <a:ext cx="4789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cmpp = 1, mpy=3, ld = 2, st = 1, br = 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82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1’, 6, 4’</a:t>
            </a:r>
          </a:p>
          <a:p>
            <a:r>
              <a:rPr lang="en-US" altLang="en-US"/>
              <a:t>2	2, 6’</a:t>
            </a:r>
          </a:p>
          <a:p>
            <a:r>
              <a:rPr lang="en-US" altLang="en-US"/>
              <a:t>3	2’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  <a:p>
            <a:r>
              <a:rPr lang="en-US" altLang="en-US"/>
              <a:t>6	3’,5’,7’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2008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7 * n/2</a:t>
            </a:r>
          </a:p>
        </p:txBody>
      </p:sp>
    </p:spTree>
    <p:extLst>
      <p:ext uri="{BB962C8B-B14F-4D97-AF65-F5344CB8AC3E}">
        <p14:creationId xmlns:p14="http://schemas.microsoft.com/office/powerpoint/2010/main" val="2469968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Problems With Unrolling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Code bloat</a:t>
            </a:r>
          </a:p>
          <a:p>
            <a:pPr lvl="1"/>
            <a:r>
              <a:rPr lang="en-US" altLang="en-US" smtClean="0"/>
              <a:t>Typical unroll is 4-16x</a:t>
            </a:r>
          </a:p>
          <a:p>
            <a:pPr lvl="1"/>
            <a:r>
              <a:rPr lang="en-US" altLang="en-US" smtClean="0"/>
              <a:t>Use profile statistics to only unroll “important” loops</a:t>
            </a:r>
          </a:p>
          <a:p>
            <a:pPr lvl="1"/>
            <a:r>
              <a:rPr lang="en-US" altLang="en-US" smtClean="0"/>
              <a:t>But still, code grows fast</a:t>
            </a:r>
          </a:p>
          <a:p>
            <a:r>
              <a:rPr lang="en-US" altLang="en-US" smtClean="0"/>
              <a:t>Barrier after across unrolled bodies</a:t>
            </a:r>
          </a:p>
          <a:p>
            <a:pPr lvl="1"/>
            <a:r>
              <a:rPr lang="en-US" altLang="en-US" smtClean="0"/>
              <a:t>I.e., for unroll 2, can only overlap iterations 1 and 2, 3 and 4, …</a:t>
            </a:r>
          </a:p>
          <a:p>
            <a:r>
              <a:rPr lang="en-US" altLang="en-US" smtClean="0"/>
              <a:t>Does this mean unrolling is bad?</a:t>
            </a:r>
          </a:p>
          <a:p>
            <a:pPr lvl="1"/>
            <a:r>
              <a:rPr lang="en-US" altLang="en-US" smtClean="0"/>
              <a:t>No, in some settings its very useful</a:t>
            </a:r>
          </a:p>
          <a:p>
            <a:pPr lvl="2"/>
            <a:r>
              <a:rPr lang="en-US" altLang="en-US" smtClean="0"/>
              <a:t>Low trip count</a:t>
            </a:r>
          </a:p>
          <a:p>
            <a:pPr lvl="2"/>
            <a:r>
              <a:rPr lang="en-US" altLang="en-US" smtClean="0"/>
              <a:t>Lots of branches in the loop body</a:t>
            </a:r>
          </a:p>
          <a:p>
            <a:pPr lvl="1"/>
            <a:r>
              <a:rPr lang="en-US" altLang="en-US" smtClean="0"/>
              <a:t>But, in other settings, there is room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4066705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Overlap Iterations Using Pipelining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4191000" y="32766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981200" y="609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438400" y="54864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895600" y="4876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38862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029200" y="4114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495800" y="4800600"/>
            <a:ext cx="4419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With hardware pipelining, while one instruction is in fetch, another is in decode, another in execute.  Same thing here, multiple iterations are processed simultaneously, with each instruction in a separate stage.  1 iteration still takes the same time, but time to complete n iterations is reduced!</a:t>
            </a:r>
          </a:p>
        </p:txBody>
      </p:sp>
    </p:spTree>
    <p:extLst>
      <p:ext uri="{BB962C8B-B14F-4D97-AF65-F5344CB8AC3E}">
        <p14:creationId xmlns:p14="http://schemas.microsoft.com/office/powerpoint/2010/main" val="2604074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311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    A</a:t>
            </a:r>
          </a:p>
          <a:p>
            <a:r>
              <a:rPr lang="en-US" altLang="en-US"/>
              <a:t>C    B    A</a:t>
            </a:r>
          </a:p>
          <a:p>
            <a:endParaRPr lang="en-US" altLang="en-US"/>
          </a:p>
          <a:p>
            <a:r>
              <a:rPr lang="en-US" altLang="en-US"/>
              <a:t>D    C    B    A</a:t>
            </a:r>
          </a:p>
          <a:p>
            <a:r>
              <a:rPr lang="en-US" altLang="en-US"/>
              <a:t>       D    C    B    A</a:t>
            </a:r>
          </a:p>
          <a:p>
            <a:r>
              <a:rPr lang="en-US" altLang="en-US"/>
              <a:t>         …</a:t>
            </a:r>
          </a:p>
          <a:p>
            <a:r>
              <a:rPr lang="en-US" altLang="en-US"/>
              <a:t>              D    C    B    A</a:t>
            </a:r>
          </a:p>
          <a:p>
            <a:endParaRPr lang="en-US" altLang="en-US"/>
          </a:p>
          <a:p>
            <a:r>
              <a:rPr lang="en-US" altLang="en-US"/>
              <a:t>                     D   C     B</a:t>
            </a:r>
          </a:p>
          <a:p>
            <a:r>
              <a:rPr lang="en-US" altLang="en-US"/>
              <a:t>                           D    C</a:t>
            </a:r>
          </a:p>
          <a:p>
            <a:r>
              <a:rPr lang="en-US" altLang="en-US"/>
              <a:t>                                  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Software Pipeline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667000" y="32734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43000" y="35020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32766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791200" y="4267200"/>
            <a:ext cx="18288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7620000" y="4267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5791200" y="4267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5105400" y="1676400"/>
            <a:ext cx="167640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5105400" y="1676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05400" y="2743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181600" y="2895600"/>
            <a:ext cx="24384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848600" y="17494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772400" y="43402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848600" y="3121025"/>
            <a:ext cx="977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Kernel –</a:t>
            </a:r>
          </a:p>
          <a:p>
            <a:r>
              <a:rPr lang="en-US" altLang="en-US">
                <a:solidFill>
                  <a:schemeClr val="tx1"/>
                </a:solidFill>
              </a:rPr>
              <a:t>steady</a:t>
            </a:r>
          </a:p>
          <a:p>
            <a:r>
              <a:rPr lang="en-US" altLang="en-US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724400" y="1676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038600" y="1597025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581400" y="3505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429000" y="5407025"/>
            <a:ext cx="389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Steady state: 4 iterations executed</a:t>
            </a:r>
          </a:p>
          <a:p>
            <a:r>
              <a:rPr lang="en-US" altLang="en-US">
                <a:solidFill>
                  <a:schemeClr val="tx1"/>
                </a:solidFill>
              </a:rPr>
              <a:t>simultaneously, 1 operation from each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iteration.  Every cycle, an iteration starts</a:t>
            </a:r>
          </a:p>
          <a:p>
            <a:r>
              <a:rPr lang="en-US" altLang="en-US">
                <a:solidFill>
                  <a:schemeClr val="tx1"/>
                </a:solidFill>
              </a:rPr>
              <a:t>and finishes when the pipe is full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709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Software Pipelines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Lots of software pipelining techniques out there</a:t>
            </a:r>
          </a:p>
          <a:p>
            <a:r>
              <a:rPr lang="en-US" altLang="en-US" sz="2000" smtClean="0"/>
              <a:t>Modulo scheduling</a:t>
            </a:r>
          </a:p>
          <a:p>
            <a:pPr lvl="1"/>
            <a:r>
              <a:rPr lang="en-US" altLang="en-US" sz="1800" smtClean="0"/>
              <a:t>Most widely adopted</a:t>
            </a:r>
          </a:p>
          <a:p>
            <a:pPr lvl="1"/>
            <a:r>
              <a:rPr lang="en-US" altLang="en-US" sz="1800" smtClean="0"/>
              <a:t>Practical to implement, yields good results</a:t>
            </a:r>
          </a:p>
          <a:p>
            <a:r>
              <a:rPr lang="en-US" altLang="en-US" sz="2000" smtClean="0"/>
              <a:t>Conceptual strategy</a:t>
            </a:r>
          </a:p>
          <a:p>
            <a:pPr lvl="1"/>
            <a:r>
              <a:rPr lang="en-US" altLang="en-US" sz="1800" smtClean="0"/>
              <a:t>Unroll the loop completely</a:t>
            </a:r>
          </a:p>
          <a:p>
            <a:pPr lvl="1"/>
            <a:r>
              <a:rPr lang="en-US" altLang="en-US" sz="1800" smtClean="0"/>
              <a:t>Then, schedule the code completely with 2 constraints</a:t>
            </a:r>
          </a:p>
          <a:p>
            <a:pPr lvl="2"/>
            <a:r>
              <a:rPr lang="en-US" altLang="en-US" sz="1600" smtClean="0"/>
              <a:t>All iteration bodies have identical schedules</a:t>
            </a:r>
          </a:p>
          <a:p>
            <a:pPr lvl="2"/>
            <a:r>
              <a:rPr lang="en-US" altLang="en-US" sz="1600" smtClean="0"/>
              <a:t>Each iteration is scheduled to start some fixed number of cycles later than the previous iteration</a:t>
            </a:r>
          </a:p>
          <a:p>
            <a:pPr lvl="1"/>
            <a:r>
              <a:rPr lang="en-US" altLang="en-US" sz="1800" u="sng" smtClean="0"/>
              <a:t>Initiation Interval</a:t>
            </a:r>
            <a:r>
              <a:rPr lang="en-US" altLang="en-US" sz="1800" smtClean="0"/>
              <a:t> (II) = fixed delay between the start of successive iterations</a:t>
            </a:r>
          </a:p>
          <a:p>
            <a:pPr lvl="1"/>
            <a:r>
              <a:rPr lang="en-US" altLang="en-US" sz="1800" smtClean="0"/>
              <a:t>Given the 2 constraints, the unrolled schedule is repetitive (kernel) except the portion at the beginning (prologue) and end (epilogue)</a:t>
            </a:r>
          </a:p>
          <a:p>
            <a:pPr lvl="2"/>
            <a:r>
              <a:rPr lang="en-US" altLang="en-US" sz="1600" smtClean="0"/>
              <a:t>Kernel can be re-rolled to yield a new loop</a:t>
            </a:r>
          </a:p>
        </p:txBody>
      </p:sp>
    </p:spTree>
    <p:extLst>
      <p:ext uri="{BB962C8B-B14F-4D97-AF65-F5344CB8AC3E}">
        <p14:creationId xmlns:p14="http://schemas.microsoft.com/office/powerpoint/2010/main" val="3885663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Software Pipelines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Create a schedule for 1 iteration of the loop such that when the same schedule is repeated at intervals of II cycles</a:t>
            </a:r>
          </a:p>
          <a:p>
            <a:pPr lvl="1"/>
            <a:r>
              <a:rPr lang="en-US" altLang="en-US" smtClean="0"/>
              <a:t>No intra-iteration dependence is violated</a:t>
            </a:r>
          </a:p>
          <a:p>
            <a:pPr lvl="1"/>
            <a:r>
              <a:rPr lang="en-US" altLang="en-US" smtClean="0"/>
              <a:t>No inter-iteration dependence is violated</a:t>
            </a:r>
          </a:p>
          <a:p>
            <a:pPr lvl="1"/>
            <a:r>
              <a:rPr lang="en-US" altLang="en-US" smtClean="0"/>
              <a:t>No resource conflict arises between operation in same or distinct iterations</a:t>
            </a:r>
          </a:p>
          <a:p>
            <a:r>
              <a:rPr lang="en-US" altLang="en-US" smtClean="0"/>
              <a:t>We will start out assuming Intel Itanium-style hardware support, then remove it later</a:t>
            </a:r>
          </a:p>
          <a:p>
            <a:pPr lvl="1"/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Predicates</a:t>
            </a:r>
          </a:p>
          <a:p>
            <a:pPr lvl="1"/>
            <a:r>
              <a:rPr lang="en-US" altLang="en-US" smtClean="0"/>
              <a:t>Software pipeline loop branch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3216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74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Need to guarantee that</a:t>
            </a:r>
          </a:p>
          <a:p>
            <a:pPr lvl="1"/>
            <a:r>
              <a:rPr lang="en-US" altLang="en-US" smtClean="0"/>
              <a:t>No resource is used at 2 points in time that are separated by an interval which is a multiple of II</a:t>
            </a:r>
          </a:p>
          <a:p>
            <a:pPr lvl="1"/>
            <a:r>
              <a:rPr lang="en-US" altLang="en-US" smtClean="0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 smtClean="0"/>
              <a:t>Known as </a:t>
            </a:r>
            <a:r>
              <a:rPr lang="en-US" altLang="en-US" u="sng" smtClean="0"/>
              <a:t>modulo constraint</a:t>
            </a:r>
            <a:r>
              <a:rPr lang="en-US" altLang="en-US" smtClean="0"/>
              <a:t>, where the name modulo scheduling comes from</a:t>
            </a:r>
          </a:p>
          <a:p>
            <a:pPr lvl="1"/>
            <a:r>
              <a:rPr lang="en-US" altLang="en-US" u="sng" smtClean="0"/>
              <a:t>Modulo reservation table</a:t>
            </a:r>
            <a:r>
              <a:rPr lang="en-US" altLang="en-US" smtClean="0"/>
              <a:t> solves this problem</a:t>
            </a:r>
          </a:p>
          <a:p>
            <a:pPr lvl="2"/>
            <a:r>
              <a:rPr lang="en-US" altLang="en-US" smtClean="0"/>
              <a:t>To schedule an op at time T needing resource R</a:t>
            </a:r>
          </a:p>
          <a:p>
            <a:pPr lvl="3"/>
            <a:r>
              <a:rPr lang="en-US" altLang="en-US" smtClean="0"/>
              <a:t>The entry for R at T mod II must be free</a:t>
            </a:r>
          </a:p>
          <a:p>
            <a:pPr lvl="2"/>
            <a:r>
              <a:rPr lang="en-US" altLang="en-US" smtClean="0"/>
              <a:t>Mark busy at T mod II if schedule</a:t>
            </a:r>
          </a:p>
          <a:p>
            <a:pPr lvl="1"/>
            <a:endParaRPr lang="en-US" altLang="en-US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92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Need worry about 2 kinds</a:t>
            </a:r>
          </a:p>
          <a:p>
            <a:pPr lvl="1"/>
            <a:r>
              <a:rPr lang="en-US" altLang="en-US" sz="1800" smtClean="0"/>
              <a:t>Intra-iteration</a:t>
            </a:r>
          </a:p>
          <a:p>
            <a:pPr lvl="1"/>
            <a:r>
              <a:rPr lang="en-US" altLang="en-US" sz="1800" smtClean="0"/>
              <a:t>Inter-iteration</a:t>
            </a:r>
          </a:p>
          <a:p>
            <a:r>
              <a:rPr lang="en-US" altLang="en-US" sz="2000" smtClean="0"/>
              <a:t>Delay</a:t>
            </a:r>
          </a:p>
          <a:p>
            <a:pPr lvl="1"/>
            <a:r>
              <a:rPr lang="en-US" altLang="en-US" sz="1800" smtClean="0"/>
              <a:t>Minimum time interval between the start of operations</a:t>
            </a:r>
          </a:p>
          <a:p>
            <a:pPr lvl="1"/>
            <a:r>
              <a:rPr lang="en-US" altLang="en-US" sz="1800" smtClean="0"/>
              <a:t>Operation read/write times</a:t>
            </a:r>
          </a:p>
          <a:p>
            <a:r>
              <a:rPr lang="en-US" altLang="en-US" sz="2000" smtClean="0"/>
              <a:t>Distance</a:t>
            </a:r>
          </a:p>
          <a:p>
            <a:pPr lvl="1"/>
            <a:r>
              <a:rPr lang="en-US" altLang="en-US" sz="1800" smtClean="0"/>
              <a:t>Number of iterations separating the 2 operations involved</a:t>
            </a:r>
          </a:p>
          <a:p>
            <a:pPr lvl="1"/>
            <a:r>
              <a:rPr lang="en-US" altLang="en-US" sz="1800" smtClean="0"/>
              <a:t>Distance of 0 means intra-iteration</a:t>
            </a:r>
          </a:p>
          <a:p>
            <a:r>
              <a:rPr lang="en-US" altLang="en-US" sz="2000" smtClean="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</p:spTree>
    <p:extLst>
      <p:ext uri="{BB962C8B-B14F-4D97-AF65-F5344CB8AC3E}">
        <p14:creationId xmlns:p14="http://schemas.microsoft.com/office/powerpoint/2010/main" val="3281700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Recap: Generalize </a:t>
            </a:r>
            <a:r>
              <a:rPr lang="en-US" altLang="en-US" dirty="0" smtClean="0"/>
              <a:t>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Superblock </a:t>
            </a:r>
          </a:p>
          <a:p>
            <a:pPr lvl="1"/>
            <a:r>
              <a:rPr lang="en-US" altLang="en-US" smtClean="0"/>
              <a:t>Single entry</a:t>
            </a:r>
          </a:p>
          <a:p>
            <a:pPr lvl="1"/>
            <a:r>
              <a:rPr lang="en-US" altLang="en-US" smtClean="0"/>
              <a:t>Multiple exits (side exits)</a:t>
            </a:r>
          </a:p>
          <a:p>
            <a:pPr lvl="1"/>
            <a:r>
              <a:rPr lang="en-US" altLang="en-US" smtClean="0"/>
              <a:t>No side entries</a:t>
            </a:r>
          </a:p>
          <a:p>
            <a:r>
              <a:rPr lang="en-US" altLang="en-US" smtClean="0"/>
              <a:t>Schedule just like a BB</a:t>
            </a:r>
          </a:p>
          <a:p>
            <a:pPr lvl="1"/>
            <a:r>
              <a:rPr lang="en-US" altLang="en-US" smtClean="0"/>
              <a:t>Priority calculations needs change</a:t>
            </a:r>
          </a:p>
          <a:p>
            <a:pPr lvl="1"/>
            <a:r>
              <a:rPr lang="en-US" altLang="en-US" smtClean="0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35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237548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EVR may contain an unlimited number values</a:t>
            </a:r>
          </a:p>
          <a:p>
            <a:pPr lvl="1"/>
            <a:r>
              <a:rPr lang="en-US" altLang="en-US" smtClean="0"/>
              <a:t>But, only a finite contiguous set of elements of an EVR are ever live at any point in time</a:t>
            </a:r>
          </a:p>
          <a:p>
            <a:pPr lvl="1"/>
            <a:r>
              <a:rPr lang="en-US" altLang="en-US" smtClean="0"/>
              <a:t>These must be given physical registers</a:t>
            </a:r>
          </a:p>
          <a:p>
            <a:r>
              <a:rPr lang="en-US" altLang="en-US" smtClean="0"/>
              <a:t>Conventional register file</a:t>
            </a:r>
          </a:p>
          <a:p>
            <a:pPr lvl="1"/>
            <a:r>
              <a:rPr lang="en-US" altLang="en-US" smtClean="0"/>
              <a:t>Remaps are essentially copies, so each EVR is realized by a set of physical registers and copies are inserted</a:t>
            </a:r>
          </a:p>
          <a:p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Direct support for EVRs</a:t>
            </a:r>
          </a:p>
          <a:p>
            <a:pPr lvl="1"/>
            <a:r>
              <a:rPr lang="en-US" altLang="en-US" smtClean="0"/>
              <a:t>No copies needed</a:t>
            </a:r>
          </a:p>
          <a:p>
            <a:pPr lvl="1"/>
            <a:r>
              <a:rPr lang="en-US" altLang="en-US" smtClean="0"/>
              <a:t>File “rotated” after each loop iteration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2047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</p:spTree>
    <p:extLst>
      <p:ext uri="{BB962C8B-B14F-4D97-AF65-F5344CB8AC3E}">
        <p14:creationId xmlns:p14="http://schemas.microsoft.com/office/powerpoint/2010/main" val="3972126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6716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Recap: 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 </a:t>
            </a:r>
            <a:r>
              <a:rPr lang="en-US" altLang="en-US" dirty="0" smtClean="0"/>
              <a:t>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Not a single 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 any more</a:t>
            </a:r>
          </a:p>
          <a:p>
            <a:pPr lvl="1"/>
            <a:r>
              <a:rPr lang="en-US" altLang="en-US" dirty="0" smtClean="0"/>
              <a:t>1 per exit branch (</a:t>
            </a:r>
            <a:r>
              <a:rPr lang="en-US" altLang="en-US" dirty="0" err="1" smtClean="0"/>
              <a:t>Lstart</a:t>
            </a:r>
            <a:r>
              <a:rPr lang="en-US" altLang="en-US" dirty="0" smtClean="0"/>
              <a:t> is a vector!)</a:t>
            </a:r>
          </a:p>
          <a:p>
            <a:pPr lvl="1"/>
            <a:r>
              <a:rPr lang="en-US" altLang="en-US" dirty="0" smtClean="0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60868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	</a:t>
            </a:r>
            <a:r>
              <a:rPr lang="en-US" altLang="en-US" dirty="0" err="1"/>
              <a:t>Estart</a:t>
            </a:r>
            <a:r>
              <a:rPr lang="en-US" altLang="en-US" dirty="0"/>
              <a:t>	Lstart0	Lstart1</a:t>
            </a:r>
          </a:p>
          <a:p>
            <a:r>
              <a:rPr lang="en-US" altLang="en-US" dirty="0"/>
              <a:t>1	</a:t>
            </a:r>
            <a:r>
              <a:rPr lang="en-US" altLang="en-US" dirty="0" smtClean="0"/>
              <a:t>0</a:t>
            </a:r>
            <a:r>
              <a:rPr lang="en-US" altLang="en-US" dirty="0"/>
              <a:t>	</a:t>
            </a:r>
            <a:r>
              <a:rPr lang="en-US" altLang="en-US" dirty="0" smtClean="0"/>
              <a:t>0	0</a:t>
            </a:r>
            <a:endParaRPr lang="en-US" altLang="en-US" dirty="0"/>
          </a:p>
          <a:p>
            <a:r>
              <a:rPr lang="en-US" altLang="en-US" dirty="0"/>
              <a:t>2	</a:t>
            </a:r>
            <a:r>
              <a:rPr lang="en-US" altLang="en-US" dirty="0" smtClean="0"/>
              <a:t>1	2	1</a:t>
            </a:r>
            <a:endParaRPr lang="en-US" altLang="en-US" dirty="0"/>
          </a:p>
          <a:p>
            <a:r>
              <a:rPr lang="en-US" altLang="en-US" dirty="0" smtClean="0"/>
              <a:t>3	2</a:t>
            </a:r>
            <a:r>
              <a:rPr lang="en-US" altLang="en-US" dirty="0"/>
              <a:t>	</a:t>
            </a:r>
            <a:r>
              <a:rPr lang="en-US" altLang="en-US" dirty="0" smtClean="0"/>
              <a:t>-	2</a:t>
            </a:r>
            <a:endParaRPr lang="en-US" altLang="en-US" dirty="0"/>
          </a:p>
          <a:p>
            <a:r>
              <a:rPr lang="en-US" altLang="en-US" dirty="0" smtClean="0"/>
              <a:t>4	3</a:t>
            </a:r>
            <a:r>
              <a:rPr lang="en-US" altLang="en-US" dirty="0"/>
              <a:t>	</a:t>
            </a:r>
            <a:r>
              <a:rPr lang="en-US" altLang="en-US" dirty="0" smtClean="0"/>
              <a:t>3	4</a:t>
            </a:r>
            <a:endParaRPr lang="en-US" altLang="en-US" dirty="0"/>
          </a:p>
          <a:p>
            <a:r>
              <a:rPr lang="en-US" altLang="en-US" dirty="0" smtClean="0"/>
              <a:t>5	3</a:t>
            </a:r>
            <a:r>
              <a:rPr lang="en-US" altLang="en-US" dirty="0"/>
              <a:t>	</a:t>
            </a:r>
            <a:r>
              <a:rPr lang="en-US" altLang="en-US" dirty="0" smtClean="0"/>
              <a:t>-	3</a:t>
            </a:r>
            <a:endParaRPr lang="en-US" altLang="en-US" dirty="0"/>
          </a:p>
          <a:p>
            <a:r>
              <a:rPr lang="en-US" altLang="en-US" dirty="0"/>
              <a:t>6	</a:t>
            </a:r>
            <a:r>
              <a:rPr lang="en-US" altLang="en-US" dirty="0" smtClean="0"/>
              <a:t>5	-	5</a:t>
            </a:r>
            <a:endParaRPr lang="en-US" altLang="en-US" dirty="0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7175" y="6111661"/>
            <a:ext cx="444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Note, this was incorrect during the last lecture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58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Dependence height and speculative yield</a:t>
            </a:r>
          </a:p>
          <a:p>
            <a:pPr lvl="1"/>
            <a:r>
              <a:rPr lang="en-US" altLang="en-US" smtClean="0"/>
              <a:t>Height from op to exit * probability of exit</a:t>
            </a:r>
          </a:p>
          <a:p>
            <a:pPr lvl="1"/>
            <a:r>
              <a:rPr lang="en-US" altLang="en-US" smtClean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7755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1659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82169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73945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80041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3183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3945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82169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0135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71659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71659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3183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71659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73183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73945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84455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81407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73183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9215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9977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9977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8359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97379" y="3865562"/>
            <a:ext cx="458330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	</a:t>
            </a:r>
            <a:r>
              <a:rPr lang="en-US" altLang="en-US" dirty="0" err="1" smtClean="0"/>
              <a:t>Estart</a:t>
            </a:r>
            <a:r>
              <a:rPr lang="en-US" altLang="en-US" dirty="0"/>
              <a:t>	</a:t>
            </a:r>
            <a:r>
              <a:rPr lang="en-US" altLang="en-US" dirty="0" smtClean="0"/>
              <a:t>Lstart0</a:t>
            </a:r>
            <a:r>
              <a:rPr lang="en-US" altLang="en-US" dirty="0"/>
              <a:t>	</a:t>
            </a:r>
            <a:r>
              <a:rPr lang="en-US" altLang="en-US" dirty="0" smtClean="0"/>
              <a:t>Lstart1	Priority</a:t>
            </a:r>
            <a:endParaRPr lang="en-US" altLang="en-US" dirty="0"/>
          </a:p>
          <a:p>
            <a:r>
              <a:rPr lang="en-US" altLang="en-US" dirty="0" smtClean="0"/>
              <a:t>1</a:t>
            </a:r>
            <a:r>
              <a:rPr lang="en-US" altLang="en-US" dirty="0"/>
              <a:t>	 0	0	0 </a:t>
            </a:r>
            <a:r>
              <a:rPr lang="en-US" altLang="en-US" dirty="0" smtClean="0"/>
              <a:t>	</a:t>
            </a:r>
          </a:p>
          <a:p>
            <a:r>
              <a:rPr lang="en-US" altLang="en-US" dirty="0" smtClean="0"/>
              <a:t>2</a:t>
            </a:r>
            <a:r>
              <a:rPr lang="en-US" altLang="en-US" dirty="0"/>
              <a:t>	</a:t>
            </a:r>
            <a:r>
              <a:rPr lang="en-US" altLang="en-US" dirty="0"/>
              <a:t> 1	2	1</a:t>
            </a:r>
            <a:endParaRPr lang="en-US" altLang="en-US" dirty="0"/>
          </a:p>
          <a:p>
            <a:r>
              <a:rPr lang="en-US" altLang="en-US" dirty="0"/>
              <a:t>3	</a:t>
            </a:r>
            <a:r>
              <a:rPr lang="en-US" altLang="en-US" dirty="0"/>
              <a:t> 2	-	2</a:t>
            </a:r>
            <a:endParaRPr lang="en-US" altLang="en-US" dirty="0"/>
          </a:p>
          <a:p>
            <a:r>
              <a:rPr lang="en-US" altLang="en-US" dirty="0"/>
              <a:t>4	</a:t>
            </a:r>
            <a:r>
              <a:rPr lang="en-US" altLang="en-US" dirty="0"/>
              <a:t> 3	3	4</a:t>
            </a:r>
            <a:endParaRPr lang="en-US" altLang="en-US" dirty="0"/>
          </a:p>
          <a:p>
            <a:r>
              <a:rPr lang="en-US" altLang="en-US" dirty="0"/>
              <a:t>5	</a:t>
            </a:r>
            <a:r>
              <a:rPr lang="en-US" altLang="en-US" dirty="0"/>
              <a:t> 3	-	3</a:t>
            </a:r>
            <a:endParaRPr lang="en-US" altLang="en-US" dirty="0"/>
          </a:p>
          <a:p>
            <a:r>
              <a:rPr lang="en-US" altLang="en-US" dirty="0"/>
              <a:t>6	</a:t>
            </a:r>
            <a:r>
              <a:rPr lang="en-US" altLang="en-US" dirty="0"/>
              <a:t> 5	-	5</a:t>
            </a:r>
            <a:endParaRPr lang="en-US" altLang="en-US" dirty="0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3787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8359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8945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Priority(op) = </a:t>
            </a:r>
            <a:r>
              <a:rPr lang="en-US" altLang="en-US" dirty="0">
                <a:solidFill>
                  <a:schemeClr val="tx1"/>
                </a:solidFill>
              </a:rPr>
              <a:t>SUM</a:t>
            </a:r>
            <a:r>
              <a:rPr lang="en-US" altLang="en-US" dirty="0"/>
              <a:t>(</a:t>
            </a:r>
            <a:r>
              <a:rPr lang="en-US" altLang="en-US" dirty="0" err="1"/>
              <a:t>Probi</a:t>
            </a:r>
            <a:r>
              <a:rPr lang="en-US" altLang="en-US" dirty="0"/>
              <a:t> * (</a:t>
            </a:r>
            <a:r>
              <a:rPr lang="en-US" altLang="en-US" dirty="0" err="1" smtClean="0"/>
              <a:t>MAX_Lstarti</a:t>
            </a:r>
            <a:r>
              <a:rPr lang="en-US" altLang="en-US" dirty="0" smtClean="0"/>
              <a:t> </a:t>
            </a:r>
            <a:r>
              <a:rPr lang="en-US" altLang="en-US" dirty="0"/>
              <a:t>– </a:t>
            </a:r>
            <a:r>
              <a:rPr lang="en-US" altLang="en-US" dirty="0" err="1"/>
              <a:t>Lstarti</a:t>
            </a:r>
            <a:r>
              <a:rPr lang="en-US" altLang="en-US" dirty="0"/>
              <a:t>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  <p:extLst>
      <p:ext uri="{BB962C8B-B14F-4D97-AF65-F5344CB8AC3E}">
        <p14:creationId xmlns:p14="http://schemas.microsoft.com/office/powerpoint/2010/main" val="361764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  <p:extLst>
      <p:ext uri="{BB962C8B-B14F-4D97-AF65-F5344CB8AC3E}">
        <p14:creationId xmlns:p14="http://schemas.microsoft.com/office/powerpoint/2010/main" val="30278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</a:t>
            </a:r>
            <a:r>
              <a:rPr lang="en-US" altLang="en-US" dirty="0" smtClean="0">
                <a:solidFill>
                  <a:schemeClr val="tx1"/>
                </a:solidFill>
              </a:rPr>
              <a:t>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* Need a better solution!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  <p:extLst>
      <p:ext uri="{BB962C8B-B14F-4D97-AF65-F5344CB8AC3E}">
        <p14:creationId xmlns:p14="http://schemas.microsoft.com/office/powerpoint/2010/main" val="23784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Restriction 1a (register op)</a:t>
            </a:r>
          </a:p>
          <a:p>
            <a:pPr lvl="1"/>
            <a:r>
              <a:rPr lang="en-US" altLang="en-US" sz="1600" smtClean="0"/>
              <a:t>The destination of op is not in liveout(br)</a:t>
            </a:r>
          </a:p>
          <a:p>
            <a:pPr lvl="1"/>
            <a:r>
              <a:rPr lang="en-US" altLang="en-US" sz="1600" smtClean="0"/>
              <a:t>Wrongly kill a live value</a:t>
            </a:r>
          </a:p>
          <a:p>
            <a:r>
              <a:rPr lang="en-US" altLang="en-US" sz="1800" smtClean="0"/>
              <a:t>Restriction 1b (memory op)</a:t>
            </a:r>
          </a:p>
          <a:p>
            <a:pPr lvl="1"/>
            <a:r>
              <a:rPr lang="en-US" altLang="en-US" sz="1600" smtClean="0"/>
              <a:t>Op does not modify the memory</a:t>
            </a:r>
          </a:p>
          <a:p>
            <a:pPr lvl="1"/>
            <a:r>
              <a:rPr lang="en-US" altLang="en-US" sz="1600" smtClean="0"/>
              <a:t>Actually live memory is what matters, but that is often too hard to determine</a:t>
            </a:r>
          </a:p>
          <a:p>
            <a:r>
              <a:rPr lang="en-US" altLang="en-US" sz="1800" smtClean="0"/>
              <a:t>Restriction 2</a:t>
            </a:r>
          </a:p>
          <a:p>
            <a:pPr lvl="1"/>
            <a:r>
              <a:rPr lang="en-US" altLang="en-US" sz="1600" smtClean="0"/>
              <a:t>Op must not cause an exception that may terminate the program execution when br is taken</a:t>
            </a:r>
          </a:p>
          <a:p>
            <a:pPr lvl="1"/>
            <a:r>
              <a:rPr lang="en-US" altLang="en-US" sz="1600" smtClean="0"/>
              <a:t>Op is executed more often than it is supposed to (</a:t>
            </a:r>
            <a:r>
              <a:rPr lang="en-US" altLang="en-US" sz="1600" u="sng" smtClean="0"/>
              <a:t>speculated</a:t>
            </a:r>
            <a:r>
              <a:rPr lang="en-US" altLang="en-US" sz="1600" smtClean="0"/>
              <a:t>)</a:t>
            </a:r>
          </a:p>
          <a:p>
            <a:pPr lvl="1"/>
            <a:r>
              <a:rPr lang="en-US" altLang="en-US" sz="1600" smtClean="0"/>
              <a:t>Page fault or cache miss are ok</a:t>
            </a:r>
          </a:p>
          <a:p>
            <a:r>
              <a:rPr lang="en-US" altLang="en-US" sz="1800" smtClean="0"/>
              <a:t>Insert control dep when either restriction is violated</a:t>
            </a:r>
          </a:p>
          <a:p>
            <a:pPr lvl="1"/>
            <a:endParaRPr lang="en-US" altLang="en-US" sz="1600" smtClean="0"/>
          </a:p>
          <a:p>
            <a:pPr lvl="1"/>
            <a:endParaRPr lang="en-US" altLang="en-US" sz="1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37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Same restriction as before, destination of op is not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Duplicate operation along both directions of branch if destination is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Part of the </a:t>
            </a:r>
            <a:r>
              <a:rPr lang="en-US" altLang="en-US" sz="2000" dirty="0" err="1" smtClean="0"/>
              <a:t>philosphy</a:t>
            </a:r>
            <a:r>
              <a:rPr lang="en-US" altLang="en-US" sz="2000" dirty="0" smtClean="0"/>
              <a:t> of superblocks is no compensation code insertion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54322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12453</TotalTime>
  <Words>3419</Words>
  <Application>Microsoft Office PowerPoint</Application>
  <PresentationFormat>Custom</PresentationFormat>
  <Paragraphs>748</Paragraphs>
  <Slides>33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12 Superblock Scheduling, Intro to Modulo Scheduling</vt:lpstr>
      <vt:lpstr>Announcements &amp; Reading Material</vt:lpstr>
      <vt:lpstr>Recap: Generalize Beyond a Basic Block</vt:lpstr>
      <vt:lpstr>Recap: 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List Scheduling on Superblocks</vt:lpstr>
      <vt:lpstr>Relaxing Code Motion Restrictions</vt:lpstr>
      <vt:lpstr>Restricted Speculation Model</vt:lpstr>
      <vt:lpstr>General Speculation Model</vt:lpstr>
      <vt:lpstr>Programming Implications of General Spec</vt:lpstr>
      <vt:lpstr>Homework Problem</vt:lpstr>
      <vt:lpstr>Homework Problem – Solution </vt:lpstr>
      <vt:lpstr>Homework Problem – Solution (continued) </vt:lpstr>
      <vt:lpstr>Change Focus to Scheduling Loops</vt:lpstr>
      <vt:lpstr>Basic Approach – List Schedule the Loop Body</vt:lpstr>
      <vt:lpstr>Unroll Then Schedule Larger Body</vt:lpstr>
      <vt:lpstr>Problems With Unrolling</vt:lpstr>
      <vt:lpstr>Overlap Iterations Using Pipelining</vt:lpstr>
      <vt:lpstr>A Software Pipeline</vt:lpstr>
      <vt:lpstr>Creating Software Pipelines</vt:lpstr>
      <vt:lpstr>Creating Software Pipelines (2)</vt:lpstr>
      <vt:lpstr>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266</cp:revision>
  <cp:lastPrinted>2001-10-18T06:50:13Z</cp:lastPrinted>
  <dcterms:created xsi:type="dcterms:W3CDTF">1999-01-24T07:45:10Z</dcterms:created>
  <dcterms:modified xsi:type="dcterms:W3CDTF">2023-02-15T03:11:09Z</dcterms:modified>
</cp:coreProperties>
</file>