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408" r:id="rId3"/>
    <p:sldId id="554" r:id="rId4"/>
    <p:sldId id="555" r:id="rId5"/>
    <p:sldId id="613" r:id="rId6"/>
    <p:sldId id="614" r:id="rId7"/>
    <p:sldId id="595" r:id="rId8"/>
    <p:sldId id="596" r:id="rId9"/>
    <p:sldId id="597" r:id="rId10"/>
    <p:sldId id="573" r:id="rId11"/>
    <p:sldId id="574" r:id="rId12"/>
    <p:sldId id="575" r:id="rId13"/>
    <p:sldId id="610" r:id="rId14"/>
    <p:sldId id="576" r:id="rId15"/>
    <p:sldId id="577" r:id="rId16"/>
    <p:sldId id="578" r:id="rId17"/>
    <p:sldId id="579" r:id="rId18"/>
    <p:sldId id="581" r:id="rId19"/>
    <p:sldId id="609" r:id="rId20"/>
    <p:sldId id="582" r:id="rId21"/>
    <p:sldId id="583" r:id="rId22"/>
    <p:sldId id="584" r:id="rId23"/>
    <p:sldId id="585" r:id="rId24"/>
    <p:sldId id="586" r:id="rId25"/>
    <p:sldId id="600" r:id="rId26"/>
    <p:sldId id="601" r:id="rId27"/>
    <p:sldId id="602" r:id="rId28"/>
    <p:sldId id="615" r:id="rId29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CBCBCB"/>
    <a:srgbClr val="00FFFF"/>
    <a:srgbClr val="CCECFF"/>
    <a:srgbClr val="FF6600"/>
    <a:srgbClr val="CCFFFF"/>
    <a:srgbClr val="66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348" y="84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6.xml"/><Relationship Id="rId1" Type="http://schemas.openxmlformats.org/officeDocument/2006/relationships/slide" Target="slides/slide2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2BB4B6D7-E076-4388-B412-212100DEBD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28887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553F103-2CDC-4648-ACCA-045D6E3006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40659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AA3C01A5-C0A3-4A9B-999E-E2B83211F186}" type="slidenum">
              <a:rPr lang="en-US" altLang="en-US" smtClean="0">
                <a:solidFill>
                  <a:schemeClr val="tx1"/>
                </a:solidFill>
              </a:rPr>
              <a:pPr/>
              <a:t>0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306693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96685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18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907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9436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805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047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332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361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24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589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000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093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56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143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BB428016-6F55-408F-90D2-EB9F50AB81F5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  <p:sldLayoutId id="2147483797" r:id="rId13"/>
    <p:sldLayoutId id="2147483798" r:id="rId14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4582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 smtClean="0"/>
              <a:t>EECS 583 – Class 11</a:t>
            </a:r>
            <a:br>
              <a:rPr lang="en-US" altLang="en-US" sz="4800" dirty="0" smtClean="0"/>
            </a:br>
            <a:r>
              <a:rPr lang="en-US" altLang="en-US" sz="4800" dirty="0" smtClean="0"/>
              <a:t>Instruction Scheduling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February</a:t>
            </a:r>
            <a:r>
              <a:rPr lang="en-US" altLang="en-US" i="1" dirty="0" smtClean="0"/>
              <a:t> </a:t>
            </a:r>
            <a:r>
              <a:rPr lang="en-US" altLang="en-US" i="1" dirty="0" smtClean="0"/>
              <a:t>13</a:t>
            </a:r>
            <a:r>
              <a:rPr lang="en-US" altLang="en-US" i="1" dirty="0" smtClean="0"/>
              <a:t>, 2023</a:t>
            </a:r>
            <a:endParaRPr lang="en-US" altLang="en-US" i="1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Slack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Slack =  measure of the scheduling freedom</a:t>
            </a:r>
          </a:p>
          <a:p>
            <a:pPr lvl="1"/>
            <a:r>
              <a:rPr lang="en-US" altLang="en-US" smtClean="0"/>
              <a:t>Slack = Lstart – Estart for each node</a:t>
            </a:r>
          </a:p>
          <a:p>
            <a:pPr lvl="1"/>
            <a:r>
              <a:rPr lang="en-US" altLang="en-US" smtClean="0"/>
              <a:t>Larger slack means more mobility</a:t>
            </a:r>
          </a:p>
          <a:p>
            <a:pPr lvl="1"/>
            <a:r>
              <a:rPr lang="en-US" altLang="en-US" smtClean="0"/>
              <a:t>Example</a:t>
            </a:r>
          </a:p>
        </p:txBody>
      </p:sp>
      <p:sp>
        <p:nvSpPr>
          <p:cNvPr id="32" name="Oval 4"/>
          <p:cNvSpPr>
            <a:spLocks noChangeArrowheads="1"/>
          </p:cNvSpPr>
          <p:nvPr/>
        </p:nvSpPr>
        <p:spPr bwMode="auto">
          <a:xfrm>
            <a:off x="6666601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3" name="Oval 5"/>
          <p:cNvSpPr>
            <a:spLocks noChangeArrowheads="1"/>
          </p:cNvSpPr>
          <p:nvPr/>
        </p:nvSpPr>
        <p:spPr bwMode="auto">
          <a:xfrm>
            <a:off x="6057001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4" name="Oval 6"/>
          <p:cNvSpPr>
            <a:spLocks noChangeArrowheads="1"/>
          </p:cNvSpPr>
          <p:nvPr/>
        </p:nvSpPr>
        <p:spPr bwMode="auto">
          <a:xfrm>
            <a:off x="6742801" y="4267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35" name="Oval 7"/>
          <p:cNvSpPr>
            <a:spLocks noChangeArrowheads="1"/>
          </p:cNvSpPr>
          <p:nvPr/>
        </p:nvSpPr>
        <p:spPr bwMode="auto">
          <a:xfrm>
            <a:off x="6057001" y="4267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6" name="Oval 8"/>
          <p:cNvSpPr>
            <a:spLocks noChangeArrowheads="1"/>
          </p:cNvSpPr>
          <p:nvPr/>
        </p:nvSpPr>
        <p:spPr bwMode="auto">
          <a:xfrm>
            <a:off x="6742801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7" name="Oval 9"/>
          <p:cNvSpPr>
            <a:spLocks noChangeArrowheads="1"/>
          </p:cNvSpPr>
          <p:nvPr/>
        </p:nvSpPr>
        <p:spPr bwMode="auto">
          <a:xfrm>
            <a:off x="6819001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38" name="Oval 10"/>
          <p:cNvSpPr>
            <a:spLocks noChangeArrowheads="1"/>
          </p:cNvSpPr>
          <p:nvPr/>
        </p:nvSpPr>
        <p:spPr bwMode="auto">
          <a:xfrm>
            <a:off x="7200001" y="571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39" name="Oval 11"/>
          <p:cNvSpPr>
            <a:spLocks noChangeArrowheads="1"/>
          </p:cNvSpPr>
          <p:nvPr/>
        </p:nvSpPr>
        <p:spPr bwMode="auto">
          <a:xfrm>
            <a:off x="6361801" y="571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40" name="Line 12"/>
          <p:cNvSpPr>
            <a:spLocks noChangeShapeType="1"/>
          </p:cNvSpPr>
          <p:nvPr/>
        </p:nvSpPr>
        <p:spPr bwMode="auto">
          <a:xfrm flipH="1">
            <a:off x="6285601" y="32004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13"/>
          <p:cNvSpPr>
            <a:spLocks noChangeShapeType="1"/>
          </p:cNvSpPr>
          <p:nvPr/>
        </p:nvSpPr>
        <p:spPr bwMode="auto">
          <a:xfrm>
            <a:off x="6819001" y="32004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14"/>
          <p:cNvSpPr>
            <a:spLocks noChangeShapeType="1"/>
          </p:cNvSpPr>
          <p:nvPr/>
        </p:nvSpPr>
        <p:spPr bwMode="auto">
          <a:xfrm>
            <a:off x="6209401" y="38100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15"/>
          <p:cNvSpPr>
            <a:spLocks noChangeShapeType="1"/>
          </p:cNvSpPr>
          <p:nvPr/>
        </p:nvSpPr>
        <p:spPr bwMode="auto">
          <a:xfrm flipH="1">
            <a:off x="6209401" y="38100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16"/>
          <p:cNvSpPr>
            <a:spLocks noChangeShapeType="1"/>
          </p:cNvSpPr>
          <p:nvPr/>
        </p:nvSpPr>
        <p:spPr bwMode="auto">
          <a:xfrm>
            <a:off x="6895201" y="3810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17"/>
          <p:cNvSpPr>
            <a:spLocks noChangeShapeType="1"/>
          </p:cNvSpPr>
          <p:nvPr/>
        </p:nvSpPr>
        <p:spPr bwMode="auto">
          <a:xfrm>
            <a:off x="6209401" y="3810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18"/>
          <p:cNvSpPr>
            <a:spLocks noChangeShapeType="1"/>
          </p:cNvSpPr>
          <p:nvPr/>
        </p:nvSpPr>
        <p:spPr bwMode="auto">
          <a:xfrm>
            <a:off x="6285601" y="45720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19"/>
          <p:cNvSpPr>
            <a:spLocks noChangeShapeType="1"/>
          </p:cNvSpPr>
          <p:nvPr/>
        </p:nvSpPr>
        <p:spPr bwMode="auto">
          <a:xfrm>
            <a:off x="6895201" y="45720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20"/>
          <p:cNvSpPr>
            <a:spLocks noChangeShapeType="1"/>
          </p:cNvSpPr>
          <p:nvPr/>
        </p:nvSpPr>
        <p:spPr bwMode="auto">
          <a:xfrm>
            <a:off x="7047601" y="53340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21"/>
          <p:cNvSpPr>
            <a:spLocks noChangeShapeType="1"/>
          </p:cNvSpPr>
          <p:nvPr/>
        </p:nvSpPr>
        <p:spPr bwMode="auto">
          <a:xfrm flipH="1">
            <a:off x="6590401" y="53340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Text Box 22"/>
          <p:cNvSpPr txBox="1">
            <a:spLocks noChangeArrowheads="1"/>
          </p:cNvSpPr>
          <p:nvPr/>
        </p:nvSpPr>
        <p:spPr bwMode="auto">
          <a:xfrm>
            <a:off x="6285601" y="3044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51" name="Text Box 23"/>
          <p:cNvSpPr txBox="1">
            <a:spLocks noChangeArrowheads="1"/>
          </p:cNvSpPr>
          <p:nvPr/>
        </p:nvSpPr>
        <p:spPr bwMode="auto">
          <a:xfrm>
            <a:off x="6819001" y="3197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2" name="Text Box 24"/>
          <p:cNvSpPr txBox="1">
            <a:spLocks noChangeArrowheads="1"/>
          </p:cNvSpPr>
          <p:nvPr/>
        </p:nvSpPr>
        <p:spPr bwMode="auto">
          <a:xfrm>
            <a:off x="7123801" y="5254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1</a:t>
            </a:r>
          </a:p>
        </p:txBody>
      </p:sp>
      <p:sp>
        <p:nvSpPr>
          <p:cNvPr id="53" name="Text Box 25"/>
          <p:cNvSpPr txBox="1">
            <a:spLocks noChangeArrowheads="1"/>
          </p:cNvSpPr>
          <p:nvPr/>
        </p:nvSpPr>
        <p:spPr bwMode="auto">
          <a:xfrm>
            <a:off x="6438001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4" name="Text Box 26"/>
          <p:cNvSpPr txBox="1">
            <a:spLocks noChangeArrowheads="1"/>
          </p:cNvSpPr>
          <p:nvPr/>
        </p:nvSpPr>
        <p:spPr bwMode="auto">
          <a:xfrm>
            <a:off x="6209401" y="4721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55" name="Text Box 27"/>
          <p:cNvSpPr txBox="1">
            <a:spLocks noChangeArrowheads="1"/>
          </p:cNvSpPr>
          <p:nvPr/>
        </p:nvSpPr>
        <p:spPr bwMode="auto">
          <a:xfrm>
            <a:off x="5904601" y="3883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6" name="Text Box 28"/>
          <p:cNvSpPr txBox="1">
            <a:spLocks noChangeArrowheads="1"/>
          </p:cNvSpPr>
          <p:nvPr/>
        </p:nvSpPr>
        <p:spPr bwMode="auto">
          <a:xfrm>
            <a:off x="6285601" y="3730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57" name="Text Box 29"/>
          <p:cNvSpPr txBox="1">
            <a:spLocks noChangeArrowheads="1"/>
          </p:cNvSpPr>
          <p:nvPr/>
        </p:nvSpPr>
        <p:spPr bwMode="auto">
          <a:xfrm>
            <a:off x="6895201" y="3959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8" name="Text Box 30"/>
          <p:cNvSpPr txBox="1">
            <a:spLocks noChangeArrowheads="1"/>
          </p:cNvSpPr>
          <p:nvPr/>
        </p:nvSpPr>
        <p:spPr bwMode="auto">
          <a:xfrm>
            <a:off x="6971401" y="46482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59" name="Text Box 31"/>
          <p:cNvSpPr txBox="1">
            <a:spLocks noChangeArrowheads="1"/>
          </p:cNvSpPr>
          <p:nvPr/>
        </p:nvSpPr>
        <p:spPr bwMode="auto">
          <a:xfrm>
            <a:off x="6514201" y="3730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60" name="Oval 10"/>
          <p:cNvSpPr>
            <a:spLocks noChangeArrowheads="1"/>
          </p:cNvSpPr>
          <p:nvPr/>
        </p:nvSpPr>
        <p:spPr bwMode="auto">
          <a:xfrm>
            <a:off x="7226103" y="6480175"/>
            <a:ext cx="304800" cy="3048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000" dirty="0" smtClean="0"/>
              <a:t>Exit</a:t>
            </a:r>
            <a:endParaRPr lang="en-US" altLang="en-US" sz="1000" dirty="0"/>
          </a:p>
        </p:txBody>
      </p:sp>
      <p:cxnSp>
        <p:nvCxnSpPr>
          <p:cNvPr id="61" name="Straight Arrow Connector 60"/>
          <p:cNvCxnSpPr>
            <a:stCxn id="38" idx="4"/>
            <a:endCxn id="60" idx="0"/>
          </p:cNvCxnSpPr>
          <p:nvPr/>
        </p:nvCxnSpPr>
        <p:spPr bwMode="auto">
          <a:xfrm>
            <a:off x="7352401" y="6019800"/>
            <a:ext cx="26102" cy="4603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Straight Arrow Connector 61"/>
          <p:cNvCxnSpPr>
            <a:stCxn id="39" idx="5"/>
            <a:endCxn id="60" idx="0"/>
          </p:cNvCxnSpPr>
          <p:nvPr/>
        </p:nvCxnSpPr>
        <p:spPr bwMode="auto">
          <a:xfrm>
            <a:off x="6621964" y="5975163"/>
            <a:ext cx="756539" cy="5050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Text Box 24"/>
          <p:cNvSpPr txBox="1">
            <a:spLocks noChangeArrowheads="1"/>
          </p:cNvSpPr>
          <p:nvPr/>
        </p:nvSpPr>
        <p:spPr bwMode="auto">
          <a:xfrm>
            <a:off x="6530076" y="5981700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  <p:sp>
        <p:nvSpPr>
          <p:cNvPr id="64" name="Text Box 24"/>
          <p:cNvSpPr txBox="1">
            <a:spLocks noChangeArrowheads="1"/>
          </p:cNvSpPr>
          <p:nvPr/>
        </p:nvSpPr>
        <p:spPr bwMode="auto">
          <a:xfrm>
            <a:off x="7345566" y="5962650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Critical Path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Critical operations = Operations with slack = 0</a:t>
            </a:r>
          </a:p>
          <a:p>
            <a:pPr lvl="1"/>
            <a:r>
              <a:rPr lang="en-US" altLang="en-US" dirty="0" smtClean="0"/>
              <a:t>No mobility, cannot be delayed without extending the schedule length of the block</a:t>
            </a:r>
          </a:p>
          <a:p>
            <a:pPr lvl="1"/>
            <a:r>
              <a:rPr lang="en-US" altLang="en-US" dirty="0" smtClean="0"/>
              <a:t>Critical path = sequence of critical</a:t>
            </a:r>
            <a:br>
              <a:rPr lang="en-US" altLang="en-US" dirty="0" smtClean="0"/>
            </a:br>
            <a:r>
              <a:rPr lang="en-US" altLang="en-US" dirty="0" smtClean="0"/>
              <a:t>operations from node with no</a:t>
            </a:r>
            <a:br>
              <a:rPr lang="en-US" altLang="en-US" dirty="0" smtClean="0"/>
            </a:br>
            <a:r>
              <a:rPr lang="en-US" altLang="en-US" dirty="0" smtClean="0"/>
              <a:t>predecessors to exit node, can</a:t>
            </a:r>
            <a:br>
              <a:rPr lang="en-US" altLang="en-US" dirty="0" smtClean="0"/>
            </a:br>
            <a:r>
              <a:rPr lang="en-US" altLang="en-US" dirty="0" smtClean="0"/>
              <a:t>be multiple </a:t>
            </a:r>
            <a:r>
              <a:rPr lang="en-US" altLang="en-US" dirty="0" err="1" smtClean="0"/>
              <a:t>crit</a:t>
            </a:r>
            <a:r>
              <a:rPr lang="en-US" altLang="en-US" dirty="0" smtClean="0"/>
              <a:t> paths</a:t>
            </a:r>
          </a:p>
        </p:txBody>
      </p:sp>
      <p:sp>
        <p:nvSpPr>
          <p:cNvPr id="32" name="Oval 4"/>
          <p:cNvSpPr>
            <a:spLocks noChangeArrowheads="1"/>
          </p:cNvSpPr>
          <p:nvPr/>
        </p:nvSpPr>
        <p:spPr bwMode="auto">
          <a:xfrm>
            <a:off x="6666601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3" name="Oval 5"/>
          <p:cNvSpPr>
            <a:spLocks noChangeArrowheads="1"/>
          </p:cNvSpPr>
          <p:nvPr/>
        </p:nvSpPr>
        <p:spPr bwMode="auto">
          <a:xfrm>
            <a:off x="6057001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4" name="Oval 6"/>
          <p:cNvSpPr>
            <a:spLocks noChangeArrowheads="1"/>
          </p:cNvSpPr>
          <p:nvPr/>
        </p:nvSpPr>
        <p:spPr bwMode="auto">
          <a:xfrm>
            <a:off x="6742801" y="4267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35" name="Oval 7"/>
          <p:cNvSpPr>
            <a:spLocks noChangeArrowheads="1"/>
          </p:cNvSpPr>
          <p:nvPr/>
        </p:nvSpPr>
        <p:spPr bwMode="auto">
          <a:xfrm>
            <a:off x="6057001" y="4267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6" name="Oval 8"/>
          <p:cNvSpPr>
            <a:spLocks noChangeArrowheads="1"/>
          </p:cNvSpPr>
          <p:nvPr/>
        </p:nvSpPr>
        <p:spPr bwMode="auto">
          <a:xfrm>
            <a:off x="6742801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7" name="Oval 9"/>
          <p:cNvSpPr>
            <a:spLocks noChangeArrowheads="1"/>
          </p:cNvSpPr>
          <p:nvPr/>
        </p:nvSpPr>
        <p:spPr bwMode="auto">
          <a:xfrm>
            <a:off x="6819001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38" name="Oval 10"/>
          <p:cNvSpPr>
            <a:spLocks noChangeArrowheads="1"/>
          </p:cNvSpPr>
          <p:nvPr/>
        </p:nvSpPr>
        <p:spPr bwMode="auto">
          <a:xfrm>
            <a:off x="7200001" y="571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39" name="Oval 11"/>
          <p:cNvSpPr>
            <a:spLocks noChangeArrowheads="1"/>
          </p:cNvSpPr>
          <p:nvPr/>
        </p:nvSpPr>
        <p:spPr bwMode="auto">
          <a:xfrm>
            <a:off x="6361801" y="571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40" name="Line 12"/>
          <p:cNvSpPr>
            <a:spLocks noChangeShapeType="1"/>
          </p:cNvSpPr>
          <p:nvPr/>
        </p:nvSpPr>
        <p:spPr bwMode="auto">
          <a:xfrm flipH="1">
            <a:off x="6285601" y="32004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13"/>
          <p:cNvSpPr>
            <a:spLocks noChangeShapeType="1"/>
          </p:cNvSpPr>
          <p:nvPr/>
        </p:nvSpPr>
        <p:spPr bwMode="auto">
          <a:xfrm>
            <a:off x="6819001" y="32004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14"/>
          <p:cNvSpPr>
            <a:spLocks noChangeShapeType="1"/>
          </p:cNvSpPr>
          <p:nvPr/>
        </p:nvSpPr>
        <p:spPr bwMode="auto">
          <a:xfrm>
            <a:off x="6209401" y="38100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15"/>
          <p:cNvSpPr>
            <a:spLocks noChangeShapeType="1"/>
          </p:cNvSpPr>
          <p:nvPr/>
        </p:nvSpPr>
        <p:spPr bwMode="auto">
          <a:xfrm flipH="1">
            <a:off x="6209401" y="38100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16"/>
          <p:cNvSpPr>
            <a:spLocks noChangeShapeType="1"/>
          </p:cNvSpPr>
          <p:nvPr/>
        </p:nvSpPr>
        <p:spPr bwMode="auto">
          <a:xfrm>
            <a:off x="6895201" y="3810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17"/>
          <p:cNvSpPr>
            <a:spLocks noChangeShapeType="1"/>
          </p:cNvSpPr>
          <p:nvPr/>
        </p:nvSpPr>
        <p:spPr bwMode="auto">
          <a:xfrm>
            <a:off x="6209401" y="3810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18"/>
          <p:cNvSpPr>
            <a:spLocks noChangeShapeType="1"/>
          </p:cNvSpPr>
          <p:nvPr/>
        </p:nvSpPr>
        <p:spPr bwMode="auto">
          <a:xfrm>
            <a:off x="6285601" y="45720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19"/>
          <p:cNvSpPr>
            <a:spLocks noChangeShapeType="1"/>
          </p:cNvSpPr>
          <p:nvPr/>
        </p:nvSpPr>
        <p:spPr bwMode="auto">
          <a:xfrm>
            <a:off x="6895201" y="45720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20"/>
          <p:cNvSpPr>
            <a:spLocks noChangeShapeType="1"/>
          </p:cNvSpPr>
          <p:nvPr/>
        </p:nvSpPr>
        <p:spPr bwMode="auto">
          <a:xfrm>
            <a:off x="7047601" y="53340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21"/>
          <p:cNvSpPr>
            <a:spLocks noChangeShapeType="1"/>
          </p:cNvSpPr>
          <p:nvPr/>
        </p:nvSpPr>
        <p:spPr bwMode="auto">
          <a:xfrm flipH="1">
            <a:off x="6590401" y="53340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Text Box 22"/>
          <p:cNvSpPr txBox="1">
            <a:spLocks noChangeArrowheads="1"/>
          </p:cNvSpPr>
          <p:nvPr/>
        </p:nvSpPr>
        <p:spPr bwMode="auto">
          <a:xfrm>
            <a:off x="6285601" y="3044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51" name="Text Box 23"/>
          <p:cNvSpPr txBox="1">
            <a:spLocks noChangeArrowheads="1"/>
          </p:cNvSpPr>
          <p:nvPr/>
        </p:nvSpPr>
        <p:spPr bwMode="auto">
          <a:xfrm>
            <a:off x="6819001" y="3197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2" name="Text Box 24"/>
          <p:cNvSpPr txBox="1">
            <a:spLocks noChangeArrowheads="1"/>
          </p:cNvSpPr>
          <p:nvPr/>
        </p:nvSpPr>
        <p:spPr bwMode="auto">
          <a:xfrm>
            <a:off x="7123801" y="5254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1</a:t>
            </a:r>
          </a:p>
        </p:txBody>
      </p:sp>
      <p:sp>
        <p:nvSpPr>
          <p:cNvPr id="53" name="Text Box 25"/>
          <p:cNvSpPr txBox="1">
            <a:spLocks noChangeArrowheads="1"/>
          </p:cNvSpPr>
          <p:nvPr/>
        </p:nvSpPr>
        <p:spPr bwMode="auto">
          <a:xfrm>
            <a:off x="6438001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4" name="Text Box 26"/>
          <p:cNvSpPr txBox="1">
            <a:spLocks noChangeArrowheads="1"/>
          </p:cNvSpPr>
          <p:nvPr/>
        </p:nvSpPr>
        <p:spPr bwMode="auto">
          <a:xfrm>
            <a:off x="6209401" y="4721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55" name="Text Box 27"/>
          <p:cNvSpPr txBox="1">
            <a:spLocks noChangeArrowheads="1"/>
          </p:cNvSpPr>
          <p:nvPr/>
        </p:nvSpPr>
        <p:spPr bwMode="auto">
          <a:xfrm>
            <a:off x="5904601" y="3883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6" name="Text Box 28"/>
          <p:cNvSpPr txBox="1">
            <a:spLocks noChangeArrowheads="1"/>
          </p:cNvSpPr>
          <p:nvPr/>
        </p:nvSpPr>
        <p:spPr bwMode="auto">
          <a:xfrm>
            <a:off x="6285601" y="3730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57" name="Text Box 29"/>
          <p:cNvSpPr txBox="1">
            <a:spLocks noChangeArrowheads="1"/>
          </p:cNvSpPr>
          <p:nvPr/>
        </p:nvSpPr>
        <p:spPr bwMode="auto">
          <a:xfrm>
            <a:off x="6895201" y="3959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8" name="Text Box 30"/>
          <p:cNvSpPr txBox="1">
            <a:spLocks noChangeArrowheads="1"/>
          </p:cNvSpPr>
          <p:nvPr/>
        </p:nvSpPr>
        <p:spPr bwMode="auto">
          <a:xfrm>
            <a:off x="6971401" y="46482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59" name="Text Box 31"/>
          <p:cNvSpPr txBox="1">
            <a:spLocks noChangeArrowheads="1"/>
          </p:cNvSpPr>
          <p:nvPr/>
        </p:nvSpPr>
        <p:spPr bwMode="auto">
          <a:xfrm>
            <a:off x="6514201" y="3730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60" name="Oval 10"/>
          <p:cNvSpPr>
            <a:spLocks noChangeArrowheads="1"/>
          </p:cNvSpPr>
          <p:nvPr/>
        </p:nvSpPr>
        <p:spPr bwMode="auto">
          <a:xfrm>
            <a:off x="7226103" y="6480175"/>
            <a:ext cx="304800" cy="3048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000" dirty="0" smtClean="0"/>
              <a:t>Exit</a:t>
            </a:r>
            <a:endParaRPr lang="en-US" altLang="en-US" sz="1000" dirty="0"/>
          </a:p>
        </p:txBody>
      </p:sp>
      <p:cxnSp>
        <p:nvCxnSpPr>
          <p:cNvPr id="61" name="Straight Arrow Connector 60"/>
          <p:cNvCxnSpPr>
            <a:stCxn id="38" idx="4"/>
            <a:endCxn id="60" idx="0"/>
          </p:cNvCxnSpPr>
          <p:nvPr/>
        </p:nvCxnSpPr>
        <p:spPr bwMode="auto">
          <a:xfrm>
            <a:off x="7352401" y="6019800"/>
            <a:ext cx="26102" cy="4603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Straight Arrow Connector 61"/>
          <p:cNvCxnSpPr>
            <a:stCxn id="39" idx="5"/>
            <a:endCxn id="60" idx="0"/>
          </p:cNvCxnSpPr>
          <p:nvPr/>
        </p:nvCxnSpPr>
        <p:spPr bwMode="auto">
          <a:xfrm>
            <a:off x="6621964" y="5975163"/>
            <a:ext cx="756539" cy="5050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Text Box 24"/>
          <p:cNvSpPr txBox="1">
            <a:spLocks noChangeArrowheads="1"/>
          </p:cNvSpPr>
          <p:nvPr/>
        </p:nvSpPr>
        <p:spPr bwMode="auto">
          <a:xfrm>
            <a:off x="6530076" y="5981700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  <p:sp>
        <p:nvSpPr>
          <p:cNvPr id="64" name="Text Box 24"/>
          <p:cNvSpPr txBox="1">
            <a:spLocks noChangeArrowheads="1"/>
          </p:cNvSpPr>
          <p:nvPr/>
        </p:nvSpPr>
        <p:spPr bwMode="auto">
          <a:xfrm>
            <a:off x="7345566" y="5962650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Homework Problem 2</a:t>
            </a:r>
          </a:p>
        </p:txBody>
      </p:sp>
      <p:sp>
        <p:nvSpPr>
          <p:cNvPr id="17411" name="Oval 3"/>
          <p:cNvSpPr>
            <a:spLocks noChangeArrowheads="1"/>
          </p:cNvSpPr>
          <p:nvPr/>
        </p:nvSpPr>
        <p:spPr bwMode="auto">
          <a:xfrm>
            <a:off x="2438400" y="228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18288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1828800" y="3657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33528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25146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7416" name="Oval 8"/>
          <p:cNvSpPr>
            <a:spLocks noChangeArrowheads="1"/>
          </p:cNvSpPr>
          <p:nvPr/>
        </p:nvSpPr>
        <p:spPr bwMode="auto">
          <a:xfrm>
            <a:off x="3429000" y="3581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7417" name="Oval 9"/>
          <p:cNvSpPr>
            <a:spLocks noChangeArrowheads="1"/>
          </p:cNvSpPr>
          <p:nvPr/>
        </p:nvSpPr>
        <p:spPr bwMode="auto">
          <a:xfrm>
            <a:off x="29718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17418" name="Oval 10"/>
          <p:cNvSpPr>
            <a:spLocks noChangeArrowheads="1"/>
          </p:cNvSpPr>
          <p:nvPr/>
        </p:nvSpPr>
        <p:spPr bwMode="auto">
          <a:xfrm>
            <a:off x="2667000" y="4343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H="1">
            <a:off x="2057400" y="25908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2590800" y="25908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1981200" y="3200400"/>
            <a:ext cx="7620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1981200" y="32004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2667000" y="3200400"/>
            <a:ext cx="1524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1981200" y="3200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2057400" y="39624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2057400" y="2435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2590800" y="2587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3581400" y="5026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3657600" y="4035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1676400" y="3273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17431" name="Text Box 23"/>
          <p:cNvSpPr txBox="1">
            <a:spLocks noChangeArrowheads="1"/>
          </p:cNvSpPr>
          <p:nvPr/>
        </p:nvSpPr>
        <p:spPr bwMode="auto">
          <a:xfrm>
            <a:off x="2286000" y="30480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2667000" y="3349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3581400" y="32004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4" name="Oval 26"/>
          <p:cNvSpPr>
            <a:spLocks noChangeArrowheads="1"/>
          </p:cNvSpPr>
          <p:nvPr/>
        </p:nvSpPr>
        <p:spPr bwMode="auto">
          <a:xfrm>
            <a:off x="35052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17435" name="Line 27"/>
          <p:cNvSpPr>
            <a:spLocks noChangeShapeType="1"/>
          </p:cNvSpPr>
          <p:nvPr/>
        </p:nvSpPr>
        <p:spPr bwMode="auto">
          <a:xfrm>
            <a:off x="2819400" y="31242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>
            <a:off x="3505200" y="3200400"/>
            <a:ext cx="76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7" name="Line 29"/>
          <p:cNvSpPr>
            <a:spLocks noChangeShapeType="1"/>
          </p:cNvSpPr>
          <p:nvPr/>
        </p:nvSpPr>
        <p:spPr bwMode="auto">
          <a:xfrm>
            <a:off x="2971800" y="4572000"/>
            <a:ext cx="533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8" name="Line 30"/>
          <p:cNvSpPr>
            <a:spLocks noChangeShapeType="1"/>
          </p:cNvSpPr>
          <p:nvPr/>
        </p:nvSpPr>
        <p:spPr bwMode="auto">
          <a:xfrm>
            <a:off x="3581400" y="3886200"/>
            <a:ext cx="762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9" name="Line 31"/>
          <p:cNvSpPr>
            <a:spLocks noChangeShapeType="1"/>
          </p:cNvSpPr>
          <p:nvPr/>
        </p:nvSpPr>
        <p:spPr bwMode="auto">
          <a:xfrm flipH="1">
            <a:off x="3200400" y="4876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0" name="Line 32"/>
          <p:cNvSpPr>
            <a:spLocks noChangeShapeType="1"/>
          </p:cNvSpPr>
          <p:nvPr/>
        </p:nvSpPr>
        <p:spPr bwMode="auto">
          <a:xfrm>
            <a:off x="2819400" y="46482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2971800" y="3044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2667000" y="4797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2057400" y="4111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2286000" y="3502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4953000" y="1901825"/>
            <a:ext cx="343535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Node	Estart	Lstart	Slack</a:t>
            </a:r>
          </a:p>
          <a:p>
            <a:r>
              <a:rPr lang="en-US" altLang="en-US"/>
              <a:t>1</a:t>
            </a:r>
          </a:p>
          <a:p>
            <a:r>
              <a:rPr lang="en-US" altLang="en-US"/>
              <a:t>2</a:t>
            </a:r>
          </a:p>
          <a:p>
            <a:r>
              <a:rPr lang="en-US" altLang="en-US"/>
              <a:t>3</a:t>
            </a:r>
          </a:p>
          <a:p>
            <a:r>
              <a:rPr lang="en-US" altLang="en-US"/>
              <a:t>4</a:t>
            </a:r>
          </a:p>
          <a:p>
            <a:r>
              <a:rPr lang="en-US" altLang="en-US"/>
              <a:t>5</a:t>
            </a:r>
          </a:p>
          <a:p>
            <a:r>
              <a:rPr lang="en-US" altLang="en-US"/>
              <a:t>6</a:t>
            </a:r>
          </a:p>
          <a:p>
            <a:r>
              <a:rPr lang="en-US" altLang="en-US"/>
              <a:t>7</a:t>
            </a:r>
          </a:p>
          <a:p>
            <a:r>
              <a:rPr lang="en-US" altLang="en-US"/>
              <a:t>8</a:t>
            </a:r>
          </a:p>
          <a:p>
            <a:r>
              <a:rPr lang="en-US" altLang="en-US"/>
              <a:t>9</a:t>
            </a:r>
          </a:p>
        </p:txBody>
      </p:sp>
      <p:sp>
        <p:nvSpPr>
          <p:cNvPr id="17446" name="Rectangle 38"/>
          <p:cNvSpPr>
            <a:spLocks noChangeArrowheads="1"/>
          </p:cNvSpPr>
          <p:nvPr/>
        </p:nvSpPr>
        <p:spPr bwMode="auto">
          <a:xfrm>
            <a:off x="4876800" y="1752600"/>
            <a:ext cx="3657600" cy="2971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47" name="Text Box 39"/>
          <p:cNvSpPr txBox="1">
            <a:spLocks noChangeArrowheads="1"/>
          </p:cNvSpPr>
          <p:nvPr/>
        </p:nvSpPr>
        <p:spPr bwMode="auto">
          <a:xfrm>
            <a:off x="4648200" y="5026025"/>
            <a:ext cx="18049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Critical path(s) = </a:t>
            </a:r>
          </a:p>
        </p:txBody>
      </p:sp>
      <p:sp>
        <p:nvSpPr>
          <p:cNvPr id="40" name="Text Box 20"/>
          <p:cNvSpPr txBox="1">
            <a:spLocks noChangeArrowheads="1"/>
          </p:cNvSpPr>
          <p:nvPr/>
        </p:nvSpPr>
        <p:spPr bwMode="auto">
          <a:xfrm>
            <a:off x="3070392" y="4269791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1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Homework Problem 2 - Answer</a:t>
            </a:r>
          </a:p>
        </p:txBody>
      </p:sp>
      <p:sp>
        <p:nvSpPr>
          <p:cNvPr id="17411" name="Oval 3"/>
          <p:cNvSpPr>
            <a:spLocks noChangeArrowheads="1"/>
          </p:cNvSpPr>
          <p:nvPr/>
        </p:nvSpPr>
        <p:spPr bwMode="auto">
          <a:xfrm>
            <a:off x="2438400" y="228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18288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1828800" y="3657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33528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25146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7416" name="Oval 8"/>
          <p:cNvSpPr>
            <a:spLocks noChangeArrowheads="1"/>
          </p:cNvSpPr>
          <p:nvPr/>
        </p:nvSpPr>
        <p:spPr bwMode="auto">
          <a:xfrm>
            <a:off x="3429000" y="3581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7417" name="Oval 9"/>
          <p:cNvSpPr>
            <a:spLocks noChangeArrowheads="1"/>
          </p:cNvSpPr>
          <p:nvPr/>
        </p:nvSpPr>
        <p:spPr bwMode="auto">
          <a:xfrm>
            <a:off x="29718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17418" name="Oval 10"/>
          <p:cNvSpPr>
            <a:spLocks noChangeArrowheads="1"/>
          </p:cNvSpPr>
          <p:nvPr/>
        </p:nvSpPr>
        <p:spPr bwMode="auto">
          <a:xfrm>
            <a:off x="2667000" y="4343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H="1">
            <a:off x="2057400" y="25908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2590800" y="25908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1981200" y="3200400"/>
            <a:ext cx="7620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1981200" y="32004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2667000" y="3200400"/>
            <a:ext cx="1524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1981200" y="3200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2057400" y="39624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2057400" y="2435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2590800" y="2587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3581400" y="5026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1</a:t>
            </a:r>
          </a:p>
        </p:txBody>
      </p:sp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3657600" y="4035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1676400" y="3273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17431" name="Text Box 23"/>
          <p:cNvSpPr txBox="1">
            <a:spLocks noChangeArrowheads="1"/>
          </p:cNvSpPr>
          <p:nvPr/>
        </p:nvSpPr>
        <p:spPr bwMode="auto">
          <a:xfrm>
            <a:off x="2286000" y="30480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2667000" y="3349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3581400" y="32004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4" name="Oval 26"/>
          <p:cNvSpPr>
            <a:spLocks noChangeArrowheads="1"/>
          </p:cNvSpPr>
          <p:nvPr/>
        </p:nvSpPr>
        <p:spPr bwMode="auto">
          <a:xfrm>
            <a:off x="35052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17435" name="Line 27"/>
          <p:cNvSpPr>
            <a:spLocks noChangeShapeType="1"/>
          </p:cNvSpPr>
          <p:nvPr/>
        </p:nvSpPr>
        <p:spPr bwMode="auto">
          <a:xfrm>
            <a:off x="2819400" y="31242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>
            <a:off x="3505200" y="3200400"/>
            <a:ext cx="76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7" name="Line 29"/>
          <p:cNvSpPr>
            <a:spLocks noChangeShapeType="1"/>
          </p:cNvSpPr>
          <p:nvPr/>
        </p:nvSpPr>
        <p:spPr bwMode="auto">
          <a:xfrm>
            <a:off x="2971800" y="4572000"/>
            <a:ext cx="533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8" name="Line 30"/>
          <p:cNvSpPr>
            <a:spLocks noChangeShapeType="1"/>
          </p:cNvSpPr>
          <p:nvPr/>
        </p:nvSpPr>
        <p:spPr bwMode="auto">
          <a:xfrm>
            <a:off x="3581400" y="3886200"/>
            <a:ext cx="762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9" name="Line 31"/>
          <p:cNvSpPr>
            <a:spLocks noChangeShapeType="1"/>
          </p:cNvSpPr>
          <p:nvPr/>
        </p:nvSpPr>
        <p:spPr bwMode="auto">
          <a:xfrm flipH="1">
            <a:off x="3200400" y="4876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0" name="Line 32"/>
          <p:cNvSpPr>
            <a:spLocks noChangeShapeType="1"/>
          </p:cNvSpPr>
          <p:nvPr/>
        </p:nvSpPr>
        <p:spPr bwMode="auto">
          <a:xfrm>
            <a:off x="2819400" y="46482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2971800" y="3044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2667000" y="4797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2057400" y="4111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2286000" y="3502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4953000" y="1901825"/>
            <a:ext cx="343535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Node	</a:t>
            </a:r>
            <a:r>
              <a:rPr lang="en-US" altLang="en-US" dirty="0" err="1"/>
              <a:t>Estart</a:t>
            </a:r>
            <a:r>
              <a:rPr lang="en-US" altLang="en-US" dirty="0"/>
              <a:t>	</a:t>
            </a:r>
            <a:r>
              <a:rPr lang="en-US" altLang="en-US" dirty="0" err="1"/>
              <a:t>Lstart</a:t>
            </a:r>
            <a:r>
              <a:rPr lang="en-US" altLang="en-US" dirty="0"/>
              <a:t>	Slack</a:t>
            </a:r>
          </a:p>
          <a:p>
            <a:r>
              <a:rPr lang="en-US" altLang="en-US" dirty="0" smtClean="0"/>
              <a:t>1	0	0	0</a:t>
            </a:r>
            <a:endParaRPr lang="en-US" altLang="en-US" dirty="0"/>
          </a:p>
          <a:p>
            <a:r>
              <a:rPr lang="en-US" altLang="en-US" dirty="0" smtClean="0"/>
              <a:t>2	1	2	2</a:t>
            </a:r>
            <a:endParaRPr lang="en-US" altLang="en-US" dirty="0"/>
          </a:p>
          <a:p>
            <a:r>
              <a:rPr lang="en-US" altLang="en-US" dirty="0" smtClean="0"/>
              <a:t>3	2	2	0</a:t>
            </a:r>
            <a:endParaRPr lang="en-US" altLang="en-US" dirty="0"/>
          </a:p>
          <a:p>
            <a:r>
              <a:rPr lang="en-US" altLang="en-US" dirty="0" smtClean="0"/>
              <a:t>4	0	3	3</a:t>
            </a:r>
            <a:endParaRPr lang="en-US" altLang="en-US" dirty="0"/>
          </a:p>
          <a:p>
            <a:r>
              <a:rPr lang="en-US" altLang="en-US" dirty="0" smtClean="0"/>
              <a:t>5	4	5	1</a:t>
            </a:r>
            <a:endParaRPr lang="en-US" altLang="en-US" dirty="0"/>
          </a:p>
          <a:p>
            <a:r>
              <a:rPr lang="en-US" altLang="en-US" dirty="0" smtClean="0"/>
              <a:t>6	4	4	0</a:t>
            </a:r>
            <a:endParaRPr lang="en-US" altLang="en-US" dirty="0"/>
          </a:p>
          <a:p>
            <a:r>
              <a:rPr lang="en-US" altLang="en-US" dirty="0" smtClean="0"/>
              <a:t>7	5	6	1</a:t>
            </a:r>
            <a:endParaRPr lang="en-US" altLang="en-US" dirty="0"/>
          </a:p>
          <a:p>
            <a:r>
              <a:rPr lang="en-US" altLang="en-US" dirty="0" smtClean="0"/>
              <a:t>8	7	7	0</a:t>
            </a:r>
            <a:endParaRPr lang="en-US" altLang="en-US" dirty="0"/>
          </a:p>
          <a:p>
            <a:r>
              <a:rPr lang="en-US" altLang="en-US" dirty="0" smtClean="0"/>
              <a:t>9	8	8	0</a:t>
            </a:r>
            <a:endParaRPr lang="en-US" altLang="en-US" dirty="0"/>
          </a:p>
        </p:txBody>
      </p:sp>
      <p:sp>
        <p:nvSpPr>
          <p:cNvPr id="17446" name="Rectangle 38"/>
          <p:cNvSpPr>
            <a:spLocks noChangeArrowheads="1"/>
          </p:cNvSpPr>
          <p:nvPr/>
        </p:nvSpPr>
        <p:spPr bwMode="auto">
          <a:xfrm>
            <a:off x="4876800" y="1752600"/>
            <a:ext cx="3657600" cy="2971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47" name="Text Box 39"/>
          <p:cNvSpPr txBox="1">
            <a:spLocks noChangeArrowheads="1"/>
          </p:cNvSpPr>
          <p:nvPr/>
        </p:nvSpPr>
        <p:spPr bwMode="auto">
          <a:xfrm>
            <a:off x="4648200" y="5026025"/>
            <a:ext cx="26869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Critical path(s) </a:t>
            </a:r>
            <a:r>
              <a:rPr lang="en-US" altLang="en-US" dirty="0" smtClean="0"/>
              <a:t>= 1,3,6,8,9 </a:t>
            </a:r>
            <a:endParaRPr lang="en-US" altLang="en-US" dirty="0"/>
          </a:p>
        </p:txBody>
      </p:sp>
      <p:sp>
        <p:nvSpPr>
          <p:cNvPr id="40" name="Text Box 20"/>
          <p:cNvSpPr txBox="1">
            <a:spLocks noChangeArrowheads="1"/>
          </p:cNvSpPr>
          <p:nvPr/>
        </p:nvSpPr>
        <p:spPr bwMode="auto">
          <a:xfrm>
            <a:off x="3070392" y="4269791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586360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Operation Priority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Priority – Need a mechanism to decide which ops to schedule first (when you have multiple choices)</a:t>
            </a:r>
          </a:p>
          <a:p>
            <a:r>
              <a:rPr lang="en-US" altLang="en-US" smtClean="0"/>
              <a:t>Common priority functions</a:t>
            </a:r>
          </a:p>
          <a:p>
            <a:pPr lvl="1"/>
            <a:r>
              <a:rPr lang="en-US" altLang="en-US" smtClean="0"/>
              <a:t>Height – Distance from exit node</a:t>
            </a:r>
          </a:p>
          <a:p>
            <a:pPr lvl="2"/>
            <a:r>
              <a:rPr lang="en-US" altLang="en-US" smtClean="0"/>
              <a:t>Give priority to amount of work left to do</a:t>
            </a:r>
          </a:p>
          <a:p>
            <a:pPr lvl="1"/>
            <a:r>
              <a:rPr lang="en-US" altLang="en-US" smtClean="0"/>
              <a:t>Slackness – inversely proportional to slack</a:t>
            </a:r>
          </a:p>
          <a:p>
            <a:pPr lvl="2"/>
            <a:r>
              <a:rPr lang="en-US" altLang="en-US" smtClean="0"/>
              <a:t>Give priority to ops on the critical path</a:t>
            </a:r>
          </a:p>
          <a:p>
            <a:pPr lvl="1"/>
            <a:r>
              <a:rPr lang="en-US" altLang="en-US" smtClean="0"/>
              <a:t>Register use – priority to nodes with more source operands and fewer destination operands</a:t>
            </a:r>
          </a:p>
          <a:p>
            <a:pPr lvl="2"/>
            <a:r>
              <a:rPr lang="en-US" altLang="en-US" smtClean="0"/>
              <a:t>Reduces number of live registers </a:t>
            </a:r>
          </a:p>
          <a:p>
            <a:pPr lvl="1"/>
            <a:r>
              <a:rPr lang="en-US" altLang="en-US" smtClean="0"/>
              <a:t>Uncover – high priority to nodes with many children</a:t>
            </a:r>
          </a:p>
          <a:p>
            <a:pPr lvl="2"/>
            <a:r>
              <a:rPr lang="en-US" altLang="en-US" smtClean="0"/>
              <a:t>Frees up more nodes</a:t>
            </a:r>
          </a:p>
          <a:p>
            <a:pPr lvl="1"/>
            <a:r>
              <a:rPr lang="en-US" altLang="en-US" smtClean="0"/>
              <a:t>Original order – when all else fails</a:t>
            </a:r>
          </a:p>
          <a:p>
            <a:pPr lvl="1"/>
            <a:endParaRPr lang="en-US" altLang="en-US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Height-Based Priority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Height-based is the most common</a:t>
            </a:r>
          </a:p>
          <a:p>
            <a:pPr lvl="1"/>
            <a:r>
              <a:rPr lang="en-US" altLang="en-US" smtClean="0"/>
              <a:t>priority(op) = MaxLstart – Lstart(op) + 1</a:t>
            </a:r>
          </a:p>
        </p:txBody>
      </p:sp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4114800" y="2743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9461" name="Oval 5"/>
          <p:cNvSpPr>
            <a:spLocks noChangeArrowheads="1"/>
          </p:cNvSpPr>
          <p:nvPr/>
        </p:nvSpPr>
        <p:spPr bwMode="auto">
          <a:xfrm>
            <a:off x="3505200" y="3352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9462" name="Oval 6"/>
          <p:cNvSpPr>
            <a:spLocks noChangeArrowheads="1"/>
          </p:cNvSpPr>
          <p:nvPr/>
        </p:nvSpPr>
        <p:spPr bwMode="auto">
          <a:xfrm>
            <a:off x="41910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9463" name="Oval 7"/>
          <p:cNvSpPr>
            <a:spLocks noChangeArrowheads="1"/>
          </p:cNvSpPr>
          <p:nvPr/>
        </p:nvSpPr>
        <p:spPr bwMode="auto">
          <a:xfrm>
            <a:off x="4191000" y="3352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9464" name="Oval 8"/>
          <p:cNvSpPr>
            <a:spLocks noChangeArrowheads="1"/>
          </p:cNvSpPr>
          <p:nvPr/>
        </p:nvSpPr>
        <p:spPr bwMode="auto">
          <a:xfrm>
            <a:off x="42672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9465" name="Oval 9"/>
          <p:cNvSpPr>
            <a:spLocks noChangeArrowheads="1"/>
          </p:cNvSpPr>
          <p:nvPr/>
        </p:nvSpPr>
        <p:spPr bwMode="auto">
          <a:xfrm>
            <a:off x="464820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19466" name="Oval 10"/>
          <p:cNvSpPr>
            <a:spLocks noChangeArrowheads="1"/>
          </p:cNvSpPr>
          <p:nvPr/>
        </p:nvSpPr>
        <p:spPr bwMode="auto">
          <a:xfrm>
            <a:off x="381000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H="1">
            <a:off x="3733800" y="30480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4267200" y="30480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>
            <a:off x="3657600" y="3657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>
            <a:off x="4343400" y="3657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3657600" y="3657600"/>
            <a:ext cx="68580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>
            <a:off x="4343400" y="44196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>
            <a:off x="4495800" y="51816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3733800" y="2892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4267200" y="3044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4572000" y="5102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3962400" y="4416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3429000" y="4340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3886200" y="3654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4343400" y="3806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4419600" y="44958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9482" name="Text Box 26"/>
          <p:cNvSpPr txBox="1">
            <a:spLocks noChangeArrowheads="1"/>
          </p:cNvSpPr>
          <p:nvPr/>
        </p:nvSpPr>
        <p:spPr bwMode="auto">
          <a:xfrm>
            <a:off x="4327525" y="2601913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0, 0</a:t>
            </a:r>
          </a:p>
        </p:txBody>
      </p:sp>
      <p:sp>
        <p:nvSpPr>
          <p:cNvPr id="19483" name="Text Box 27"/>
          <p:cNvSpPr txBox="1">
            <a:spLocks noChangeArrowheads="1"/>
          </p:cNvSpPr>
          <p:nvPr/>
        </p:nvSpPr>
        <p:spPr bwMode="auto">
          <a:xfrm>
            <a:off x="3124200" y="3273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2, 2</a:t>
            </a:r>
          </a:p>
        </p:txBody>
      </p:sp>
      <p:sp>
        <p:nvSpPr>
          <p:cNvPr id="19484" name="Text Box 28"/>
          <p:cNvSpPr txBox="1">
            <a:spLocks noChangeArrowheads="1"/>
          </p:cNvSpPr>
          <p:nvPr/>
        </p:nvSpPr>
        <p:spPr bwMode="auto">
          <a:xfrm>
            <a:off x="4495800" y="3273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2, 3</a:t>
            </a:r>
          </a:p>
        </p:txBody>
      </p:sp>
      <p:sp>
        <p:nvSpPr>
          <p:cNvPr id="19485" name="Text Box 29"/>
          <p:cNvSpPr txBox="1">
            <a:spLocks noChangeArrowheads="1"/>
          </p:cNvSpPr>
          <p:nvPr/>
        </p:nvSpPr>
        <p:spPr bwMode="auto">
          <a:xfrm>
            <a:off x="4495800" y="4035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4, 4</a:t>
            </a:r>
          </a:p>
        </p:txBody>
      </p:sp>
      <p:sp>
        <p:nvSpPr>
          <p:cNvPr id="19486" name="Text Box 30"/>
          <p:cNvSpPr txBox="1">
            <a:spLocks noChangeArrowheads="1"/>
          </p:cNvSpPr>
          <p:nvPr/>
        </p:nvSpPr>
        <p:spPr bwMode="auto">
          <a:xfrm>
            <a:off x="4572000" y="4797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6, 6</a:t>
            </a:r>
          </a:p>
        </p:txBody>
      </p:sp>
      <p:sp>
        <p:nvSpPr>
          <p:cNvPr id="19487" name="Text Box 31"/>
          <p:cNvSpPr txBox="1">
            <a:spLocks noChangeArrowheads="1"/>
          </p:cNvSpPr>
          <p:nvPr/>
        </p:nvSpPr>
        <p:spPr bwMode="auto">
          <a:xfrm>
            <a:off x="3200400" y="5559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4, 7</a:t>
            </a:r>
          </a:p>
        </p:txBody>
      </p:sp>
      <p:sp>
        <p:nvSpPr>
          <p:cNvPr id="19488" name="Text Box 32"/>
          <p:cNvSpPr txBox="1">
            <a:spLocks noChangeArrowheads="1"/>
          </p:cNvSpPr>
          <p:nvPr/>
        </p:nvSpPr>
        <p:spPr bwMode="auto">
          <a:xfrm>
            <a:off x="4953000" y="5559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7, 7</a:t>
            </a:r>
          </a:p>
        </p:txBody>
      </p:sp>
      <p:sp>
        <p:nvSpPr>
          <p:cNvPr id="19489" name="Text Box 33"/>
          <p:cNvSpPr txBox="1">
            <a:spLocks noChangeArrowheads="1"/>
          </p:cNvSpPr>
          <p:nvPr/>
        </p:nvSpPr>
        <p:spPr bwMode="auto">
          <a:xfrm>
            <a:off x="6537325" y="3086100"/>
            <a:ext cx="1327150" cy="311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	priority</a:t>
            </a:r>
          </a:p>
          <a:p>
            <a:r>
              <a:rPr lang="en-US" altLang="en-US"/>
              <a:t>1	</a:t>
            </a:r>
          </a:p>
          <a:p>
            <a:r>
              <a:rPr lang="en-US" altLang="en-US"/>
              <a:t>2	</a:t>
            </a:r>
          </a:p>
          <a:p>
            <a:r>
              <a:rPr lang="en-US" altLang="en-US"/>
              <a:t>3	</a:t>
            </a:r>
          </a:p>
          <a:p>
            <a:r>
              <a:rPr lang="en-US" altLang="en-US"/>
              <a:t>4	</a:t>
            </a:r>
          </a:p>
          <a:p>
            <a:r>
              <a:rPr lang="en-US" altLang="en-US"/>
              <a:t>5	</a:t>
            </a:r>
          </a:p>
          <a:p>
            <a:r>
              <a:rPr lang="en-US" altLang="en-US"/>
              <a:t>6	</a:t>
            </a:r>
          </a:p>
          <a:p>
            <a:r>
              <a:rPr lang="en-US" altLang="en-US"/>
              <a:t>7	</a:t>
            </a:r>
          </a:p>
          <a:p>
            <a:r>
              <a:rPr lang="en-US" altLang="en-US"/>
              <a:t>8	</a:t>
            </a:r>
          </a:p>
          <a:p>
            <a:r>
              <a:rPr lang="en-US" altLang="en-US"/>
              <a:t>9	</a:t>
            </a:r>
          </a:p>
          <a:p>
            <a:r>
              <a:rPr lang="en-US" altLang="en-US"/>
              <a:t>10	</a:t>
            </a:r>
          </a:p>
        </p:txBody>
      </p:sp>
      <p:sp>
        <p:nvSpPr>
          <p:cNvPr id="19490" name="Oval 34"/>
          <p:cNvSpPr>
            <a:spLocks noChangeArrowheads="1"/>
          </p:cNvSpPr>
          <p:nvPr/>
        </p:nvSpPr>
        <p:spPr bwMode="auto">
          <a:xfrm>
            <a:off x="4267200" y="617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10</a:t>
            </a:r>
          </a:p>
        </p:txBody>
      </p:sp>
      <p:sp>
        <p:nvSpPr>
          <p:cNvPr id="19491" name="Line 35"/>
          <p:cNvSpPr>
            <a:spLocks noChangeShapeType="1"/>
          </p:cNvSpPr>
          <p:nvPr/>
        </p:nvSpPr>
        <p:spPr bwMode="auto">
          <a:xfrm>
            <a:off x="4038600" y="5867400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2" name="Line 36"/>
          <p:cNvSpPr>
            <a:spLocks noChangeShapeType="1"/>
          </p:cNvSpPr>
          <p:nvPr/>
        </p:nvSpPr>
        <p:spPr bwMode="auto">
          <a:xfrm flipH="1">
            <a:off x="4495800" y="5867400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3" name="Text Box 37"/>
          <p:cNvSpPr txBox="1">
            <a:spLocks noChangeArrowheads="1"/>
          </p:cNvSpPr>
          <p:nvPr/>
        </p:nvSpPr>
        <p:spPr bwMode="auto">
          <a:xfrm>
            <a:off x="4114800" y="5788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9494" name="Text Box 38"/>
          <p:cNvSpPr txBox="1">
            <a:spLocks noChangeArrowheads="1"/>
          </p:cNvSpPr>
          <p:nvPr/>
        </p:nvSpPr>
        <p:spPr bwMode="auto">
          <a:xfrm>
            <a:off x="4724400" y="5940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9495" name="Text Box 39"/>
          <p:cNvSpPr txBox="1">
            <a:spLocks noChangeArrowheads="1"/>
          </p:cNvSpPr>
          <p:nvPr/>
        </p:nvSpPr>
        <p:spPr bwMode="auto">
          <a:xfrm>
            <a:off x="4648200" y="61690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8, 8</a:t>
            </a:r>
          </a:p>
        </p:txBody>
      </p:sp>
      <p:sp>
        <p:nvSpPr>
          <p:cNvPr id="19496" name="Line 40"/>
          <p:cNvSpPr>
            <a:spLocks noChangeShapeType="1"/>
          </p:cNvSpPr>
          <p:nvPr/>
        </p:nvSpPr>
        <p:spPr bwMode="auto">
          <a:xfrm>
            <a:off x="3657600" y="3657600"/>
            <a:ext cx="228600" cy="1905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7" name="Oval 41"/>
          <p:cNvSpPr>
            <a:spLocks noChangeArrowheads="1"/>
          </p:cNvSpPr>
          <p:nvPr/>
        </p:nvSpPr>
        <p:spPr bwMode="auto">
          <a:xfrm>
            <a:off x="51054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19498" name="Oval 42"/>
          <p:cNvSpPr>
            <a:spLocks noChangeArrowheads="1"/>
          </p:cNvSpPr>
          <p:nvPr/>
        </p:nvSpPr>
        <p:spPr bwMode="auto">
          <a:xfrm>
            <a:off x="3200400" y="2667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9499" name="Text Box 43"/>
          <p:cNvSpPr txBox="1">
            <a:spLocks noChangeArrowheads="1"/>
          </p:cNvSpPr>
          <p:nvPr/>
        </p:nvSpPr>
        <p:spPr bwMode="auto">
          <a:xfrm>
            <a:off x="2667000" y="25876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0, 1</a:t>
            </a:r>
          </a:p>
        </p:txBody>
      </p:sp>
      <p:sp>
        <p:nvSpPr>
          <p:cNvPr id="19500" name="Line 44"/>
          <p:cNvSpPr>
            <a:spLocks noChangeShapeType="1"/>
          </p:cNvSpPr>
          <p:nvPr/>
        </p:nvSpPr>
        <p:spPr bwMode="auto">
          <a:xfrm>
            <a:off x="3429000" y="2971800"/>
            <a:ext cx="152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1" name="Line 45"/>
          <p:cNvSpPr>
            <a:spLocks noChangeShapeType="1"/>
          </p:cNvSpPr>
          <p:nvPr/>
        </p:nvSpPr>
        <p:spPr bwMode="auto">
          <a:xfrm flipH="1">
            <a:off x="4876800" y="5410200"/>
            <a:ext cx="304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2" name="Text Box 46"/>
          <p:cNvSpPr txBox="1">
            <a:spLocks noChangeArrowheads="1"/>
          </p:cNvSpPr>
          <p:nvPr/>
        </p:nvSpPr>
        <p:spPr bwMode="auto">
          <a:xfrm>
            <a:off x="5410200" y="51022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0, 5</a:t>
            </a:r>
          </a:p>
        </p:txBody>
      </p:sp>
      <p:sp>
        <p:nvSpPr>
          <p:cNvPr id="19503" name="Text Box 47"/>
          <p:cNvSpPr txBox="1">
            <a:spLocks noChangeArrowheads="1"/>
          </p:cNvSpPr>
          <p:nvPr/>
        </p:nvSpPr>
        <p:spPr bwMode="auto">
          <a:xfrm>
            <a:off x="3429000" y="2892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9504" name="Text Box 48"/>
          <p:cNvSpPr txBox="1">
            <a:spLocks noChangeArrowheads="1"/>
          </p:cNvSpPr>
          <p:nvPr/>
        </p:nvSpPr>
        <p:spPr bwMode="auto">
          <a:xfrm>
            <a:off x="4876800" y="5178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9505" name="Line 49"/>
          <p:cNvSpPr>
            <a:spLocks noChangeShapeType="1"/>
          </p:cNvSpPr>
          <p:nvPr/>
        </p:nvSpPr>
        <p:spPr bwMode="auto">
          <a:xfrm>
            <a:off x="6934200" y="3048000"/>
            <a:ext cx="0" cy="3200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6" name="Line 50"/>
          <p:cNvSpPr>
            <a:spLocks noChangeShapeType="1"/>
          </p:cNvSpPr>
          <p:nvPr/>
        </p:nvSpPr>
        <p:spPr bwMode="auto">
          <a:xfrm>
            <a:off x="6629400" y="34290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List Scheduling (aka Cycle Scheduler)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Build dependence graph, calculate priority</a:t>
            </a:r>
          </a:p>
          <a:p>
            <a:r>
              <a:rPr lang="en-US" altLang="en-US" smtClean="0"/>
              <a:t>Add all ops to UNSCHEDULED set</a:t>
            </a:r>
          </a:p>
          <a:p>
            <a:r>
              <a:rPr lang="en-US" altLang="en-US" smtClean="0"/>
              <a:t>time = -1</a:t>
            </a:r>
          </a:p>
          <a:p>
            <a:r>
              <a:rPr lang="en-US" altLang="en-US" smtClean="0"/>
              <a:t>while (UNSCHEDULED is not empty)</a:t>
            </a:r>
          </a:p>
          <a:p>
            <a:pPr lvl="1"/>
            <a:r>
              <a:rPr lang="en-US" altLang="en-US" smtClean="0"/>
              <a:t>time++</a:t>
            </a:r>
          </a:p>
          <a:p>
            <a:pPr lvl="1"/>
            <a:r>
              <a:rPr lang="en-US" altLang="en-US" smtClean="0"/>
              <a:t>READY = UNSCHEDULED ops whose incoming dependences have been satisfied</a:t>
            </a:r>
          </a:p>
          <a:p>
            <a:pPr lvl="1"/>
            <a:r>
              <a:rPr lang="en-US" altLang="en-US" smtClean="0"/>
              <a:t>Sort READY using priority function</a:t>
            </a:r>
          </a:p>
          <a:p>
            <a:pPr lvl="1"/>
            <a:r>
              <a:rPr lang="en-US" altLang="en-US" smtClean="0"/>
              <a:t>For each op in READY (highest to lowest priority)</a:t>
            </a:r>
          </a:p>
          <a:p>
            <a:pPr lvl="2"/>
            <a:r>
              <a:rPr lang="en-US" altLang="en-US" smtClean="0"/>
              <a:t>op can be scheduled at current time? (are the resources free?)</a:t>
            </a:r>
          </a:p>
          <a:p>
            <a:pPr lvl="3"/>
            <a:r>
              <a:rPr lang="en-US" altLang="en-US" smtClean="0"/>
              <a:t>Yes, schedule it, op.issue_time = time</a:t>
            </a:r>
          </a:p>
          <a:p>
            <a:pPr lvl="4"/>
            <a:r>
              <a:rPr lang="en-US" altLang="en-US" smtClean="0"/>
              <a:t>Mark resources busy in RU_map relative to issue time</a:t>
            </a:r>
          </a:p>
          <a:p>
            <a:pPr lvl="4"/>
            <a:r>
              <a:rPr lang="en-US" altLang="en-US" smtClean="0"/>
              <a:t>Remove op from UNSCHEDULED/READY sets</a:t>
            </a:r>
          </a:p>
          <a:p>
            <a:pPr lvl="3"/>
            <a:r>
              <a:rPr lang="en-US" altLang="en-US" smtClean="0"/>
              <a:t>No, continue</a:t>
            </a:r>
          </a:p>
          <a:p>
            <a:pPr lvl="1"/>
            <a:endParaRPr lang="en-US" altLang="en-US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Cycle Scheduling Example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5384473" y="1600200"/>
            <a:ext cx="100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RU_map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5003473" y="2133600"/>
            <a:ext cx="1835150" cy="311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  ALU  MEM</a:t>
            </a:r>
          </a:p>
          <a:p>
            <a:r>
              <a:rPr lang="en-US" altLang="en-US"/>
              <a:t>0</a:t>
            </a:r>
          </a:p>
          <a:p>
            <a:r>
              <a:rPr lang="en-US" altLang="en-US"/>
              <a:t>1</a:t>
            </a:r>
          </a:p>
          <a:p>
            <a:r>
              <a:rPr lang="en-US" altLang="en-US"/>
              <a:t>2</a:t>
            </a:r>
          </a:p>
          <a:p>
            <a:r>
              <a:rPr lang="en-US" altLang="en-US"/>
              <a:t>3</a:t>
            </a:r>
          </a:p>
          <a:p>
            <a:r>
              <a:rPr lang="en-US" altLang="en-US"/>
              <a:t>4</a:t>
            </a:r>
          </a:p>
          <a:p>
            <a:r>
              <a:rPr lang="en-US" altLang="en-US"/>
              <a:t>5</a:t>
            </a:r>
          </a:p>
          <a:p>
            <a:r>
              <a:rPr lang="en-US" altLang="en-US"/>
              <a:t>6</a:t>
            </a:r>
          </a:p>
          <a:p>
            <a:r>
              <a:rPr lang="en-US" altLang="en-US"/>
              <a:t>7</a:t>
            </a:r>
          </a:p>
          <a:p>
            <a:r>
              <a:rPr lang="en-US" altLang="en-US"/>
              <a:t>8</a:t>
            </a:r>
          </a:p>
          <a:p>
            <a:r>
              <a:rPr lang="en-US" altLang="en-US"/>
              <a:t>9</a:t>
            </a:r>
          </a:p>
        </p:txBody>
      </p:sp>
      <p:sp>
        <p:nvSpPr>
          <p:cNvPr id="21509" name="Oval 5"/>
          <p:cNvSpPr>
            <a:spLocks noChangeArrowheads="1"/>
          </p:cNvSpPr>
          <p:nvPr/>
        </p:nvSpPr>
        <p:spPr bwMode="auto">
          <a:xfrm>
            <a:off x="27432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2m</a:t>
            </a:r>
          </a:p>
        </p:txBody>
      </p:sp>
      <p:sp>
        <p:nvSpPr>
          <p:cNvPr id="21510" name="Oval 6"/>
          <p:cNvSpPr>
            <a:spLocks noChangeArrowheads="1"/>
          </p:cNvSpPr>
          <p:nvPr/>
        </p:nvSpPr>
        <p:spPr bwMode="auto">
          <a:xfrm>
            <a:off x="2133600" y="2971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3m</a:t>
            </a:r>
          </a:p>
        </p:txBody>
      </p:sp>
      <p:sp>
        <p:nvSpPr>
          <p:cNvPr id="21511" name="Oval 7"/>
          <p:cNvSpPr>
            <a:spLocks noChangeArrowheads="1"/>
          </p:cNvSpPr>
          <p:nvPr/>
        </p:nvSpPr>
        <p:spPr bwMode="auto">
          <a:xfrm>
            <a:off x="2819400" y="3733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5m</a:t>
            </a:r>
          </a:p>
        </p:txBody>
      </p:sp>
      <p:sp>
        <p:nvSpPr>
          <p:cNvPr id="21512" name="Oval 8"/>
          <p:cNvSpPr>
            <a:spLocks noChangeArrowheads="1"/>
          </p:cNvSpPr>
          <p:nvPr/>
        </p:nvSpPr>
        <p:spPr bwMode="auto">
          <a:xfrm>
            <a:off x="2819400" y="2971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1513" name="Oval 9"/>
          <p:cNvSpPr>
            <a:spLocks noChangeArrowheads="1"/>
          </p:cNvSpPr>
          <p:nvPr/>
        </p:nvSpPr>
        <p:spPr bwMode="auto">
          <a:xfrm>
            <a:off x="289560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1514" name="Oval 10"/>
          <p:cNvSpPr>
            <a:spLocks noChangeArrowheads="1"/>
          </p:cNvSpPr>
          <p:nvPr/>
        </p:nvSpPr>
        <p:spPr bwMode="auto">
          <a:xfrm>
            <a:off x="3276600" y="5181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21515" name="Oval 11"/>
          <p:cNvSpPr>
            <a:spLocks noChangeArrowheads="1"/>
          </p:cNvSpPr>
          <p:nvPr/>
        </p:nvSpPr>
        <p:spPr bwMode="auto">
          <a:xfrm>
            <a:off x="2438400" y="5181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 flipH="1">
            <a:off x="2362200" y="26670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>
            <a:off x="2895600" y="26670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>
            <a:off x="2286000" y="3276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2971800" y="3276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2286000" y="3276600"/>
            <a:ext cx="68580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>
            <a:off x="2971800" y="40386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3124200" y="48006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2362200" y="2511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2895600" y="2663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3200400" y="4721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2590800" y="4035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2057400" y="3959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2514600" y="3273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1529" name="Text Box 25"/>
          <p:cNvSpPr txBox="1">
            <a:spLocks noChangeArrowheads="1"/>
          </p:cNvSpPr>
          <p:nvPr/>
        </p:nvSpPr>
        <p:spPr bwMode="auto">
          <a:xfrm>
            <a:off x="2971800" y="3425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1530" name="Text Box 26"/>
          <p:cNvSpPr txBox="1">
            <a:spLocks noChangeArrowheads="1"/>
          </p:cNvSpPr>
          <p:nvPr/>
        </p:nvSpPr>
        <p:spPr bwMode="auto">
          <a:xfrm>
            <a:off x="3048000" y="41148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1531" name="Text Box 27"/>
          <p:cNvSpPr txBox="1">
            <a:spLocks noChangeArrowheads="1"/>
          </p:cNvSpPr>
          <p:nvPr/>
        </p:nvSpPr>
        <p:spPr bwMode="auto">
          <a:xfrm>
            <a:off x="2955925" y="2220913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0, 0</a:t>
            </a:r>
          </a:p>
        </p:txBody>
      </p:sp>
      <p:sp>
        <p:nvSpPr>
          <p:cNvPr id="21532" name="Text Box 28"/>
          <p:cNvSpPr txBox="1">
            <a:spLocks noChangeArrowheads="1"/>
          </p:cNvSpPr>
          <p:nvPr/>
        </p:nvSpPr>
        <p:spPr bwMode="auto">
          <a:xfrm>
            <a:off x="1752600" y="2892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2, 2</a:t>
            </a:r>
          </a:p>
        </p:txBody>
      </p:sp>
      <p:sp>
        <p:nvSpPr>
          <p:cNvPr id="21533" name="Text Box 29"/>
          <p:cNvSpPr txBox="1">
            <a:spLocks noChangeArrowheads="1"/>
          </p:cNvSpPr>
          <p:nvPr/>
        </p:nvSpPr>
        <p:spPr bwMode="auto">
          <a:xfrm>
            <a:off x="3124200" y="2892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2, 3</a:t>
            </a:r>
          </a:p>
        </p:txBody>
      </p:sp>
      <p:sp>
        <p:nvSpPr>
          <p:cNvPr id="21534" name="Text Box 30"/>
          <p:cNvSpPr txBox="1">
            <a:spLocks noChangeArrowheads="1"/>
          </p:cNvSpPr>
          <p:nvPr/>
        </p:nvSpPr>
        <p:spPr bwMode="auto">
          <a:xfrm>
            <a:off x="3124200" y="3654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4, 4</a:t>
            </a:r>
          </a:p>
        </p:txBody>
      </p:sp>
      <p:sp>
        <p:nvSpPr>
          <p:cNvPr id="21535" name="Text Box 31"/>
          <p:cNvSpPr txBox="1">
            <a:spLocks noChangeArrowheads="1"/>
          </p:cNvSpPr>
          <p:nvPr/>
        </p:nvSpPr>
        <p:spPr bwMode="auto">
          <a:xfrm>
            <a:off x="3200400" y="4416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6, 6</a:t>
            </a:r>
          </a:p>
        </p:txBody>
      </p:sp>
      <p:sp>
        <p:nvSpPr>
          <p:cNvPr id="21536" name="Text Box 32"/>
          <p:cNvSpPr txBox="1">
            <a:spLocks noChangeArrowheads="1"/>
          </p:cNvSpPr>
          <p:nvPr/>
        </p:nvSpPr>
        <p:spPr bwMode="auto">
          <a:xfrm>
            <a:off x="1981200" y="5181600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4, 7</a:t>
            </a:r>
          </a:p>
        </p:txBody>
      </p:sp>
      <p:sp>
        <p:nvSpPr>
          <p:cNvPr id="21537" name="Text Box 33"/>
          <p:cNvSpPr txBox="1">
            <a:spLocks noChangeArrowheads="1"/>
          </p:cNvSpPr>
          <p:nvPr/>
        </p:nvSpPr>
        <p:spPr bwMode="auto">
          <a:xfrm>
            <a:off x="3581400" y="5178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7, 7</a:t>
            </a:r>
          </a:p>
        </p:txBody>
      </p:sp>
      <p:sp>
        <p:nvSpPr>
          <p:cNvPr id="21538" name="Oval 34"/>
          <p:cNvSpPr>
            <a:spLocks noChangeArrowheads="1"/>
          </p:cNvSpPr>
          <p:nvPr/>
        </p:nvSpPr>
        <p:spPr bwMode="auto">
          <a:xfrm>
            <a:off x="2895600" y="5791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21539" name="Line 35"/>
          <p:cNvSpPr>
            <a:spLocks noChangeShapeType="1"/>
          </p:cNvSpPr>
          <p:nvPr/>
        </p:nvSpPr>
        <p:spPr bwMode="auto">
          <a:xfrm>
            <a:off x="2667000" y="5486400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0" name="Line 36"/>
          <p:cNvSpPr>
            <a:spLocks noChangeShapeType="1"/>
          </p:cNvSpPr>
          <p:nvPr/>
        </p:nvSpPr>
        <p:spPr bwMode="auto">
          <a:xfrm flipH="1">
            <a:off x="3124200" y="5486400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1" name="Text Box 37"/>
          <p:cNvSpPr txBox="1">
            <a:spLocks noChangeArrowheads="1"/>
          </p:cNvSpPr>
          <p:nvPr/>
        </p:nvSpPr>
        <p:spPr bwMode="auto">
          <a:xfrm>
            <a:off x="2743200" y="5407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1542" name="Text Box 38"/>
          <p:cNvSpPr txBox="1">
            <a:spLocks noChangeArrowheads="1"/>
          </p:cNvSpPr>
          <p:nvPr/>
        </p:nvSpPr>
        <p:spPr bwMode="auto">
          <a:xfrm>
            <a:off x="3352800" y="5559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1543" name="Text Box 39"/>
          <p:cNvSpPr txBox="1">
            <a:spLocks noChangeArrowheads="1"/>
          </p:cNvSpPr>
          <p:nvPr/>
        </p:nvSpPr>
        <p:spPr bwMode="auto">
          <a:xfrm>
            <a:off x="3276600" y="57880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8, 8</a:t>
            </a:r>
          </a:p>
        </p:txBody>
      </p:sp>
      <p:sp>
        <p:nvSpPr>
          <p:cNvPr id="21544" name="Line 40"/>
          <p:cNvSpPr>
            <a:spLocks noChangeShapeType="1"/>
          </p:cNvSpPr>
          <p:nvPr/>
        </p:nvSpPr>
        <p:spPr bwMode="auto">
          <a:xfrm>
            <a:off x="2286000" y="3276600"/>
            <a:ext cx="228600" cy="1905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5" name="Oval 41"/>
          <p:cNvSpPr>
            <a:spLocks noChangeArrowheads="1"/>
          </p:cNvSpPr>
          <p:nvPr/>
        </p:nvSpPr>
        <p:spPr bwMode="auto">
          <a:xfrm>
            <a:off x="3733800" y="4724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7m</a:t>
            </a:r>
          </a:p>
        </p:txBody>
      </p:sp>
      <p:sp>
        <p:nvSpPr>
          <p:cNvPr id="21546" name="Oval 42"/>
          <p:cNvSpPr>
            <a:spLocks noChangeArrowheads="1"/>
          </p:cNvSpPr>
          <p:nvPr/>
        </p:nvSpPr>
        <p:spPr bwMode="auto">
          <a:xfrm>
            <a:off x="1828800" y="228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1547" name="Text Box 43"/>
          <p:cNvSpPr txBox="1">
            <a:spLocks noChangeArrowheads="1"/>
          </p:cNvSpPr>
          <p:nvPr/>
        </p:nvSpPr>
        <p:spPr bwMode="auto">
          <a:xfrm>
            <a:off x="1295400" y="22066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0, 1</a:t>
            </a:r>
          </a:p>
        </p:txBody>
      </p:sp>
      <p:sp>
        <p:nvSpPr>
          <p:cNvPr id="21548" name="Line 44"/>
          <p:cNvSpPr>
            <a:spLocks noChangeShapeType="1"/>
          </p:cNvSpPr>
          <p:nvPr/>
        </p:nvSpPr>
        <p:spPr bwMode="auto">
          <a:xfrm>
            <a:off x="2057400" y="2590800"/>
            <a:ext cx="152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9" name="Line 45"/>
          <p:cNvSpPr>
            <a:spLocks noChangeShapeType="1"/>
          </p:cNvSpPr>
          <p:nvPr/>
        </p:nvSpPr>
        <p:spPr bwMode="auto">
          <a:xfrm flipH="1">
            <a:off x="3505200" y="5029200"/>
            <a:ext cx="304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0" name="Text Box 46"/>
          <p:cNvSpPr txBox="1">
            <a:spLocks noChangeArrowheads="1"/>
          </p:cNvSpPr>
          <p:nvPr/>
        </p:nvSpPr>
        <p:spPr bwMode="auto">
          <a:xfrm>
            <a:off x="4038600" y="47212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0, 5</a:t>
            </a:r>
          </a:p>
        </p:txBody>
      </p:sp>
      <p:sp>
        <p:nvSpPr>
          <p:cNvPr id="21551" name="Text Box 47"/>
          <p:cNvSpPr txBox="1">
            <a:spLocks noChangeArrowheads="1"/>
          </p:cNvSpPr>
          <p:nvPr/>
        </p:nvSpPr>
        <p:spPr bwMode="auto">
          <a:xfrm>
            <a:off x="2057400" y="2511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1552" name="Text Box 48"/>
          <p:cNvSpPr txBox="1">
            <a:spLocks noChangeArrowheads="1"/>
          </p:cNvSpPr>
          <p:nvPr/>
        </p:nvSpPr>
        <p:spPr bwMode="auto">
          <a:xfrm>
            <a:off x="3505200" y="4797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1553" name="Text Box 49"/>
          <p:cNvSpPr txBox="1">
            <a:spLocks noChangeArrowheads="1"/>
          </p:cNvSpPr>
          <p:nvPr/>
        </p:nvSpPr>
        <p:spPr bwMode="auto">
          <a:xfrm>
            <a:off x="7670473" y="160020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Schedule</a:t>
            </a:r>
          </a:p>
        </p:txBody>
      </p:sp>
      <p:sp>
        <p:nvSpPr>
          <p:cNvPr id="21554" name="Text Box 50"/>
          <p:cNvSpPr txBox="1">
            <a:spLocks noChangeArrowheads="1"/>
          </p:cNvSpPr>
          <p:nvPr/>
        </p:nvSpPr>
        <p:spPr bwMode="auto">
          <a:xfrm>
            <a:off x="7289473" y="2133600"/>
            <a:ext cx="1858201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time </a:t>
            </a:r>
            <a:r>
              <a:rPr lang="en-US" altLang="en-US" dirty="0" smtClean="0"/>
              <a:t>  Instructions</a:t>
            </a:r>
            <a:endParaRPr lang="en-US" altLang="en-US" dirty="0"/>
          </a:p>
          <a:p>
            <a:r>
              <a:rPr lang="en-US" altLang="en-US" dirty="0"/>
              <a:t>0</a:t>
            </a:r>
          </a:p>
          <a:p>
            <a:r>
              <a:rPr lang="en-US" altLang="en-US" dirty="0"/>
              <a:t>1</a:t>
            </a:r>
          </a:p>
          <a:p>
            <a:r>
              <a:rPr lang="en-US" altLang="en-US" dirty="0"/>
              <a:t>2</a:t>
            </a:r>
          </a:p>
          <a:p>
            <a:r>
              <a:rPr lang="en-US" altLang="en-US" dirty="0"/>
              <a:t>3</a:t>
            </a:r>
          </a:p>
          <a:p>
            <a:r>
              <a:rPr lang="en-US" altLang="en-US" dirty="0"/>
              <a:t>4</a:t>
            </a:r>
          </a:p>
          <a:p>
            <a:r>
              <a:rPr lang="en-US" altLang="en-US" dirty="0"/>
              <a:t>5</a:t>
            </a:r>
          </a:p>
          <a:p>
            <a:r>
              <a:rPr lang="en-US" altLang="en-US" dirty="0"/>
              <a:t>6</a:t>
            </a:r>
          </a:p>
          <a:p>
            <a:r>
              <a:rPr lang="en-US" altLang="en-US" dirty="0"/>
              <a:t>7</a:t>
            </a:r>
          </a:p>
          <a:p>
            <a:r>
              <a:rPr lang="en-US" altLang="en-US" dirty="0"/>
              <a:t>8</a:t>
            </a:r>
          </a:p>
          <a:p>
            <a:r>
              <a:rPr lang="en-US" altLang="en-US" dirty="0"/>
              <a:t>9</a:t>
            </a:r>
          </a:p>
        </p:txBody>
      </p:sp>
      <p:sp>
        <p:nvSpPr>
          <p:cNvPr id="21555" name="Text Box 51"/>
          <p:cNvSpPr txBox="1">
            <a:spLocks noChangeArrowheads="1"/>
          </p:cNvSpPr>
          <p:nvPr/>
        </p:nvSpPr>
        <p:spPr bwMode="auto">
          <a:xfrm>
            <a:off x="762000" y="3886200"/>
            <a:ext cx="1027113" cy="243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op   priority</a:t>
            </a:r>
          </a:p>
          <a:p>
            <a:r>
              <a:rPr lang="en-US" altLang="en-US" sz="1400"/>
              <a:t>1	8</a:t>
            </a:r>
          </a:p>
          <a:p>
            <a:r>
              <a:rPr lang="en-US" altLang="en-US" sz="1400"/>
              <a:t>2	9</a:t>
            </a:r>
          </a:p>
          <a:p>
            <a:r>
              <a:rPr lang="en-US" altLang="en-US" sz="1400"/>
              <a:t>3	7</a:t>
            </a:r>
          </a:p>
          <a:p>
            <a:r>
              <a:rPr lang="en-US" altLang="en-US" sz="1400"/>
              <a:t>4	6</a:t>
            </a:r>
          </a:p>
          <a:p>
            <a:r>
              <a:rPr lang="en-US" altLang="en-US" sz="1400"/>
              <a:t>5	5</a:t>
            </a:r>
          </a:p>
          <a:p>
            <a:r>
              <a:rPr lang="en-US" altLang="en-US" sz="1400"/>
              <a:t>6	3</a:t>
            </a:r>
          </a:p>
          <a:p>
            <a:r>
              <a:rPr lang="en-US" altLang="en-US" sz="1400"/>
              <a:t>7	4</a:t>
            </a:r>
          </a:p>
          <a:p>
            <a:r>
              <a:rPr lang="en-US" altLang="en-US" sz="1400"/>
              <a:t>8	2</a:t>
            </a:r>
          </a:p>
          <a:p>
            <a:r>
              <a:rPr lang="en-US" altLang="en-US" sz="1400"/>
              <a:t>9	2</a:t>
            </a:r>
          </a:p>
          <a:p>
            <a:r>
              <a:rPr lang="en-US" altLang="en-US" sz="1400"/>
              <a:t>10	1</a:t>
            </a:r>
          </a:p>
        </p:txBody>
      </p:sp>
      <p:sp>
        <p:nvSpPr>
          <p:cNvPr id="21556" name="Rectangle 52"/>
          <p:cNvSpPr>
            <a:spLocks noChangeArrowheads="1"/>
          </p:cNvSpPr>
          <p:nvPr/>
        </p:nvSpPr>
        <p:spPr bwMode="auto">
          <a:xfrm>
            <a:off x="762000" y="3889375"/>
            <a:ext cx="1066800" cy="2438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4844723" y="1676400"/>
            <a:ext cx="2368550" cy="3581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232650" y="1665288"/>
            <a:ext cx="2368550" cy="3581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24400" y="5671919"/>
            <a:ext cx="10198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 =</a:t>
            </a:r>
          </a:p>
          <a:p>
            <a:r>
              <a:rPr lang="en-US" dirty="0" smtClean="0"/>
              <a:t>Ready = </a:t>
            </a:r>
            <a:endParaRPr lang="en-US" dirty="0"/>
          </a:p>
        </p:txBody>
      </p:sp>
      <p:sp>
        <p:nvSpPr>
          <p:cNvPr id="56" name="Text Box 5"/>
          <p:cNvSpPr txBox="1">
            <a:spLocks noChangeArrowheads="1"/>
          </p:cNvSpPr>
          <p:nvPr/>
        </p:nvSpPr>
        <p:spPr bwMode="auto">
          <a:xfrm>
            <a:off x="603559" y="1477797"/>
            <a:ext cx="3212482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>
                <a:solidFill>
                  <a:schemeClr val="tx1"/>
                </a:solidFill>
              </a:rPr>
              <a:t>Processor: </a:t>
            </a:r>
            <a:r>
              <a:rPr lang="en-US" altLang="en-US" sz="1400" dirty="0">
                <a:solidFill>
                  <a:schemeClr val="tx1"/>
                </a:solidFill>
              </a:rPr>
              <a:t>2 issue, 1 memory port, 1 ALU</a:t>
            </a:r>
          </a:p>
          <a:p>
            <a:r>
              <a:rPr lang="en-US" altLang="en-US" sz="1400" dirty="0">
                <a:solidFill>
                  <a:schemeClr val="tx1"/>
                </a:solidFill>
              </a:rPr>
              <a:t>Memory port = 2 cycles, pipelined</a:t>
            </a:r>
          </a:p>
          <a:p>
            <a:r>
              <a:rPr lang="en-US" altLang="en-US" sz="1400" dirty="0">
                <a:solidFill>
                  <a:schemeClr val="tx1"/>
                </a:solidFill>
              </a:rPr>
              <a:t>ALU = 1 cycle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Homework Problem 3</a:t>
            </a:r>
          </a:p>
        </p:txBody>
      </p:sp>
      <p:sp>
        <p:nvSpPr>
          <p:cNvPr id="23555" name="Oval 3"/>
          <p:cNvSpPr>
            <a:spLocks noChangeArrowheads="1"/>
          </p:cNvSpPr>
          <p:nvPr/>
        </p:nvSpPr>
        <p:spPr bwMode="auto">
          <a:xfrm>
            <a:off x="1828800" y="28225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1m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981200" y="31273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685800" y="1524000"/>
            <a:ext cx="407682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smtClean="0">
                <a:solidFill>
                  <a:schemeClr val="tx1"/>
                </a:solidFill>
              </a:rPr>
              <a:t>Processor: </a:t>
            </a:r>
            <a:r>
              <a:rPr lang="en-US" altLang="en-US" dirty="0">
                <a:solidFill>
                  <a:schemeClr val="tx1"/>
                </a:solidFill>
              </a:rPr>
              <a:t>2 issue, 1 memory port, 1 ALU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Memory port = 2 cycles, pipelined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ALU = 1 cycle</a:t>
            </a:r>
          </a:p>
        </p:txBody>
      </p:sp>
      <p:sp>
        <p:nvSpPr>
          <p:cNvPr id="23558" name="Oval 6"/>
          <p:cNvSpPr>
            <a:spLocks noChangeArrowheads="1"/>
          </p:cNvSpPr>
          <p:nvPr/>
        </p:nvSpPr>
        <p:spPr bwMode="auto">
          <a:xfrm>
            <a:off x="2667000" y="28225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2m</a:t>
            </a:r>
          </a:p>
        </p:txBody>
      </p:sp>
      <p:sp>
        <p:nvSpPr>
          <p:cNvPr id="23559" name="Oval 7"/>
          <p:cNvSpPr>
            <a:spLocks noChangeArrowheads="1"/>
          </p:cNvSpPr>
          <p:nvPr/>
        </p:nvSpPr>
        <p:spPr bwMode="auto">
          <a:xfrm>
            <a:off x="2667000" y="34321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4m</a:t>
            </a:r>
          </a:p>
        </p:txBody>
      </p:sp>
      <p:sp>
        <p:nvSpPr>
          <p:cNvPr id="23560" name="Oval 8"/>
          <p:cNvSpPr>
            <a:spLocks noChangeArrowheads="1"/>
          </p:cNvSpPr>
          <p:nvPr/>
        </p:nvSpPr>
        <p:spPr bwMode="auto">
          <a:xfrm>
            <a:off x="2667000" y="40417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23561" name="Oval 9"/>
          <p:cNvSpPr>
            <a:spLocks noChangeArrowheads="1"/>
          </p:cNvSpPr>
          <p:nvPr/>
        </p:nvSpPr>
        <p:spPr bwMode="auto">
          <a:xfrm>
            <a:off x="1828800" y="34321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3562" name="Oval 10"/>
          <p:cNvSpPr>
            <a:spLocks noChangeArrowheads="1"/>
          </p:cNvSpPr>
          <p:nvPr/>
        </p:nvSpPr>
        <p:spPr bwMode="auto">
          <a:xfrm>
            <a:off x="1828800" y="40417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3563" name="Oval 11"/>
          <p:cNvSpPr>
            <a:spLocks noChangeArrowheads="1"/>
          </p:cNvSpPr>
          <p:nvPr/>
        </p:nvSpPr>
        <p:spPr bwMode="auto">
          <a:xfrm>
            <a:off x="1219200" y="40417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3564" name="Oval 12"/>
          <p:cNvSpPr>
            <a:spLocks noChangeArrowheads="1"/>
          </p:cNvSpPr>
          <p:nvPr/>
        </p:nvSpPr>
        <p:spPr bwMode="auto">
          <a:xfrm>
            <a:off x="2286000" y="46513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23565" name="Oval 13"/>
          <p:cNvSpPr>
            <a:spLocks noChangeArrowheads="1"/>
          </p:cNvSpPr>
          <p:nvPr/>
        </p:nvSpPr>
        <p:spPr bwMode="auto">
          <a:xfrm>
            <a:off x="2286000" y="53371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>
            <a:off x="1981200" y="31273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2819400" y="31273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2819400" y="37369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>
            <a:off x="1981200" y="37369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H="1">
            <a:off x="1371600" y="373697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1371600" y="4346575"/>
            <a:ext cx="9906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2057400" y="4346575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 flipH="1">
            <a:off x="2514600" y="4346575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>
            <a:off x="2438400" y="495617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Oval 23"/>
          <p:cNvSpPr>
            <a:spLocks noChangeArrowheads="1"/>
          </p:cNvSpPr>
          <p:nvPr/>
        </p:nvSpPr>
        <p:spPr bwMode="auto">
          <a:xfrm>
            <a:off x="2895600" y="46513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9m</a:t>
            </a:r>
          </a:p>
        </p:txBody>
      </p:sp>
      <p:sp>
        <p:nvSpPr>
          <p:cNvPr id="23576" name="Line 24"/>
          <p:cNvSpPr>
            <a:spLocks noChangeShapeType="1"/>
          </p:cNvSpPr>
          <p:nvPr/>
        </p:nvSpPr>
        <p:spPr bwMode="auto">
          <a:xfrm flipH="1">
            <a:off x="2514600" y="495617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2819400" y="31273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3578" name="Text Box 26"/>
          <p:cNvSpPr txBox="1">
            <a:spLocks noChangeArrowheads="1"/>
          </p:cNvSpPr>
          <p:nvPr/>
        </p:nvSpPr>
        <p:spPr bwMode="auto">
          <a:xfrm>
            <a:off x="2819400" y="37369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3579" name="Text Box 27"/>
          <p:cNvSpPr txBox="1">
            <a:spLocks noChangeArrowheads="1"/>
          </p:cNvSpPr>
          <p:nvPr/>
        </p:nvSpPr>
        <p:spPr bwMode="auto">
          <a:xfrm>
            <a:off x="2667000" y="4343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3580" name="Text Box 28"/>
          <p:cNvSpPr txBox="1">
            <a:spLocks noChangeArrowheads="1"/>
          </p:cNvSpPr>
          <p:nvPr/>
        </p:nvSpPr>
        <p:spPr bwMode="auto">
          <a:xfrm>
            <a:off x="2133600" y="4267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3581" name="Text Box 29"/>
          <p:cNvSpPr txBox="1">
            <a:spLocks noChangeArrowheads="1"/>
          </p:cNvSpPr>
          <p:nvPr/>
        </p:nvSpPr>
        <p:spPr bwMode="auto">
          <a:xfrm>
            <a:off x="1981200" y="3733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3582" name="Text Box 30"/>
          <p:cNvSpPr txBox="1">
            <a:spLocks noChangeArrowheads="1"/>
          </p:cNvSpPr>
          <p:nvPr/>
        </p:nvSpPr>
        <p:spPr bwMode="auto">
          <a:xfrm>
            <a:off x="1447800" y="36607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3583" name="Text Box 31"/>
          <p:cNvSpPr txBox="1">
            <a:spLocks noChangeArrowheads="1"/>
          </p:cNvSpPr>
          <p:nvPr/>
        </p:nvSpPr>
        <p:spPr bwMode="auto">
          <a:xfrm>
            <a:off x="1447800" y="46513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3584" name="Text Box 32"/>
          <p:cNvSpPr txBox="1">
            <a:spLocks noChangeArrowheads="1"/>
          </p:cNvSpPr>
          <p:nvPr/>
        </p:nvSpPr>
        <p:spPr bwMode="auto">
          <a:xfrm>
            <a:off x="2743200" y="5181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3585" name="Text Box 33"/>
          <p:cNvSpPr txBox="1">
            <a:spLocks noChangeArrowheads="1"/>
          </p:cNvSpPr>
          <p:nvPr/>
        </p:nvSpPr>
        <p:spPr bwMode="auto">
          <a:xfrm>
            <a:off x="685800" y="6019800"/>
            <a:ext cx="374333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 dirty="0"/>
              <a:t>Calculate height-based priorities</a:t>
            </a:r>
          </a:p>
          <a:p>
            <a:r>
              <a:rPr lang="en-US" altLang="en-US" dirty="0"/>
              <a:t>2.	Schedule </a:t>
            </a:r>
            <a:r>
              <a:rPr lang="en-US" altLang="en-US" dirty="0" smtClean="0"/>
              <a:t>using cycle </a:t>
            </a:r>
            <a:r>
              <a:rPr lang="en-US" altLang="en-US" dirty="0"/>
              <a:t>scheduler</a:t>
            </a:r>
          </a:p>
        </p:txBody>
      </p:sp>
      <p:sp>
        <p:nvSpPr>
          <p:cNvPr id="23586" name="Text Box 34"/>
          <p:cNvSpPr txBox="1">
            <a:spLocks noChangeArrowheads="1"/>
          </p:cNvSpPr>
          <p:nvPr/>
        </p:nvSpPr>
        <p:spPr bwMode="auto">
          <a:xfrm>
            <a:off x="1447800" y="28225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0,1</a:t>
            </a:r>
          </a:p>
        </p:txBody>
      </p:sp>
      <p:sp>
        <p:nvSpPr>
          <p:cNvPr id="23587" name="Text Box 35"/>
          <p:cNvSpPr txBox="1">
            <a:spLocks noChangeArrowheads="1"/>
          </p:cNvSpPr>
          <p:nvPr/>
        </p:nvSpPr>
        <p:spPr bwMode="auto">
          <a:xfrm>
            <a:off x="1447800" y="33559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2,3</a:t>
            </a:r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838200" y="40417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3,5</a:t>
            </a:r>
          </a:p>
        </p:txBody>
      </p:sp>
      <p:sp>
        <p:nvSpPr>
          <p:cNvPr id="23589" name="Text Box 37"/>
          <p:cNvSpPr txBox="1">
            <a:spLocks noChangeArrowheads="1"/>
          </p:cNvSpPr>
          <p:nvPr/>
        </p:nvSpPr>
        <p:spPr bwMode="auto">
          <a:xfrm>
            <a:off x="2057400" y="38893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3,4</a:t>
            </a:r>
          </a:p>
        </p:txBody>
      </p:sp>
      <p:sp>
        <p:nvSpPr>
          <p:cNvPr id="23590" name="Text Box 38"/>
          <p:cNvSpPr txBox="1">
            <a:spLocks noChangeArrowheads="1"/>
          </p:cNvSpPr>
          <p:nvPr/>
        </p:nvSpPr>
        <p:spPr bwMode="auto">
          <a:xfrm>
            <a:off x="2971800" y="40417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4,4</a:t>
            </a:r>
          </a:p>
        </p:txBody>
      </p:sp>
      <p:sp>
        <p:nvSpPr>
          <p:cNvPr id="23591" name="Text Box 39"/>
          <p:cNvSpPr txBox="1">
            <a:spLocks noChangeArrowheads="1"/>
          </p:cNvSpPr>
          <p:nvPr/>
        </p:nvSpPr>
        <p:spPr bwMode="auto">
          <a:xfrm>
            <a:off x="2971800" y="34321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2,2</a:t>
            </a:r>
          </a:p>
        </p:txBody>
      </p:sp>
      <p:sp>
        <p:nvSpPr>
          <p:cNvPr id="23592" name="Text Box 40"/>
          <p:cNvSpPr txBox="1">
            <a:spLocks noChangeArrowheads="1"/>
          </p:cNvSpPr>
          <p:nvPr/>
        </p:nvSpPr>
        <p:spPr bwMode="auto">
          <a:xfrm>
            <a:off x="2971800" y="28225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0,0</a:t>
            </a:r>
          </a:p>
        </p:txBody>
      </p:sp>
      <p:sp>
        <p:nvSpPr>
          <p:cNvPr id="23593" name="Text Box 41"/>
          <p:cNvSpPr txBox="1">
            <a:spLocks noChangeArrowheads="1"/>
          </p:cNvSpPr>
          <p:nvPr/>
        </p:nvSpPr>
        <p:spPr bwMode="auto">
          <a:xfrm>
            <a:off x="3200400" y="4648200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0,4</a:t>
            </a:r>
          </a:p>
        </p:txBody>
      </p:sp>
      <p:sp>
        <p:nvSpPr>
          <p:cNvPr id="23594" name="Text Box 42"/>
          <p:cNvSpPr txBox="1">
            <a:spLocks noChangeArrowheads="1"/>
          </p:cNvSpPr>
          <p:nvPr/>
        </p:nvSpPr>
        <p:spPr bwMode="auto">
          <a:xfrm>
            <a:off x="1905000" y="46513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5,5</a:t>
            </a:r>
          </a:p>
        </p:txBody>
      </p:sp>
      <p:sp>
        <p:nvSpPr>
          <p:cNvPr id="23595" name="Text Box 43"/>
          <p:cNvSpPr txBox="1">
            <a:spLocks noChangeArrowheads="1"/>
          </p:cNvSpPr>
          <p:nvPr/>
        </p:nvSpPr>
        <p:spPr bwMode="auto">
          <a:xfrm>
            <a:off x="1905000" y="5334000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6,6</a:t>
            </a:r>
          </a:p>
        </p:txBody>
      </p:sp>
      <p:sp>
        <p:nvSpPr>
          <p:cNvPr id="23596" name="Text Box 44"/>
          <p:cNvSpPr txBox="1">
            <a:spLocks noChangeArrowheads="1"/>
          </p:cNvSpPr>
          <p:nvPr/>
        </p:nvSpPr>
        <p:spPr bwMode="auto">
          <a:xfrm>
            <a:off x="2438400" y="49561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3597" name="Text Box 45"/>
          <p:cNvSpPr txBox="1">
            <a:spLocks noChangeArrowheads="1"/>
          </p:cNvSpPr>
          <p:nvPr/>
        </p:nvSpPr>
        <p:spPr bwMode="auto">
          <a:xfrm>
            <a:off x="5246933" y="1524000"/>
            <a:ext cx="100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RU_map</a:t>
            </a:r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4865933" y="2057400"/>
            <a:ext cx="1835150" cy="311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  ALU  MEM</a:t>
            </a:r>
          </a:p>
          <a:p>
            <a:r>
              <a:rPr lang="en-US" altLang="en-US"/>
              <a:t>0</a:t>
            </a:r>
          </a:p>
          <a:p>
            <a:r>
              <a:rPr lang="en-US" altLang="en-US"/>
              <a:t>1</a:t>
            </a:r>
          </a:p>
          <a:p>
            <a:r>
              <a:rPr lang="en-US" altLang="en-US"/>
              <a:t>2</a:t>
            </a:r>
          </a:p>
          <a:p>
            <a:r>
              <a:rPr lang="en-US" altLang="en-US"/>
              <a:t>3</a:t>
            </a:r>
          </a:p>
          <a:p>
            <a:r>
              <a:rPr lang="en-US" altLang="en-US"/>
              <a:t>4</a:t>
            </a:r>
          </a:p>
          <a:p>
            <a:r>
              <a:rPr lang="en-US" altLang="en-US"/>
              <a:t>5</a:t>
            </a:r>
          </a:p>
          <a:p>
            <a:r>
              <a:rPr lang="en-US" altLang="en-US"/>
              <a:t>6</a:t>
            </a:r>
          </a:p>
          <a:p>
            <a:r>
              <a:rPr lang="en-US" altLang="en-US"/>
              <a:t>7</a:t>
            </a:r>
          </a:p>
          <a:p>
            <a:r>
              <a:rPr lang="en-US" altLang="en-US"/>
              <a:t>8</a:t>
            </a:r>
          </a:p>
          <a:p>
            <a:r>
              <a:rPr lang="en-US" altLang="en-US"/>
              <a:t>9</a:t>
            </a:r>
          </a:p>
        </p:txBody>
      </p:sp>
      <p:sp>
        <p:nvSpPr>
          <p:cNvPr id="23599" name="Text Box 47"/>
          <p:cNvSpPr txBox="1">
            <a:spLocks noChangeArrowheads="1"/>
          </p:cNvSpPr>
          <p:nvPr/>
        </p:nvSpPr>
        <p:spPr bwMode="auto">
          <a:xfrm>
            <a:off x="7532933" y="152400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Schedule</a:t>
            </a:r>
          </a:p>
        </p:txBody>
      </p:sp>
      <p:sp>
        <p:nvSpPr>
          <p:cNvPr id="23600" name="Text Box 48"/>
          <p:cNvSpPr txBox="1">
            <a:spLocks noChangeArrowheads="1"/>
          </p:cNvSpPr>
          <p:nvPr/>
        </p:nvSpPr>
        <p:spPr bwMode="auto">
          <a:xfrm>
            <a:off x="7151933" y="2057400"/>
            <a:ext cx="1800493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time  </a:t>
            </a:r>
            <a:r>
              <a:rPr lang="en-US" altLang="en-US" dirty="0" smtClean="0"/>
              <a:t>Instructions</a:t>
            </a:r>
            <a:endParaRPr lang="en-US" altLang="en-US" dirty="0"/>
          </a:p>
          <a:p>
            <a:r>
              <a:rPr lang="en-US" altLang="en-US" dirty="0"/>
              <a:t>0</a:t>
            </a:r>
          </a:p>
          <a:p>
            <a:r>
              <a:rPr lang="en-US" altLang="en-US" dirty="0"/>
              <a:t>1</a:t>
            </a:r>
          </a:p>
          <a:p>
            <a:r>
              <a:rPr lang="en-US" altLang="en-US" dirty="0"/>
              <a:t>2</a:t>
            </a:r>
          </a:p>
          <a:p>
            <a:r>
              <a:rPr lang="en-US" altLang="en-US" dirty="0"/>
              <a:t>3</a:t>
            </a:r>
          </a:p>
          <a:p>
            <a:r>
              <a:rPr lang="en-US" altLang="en-US" dirty="0"/>
              <a:t>4</a:t>
            </a:r>
          </a:p>
          <a:p>
            <a:r>
              <a:rPr lang="en-US" altLang="en-US" dirty="0"/>
              <a:t>5</a:t>
            </a:r>
          </a:p>
          <a:p>
            <a:r>
              <a:rPr lang="en-US" altLang="en-US" dirty="0"/>
              <a:t>6</a:t>
            </a:r>
          </a:p>
          <a:p>
            <a:r>
              <a:rPr lang="en-US" altLang="en-US" dirty="0"/>
              <a:t>7</a:t>
            </a:r>
          </a:p>
          <a:p>
            <a:r>
              <a:rPr lang="en-US" altLang="en-US" dirty="0"/>
              <a:t>8</a:t>
            </a:r>
          </a:p>
          <a:p>
            <a:r>
              <a:rPr lang="en-US" altLang="en-US" dirty="0"/>
              <a:t>9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4718050" y="1571053"/>
            <a:ext cx="2368550" cy="3581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7080250" y="1571053"/>
            <a:ext cx="2368550" cy="3581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638800" y="5476188"/>
            <a:ext cx="10198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 =</a:t>
            </a:r>
          </a:p>
          <a:p>
            <a:r>
              <a:rPr lang="en-US" dirty="0" smtClean="0"/>
              <a:t>Ready = 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153400" cy="615950"/>
          </a:xfrm>
        </p:spPr>
        <p:txBody>
          <a:bodyPr/>
          <a:lstStyle/>
          <a:p>
            <a:r>
              <a:rPr lang="en-US" altLang="en-US" dirty="0" smtClean="0"/>
              <a:t>Homework Problem 3 – Answer</a:t>
            </a:r>
          </a:p>
        </p:txBody>
      </p:sp>
      <p:sp>
        <p:nvSpPr>
          <p:cNvPr id="16387" name="Oval 3"/>
          <p:cNvSpPr>
            <a:spLocks noChangeArrowheads="1"/>
          </p:cNvSpPr>
          <p:nvPr/>
        </p:nvSpPr>
        <p:spPr bwMode="auto">
          <a:xfrm>
            <a:off x="1828800" y="28225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1m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981200" y="31273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685800" y="1524000"/>
            <a:ext cx="407682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smtClean="0">
                <a:solidFill>
                  <a:schemeClr val="tx1"/>
                </a:solidFill>
              </a:rPr>
              <a:t>Processor: </a:t>
            </a:r>
            <a:r>
              <a:rPr lang="en-US" altLang="en-US" dirty="0">
                <a:solidFill>
                  <a:schemeClr val="tx1"/>
                </a:solidFill>
              </a:rPr>
              <a:t>2 issue, 1 memory port, 1 ALU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Memory port = 2 cycles, pipelined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ALU = 1 cycle</a:t>
            </a:r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2667000" y="28225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2m</a:t>
            </a:r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2667000" y="34321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4m</a:t>
            </a:r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2667000" y="40417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>
            <a:off x="1828800" y="34321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6394" name="Oval 10"/>
          <p:cNvSpPr>
            <a:spLocks noChangeArrowheads="1"/>
          </p:cNvSpPr>
          <p:nvPr/>
        </p:nvSpPr>
        <p:spPr bwMode="auto">
          <a:xfrm>
            <a:off x="1828800" y="40417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6395" name="Oval 11"/>
          <p:cNvSpPr>
            <a:spLocks noChangeArrowheads="1"/>
          </p:cNvSpPr>
          <p:nvPr/>
        </p:nvSpPr>
        <p:spPr bwMode="auto">
          <a:xfrm>
            <a:off x="1219200" y="40417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6396" name="Oval 12"/>
          <p:cNvSpPr>
            <a:spLocks noChangeArrowheads="1"/>
          </p:cNvSpPr>
          <p:nvPr/>
        </p:nvSpPr>
        <p:spPr bwMode="auto">
          <a:xfrm>
            <a:off x="2286000" y="46513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6397" name="Oval 13"/>
          <p:cNvSpPr>
            <a:spLocks noChangeArrowheads="1"/>
          </p:cNvSpPr>
          <p:nvPr/>
        </p:nvSpPr>
        <p:spPr bwMode="auto">
          <a:xfrm>
            <a:off x="2286000" y="53371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>
            <a:off x="1981200" y="31273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>
            <a:off x="2819400" y="31273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2819400" y="37369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1981200" y="37369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1371600" y="373697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1371600" y="4346575"/>
            <a:ext cx="9906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2057400" y="4346575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 flipH="1">
            <a:off x="2514600" y="4346575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>
            <a:off x="2438400" y="495617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7" name="Oval 23"/>
          <p:cNvSpPr>
            <a:spLocks noChangeArrowheads="1"/>
          </p:cNvSpPr>
          <p:nvPr/>
        </p:nvSpPr>
        <p:spPr bwMode="auto">
          <a:xfrm>
            <a:off x="2895600" y="46513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9m</a:t>
            </a:r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 flipH="1">
            <a:off x="2514600" y="495617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2819400" y="31273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6410" name="Text Box 26"/>
          <p:cNvSpPr txBox="1">
            <a:spLocks noChangeArrowheads="1"/>
          </p:cNvSpPr>
          <p:nvPr/>
        </p:nvSpPr>
        <p:spPr bwMode="auto">
          <a:xfrm>
            <a:off x="2819400" y="37369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6411" name="Text Box 27"/>
          <p:cNvSpPr txBox="1">
            <a:spLocks noChangeArrowheads="1"/>
          </p:cNvSpPr>
          <p:nvPr/>
        </p:nvSpPr>
        <p:spPr bwMode="auto">
          <a:xfrm>
            <a:off x="2667000" y="4343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2133600" y="4267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1981200" y="3733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1447800" y="36607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15" name="Text Box 31"/>
          <p:cNvSpPr txBox="1">
            <a:spLocks noChangeArrowheads="1"/>
          </p:cNvSpPr>
          <p:nvPr/>
        </p:nvSpPr>
        <p:spPr bwMode="auto">
          <a:xfrm>
            <a:off x="1447800" y="46513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16" name="Text Box 32"/>
          <p:cNvSpPr txBox="1">
            <a:spLocks noChangeArrowheads="1"/>
          </p:cNvSpPr>
          <p:nvPr/>
        </p:nvSpPr>
        <p:spPr bwMode="auto">
          <a:xfrm>
            <a:off x="2743200" y="5181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6417" name="Text Box 33"/>
          <p:cNvSpPr txBox="1">
            <a:spLocks noChangeArrowheads="1"/>
          </p:cNvSpPr>
          <p:nvPr/>
        </p:nvSpPr>
        <p:spPr bwMode="auto">
          <a:xfrm>
            <a:off x="685800" y="6019800"/>
            <a:ext cx="3937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/>
              <a:t>Calculate height-based priorities</a:t>
            </a:r>
          </a:p>
          <a:p>
            <a:r>
              <a:rPr lang="en-US" altLang="en-US"/>
              <a:t>2.	Schedule using </a:t>
            </a:r>
            <a:r>
              <a:rPr lang="en-US" altLang="en-US" u="sng"/>
              <a:t>Operation</a:t>
            </a:r>
            <a:r>
              <a:rPr lang="en-US" altLang="en-US"/>
              <a:t> scheduler</a:t>
            </a:r>
          </a:p>
        </p:txBody>
      </p:sp>
      <p:sp>
        <p:nvSpPr>
          <p:cNvPr id="16418" name="Text Box 34"/>
          <p:cNvSpPr txBox="1">
            <a:spLocks noChangeArrowheads="1"/>
          </p:cNvSpPr>
          <p:nvPr/>
        </p:nvSpPr>
        <p:spPr bwMode="auto">
          <a:xfrm>
            <a:off x="1447800" y="28225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0,1</a:t>
            </a:r>
          </a:p>
        </p:txBody>
      </p:sp>
      <p:sp>
        <p:nvSpPr>
          <p:cNvPr id="16419" name="Text Box 35"/>
          <p:cNvSpPr txBox="1">
            <a:spLocks noChangeArrowheads="1"/>
          </p:cNvSpPr>
          <p:nvPr/>
        </p:nvSpPr>
        <p:spPr bwMode="auto">
          <a:xfrm>
            <a:off x="1447800" y="33559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2,3</a:t>
            </a:r>
          </a:p>
        </p:txBody>
      </p:sp>
      <p:sp>
        <p:nvSpPr>
          <p:cNvPr id="16420" name="Text Box 36"/>
          <p:cNvSpPr txBox="1">
            <a:spLocks noChangeArrowheads="1"/>
          </p:cNvSpPr>
          <p:nvPr/>
        </p:nvSpPr>
        <p:spPr bwMode="auto">
          <a:xfrm>
            <a:off x="838200" y="40417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3,5</a:t>
            </a:r>
          </a:p>
        </p:txBody>
      </p:sp>
      <p:sp>
        <p:nvSpPr>
          <p:cNvPr id="16421" name="Text Box 37"/>
          <p:cNvSpPr txBox="1">
            <a:spLocks noChangeArrowheads="1"/>
          </p:cNvSpPr>
          <p:nvPr/>
        </p:nvSpPr>
        <p:spPr bwMode="auto">
          <a:xfrm>
            <a:off x="2057400" y="38893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3,4</a:t>
            </a:r>
          </a:p>
        </p:txBody>
      </p:sp>
      <p:sp>
        <p:nvSpPr>
          <p:cNvPr id="16422" name="Text Box 38"/>
          <p:cNvSpPr txBox="1">
            <a:spLocks noChangeArrowheads="1"/>
          </p:cNvSpPr>
          <p:nvPr/>
        </p:nvSpPr>
        <p:spPr bwMode="auto">
          <a:xfrm>
            <a:off x="2971800" y="40417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4,4</a:t>
            </a:r>
          </a:p>
        </p:txBody>
      </p:sp>
      <p:sp>
        <p:nvSpPr>
          <p:cNvPr id="16423" name="Text Box 39"/>
          <p:cNvSpPr txBox="1">
            <a:spLocks noChangeArrowheads="1"/>
          </p:cNvSpPr>
          <p:nvPr/>
        </p:nvSpPr>
        <p:spPr bwMode="auto">
          <a:xfrm>
            <a:off x="2971800" y="34321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2,2</a:t>
            </a:r>
          </a:p>
        </p:txBody>
      </p:sp>
      <p:sp>
        <p:nvSpPr>
          <p:cNvPr id="16424" name="Text Box 40"/>
          <p:cNvSpPr txBox="1">
            <a:spLocks noChangeArrowheads="1"/>
          </p:cNvSpPr>
          <p:nvPr/>
        </p:nvSpPr>
        <p:spPr bwMode="auto">
          <a:xfrm>
            <a:off x="2971800" y="28225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0,0</a:t>
            </a:r>
          </a:p>
        </p:txBody>
      </p:sp>
      <p:sp>
        <p:nvSpPr>
          <p:cNvPr id="16425" name="Text Box 41"/>
          <p:cNvSpPr txBox="1">
            <a:spLocks noChangeArrowheads="1"/>
          </p:cNvSpPr>
          <p:nvPr/>
        </p:nvSpPr>
        <p:spPr bwMode="auto">
          <a:xfrm>
            <a:off x="3200400" y="4648200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0,4</a:t>
            </a:r>
          </a:p>
        </p:txBody>
      </p:sp>
      <p:sp>
        <p:nvSpPr>
          <p:cNvPr id="16426" name="Text Box 42"/>
          <p:cNvSpPr txBox="1">
            <a:spLocks noChangeArrowheads="1"/>
          </p:cNvSpPr>
          <p:nvPr/>
        </p:nvSpPr>
        <p:spPr bwMode="auto">
          <a:xfrm>
            <a:off x="1905000" y="46513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5,5</a:t>
            </a:r>
          </a:p>
        </p:txBody>
      </p:sp>
      <p:sp>
        <p:nvSpPr>
          <p:cNvPr id="16427" name="Text Box 43"/>
          <p:cNvSpPr txBox="1">
            <a:spLocks noChangeArrowheads="1"/>
          </p:cNvSpPr>
          <p:nvPr/>
        </p:nvSpPr>
        <p:spPr bwMode="auto">
          <a:xfrm>
            <a:off x="1905000" y="5334000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6,6</a:t>
            </a:r>
          </a:p>
        </p:txBody>
      </p:sp>
      <p:sp>
        <p:nvSpPr>
          <p:cNvPr id="16428" name="Text Box 44"/>
          <p:cNvSpPr txBox="1">
            <a:spLocks noChangeArrowheads="1"/>
          </p:cNvSpPr>
          <p:nvPr/>
        </p:nvSpPr>
        <p:spPr bwMode="auto">
          <a:xfrm>
            <a:off x="2438400" y="49561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29" name="Text Box 45"/>
          <p:cNvSpPr txBox="1">
            <a:spLocks noChangeArrowheads="1"/>
          </p:cNvSpPr>
          <p:nvPr/>
        </p:nvSpPr>
        <p:spPr bwMode="auto">
          <a:xfrm>
            <a:off x="5060950" y="3476625"/>
            <a:ext cx="100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RU_map</a:t>
            </a:r>
          </a:p>
        </p:txBody>
      </p:sp>
      <p:sp>
        <p:nvSpPr>
          <p:cNvPr id="16430" name="Text Box 46"/>
          <p:cNvSpPr txBox="1">
            <a:spLocks noChangeArrowheads="1"/>
          </p:cNvSpPr>
          <p:nvPr/>
        </p:nvSpPr>
        <p:spPr bwMode="auto">
          <a:xfrm>
            <a:off x="4648200" y="3744913"/>
            <a:ext cx="1838325" cy="286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time  ALU  MEM</a:t>
            </a:r>
          </a:p>
          <a:p>
            <a:r>
              <a:rPr lang="en-US" altLang="en-US">
                <a:solidFill>
                  <a:srgbClr val="FF0000"/>
                </a:solidFill>
              </a:rPr>
              <a:t>0             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1             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2             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3          X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4  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5  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6  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7  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8          X</a:t>
            </a:r>
          </a:p>
        </p:txBody>
      </p:sp>
      <p:sp>
        <p:nvSpPr>
          <p:cNvPr id="16431" name="Text Box 47"/>
          <p:cNvSpPr txBox="1">
            <a:spLocks noChangeArrowheads="1"/>
          </p:cNvSpPr>
          <p:nvPr/>
        </p:nvSpPr>
        <p:spPr bwMode="auto">
          <a:xfrm>
            <a:off x="7315200" y="3508375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Schedule</a:t>
            </a:r>
          </a:p>
        </p:txBody>
      </p:sp>
      <p:sp>
        <p:nvSpPr>
          <p:cNvPr id="16432" name="Text Box 48"/>
          <p:cNvSpPr txBox="1">
            <a:spLocks noChangeArrowheads="1"/>
          </p:cNvSpPr>
          <p:nvPr/>
        </p:nvSpPr>
        <p:spPr bwMode="auto">
          <a:xfrm>
            <a:off x="6934200" y="3744913"/>
            <a:ext cx="2198038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</a:rPr>
              <a:t>Time	</a:t>
            </a:r>
            <a:r>
              <a:rPr lang="en-US" altLang="en-US" dirty="0" smtClean="0">
                <a:solidFill>
                  <a:srgbClr val="FF0000"/>
                </a:solidFill>
              </a:rPr>
              <a:t>Instructions</a:t>
            </a:r>
            <a:endParaRPr lang="en-US" altLang="en-US" dirty="0">
              <a:solidFill>
                <a:srgbClr val="FF0000"/>
              </a:solidFill>
            </a:endParaRPr>
          </a:p>
          <a:p>
            <a:r>
              <a:rPr lang="en-US" altLang="en-US" dirty="0">
                <a:solidFill>
                  <a:srgbClr val="FF0000"/>
                </a:solidFill>
              </a:rPr>
              <a:t>0	2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1	1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2	4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3	3, 9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4	6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5	7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6	5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7	8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8	10</a:t>
            </a:r>
          </a:p>
        </p:txBody>
      </p:sp>
      <p:sp>
        <p:nvSpPr>
          <p:cNvPr id="16433" name="TextBox 1"/>
          <p:cNvSpPr txBox="1">
            <a:spLocks noChangeArrowheads="1"/>
          </p:cNvSpPr>
          <p:nvPr/>
        </p:nvSpPr>
        <p:spPr bwMode="auto">
          <a:xfrm>
            <a:off x="5410200" y="1395413"/>
            <a:ext cx="1571625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Op	priority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1	6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2	7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3	4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4	5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5	2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6	3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7	3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8	2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9	3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10	1</a:t>
            </a:r>
          </a:p>
        </p:txBody>
      </p:sp>
    </p:spTree>
    <p:extLst>
      <p:ext uri="{BB962C8B-B14F-4D97-AF65-F5344CB8AC3E}">
        <p14:creationId xmlns:p14="http://schemas.microsoft.com/office/powerpoint/2010/main" val="2088070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54150"/>
            <a:ext cx="8229600" cy="5216525"/>
          </a:xfrm>
        </p:spPr>
        <p:txBody>
          <a:bodyPr/>
          <a:lstStyle/>
          <a:p>
            <a:r>
              <a:rPr lang="en-US" altLang="en-US" sz="2000" dirty="0" smtClean="0"/>
              <a:t>HW 2 – Due </a:t>
            </a:r>
            <a:r>
              <a:rPr lang="en-US" altLang="en-US" sz="2000" dirty="0" smtClean="0"/>
              <a:t>Wednesday </a:t>
            </a:r>
            <a:r>
              <a:rPr lang="en-US" altLang="en-US" sz="2000" dirty="0" smtClean="0"/>
              <a:t>at midnight!</a:t>
            </a:r>
          </a:p>
          <a:p>
            <a:pPr lvl="1"/>
            <a:r>
              <a:rPr lang="en-US" altLang="en-US" sz="1600" dirty="0" smtClean="0">
                <a:sym typeface="Wingdings" panose="05000000000000000000" pitchFamily="2" charset="2"/>
              </a:rPr>
              <a:t>Talk to </a:t>
            </a:r>
            <a:r>
              <a:rPr lang="en-US" altLang="en-US" sz="1600" dirty="0" smtClean="0">
                <a:sym typeface="Wingdings" panose="05000000000000000000" pitchFamily="2" charset="2"/>
              </a:rPr>
              <a:t>Aditya for </a:t>
            </a:r>
            <a:r>
              <a:rPr lang="en-US" altLang="en-US" sz="1600" dirty="0" smtClean="0">
                <a:sym typeface="Wingdings" panose="05000000000000000000" pitchFamily="2" charset="2"/>
              </a:rPr>
              <a:t>last minute help</a:t>
            </a:r>
            <a:endParaRPr lang="en-US" altLang="en-US" sz="1600" dirty="0" smtClean="0"/>
          </a:p>
          <a:p>
            <a:r>
              <a:rPr lang="en-US" altLang="en-US" sz="2000" dirty="0" smtClean="0"/>
              <a:t>Project discussion meetings</a:t>
            </a:r>
          </a:p>
          <a:p>
            <a:pPr lvl="1"/>
            <a:r>
              <a:rPr lang="en-US" altLang="en-US" sz="1600" dirty="0" smtClean="0"/>
              <a:t>Project proposal meeting signup next week – Signup on Google Calendar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Each group meets 10 mins with </a:t>
            </a:r>
            <a:r>
              <a:rPr lang="en-US" altLang="en-US" sz="1600" dirty="0" smtClean="0"/>
              <a:t>Aditya </a:t>
            </a:r>
            <a:r>
              <a:rPr lang="en-US" altLang="en-US" sz="1600" dirty="0" smtClean="0"/>
              <a:t>and </a:t>
            </a:r>
            <a:r>
              <a:rPr lang="en-US" altLang="en-US" sz="1600" dirty="0" smtClean="0"/>
              <a:t>I</a:t>
            </a:r>
          </a:p>
          <a:p>
            <a:pPr lvl="1"/>
            <a:r>
              <a:rPr lang="en-US" altLang="en-US" sz="1600" dirty="0" smtClean="0"/>
              <a:t>Action </a:t>
            </a:r>
            <a:r>
              <a:rPr lang="en-US" altLang="en-US" sz="1600" dirty="0" smtClean="0"/>
              <a:t>items</a:t>
            </a:r>
          </a:p>
          <a:p>
            <a:pPr lvl="2"/>
            <a:r>
              <a:rPr lang="en-US" altLang="en-US" sz="1400" dirty="0" smtClean="0"/>
              <a:t>Need to identify group members</a:t>
            </a:r>
          </a:p>
          <a:p>
            <a:pPr lvl="2"/>
            <a:r>
              <a:rPr lang="en-US" altLang="en-US" sz="1400" dirty="0" smtClean="0"/>
              <a:t>Use piazza to recruit additional group members or express your availability</a:t>
            </a:r>
          </a:p>
          <a:p>
            <a:pPr lvl="2"/>
            <a:r>
              <a:rPr lang="en-US" altLang="en-US" sz="1400" dirty="0" smtClean="0"/>
              <a:t>Think about general project areas that you want to work on</a:t>
            </a:r>
          </a:p>
          <a:p>
            <a:r>
              <a:rPr lang="en-US" altLang="en-US" sz="2000" dirty="0" smtClean="0"/>
              <a:t>Today’s class</a:t>
            </a:r>
          </a:p>
          <a:p>
            <a:pPr lvl="1"/>
            <a:r>
              <a:rPr lang="en-US" altLang="en-US" sz="1600" dirty="0" smtClean="0">
                <a:cs typeface="Arial" panose="020B0604020202020204" pitchFamily="34" charset="0"/>
              </a:rPr>
              <a:t>“The Importance of </a:t>
            </a:r>
            <a:r>
              <a:rPr lang="en-US" altLang="en-US" sz="1600" dirty="0" err="1" smtClean="0">
                <a:cs typeface="Arial" panose="020B0604020202020204" pitchFamily="34" charset="0"/>
              </a:rPr>
              <a:t>Prepass</a:t>
            </a:r>
            <a:r>
              <a:rPr lang="en-US" altLang="en-US" sz="1600" dirty="0" smtClean="0">
                <a:cs typeface="Arial" panose="020B0604020202020204" pitchFamily="34" charset="0"/>
              </a:rPr>
              <a:t> Code Scheduling for Superscalar and </a:t>
            </a:r>
            <a:r>
              <a:rPr lang="en-US" altLang="en-US" sz="1600" dirty="0" err="1" smtClean="0">
                <a:cs typeface="Arial" panose="020B0604020202020204" pitchFamily="34" charset="0"/>
              </a:rPr>
              <a:t>Superpipelined</a:t>
            </a:r>
            <a:r>
              <a:rPr lang="en-US" altLang="en-US" sz="1600" dirty="0" smtClean="0">
                <a:cs typeface="Arial" panose="020B0604020202020204" pitchFamily="34" charset="0"/>
              </a:rPr>
              <a:t> Processors,” P. Chang et al., IEEE Transactions on Computers, 1995, pp. 353-370.</a:t>
            </a:r>
            <a:endParaRPr lang="en-US" altLang="en-US" sz="1600" dirty="0" smtClean="0"/>
          </a:p>
          <a:p>
            <a:r>
              <a:rPr lang="en-US" altLang="en-US" sz="2000" dirty="0" smtClean="0"/>
              <a:t>Next class </a:t>
            </a:r>
          </a:p>
          <a:p>
            <a:pPr lvl="1"/>
            <a:r>
              <a:rPr lang="en-US" altLang="en-US" sz="1600" dirty="0" smtClean="0"/>
              <a:t>“</a:t>
            </a:r>
            <a:r>
              <a:rPr lang="en-US" altLang="en-US" sz="1600" dirty="0">
                <a:solidFill>
                  <a:srgbClr val="000000"/>
                </a:solidFill>
              </a:rPr>
              <a:t>Iterative Modulo Scheduling: An Algorithm for Software Pipelining Loops”, B. Rau, MICRO-27, 1994, pp. 63-74</a:t>
            </a:r>
            <a:r>
              <a:rPr lang="en-US" altLang="en-US" sz="1600" dirty="0" smtClean="0">
                <a:solidFill>
                  <a:srgbClr val="000000"/>
                </a:solidFill>
              </a:rPr>
              <a:t>.</a:t>
            </a:r>
            <a:endParaRPr lang="en-US" altLang="en-US" sz="1600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>
              <a:latin typeface="Arial" panose="020B0604020202020204" pitchFamily="34" charset="0"/>
            </a:endParaRPr>
          </a:p>
          <a:p>
            <a:pPr lvl="1"/>
            <a:endParaRPr lang="en-US" alt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Generalize Beyond a Basic Block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Superblock </a:t>
            </a:r>
          </a:p>
          <a:p>
            <a:pPr lvl="1"/>
            <a:r>
              <a:rPr lang="en-US" altLang="en-US" smtClean="0"/>
              <a:t>Single entry</a:t>
            </a:r>
          </a:p>
          <a:p>
            <a:pPr lvl="1"/>
            <a:r>
              <a:rPr lang="en-US" altLang="en-US" smtClean="0"/>
              <a:t>Multiple exits (side exits)</a:t>
            </a:r>
          </a:p>
          <a:p>
            <a:pPr lvl="1"/>
            <a:r>
              <a:rPr lang="en-US" altLang="en-US" smtClean="0"/>
              <a:t>No side entries</a:t>
            </a:r>
          </a:p>
          <a:p>
            <a:r>
              <a:rPr lang="en-US" altLang="en-US" smtClean="0"/>
              <a:t>Schedule just like a BB</a:t>
            </a:r>
          </a:p>
          <a:p>
            <a:pPr lvl="1"/>
            <a:r>
              <a:rPr lang="en-US" altLang="en-US" smtClean="0"/>
              <a:t>Priority calculations needs change</a:t>
            </a:r>
          </a:p>
          <a:p>
            <a:pPr lvl="1"/>
            <a:r>
              <a:rPr lang="en-US" altLang="en-US" smtClean="0"/>
              <a:t>Dealing with control deps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6019800" y="2514600"/>
            <a:ext cx="10668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019800" y="3276600"/>
            <a:ext cx="10668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6019800" y="4038600"/>
            <a:ext cx="10668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7086600" y="3276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7086600" y="4038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7086600" y="4800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6553200" y="4800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Lstart in a Superblock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Not a single Lstart any more</a:t>
            </a:r>
          </a:p>
          <a:p>
            <a:pPr lvl="1"/>
            <a:r>
              <a:rPr lang="en-US" altLang="en-US" smtClean="0"/>
              <a:t>1 per exit branch (Lstart is a vector!)</a:t>
            </a:r>
          </a:p>
          <a:p>
            <a:pPr lvl="1"/>
            <a:r>
              <a:rPr lang="en-US" altLang="en-US" smtClean="0"/>
              <a:t>Exit branches have probabilities</a:t>
            </a:r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6492875" y="26257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5883275" y="32353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5606" name="Oval 6"/>
          <p:cNvSpPr>
            <a:spLocks noChangeArrowheads="1"/>
          </p:cNvSpPr>
          <p:nvPr/>
        </p:nvSpPr>
        <p:spPr bwMode="auto">
          <a:xfrm>
            <a:off x="6934200" y="3886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 flipH="1">
            <a:off x="6111875" y="2930525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721475" y="2930525"/>
            <a:ext cx="365125" cy="955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6035675" y="35401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6111875" y="277495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6934200" y="3121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5730875" y="361315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5613" name="Oval 13"/>
          <p:cNvSpPr>
            <a:spLocks noChangeArrowheads="1"/>
          </p:cNvSpPr>
          <p:nvPr/>
        </p:nvSpPr>
        <p:spPr bwMode="auto">
          <a:xfrm>
            <a:off x="5883275" y="39211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5614" name="Oval 14"/>
          <p:cNvSpPr>
            <a:spLocks noChangeArrowheads="1"/>
          </p:cNvSpPr>
          <p:nvPr/>
        </p:nvSpPr>
        <p:spPr bwMode="auto">
          <a:xfrm>
            <a:off x="5883275" y="46069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6035675" y="42259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Oval 16"/>
          <p:cNvSpPr>
            <a:spLocks noChangeArrowheads="1"/>
          </p:cNvSpPr>
          <p:nvPr/>
        </p:nvSpPr>
        <p:spPr bwMode="auto">
          <a:xfrm>
            <a:off x="5883275" y="52927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>
            <a:off x="6035675" y="49117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6111875" y="4191000"/>
            <a:ext cx="898525" cy="1101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7162800" y="4191000"/>
            <a:ext cx="381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7315200" y="4645025"/>
            <a:ext cx="1308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Exit0 (25%)</a:t>
            </a: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6035675" y="559752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5638800" y="6092825"/>
            <a:ext cx="1308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Exit1 (75%)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5715000" y="4187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5715000" y="4873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6553200" y="4187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1066800" y="3959225"/>
            <a:ext cx="357505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	Estart	Lstart0	Lstart1</a:t>
            </a:r>
          </a:p>
          <a:p>
            <a:r>
              <a:rPr lang="en-US" altLang="en-US"/>
              <a:t>1		</a:t>
            </a:r>
          </a:p>
          <a:p>
            <a:r>
              <a:rPr lang="en-US" altLang="en-US"/>
              <a:t>2	</a:t>
            </a:r>
          </a:p>
          <a:p>
            <a:r>
              <a:rPr lang="en-US" altLang="en-US"/>
              <a:t>3	</a:t>
            </a:r>
          </a:p>
          <a:p>
            <a:r>
              <a:rPr lang="en-US" altLang="en-US"/>
              <a:t>4	</a:t>
            </a:r>
          </a:p>
          <a:p>
            <a:r>
              <a:rPr lang="en-US" altLang="en-US"/>
              <a:t>5	</a:t>
            </a:r>
          </a:p>
          <a:p>
            <a:r>
              <a:rPr lang="en-US" altLang="en-US"/>
              <a:t>6	</a:t>
            </a:r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>
            <a:off x="6096000" y="35052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6553200" y="3502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Operation Priority in a Superblock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Priority – Dependence height and speculative yield</a:t>
            </a:r>
          </a:p>
          <a:p>
            <a:pPr lvl="1"/>
            <a:r>
              <a:rPr lang="en-US" altLang="en-US" smtClean="0"/>
              <a:t>Height from op to exit * probability of exit</a:t>
            </a:r>
          </a:p>
          <a:p>
            <a:pPr lvl="1"/>
            <a:r>
              <a:rPr lang="en-US" altLang="en-US" smtClean="0"/>
              <a:t>Sum up across all exits in the superblock</a:t>
            </a:r>
          </a:p>
        </p:txBody>
      </p:sp>
      <p:sp>
        <p:nvSpPr>
          <p:cNvPr id="26628" name="Oval 4"/>
          <p:cNvSpPr>
            <a:spLocks noChangeArrowheads="1"/>
          </p:cNvSpPr>
          <p:nvPr/>
        </p:nvSpPr>
        <p:spPr bwMode="auto">
          <a:xfrm>
            <a:off x="7254875" y="30829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6629" name="Oval 5"/>
          <p:cNvSpPr>
            <a:spLocks noChangeArrowheads="1"/>
          </p:cNvSpPr>
          <p:nvPr/>
        </p:nvSpPr>
        <p:spPr bwMode="auto">
          <a:xfrm>
            <a:off x="6645275" y="36925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6630" name="Oval 6"/>
          <p:cNvSpPr>
            <a:spLocks noChangeArrowheads="1"/>
          </p:cNvSpPr>
          <p:nvPr/>
        </p:nvSpPr>
        <p:spPr bwMode="auto">
          <a:xfrm>
            <a:off x="7696200" y="4343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 flipH="1">
            <a:off x="6873875" y="3387725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7483475" y="3387725"/>
            <a:ext cx="365125" cy="955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6797675" y="39973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6873875" y="323215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7696200" y="3578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6492875" y="407035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37" name="Oval 13"/>
          <p:cNvSpPr>
            <a:spLocks noChangeArrowheads="1"/>
          </p:cNvSpPr>
          <p:nvPr/>
        </p:nvSpPr>
        <p:spPr bwMode="auto">
          <a:xfrm>
            <a:off x="6645275" y="43783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6638" name="Oval 14"/>
          <p:cNvSpPr>
            <a:spLocks noChangeArrowheads="1"/>
          </p:cNvSpPr>
          <p:nvPr/>
        </p:nvSpPr>
        <p:spPr bwMode="auto">
          <a:xfrm>
            <a:off x="6645275" y="50641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6797675" y="46831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Oval 16"/>
          <p:cNvSpPr>
            <a:spLocks noChangeArrowheads="1"/>
          </p:cNvSpPr>
          <p:nvPr/>
        </p:nvSpPr>
        <p:spPr bwMode="auto">
          <a:xfrm>
            <a:off x="6645275" y="57499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6797675" y="53689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 flipH="1">
            <a:off x="6873875" y="4648200"/>
            <a:ext cx="898525" cy="1101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3" name="Line 19"/>
          <p:cNvSpPr>
            <a:spLocks noChangeShapeType="1"/>
          </p:cNvSpPr>
          <p:nvPr/>
        </p:nvSpPr>
        <p:spPr bwMode="auto">
          <a:xfrm>
            <a:off x="7924800" y="4648200"/>
            <a:ext cx="381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7620000" y="5102225"/>
            <a:ext cx="1308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Exit0 (25%)</a:t>
            </a:r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>
            <a:off x="6797675" y="605472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6400800" y="6400800"/>
            <a:ext cx="1308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Exit1 (75%)</a:t>
            </a:r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6477000" y="4645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48" name="Text Box 24"/>
          <p:cNvSpPr txBox="1">
            <a:spLocks noChangeArrowheads="1"/>
          </p:cNvSpPr>
          <p:nvPr/>
        </p:nvSpPr>
        <p:spPr bwMode="auto">
          <a:xfrm>
            <a:off x="6477000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7315200" y="4645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1066800" y="3959225"/>
            <a:ext cx="341630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	Lstart0	Lstart1 Priority</a:t>
            </a:r>
          </a:p>
          <a:p>
            <a:r>
              <a:rPr lang="en-US" altLang="en-US"/>
              <a:t>1		</a:t>
            </a:r>
          </a:p>
          <a:p>
            <a:r>
              <a:rPr lang="en-US" altLang="en-US"/>
              <a:t>2	</a:t>
            </a:r>
          </a:p>
          <a:p>
            <a:r>
              <a:rPr lang="en-US" altLang="en-US"/>
              <a:t>3	</a:t>
            </a:r>
          </a:p>
          <a:p>
            <a:r>
              <a:rPr lang="en-US" altLang="en-US"/>
              <a:t>4	</a:t>
            </a:r>
          </a:p>
          <a:p>
            <a:r>
              <a:rPr lang="en-US" altLang="en-US"/>
              <a:t>5	</a:t>
            </a:r>
          </a:p>
          <a:p>
            <a:r>
              <a:rPr lang="en-US" altLang="en-US"/>
              <a:t>6	</a:t>
            </a:r>
          </a:p>
        </p:txBody>
      </p:sp>
      <p:sp>
        <p:nvSpPr>
          <p:cNvPr id="26651" name="Line 27"/>
          <p:cNvSpPr>
            <a:spLocks noChangeShapeType="1"/>
          </p:cNvSpPr>
          <p:nvPr/>
        </p:nvSpPr>
        <p:spPr bwMode="auto">
          <a:xfrm>
            <a:off x="6858000" y="3962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2" name="Text Box 28"/>
          <p:cNvSpPr txBox="1">
            <a:spLocks noChangeArrowheads="1"/>
          </p:cNvSpPr>
          <p:nvPr/>
        </p:nvSpPr>
        <p:spPr bwMode="auto">
          <a:xfrm>
            <a:off x="7315200" y="3959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53" name="Text Box 29"/>
          <p:cNvSpPr txBox="1">
            <a:spLocks noChangeArrowheads="1"/>
          </p:cNvSpPr>
          <p:nvPr/>
        </p:nvSpPr>
        <p:spPr bwMode="auto">
          <a:xfrm>
            <a:off x="838200" y="2740025"/>
            <a:ext cx="57753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Priority(op) = </a:t>
            </a:r>
            <a:r>
              <a:rPr lang="en-US" altLang="en-US">
                <a:solidFill>
                  <a:schemeClr val="tx1"/>
                </a:solidFill>
              </a:rPr>
              <a:t>SUM</a:t>
            </a:r>
            <a:r>
              <a:rPr lang="en-US" altLang="en-US"/>
              <a:t>(Probi * (MAX_Lstart – Lstarti(op) + 1))</a:t>
            </a:r>
          </a:p>
        </p:txBody>
      </p:sp>
      <p:sp>
        <p:nvSpPr>
          <p:cNvPr id="26654" name="Text Box 30"/>
          <p:cNvSpPr txBox="1">
            <a:spLocks noChangeArrowheads="1"/>
          </p:cNvSpPr>
          <p:nvPr/>
        </p:nvSpPr>
        <p:spPr bwMode="auto">
          <a:xfrm>
            <a:off x="1905000" y="3044825"/>
            <a:ext cx="17446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valid late times for op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Dependences in a Superblock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279525" y="2247900"/>
            <a:ext cx="2227263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 = r2 + r3</a:t>
            </a:r>
          </a:p>
          <a:p>
            <a:r>
              <a:rPr lang="en-US" altLang="en-US"/>
              <a:t>2: r4 = load(r1)</a:t>
            </a:r>
          </a:p>
          <a:p>
            <a:r>
              <a:rPr lang="en-US" altLang="en-US"/>
              <a:t>3: p1 = cmpp(r3 == 0)</a:t>
            </a:r>
          </a:p>
          <a:p>
            <a:r>
              <a:rPr lang="en-US" altLang="en-US"/>
              <a:t>4: branch p1 Exit1</a:t>
            </a:r>
          </a:p>
          <a:p>
            <a:r>
              <a:rPr lang="en-US" altLang="en-US"/>
              <a:t>5: store (r4, -1)</a:t>
            </a:r>
          </a:p>
          <a:p>
            <a:r>
              <a:rPr lang="en-US" altLang="en-US"/>
              <a:t>6: r2 = r2 – 4</a:t>
            </a:r>
          </a:p>
          <a:p>
            <a:r>
              <a:rPr lang="en-US" altLang="en-US"/>
              <a:t>7: r5 = load(r2)</a:t>
            </a:r>
          </a:p>
          <a:p>
            <a:r>
              <a:rPr lang="en-US" altLang="en-US"/>
              <a:t>8: p2 = cmpp(r5 &gt; 9)</a:t>
            </a:r>
          </a:p>
          <a:p>
            <a:r>
              <a:rPr lang="en-US" altLang="en-US"/>
              <a:t>9: branch p2 Exit2</a:t>
            </a:r>
          </a:p>
        </p:txBody>
      </p:sp>
      <p:sp>
        <p:nvSpPr>
          <p:cNvPr id="27652" name="Oval 4"/>
          <p:cNvSpPr>
            <a:spLocks noChangeArrowheads="1"/>
          </p:cNvSpPr>
          <p:nvPr/>
        </p:nvSpPr>
        <p:spPr bwMode="auto">
          <a:xfrm>
            <a:off x="5029200" y="190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5029200" y="2438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5029200" y="2971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7655" name="Oval 7"/>
          <p:cNvSpPr>
            <a:spLocks noChangeArrowheads="1"/>
          </p:cNvSpPr>
          <p:nvPr/>
        </p:nvSpPr>
        <p:spPr bwMode="auto">
          <a:xfrm>
            <a:off x="5029200" y="4038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7656" name="Oval 8"/>
          <p:cNvSpPr>
            <a:spLocks noChangeArrowheads="1"/>
          </p:cNvSpPr>
          <p:nvPr/>
        </p:nvSpPr>
        <p:spPr bwMode="auto">
          <a:xfrm>
            <a:off x="50292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7657" name="Oval 9"/>
          <p:cNvSpPr>
            <a:spLocks noChangeArrowheads="1"/>
          </p:cNvSpPr>
          <p:nvPr/>
        </p:nvSpPr>
        <p:spPr bwMode="auto">
          <a:xfrm>
            <a:off x="50292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50292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7659" name="Oval 11"/>
          <p:cNvSpPr>
            <a:spLocks noChangeArrowheads="1"/>
          </p:cNvSpPr>
          <p:nvPr/>
        </p:nvSpPr>
        <p:spPr bwMode="auto">
          <a:xfrm>
            <a:off x="5029200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27660" name="Oval 12"/>
          <p:cNvSpPr>
            <a:spLocks noChangeArrowheads="1"/>
          </p:cNvSpPr>
          <p:nvPr/>
        </p:nvSpPr>
        <p:spPr bwMode="auto">
          <a:xfrm>
            <a:off x="5029200" y="617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5181600" y="2209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>
            <a:off x="5181600" y="4876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5181600" y="5410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5181600" y="594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>
            <a:off x="5181600" y="3276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Freeform 18"/>
          <p:cNvSpPr>
            <a:spLocks/>
          </p:cNvSpPr>
          <p:nvPr/>
        </p:nvSpPr>
        <p:spPr bwMode="auto">
          <a:xfrm>
            <a:off x="4800600" y="2743200"/>
            <a:ext cx="304800" cy="1295400"/>
          </a:xfrm>
          <a:custGeom>
            <a:avLst/>
            <a:gdLst>
              <a:gd name="T0" fmla="*/ 2147483646 w 192"/>
              <a:gd name="T1" fmla="*/ 0 h 816"/>
              <a:gd name="T2" fmla="*/ 0 w 192"/>
              <a:gd name="T3" fmla="*/ 2147483646 h 816"/>
              <a:gd name="T4" fmla="*/ 2147483646 w 192"/>
              <a:gd name="T5" fmla="*/ 2147483646 h 8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816">
                <a:moveTo>
                  <a:pt x="192" y="0"/>
                </a:moveTo>
                <a:cubicBezTo>
                  <a:pt x="96" y="28"/>
                  <a:pt x="0" y="56"/>
                  <a:pt x="0" y="192"/>
                </a:cubicBezTo>
                <a:cubicBezTo>
                  <a:pt x="0" y="328"/>
                  <a:pt x="96" y="572"/>
                  <a:pt x="192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Freeform 19"/>
          <p:cNvSpPr>
            <a:spLocks/>
          </p:cNvSpPr>
          <p:nvPr/>
        </p:nvSpPr>
        <p:spPr bwMode="auto">
          <a:xfrm>
            <a:off x="5257800" y="2209800"/>
            <a:ext cx="533400" cy="2362200"/>
          </a:xfrm>
          <a:custGeom>
            <a:avLst/>
            <a:gdLst>
              <a:gd name="T0" fmla="*/ 0 w 336"/>
              <a:gd name="T1" fmla="*/ 0 h 1488"/>
              <a:gd name="T2" fmla="*/ 2147483646 w 336"/>
              <a:gd name="T3" fmla="*/ 2147483646 h 1488"/>
              <a:gd name="T4" fmla="*/ 0 w 336"/>
              <a:gd name="T5" fmla="*/ 2147483646 h 14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6" h="1488">
                <a:moveTo>
                  <a:pt x="0" y="0"/>
                </a:moveTo>
                <a:cubicBezTo>
                  <a:pt x="168" y="44"/>
                  <a:pt x="336" y="88"/>
                  <a:pt x="336" y="336"/>
                </a:cubicBezTo>
                <a:cubicBezTo>
                  <a:pt x="336" y="584"/>
                  <a:pt x="168" y="1036"/>
                  <a:pt x="0" y="148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8" name="Freeform 20"/>
          <p:cNvSpPr>
            <a:spLocks/>
          </p:cNvSpPr>
          <p:nvPr/>
        </p:nvSpPr>
        <p:spPr bwMode="auto">
          <a:xfrm>
            <a:off x="5257800" y="2743200"/>
            <a:ext cx="254000" cy="1295400"/>
          </a:xfrm>
          <a:custGeom>
            <a:avLst/>
            <a:gdLst>
              <a:gd name="T0" fmla="*/ 0 w 160"/>
              <a:gd name="T1" fmla="*/ 0 h 816"/>
              <a:gd name="T2" fmla="*/ 2147483646 w 160"/>
              <a:gd name="T3" fmla="*/ 2147483646 h 816"/>
              <a:gd name="T4" fmla="*/ 2147483646 w 160"/>
              <a:gd name="T5" fmla="*/ 2147483646 h 816"/>
              <a:gd name="T6" fmla="*/ 0 w 160"/>
              <a:gd name="T7" fmla="*/ 2147483646 h 8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0" h="816">
                <a:moveTo>
                  <a:pt x="0" y="0"/>
                </a:moveTo>
                <a:cubicBezTo>
                  <a:pt x="64" y="32"/>
                  <a:pt x="128" y="64"/>
                  <a:pt x="144" y="144"/>
                </a:cubicBezTo>
                <a:cubicBezTo>
                  <a:pt x="160" y="224"/>
                  <a:pt x="120" y="368"/>
                  <a:pt x="96" y="480"/>
                </a:cubicBezTo>
                <a:cubicBezTo>
                  <a:pt x="72" y="592"/>
                  <a:pt x="36" y="704"/>
                  <a:pt x="0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9" name="Text Box 21"/>
          <p:cNvSpPr txBox="1">
            <a:spLocks noChangeArrowheads="1"/>
          </p:cNvSpPr>
          <p:nvPr/>
        </p:nvSpPr>
        <p:spPr bwMode="auto">
          <a:xfrm>
            <a:off x="6172200" y="1978025"/>
            <a:ext cx="23066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* Data dependences</a:t>
            </a:r>
          </a:p>
          <a:p>
            <a:r>
              <a:rPr lang="en-US" altLang="en-US">
                <a:solidFill>
                  <a:schemeClr val="tx1"/>
                </a:solidFill>
              </a:rPr>
              <a:t>shown, all are reg flow</a:t>
            </a:r>
          </a:p>
          <a:p>
            <a:r>
              <a:rPr lang="en-US" altLang="en-US">
                <a:solidFill>
                  <a:schemeClr val="tx1"/>
                </a:solidFill>
              </a:rPr>
              <a:t>except 1</a:t>
            </a:r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 6 is reg anti</a:t>
            </a:r>
          </a:p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* Dependences define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precedence ordering of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operations to ensure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correct execution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semantics</a:t>
            </a:r>
            <a:endParaRPr lang="en-US" altLang="en-US">
              <a:solidFill>
                <a:schemeClr val="tx1"/>
              </a:solidFill>
            </a:endParaRP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* What about control</a:t>
            </a:r>
          </a:p>
          <a:p>
            <a:r>
              <a:rPr lang="en-US" altLang="en-US">
                <a:solidFill>
                  <a:schemeClr val="tx1"/>
                </a:solidFill>
              </a:rPr>
              <a:t>dependences?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* Control dependences</a:t>
            </a:r>
          </a:p>
          <a:p>
            <a:r>
              <a:rPr lang="en-US" altLang="en-US">
                <a:solidFill>
                  <a:schemeClr val="tx1"/>
                </a:solidFill>
              </a:rPr>
              <a:t>define precedence of</a:t>
            </a:r>
          </a:p>
          <a:p>
            <a:r>
              <a:rPr lang="en-US" altLang="en-US">
                <a:solidFill>
                  <a:schemeClr val="tx1"/>
                </a:solidFill>
              </a:rPr>
              <a:t>ops with respect to</a:t>
            </a:r>
          </a:p>
          <a:p>
            <a:r>
              <a:rPr lang="en-US" altLang="en-US">
                <a:solidFill>
                  <a:schemeClr val="tx1"/>
                </a:solidFill>
              </a:rPr>
              <a:t>branches</a:t>
            </a:r>
          </a:p>
        </p:txBody>
      </p:sp>
      <p:sp>
        <p:nvSpPr>
          <p:cNvPr id="27670" name="Rectangle 22"/>
          <p:cNvSpPr>
            <a:spLocks noChangeArrowheads="1"/>
          </p:cNvSpPr>
          <p:nvPr/>
        </p:nvSpPr>
        <p:spPr bwMode="auto">
          <a:xfrm>
            <a:off x="1219200" y="2133600"/>
            <a:ext cx="2667000" cy="2743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71" name="Line 23"/>
          <p:cNvSpPr>
            <a:spLocks noChangeShapeType="1"/>
          </p:cNvSpPr>
          <p:nvPr/>
        </p:nvSpPr>
        <p:spPr bwMode="auto">
          <a:xfrm>
            <a:off x="3886200" y="33528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2" name="Line 24"/>
          <p:cNvSpPr>
            <a:spLocks noChangeShapeType="1"/>
          </p:cNvSpPr>
          <p:nvPr/>
        </p:nvSpPr>
        <p:spPr bwMode="auto">
          <a:xfrm>
            <a:off x="3886200" y="47244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3" name="Line 25"/>
          <p:cNvSpPr>
            <a:spLocks noChangeShapeType="1"/>
          </p:cNvSpPr>
          <p:nvPr/>
        </p:nvSpPr>
        <p:spPr bwMode="auto">
          <a:xfrm>
            <a:off x="2362200" y="48768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1905000" y="1673225"/>
            <a:ext cx="1225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Superblock</a:t>
            </a:r>
          </a:p>
        </p:txBody>
      </p:sp>
      <p:sp>
        <p:nvSpPr>
          <p:cNvPr id="27675" name="Line 27"/>
          <p:cNvSpPr>
            <a:spLocks noChangeShapeType="1"/>
          </p:cNvSpPr>
          <p:nvPr/>
        </p:nvSpPr>
        <p:spPr bwMode="auto">
          <a:xfrm>
            <a:off x="5181600" y="38100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6" name="Line 28"/>
          <p:cNvSpPr>
            <a:spLocks noChangeShapeType="1"/>
          </p:cNvSpPr>
          <p:nvPr/>
        </p:nvSpPr>
        <p:spPr bwMode="auto">
          <a:xfrm>
            <a:off x="5181600" y="64770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7" name="Line 29"/>
          <p:cNvSpPr>
            <a:spLocks noChangeShapeType="1"/>
          </p:cNvSpPr>
          <p:nvPr/>
        </p:nvSpPr>
        <p:spPr bwMode="auto">
          <a:xfrm>
            <a:off x="5181600" y="64770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8" name="Text Box 30"/>
          <p:cNvSpPr txBox="1">
            <a:spLocks noChangeArrowheads="1"/>
          </p:cNvSpPr>
          <p:nvPr/>
        </p:nvSpPr>
        <p:spPr bwMode="auto">
          <a:xfrm>
            <a:off x="838200" y="5635625"/>
            <a:ext cx="297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Note: Control flow in red bold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305800" cy="615950"/>
          </a:xfrm>
        </p:spPr>
        <p:txBody>
          <a:bodyPr/>
          <a:lstStyle/>
          <a:p>
            <a:r>
              <a:rPr lang="en-US" altLang="en-US" smtClean="0"/>
              <a:t>Conservative Approach to Control Dependences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279525" y="2247900"/>
            <a:ext cx="2227263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 = r2 + r3</a:t>
            </a:r>
          </a:p>
          <a:p>
            <a:r>
              <a:rPr lang="en-US" altLang="en-US"/>
              <a:t>2: r4 = load(r1)</a:t>
            </a:r>
          </a:p>
          <a:p>
            <a:r>
              <a:rPr lang="en-US" altLang="en-US"/>
              <a:t>3: p1 = cmpp(r3 == 0)</a:t>
            </a:r>
          </a:p>
          <a:p>
            <a:r>
              <a:rPr lang="en-US" altLang="en-US"/>
              <a:t>4: branch p1 Exit1</a:t>
            </a:r>
          </a:p>
          <a:p>
            <a:r>
              <a:rPr lang="en-US" altLang="en-US"/>
              <a:t>5: store (r4, -1)</a:t>
            </a:r>
          </a:p>
          <a:p>
            <a:r>
              <a:rPr lang="en-US" altLang="en-US"/>
              <a:t>6: r2 = r2 – 4</a:t>
            </a:r>
          </a:p>
          <a:p>
            <a:r>
              <a:rPr lang="en-US" altLang="en-US"/>
              <a:t>7: r5 = load(r2)</a:t>
            </a:r>
          </a:p>
          <a:p>
            <a:r>
              <a:rPr lang="en-US" altLang="en-US"/>
              <a:t>8: p2 = cmpp(r5 &gt; 9)</a:t>
            </a:r>
          </a:p>
          <a:p>
            <a:r>
              <a:rPr lang="en-US" altLang="en-US"/>
              <a:t>9: branch p2 Exit2</a:t>
            </a: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5029200" y="190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5029200" y="2438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5029200" y="2971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5029200" y="4038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8680" name="Oval 8"/>
          <p:cNvSpPr>
            <a:spLocks noChangeArrowheads="1"/>
          </p:cNvSpPr>
          <p:nvPr/>
        </p:nvSpPr>
        <p:spPr bwMode="auto">
          <a:xfrm>
            <a:off x="50292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8681" name="Oval 9"/>
          <p:cNvSpPr>
            <a:spLocks noChangeArrowheads="1"/>
          </p:cNvSpPr>
          <p:nvPr/>
        </p:nvSpPr>
        <p:spPr bwMode="auto">
          <a:xfrm>
            <a:off x="50292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8682" name="Oval 10"/>
          <p:cNvSpPr>
            <a:spLocks noChangeArrowheads="1"/>
          </p:cNvSpPr>
          <p:nvPr/>
        </p:nvSpPr>
        <p:spPr bwMode="auto">
          <a:xfrm>
            <a:off x="50292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8683" name="Oval 11"/>
          <p:cNvSpPr>
            <a:spLocks noChangeArrowheads="1"/>
          </p:cNvSpPr>
          <p:nvPr/>
        </p:nvSpPr>
        <p:spPr bwMode="auto">
          <a:xfrm>
            <a:off x="5029200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28684" name="Oval 12"/>
          <p:cNvSpPr>
            <a:spLocks noChangeArrowheads="1"/>
          </p:cNvSpPr>
          <p:nvPr/>
        </p:nvSpPr>
        <p:spPr bwMode="auto">
          <a:xfrm>
            <a:off x="5029200" y="617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>
            <a:off x="5181600" y="2209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>
            <a:off x="5181600" y="4876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>
            <a:off x="5181600" y="5410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>
            <a:off x="5181600" y="594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>
            <a:off x="5181600" y="3276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0" name="Freeform 18"/>
          <p:cNvSpPr>
            <a:spLocks/>
          </p:cNvSpPr>
          <p:nvPr/>
        </p:nvSpPr>
        <p:spPr bwMode="auto">
          <a:xfrm>
            <a:off x="4800600" y="2743200"/>
            <a:ext cx="304800" cy="1295400"/>
          </a:xfrm>
          <a:custGeom>
            <a:avLst/>
            <a:gdLst>
              <a:gd name="T0" fmla="*/ 2147483646 w 192"/>
              <a:gd name="T1" fmla="*/ 0 h 816"/>
              <a:gd name="T2" fmla="*/ 0 w 192"/>
              <a:gd name="T3" fmla="*/ 2147483646 h 816"/>
              <a:gd name="T4" fmla="*/ 2147483646 w 192"/>
              <a:gd name="T5" fmla="*/ 2147483646 h 8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816">
                <a:moveTo>
                  <a:pt x="192" y="0"/>
                </a:moveTo>
                <a:cubicBezTo>
                  <a:pt x="96" y="28"/>
                  <a:pt x="0" y="56"/>
                  <a:pt x="0" y="192"/>
                </a:cubicBezTo>
                <a:cubicBezTo>
                  <a:pt x="0" y="328"/>
                  <a:pt x="96" y="572"/>
                  <a:pt x="192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1" name="Freeform 19"/>
          <p:cNvSpPr>
            <a:spLocks/>
          </p:cNvSpPr>
          <p:nvPr/>
        </p:nvSpPr>
        <p:spPr bwMode="auto">
          <a:xfrm>
            <a:off x="5257800" y="2209800"/>
            <a:ext cx="533400" cy="2362200"/>
          </a:xfrm>
          <a:custGeom>
            <a:avLst/>
            <a:gdLst>
              <a:gd name="T0" fmla="*/ 0 w 336"/>
              <a:gd name="T1" fmla="*/ 0 h 1488"/>
              <a:gd name="T2" fmla="*/ 2147483646 w 336"/>
              <a:gd name="T3" fmla="*/ 2147483646 h 1488"/>
              <a:gd name="T4" fmla="*/ 0 w 336"/>
              <a:gd name="T5" fmla="*/ 2147483646 h 14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6" h="1488">
                <a:moveTo>
                  <a:pt x="0" y="0"/>
                </a:moveTo>
                <a:cubicBezTo>
                  <a:pt x="168" y="44"/>
                  <a:pt x="336" y="88"/>
                  <a:pt x="336" y="336"/>
                </a:cubicBezTo>
                <a:cubicBezTo>
                  <a:pt x="336" y="584"/>
                  <a:pt x="168" y="1036"/>
                  <a:pt x="0" y="148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2" name="Freeform 20"/>
          <p:cNvSpPr>
            <a:spLocks/>
          </p:cNvSpPr>
          <p:nvPr/>
        </p:nvSpPr>
        <p:spPr bwMode="auto">
          <a:xfrm>
            <a:off x="5257800" y="2743200"/>
            <a:ext cx="254000" cy="1295400"/>
          </a:xfrm>
          <a:custGeom>
            <a:avLst/>
            <a:gdLst>
              <a:gd name="T0" fmla="*/ 0 w 160"/>
              <a:gd name="T1" fmla="*/ 0 h 816"/>
              <a:gd name="T2" fmla="*/ 2147483646 w 160"/>
              <a:gd name="T3" fmla="*/ 2147483646 h 816"/>
              <a:gd name="T4" fmla="*/ 2147483646 w 160"/>
              <a:gd name="T5" fmla="*/ 2147483646 h 816"/>
              <a:gd name="T6" fmla="*/ 0 w 160"/>
              <a:gd name="T7" fmla="*/ 2147483646 h 8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0" h="816">
                <a:moveTo>
                  <a:pt x="0" y="0"/>
                </a:moveTo>
                <a:cubicBezTo>
                  <a:pt x="64" y="32"/>
                  <a:pt x="128" y="64"/>
                  <a:pt x="144" y="144"/>
                </a:cubicBezTo>
                <a:cubicBezTo>
                  <a:pt x="160" y="224"/>
                  <a:pt x="120" y="368"/>
                  <a:pt x="96" y="480"/>
                </a:cubicBezTo>
                <a:cubicBezTo>
                  <a:pt x="72" y="592"/>
                  <a:pt x="36" y="704"/>
                  <a:pt x="0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1219200" y="2133600"/>
            <a:ext cx="2667000" cy="2743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94" name="Text Box 22"/>
          <p:cNvSpPr txBox="1">
            <a:spLocks noChangeArrowheads="1"/>
          </p:cNvSpPr>
          <p:nvPr/>
        </p:nvSpPr>
        <p:spPr bwMode="auto">
          <a:xfrm>
            <a:off x="1905000" y="1673225"/>
            <a:ext cx="1225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Superblock</a:t>
            </a:r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4648200" y="1752600"/>
            <a:ext cx="12954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96" name="Rectangle 24"/>
          <p:cNvSpPr>
            <a:spLocks noChangeArrowheads="1"/>
          </p:cNvSpPr>
          <p:nvPr/>
        </p:nvSpPr>
        <p:spPr bwMode="auto">
          <a:xfrm>
            <a:off x="4648200" y="3886200"/>
            <a:ext cx="1295400" cy="2667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97" name="Text Box 25"/>
          <p:cNvSpPr txBox="1">
            <a:spLocks noChangeArrowheads="1"/>
          </p:cNvSpPr>
          <p:nvPr/>
        </p:nvSpPr>
        <p:spPr bwMode="auto">
          <a:xfrm>
            <a:off x="6461125" y="1790700"/>
            <a:ext cx="2467342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* Make branches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barriers, nothing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moves above or below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branches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* Schedule each BB in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SB separately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* Sequential schedules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* Whole purpose of a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superblock is </a:t>
            </a:r>
            <a:r>
              <a:rPr lang="en-US" altLang="en-US" dirty="0" smtClean="0">
                <a:solidFill>
                  <a:schemeClr val="tx1"/>
                </a:solidFill>
              </a:rPr>
              <a:t>lost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 smtClean="0">
                <a:solidFill>
                  <a:schemeClr val="tx1"/>
                </a:solidFill>
              </a:rPr>
              <a:t>* Need a better solution!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28698" name="Line 26"/>
          <p:cNvSpPr>
            <a:spLocks noChangeShapeType="1"/>
          </p:cNvSpPr>
          <p:nvPr/>
        </p:nvSpPr>
        <p:spPr bwMode="auto">
          <a:xfrm>
            <a:off x="5181600" y="38100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9" name="Line 27"/>
          <p:cNvSpPr>
            <a:spLocks noChangeShapeType="1"/>
          </p:cNvSpPr>
          <p:nvPr/>
        </p:nvSpPr>
        <p:spPr bwMode="auto">
          <a:xfrm>
            <a:off x="5181600" y="64770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0" name="Line 28"/>
          <p:cNvSpPr>
            <a:spLocks noChangeShapeType="1"/>
          </p:cNvSpPr>
          <p:nvPr/>
        </p:nvSpPr>
        <p:spPr bwMode="auto">
          <a:xfrm>
            <a:off x="5181600" y="64770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1" name="Line 29"/>
          <p:cNvSpPr>
            <a:spLocks noChangeShapeType="1"/>
          </p:cNvSpPr>
          <p:nvPr/>
        </p:nvSpPr>
        <p:spPr bwMode="auto">
          <a:xfrm>
            <a:off x="2362200" y="48768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2" name="Line 30"/>
          <p:cNvSpPr>
            <a:spLocks noChangeShapeType="1"/>
          </p:cNvSpPr>
          <p:nvPr/>
        </p:nvSpPr>
        <p:spPr bwMode="auto">
          <a:xfrm>
            <a:off x="3886200" y="34290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3" name="Line 31"/>
          <p:cNvSpPr>
            <a:spLocks noChangeShapeType="1"/>
          </p:cNvSpPr>
          <p:nvPr/>
        </p:nvSpPr>
        <p:spPr bwMode="auto">
          <a:xfrm>
            <a:off x="3886200" y="48006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4" name="Text Box 32"/>
          <p:cNvSpPr txBox="1">
            <a:spLocks noChangeArrowheads="1"/>
          </p:cNvSpPr>
          <p:nvPr/>
        </p:nvSpPr>
        <p:spPr bwMode="auto">
          <a:xfrm>
            <a:off x="838200" y="5635625"/>
            <a:ext cx="297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Note: Control flow in red bold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Upward Code Motion Across Branches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r>
              <a:rPr lang="en-US" altLang="en-US" sz="1800" smtClean="0"/>
              <a:t>Restriction 1a (register op)</a:t>
            </a:r>
          </a:p>
          <a:p>
            <a:pPr lvl="1"/>
            <a:r>
              <a:rPr lang="en-US" altLang="en-US" sz="1600" smtClean="0"/>
              <a:t>The destination of op is not in liveout(br)</a:t>
            </a:r>
          </a:p>
          <a:p>
            <a:pPr lvl="1"/>
            <a:r>
              <a:rPr lang="en-US" altLang="en-US" sz="1600" smtClean="0"/>
              <a:t>Wrongly kill a live value</a:t>
            </a:r>
          </a:p>
          <a:p>
            <a:r>
              <a:rPr lang="en-US" altLang="en-US" sz="1800" smtClean="0"/>
              <a:t>Restriction 1b (memory op)</a:t>
            </a:r>
          </a:p>
          <a:p>
            <a:pPr lvl="1"/>
            <a:r>
              <a:rPr lang="en-US" altLang="en-US" sz="1600" smtClean="0"/>
              <a:t>Op does not modify the memory</a:t>
            </a:r>
          </a:p>
          <a:p>
            <a:pPr lvl="1"/>
            <a:r>
              <a:rPr lang="en-US" altLang="en-US" sz="1600" smtClean="0"/>
              <a:t>Actually live memory is what matters, but that is often too hard to determine</a:t>
            </a:r>
          </a:p>
          <a:p>
            <a:r>
              <a:rPr lang="en-US" altLang="en-US" sz="1800" smtClean="0"/>
              <a:t>Restriction 2</a:t>
            </a:r>
          </a:p>
          <a:p>
            <a:pPr lvl="1"/>
            <a:r>
              <a:rPr lang="en-US" altLang="en-US" sz="1600" smtClean="0"/>
              <a:t>Op must not cause an exception that may terminate the program execution when br is taken</a:t>
            </a:r>
          </a:p>
          <a:p>
            <a:pPr lvl="1"/>
            <a:r>
              <a:rPr lang="en-US" altLang="en-US" sz="1600" smtClean="0"/>
              <a:t>Op is executed more often than it is supposed to (</a:t>
            </a:r>
            <a:r>
              <a:rPr lang="en-US" altLang="en-US" sz="1600" u="sng" smtClean="0"/>
              <a:t>speculated</a:t>
            </a:r>
            <a:r>
              <a:rPr lang="en-US" altLang="en-US" sz="1600" smtClean="0"/>
              <a:t>)</a:t>
            </a:r>
          </a:p>
          <a:p>
            <a:pPr lvl="1"/>
            <a:r>
              <a:rPr lang="en-US" altLang="en-US" sz="1600" smtClean="0"/>
              <a:t>Page fault or cache miss are ok</a:t>
            </a:r>
          </a:p>
          <a:p>
            <a:r>
              <a:rPr lang="en-US" altLang="en-US" sz="1800" smtClean="0"/>
              <a:t>Insert control dep when either restriction is violated</a:t>
            </a:r>
          </a:p>
          <a:p>
            <a:pPr lvl="1"/>
            <a:endParaRPr lang="en-US" altLang="en-US" sz="1600" smtClean="0"/>
          </a:p>
          <a:p>
            <a:pPr lvl="1"/>
            <a:endParaRPr lang="en-US" altLang="en-US" sz="1600" smtClean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6080125" y="1866900"/>
            <a:ext cx="116363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…</a:t>
            </a:r>
          </a:p>
          <a:p>
            <a:r>
              <a:rPr lang="en-US" altLang="en-US"/>
              <a:t>if (x &gt; 0)</a:t>
            </a:r>
          </a:p>
          <a:p>
            <a:r>
              <a:rPr lang="en-US" altLang="en-US"/>
              <a:t>    y = z / x</a:t>
            </a:r>
          </a:p>
          <a:p>
            <a:r>
              <a:rPr lang="en-US" altLang="en-US"/>
              <a:t>…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5867400" y="4648200"/>
            <a:ext cx="1752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1: branch x &lt;= 0</a:t>
            </a:r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6858000" y="5257800"/>
            <a:ext cx="1295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6858000" y="5257800"/>
            <a:ext cx="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6019800" y="5943600"/>
            <a:ext cx="15240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2: y = z / x 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5851525" y="4152900"/>
            <a:ext cx="188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control flow graph</a:t>
            </a:r>
          </a:p>
        </p:txBody>
      </p:sp>
      <p:sp>
        <p:nvSpPr>
          <p:cNvPr id="22538" name="AutoShape 10"/>
          <p:cNvSpPr>
            <a:spLocks noChangeArrowheads="1"/>
          </p:cNvSpPr>
          <p:nvPr/>
        </p:nvSpPr>
        <p:spPr bwMode="auto">
          <a:xfrm>
            <a:off x="6553200" y="3429000"/>
            <a:ext cx="5334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81670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Downward Code Motion Across Branches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dirty="0" smtClean="0"/>
              <a:t>Restriction 1 (liveness)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If no compensation code</a:t>
            </a:r>
          </a:p>
          <a:p>
            <a:pPr lvl="2">
              <a:lnSpc>
                <a:spcPct val="90000"/>
              </a:lnSpc>
            </a:pPr>
            <a:r>
              <a:rPr lang="en-US" altLang="en-US" sz="1600" dirty="0" smtClean="0"/>
              <a:t>Same restriction as before, destination of op is not </a:t>
            </a:r>
            <a:r>
              <a:rPr lang="en-US" altLang="en-US" sz="1600" dirty="0" err="1" smtClean="0"/>
              <a:t>liveout</a:t>
            </a:r>
            <a:endParaRPr lang="en-US" altLang="en-US" sz="1600" dirty="0" smtClean="0"/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Else, no restrictions</a:t>
            </a:r>
          </a:p>
          <a:p>
            <a:pPr lvl="2">
              <a:lnSpc>
                <a:spcPct val="90000"/>
              </a:lnSpc>
            </a:pPr>
            <a:r>
              <a:rPr lang="en-US" altLang="en-US" sz="1600" dirty="0" smtClean="0"/>
              <a:t>Duplicate operation along both directions of branch if destination is </a:t>
            </a:r>
            <a:r>
              <a:rPr lang="en-US" altLang="en-US" sz="1600" dirty="0" err="1" smtClean="0"/>
              <a:t>liveout</a:t>
            </a:r>
            <a:endParaRPr lang="en-US" altLang="en-US" sz="1600" dirty="0" smtClean="0"/>
          </a:p>
          <a:p>
            <a:pPr>
              <a:lnSpc>
                <a:spcPct val="90000"/>
              </a:lnSpc>
            </a:pPr>
            <a:r>
              <a:rPr lang="en-US" altLang="en-US" sz="2000" dirty="0" smtClean="0"/>
              <a:t>Restriction 2 (speculation)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Not applicable, downward motion is not speculation</a:t>
            </a:r>
          </a:p>
          <a:p>
            <a:pPr>
              <a:lnSpc>
                <a:spcPct val="90000"/>
              </a:lnSpc>
            </a:pPr>
            <a:r>
              <a:rPr lang="en-US" altLang="en-US" sz="2000" dirty="0" smtClean="0"/>
              <a:t>Again, insert control dep when the restrictions are violated</a:t>
            </a:r>
          </a:p>
          <a:p>
            <a:pPr>
              <a:lnSpc>
                <a:spcPct val="90000"/>
              </a:lnSpc>
            </a:pPr>
            <a:r>
              <a:rPr lang="en-US" altLang="en-US" sz="2000" dirty="0" smtClean="0"/>
              <a:t>Part of the </a:t>
            </a:r>
            <a:r>
              <a:rPr lang="en-US" altLang="en-US" sz="2000" dirty="0" err="1" smtClean="0"/>
              <a:t>philosphy</a:t>
            </a:r>
            <a:r>
              <a:rPr lang="en-US" altLang="en-US" sz="2000" dirty="0" smtClean="0"/>
              <a:t> of superblocks is no compensation code insertion hence R1 is enforced!</a:t>
            </a:r>
          </a:p>
          <a:p>
            <a:pPr lvl="1">
              <a:lnSpc>
                <a:spcPct val="90000"/>
              </a:lnSpc>
            </a:pPr>
            <a:endParaRPr lang="en-US" altLang="en-US" sz="1800" dirty="0" smtClean="0"/>
          </a:p>
          <a:p>
            <a:pPr lvl="1">
              <a:lnSpc>
                <a:spcPct val="90000"/>
              </a:lnSpc>
            </a:pPr>
            <a:endParaRPr lang="en-US" altLang="en-US" sz="1800" dirty="0" smtClean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6096000" y="1673225"/>
            <a:ext cx="10048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…</a:t>
            </a:r>
          </a:p>
          <a:p>
            <a:r>
              <a:rPr lang="en-US" altLang="en-US"/>
              <a:t>a = b * c</a:t>
            </a:r>
          </a:p>
          <a:p>
            <a:r>
              <a:rPr lang="en-US" altLang="en-US"/>
              <a:t>if (x &gt; 0)</a:t>
            </a:r>
          </a:p>
          <a:p>
            <a:r>
              <a:rPr lang="en-US" altLang="en-US"/>
              <a:t>    </a:t>
            </a:r>
          </a:p>
          <a:p>
            <a:r>
              <a:rPr lang="en-US" altLang="en-US"/>
              <a:t>else</a:t>
            </a:r>
          </a:p>
          <a:p>
            <a:r>
              <a:rPr lang="en-US" altLang="en-US"/>
              <a:t>…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5867400" y="4648200"/>
            <a:ext cx="1752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1: a = b * c</a:t>
            </a:r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6934200" y="6172200"/>
            <a:ext cx="1295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6858000" y="52578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5867400" y="5562600"/>
            <a:ext cx="18288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2: branch x &lt;= 0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5851525" y="4152900"/>
            <a:ext cx="188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control flow graph</a:t>
            </a:r>
          </a:p>
        </p:txBody>
      </p:sp>
      <p:sp>
        <p:nvSpPr>
          <p:cNvPr id="23562" name="AutoShape 10"/>
          <p:cNvSpPr>
            <a:spLocks noChangeArrowheads="1"/>
          </p:cNvSpPr>
          <p:nvPr/>
        </p:nvSpPr>
        <p:spPr bwMode="auto">
          <a:xfrm>
            <a:off x="6553200" y="3429000"/>
            <a:ext cx="5334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6858000" y="6172200"/>
            <a:ext cx="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1199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Add Control Dependences to a Superblock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279525" y="2247900"/>
            <a:ext cx="2227263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 = r2 + r3</a:t>
            </a:r>
          </a:p>
          <a:p>
            <a:r>
              <a:rPr lang="en-US" altLang="en-US"/>
              <a:t>2: r4 = load(r1)</a:t>
            </a:r>
          </a:p>
          <a:p>
            <a:r>
              <a:rPr lang="en-US" altLang="en-US"/>
              <a:t>3: p1 = cmpp(r2 == 0)</a:t>
            </a:r>
          </a:p>
          <a:p>
            <a:r>
              <a:rPr lang="en-US" altLang="en-US"/>
              <a:t>4: branch p1 Exit1</a:t>
            </a:r>
          </a:p>
          <a:p>
            <a:r>
              <a:rPr lang="en-US" altLang="en-US"/>
              <a:t>5: store (r4, -1)</a:t>
            </a:r>
          </a:p>
          <a:p>
            <a:r>
              <a:rPr lang="en-US" altLang="en-US"/>
              <a:t>6: r2 = r2 – 4</a:t>
            </a:r>
          </a:p>
          <a:p>
            <a:r>
              <a:rPr lang="en-US" altLang="en-US"/>
              <a:t>7: r5 = load(r2)</a:t>
            </a:r>
          </a:p>
          <a:p>
            <a:r>
              <a:rPr lang="en-US" altLang="en-US"/>
              <a:t>8: p2 = cmpp(r5 &gt; 9)</a:t>
            </a:r>
          </a:p>
          <a:p>
            <a:r>
              <a:rPr lang="en-US" altLang="en-US"/>
              <a:t>9: branch p2 Exit2</a:t>
            </a:r>
          </a:p>
        </p:txBody>
      </p:sp>
      <p:sp>
        <p:nvSpPr>
          <p:cNvPr id="24580" name="Oval 4"/>
          <p:cNvSpPr>
            <a:spLocks noChangeArrowheads="1"/>
          </p:cNvSpPr>
          <p:nvPr/>
        </p:nvSpPr>
        <p:spPr bwMode="auto">
          <a:xfrm>
            <a:off x="6629400" y="182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4581" name="Oval 5"/>
          <p:cNvSpPr>
            <a:spLocks noChangeArrowheads="1"/>
          </p:cNvSpPr>
          <p:nvPr/>
        </p:nvSpPr>
        <p:spPr bwMode="auto">
          <a:xfrm>
            <a:off x="66294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4582" name="Oval 6"/>
          <p:cNvSpPr>
            <a:spLocks noChangeArrowheads="1"/>
          </p:cNvSpPr>
          <p:nvPr/>
        </p:nvSpPr>
        <p:spPr bwMode="auto">
          <a:xfrm>
            <a:off x="66294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4583" name="Oval 7"/>
          <p:cNvSpPr>
            <a:spLocks noChangeArrowheads="1"/>
          </p:cNvSpPr>
          <p:nvPr/>
        </p:nvSpPr>
        <p:spPr bwMode="auto">
          <a:xfrm>
            <a:off x="66294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4584" name="Oval 8"/>
          <p:cNvSpPr>
            <a:spLocks noChangeArrowheads="1"/>
          </p:cNvSpPr>
          <p:nvPr/>
        </p:nvSpPr>
        <p:spPr bwMode="auto">
          <a:xfrm>
            <a:off x="662940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4585" name="Oval 9"/>
          <p:cNvSpPr>
            <a:spLocks noChangeArrowheads="1"/>
          </p:cNvSpPr>
          <p:nvPr/>
        </p:nvSpPr>
        <p:spPr bwMode="auto">
          <a:xfrm>
            <a:off x="6629400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4586" name="Oval 10"/>
          <p:cNvSpPr>
            <a:spLocks noChangeArrowheads="1"/>
          </p:cNvSpPr>
          <p:nvPr/>
        </p:nvSpPr>
        <p:spPr bwMode="auto">
          <a:xfrm>
            <a:off x="6629400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4587" name="Oval 11"/>
          <p:cNvSpPr>
            <a:spLocks noChangeArrowheads="1"/>
          </p:cNvSpPr>
          <p:nvPr/>
        </p:nvSpPr>
        <p:spPr bwMode="auto">
          <a:xfrm>
            <a:off x="662940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24588" name="Oval 12"/>
          <p:cNvSpPr>
            <a:spLocks noChangeArrowheads="1"/>
          </p:cNvSpPr>
          <p:nvPr/>
        </p:nvSpPr>
        <p:spPr bwMode="auto">
          <a:xfrm>
            <a:off x="6629400" y="609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6781800" y="213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>
            <a:off x="6781800" y="4800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6781800" y="5334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67818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>
            <a:off x="6781800" y="3200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Freeform 18"/>
          <p:cNvSpPr>
            <a:spLocks/>
          </p:cNvSpPr>
          <p:nvPr/>
        </p:nvSpPr>
        <p:spPr bwMode="auto">
          <a:xfrm>
            <a:off x="6400800" y="2667000"/>
            <a:ext cx="304800" cy="1295400"/>
          </a:xfrm>
          <a:custGeom>
            <a:avLst/>
            <a:gdLst>
              <a:gd name="T0" fmla="*/ 2147483646 w 192"/>
              <a:gd name="T1" fmla="*/ 0 h 816"/>
              <a:gd name="T2" fmla="*/ 0 w 192"/>
              <a:gd name="T3" fmla="*/ 2147483646 h 816"/>
              <a:gd name="T4" fmla="*/ 2147483646 w 192"/>
              <a:gd name="T5" fmla="*/ 2147483646 h 8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816">
                <a:moveTo>
                  <a:pt x="192" y="0"/>
                </a:moveTo>
                <a:cubicBezTo>
                  <a:pt x="96" y="28"/>
                  <a:pt x="0" y="56"/>
                  <a:pt x="0" y="192"/>
                </a:cubicBezTo>
                <a:cubicBezTo>
                  <a:pt x="0" y="328"/>
                  <a:pt x="96" y="572"/>
                  <a:pt x="192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Freeform 19"/>
          <p:cNvSpPr>
            <a:spLocks/>
          </p:cNvSpPr>
          <p:nvPr/>
        </p:nvSpPr>
        <p:spPr bwMode="auto">
          <a:xfrm>
            <a:off x="6858000" y="2133600"/>
            <a:ext cx="533400" cy="2362200"/>
          </a:xfrm>
          <a:custGeom>
            <a:avLst/>
            <a:gdLst>
              <a:gd name="T0" fmla="*/ 0 w 336"/>
              <a:gd name="T1" fmla="*/ 0 h 1488"/>
              <a:gd name="T2" fmla="*/ 2147483646 w 336"/>
              <a:gd name="T3" fmla="*/ 2147483646 h 1488"/>
              <a:gd name="T4" fmla="*/ 0 w 336"/>
              <a:gd name="T5" fmla="*/ 2147483646 h 14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6" h="1488">
                <a:moveTo>
                  <a:pt x="0" y="0"/>
                </a:moveTo>
                <a:cubicBezTo>
                  <a:pt x="168" y="44"/>
                  <a:pt x="336" y="88"/>
                  <a:pt x="336" y="336"/>
                </a:cubicBezTo>
                <a:cubicBezTo>
                  <a:pt x="336" y="584"/>
                  <a:pt x="168" y="1036"/>
                  <a:pt x="0" y="148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Freeform 20"/>
          <p:cNvSpPr>
            <a:spLocks/>
          </p:cNvSpPr>
          <p:nvPr/>
        </p:nvSpPr>
        <p:spPr bwMode="auto">
          <a:xfrm>
            <a:off x="6858000" y="2667000"/>
            <a:ext cx="254000" cy="1295400"/>
          </a:xfrm>
          <a:custGeom>
            <a:avLst/>
            <a:gdLst>
              <a:gd name="T0" fmla="*/ 0 w 160"/>
              <a:gd name="T1" fmla="*/ 0 h 816"/>
              <a:gd name="T2" fmla="*/ 2147483646 w 160"/>
              <a:gd name="T3" fmla="*/ 2147483646 h 816"/>
              <a:gd name="T4" fmla="*/ 2147483646 w 160"/>
              <a:gd name="T5" fmla="*/ 2147483646 h 816"/>
              <a:gd name="T6" fmla="*/ 0 w 160"/>
              <a:gd name="T7" fmla="*/ 2147483646 h 8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0" h="816">
                <a:moveTo>
                  <a:pt x="0" y="0"/>
                </a:moveTo>
                <a:cubicBezTo>
                  <a:pt x="64" y="32"/>
                  <a:pt x="128" y="64"/>
                  <a:pt x="144" y="144"/>
                </a:cubicBezTo>
                <a:cubicBezTo>
                  <a:pt x="160" y="224"/>
                  <a:pt x="120" y="368"/>
                  <a:pt x="96" y="480"/>
                </a:cubicBezTo>
                <a:cubicBezTo>
                  <a:pt x="72" y="592"/>
                  <a:pt x="36" y="704"/>
                  <a:pt x="0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Rectangle 21"/>
          <p:cNvSpPr>
            <a:spLocks noChangeArrowheads="1"/>
          </p:cNvSpPr>
          <p:nvPr/>
        </p:nvSpPr>
        <p:spPr bwMode="auto">
          <a:xfrm>
            <a:off x="1219200" y="2133600"/>
            <a:ext cx="2667000" cy="2743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>
            <a:off x="3886200" y="33528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3886200" y="47244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Line 24"/>
          <p:cNvSpPr>
            <a:spLocks noChangeShapeType="1"/>
          </p:cNvSpPr>
          <p:nvPr/>
        </p:nvSpPr>
        <p:spPr bwMode="auto">
          <a:xfrm>
            <a:off x="2362200" y="48768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1905000" y="1673225"/>
            <a:ext cx="1225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Superblock</a:t>
            </a:r>
          </a:p>
        </p:txBody>
      </p:sp>
      <p:sp>
        <p:nvSpPr>
          <p:cNvPr id="24602" name="Line 26"/>
          <p:cNvSpPr>
            <a:spLocks noChangeShapeType="1"/>
          </p:cNvSpPr>
          <p:nvPr/>
        </p:nvSpPr>
        <p:spPr bwMode="auto">
          <a:xfrm>
            <a:off x="6781800" y="3733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3" name="Line 27"/>
          <p:cNvSpPr>
            <a:spLocks noChangeShapeType="1"/>
          </p:cNvSpPr>
          <p:nvPr/>
        </p:nvSpPr>
        <p:spPr bwMode="auto">
          <a:xfrm>
            <a:off x="6781800" y="6400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4" name="Line 28"/>
          <p:cNvSpPr>
            <a:spLocks noChangeShapeType="1"/>
          </p:cNvSpPr>
          <p:nvPr/>
        </p:nvSpPr>
        <p:spPr bwMode="auto">
          <a:xfrm>
            <a:off x="6781800" y="64008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3581400" y="1673225"/>
            <a:ext cx="2127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Assumed liveout sets</a:t>
            </a:r>
          </a:p>
        </p:txBody>
      </p:sp>
      <p:sp>
        <p:nvSpPr>
          <p:cNvPr id="24606" name="Text Box 30"/>
          <p:cNvSpPr txBox="1">
            <a:spLocks noChangeArrowheads="1"/>
          </p:cNvSpPr>
          <p:nvPr/>
        </p:nvSpPr>
        <p:spPr bwMode="auto">
          <a:xfrm>
            <a:off x="4038600" y="35020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{r1}</a:t>
            </a:r>
          </a:p>
        </p:txBody>
      </p:sp>
      <p:sp>
        <p:nvSpPr>
          <p:cNvPr id="24607" name="Text Box 31"/>
          <p:cNvSpPr txBox="1">
            <a:spLocks noChangeArrowheads="1"/>
          </p:cNvSpPr>
          <p:nvPr/>
        </p:nvSpPr>
        <p:spPr bwMode="auto">
          <a:xfrm>
            <a:off x="4191000" y="48736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{r2}</a:t>
            </a:r>
          </a:p>
        </p:txBody>
      </p:sp>
      <p:sp>
        <p:nvSpPr>
          <p:cNvPr id="24608" name="Text Box 32"/>
          <p:cNvSpPr txBox="1">
            <a:spLocks noChangeArrowheads="1"/>
          </p:cNvSpPr>
          <p:nvPr/>
        </p:nvSpPr>
        <p:spPr bwMode="auto">
          <a:xfrm>
            <a:off x="1905000" y="52546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{r5}</a:t>
            </a:r>
          </a:p>
        </p:txBody>
      </p:sp>
      <p:sp>
        <p:nvSpPr>
          <p:cNvPr id="24609" name="Freeform 33"/>
          <p:cNvSpPr>
            <a:spLocks/>
          </p:cNvSpPr>
          <p:nvPr/>
        </p:nvSpPr>
        <p:spPr bwMode="auto">
          <a:xfrm>
            <a:off x="6235700" y="3733800"/>
            <a:ext cx="469900" cy="304800"/>
          </a:xfrm>
          <a:custGeom>
            <a:avLst/>
            <a:gdLst>
              <a:gd name="T0" fmla="*/ 2147483646 w 296"/>
              <a:gd name="T1" fmla="*/ 0 h 192"/>
              <a:gd name="T2" fmla="*/ 2147483646 w 296"/>
              <a:gd name="T3" fmla="*/ 2147483646 h 192"/>
              <a:gd name="T4" fmla="*/ 2147483646 w 296"/>
              <a:gd name="T5" fmla="*/ 2147483646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6" h="192">
                <a:moveTo>
                  <a:pt x="296" y="0"/>
                </a:moveTo>
                <a:cubicBezTo>
                  <a:pt x="156" y="32"/>
                  <a:pt x="16" y="64"/>
                  <a:pt x="8" y="96"/>
                </a:cubicBezTo>
                <a:cubicBezTo>
                  <a:pt x="0" y="128"/>
                  <a:pt x="124" y="160"/>
                  <a:pt x="248" y="19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0" name="Freeform 34"/>
          <p:cNvSpPr>
            <a:spLocks/>
          </p:cNvSpPr>
          <p:nvPr/>
        </p:nvSpPr>
        <p:spPr bwMode="auto">
          <a:xfrm>
            <a:off x="6019800" y="2133600"/>
            <a:ext cx="685800" cy="1371600"/>
          </a:xfrm>
          <a:custGeom>
            <a:avLst/>
            <a:gdLst>
              <a:gd name="T0" fmla="*/ 2147483646 w 432"/>
              <a:gd name="T1" fmla="*/ 0 h 864"/>
              <a:gd name="T2" fmla="*/ 2147483646 w 432"/>
              <a:gd name="T3" fmla="*/ 2147483646 h 864"/>
              <a:gd name="T4" fmla="*/ 2147483646 w 432"/>
              <a:gd name="T5" fmla="*/ 2147483646 h 864"/>
              <a:gd name="T6" fmla="*/ 2147483646 w 432"/>
              <a:gd name="T7" fmla="*/ 2147483646 h 8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32" h="864">
                <a:moveTo>
                  <a:pt x="432" y="0"/>
                </a:moveTo>
                <a:cubicBezTo>
                  <a:pt x="264" y="36"/>
                  <a:pt x="96" y="72"/>
                  <a:pt x="48" y="192"/>
                </a:cubicBezTo>
                <a:cubicBezTo>
                  <a:pt x="0" y="312"/>
                  <a:pt x="88" y="608"/>
                  <a:pt x="144" y="720"/>
                </a:cubicBezTo>
                <a:cubicBezTo>
                  <a:pt x="200" y="832"/>
                  <a:pt x="292" y="848"/>
                  <a:pt x="384" y="864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1" name="Freeform 35"/>
          <p:cNvSpPr>
            <a:spLocks/>
          </p:cNvSpPr>
          <p:nvPr/>
        </p:nvSpPr>
        <p:spPr bwMode="auto">
          <a:xfrm>
            <a:off x="5727700" y="3644900"/>
            <a:ext cx="977900" cy="1384300"/>
          </a:xfrm>
          <a:custGeom>
            <a:avLst/>
            <a:gdLst>
              <a:gd name="T0" fmla="*/ 2147483646 w 568"/>
              <a:gd name="T1" fmla="*/ 2147483646 h 872"/>
              <a:gd name="T2" fmla="*/ 2147483646 w 568"/>
              <a:gd name="T3" fmla="*/ 2147483646 h 872"/>
              <a:gd name="T4" fmla="*/ 2147483646 w 568"/>
              <a:gd name="T5" fmla="*/ 2147483646 h 872"/>
              <a:gd name="T6" fmla="*/ 2147483646 w 568"/>
              <a:gd name="T7" fmla="*/ 2147483646 h 872"/>
              <a:gd name="T8" fmla="*/ 2147483646 w 568"/>
              <a:gd name="T9" fmla="*/ 2147483646 h 872"/>
              <a:gd name="T10" fmla="*/ 2147483646 w 568"/>
              <a:gd name="T11" fmla="*/ 2147483646 h 872"/>
              <a:gd name="T12" fmla="*/ 2147483646 w 568"/>
              <a:gd name="T13" fmla="*/ 2147483646 h 8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68" h="872">
                <a:moveTo>
                  <a:pt x="568" y="8"/>
                </a:moveTo>
                <a:cubicBezTo>
                  <a:pt x="532" y="8"/>
                  <a:pt x="496" y="8"/>
                  <a:pt x="472" y="8"/>
                </a:cubicBezTo>
                <a:cubicBezTo>
                  <a:pt x="448" y="8"/>
                  <a:pt x="480" y="0"/>
                  <a:pt x="424" y="8"/>
                </a:cubicBezTo>
                <a:cubicBezTo>
                  <a:pt x="368" y="16"/>
                  <a:pt x="200" y="24"/>
                  <a:pt x="136" y="56"/>
                </a:cubicBezTo>
                <a:cubicBezTo>
                  <a:pt x="72" y="88"/>
                  <a:pt x="48" y="144"/>
                  <a:pt x="40" y="200"/>
                </a:cubicBezTo>
                <a:cubicBezTo>
                  <a:pt x="32" y="256"/>
                  <a:pt x="0" y="280"/>
                  <a:pt x="88" y="392"/>
                </a:cubicBezTo>
                <a:cubicBezTo>
                  <a:pt x="176" y="504"/>
                  <a:pt x="488" y="792"/>
                  <a:pt x="568" y="87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2" name="Text Box 36"/>
          <p:cNvSpPr txBox="1">
            <a:spLocks noChangeArrowheads="1"/>
          </p:cNvSpPr>
          <p:nvPr/>
        </p:nvSpPr>
        <p:spPr bwMode="auto">
          <a:xfrm>
            <a:off x="914400" y="5635625"/>
            <a:ext cx="36639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Notes: All branches are control</a:t>
            </a:r>
          </a:p>
          <a:p>
            <a:r>
              <a:rPr lang="en-US" altLang="en-US">
                <a:solidFill>
                  <a:schemeClr val="tx1"/>
                </a:solidFill>
              </a:rPr>
              <a:t>dependent on one another.</a:t>
            </a:r>
          </a:p>
          <a:p>
            <a:r>
              <a:rPr lang="en-US" altLang="en-US">
                <a:solidFill>
                  <a:schemeClr val="tx1"/>
                </a:solidFill>
              </a:rPr>
              <a:t>If no compensation, all ops dependent</a:t>
            </a:r>
          </a:p>
          <a:p>
            <a:r>
              <a:rPr lang="en-US" altLang="en-US">
                <a:solidFill>
                  <a:schemeClr val="tx1"/>
                </a:solidFill>
              </a:rPr>
              <a:t>on last branch</a:t>
            </a:r>
          </a:p>
        </p:txBody>
      </p:sp>
      <p:sp>
        <p:nvSpPr>
          <p:cNvPr id="24613" name="Freeform 37"/>
          <p:cNvSpPr>
            <a:spLocks/>
          </p:cNvSpPr>
          <p:nvPr/>
        </p:nvSpPr>
        <p:spPr bwMode="auto">
          <a:xfrm>
            <a:off x="5486400" y="3568700"/>
            <a:ext cx="1219200" cy="2527300"/>
          </a:xfrm>
          <a:custGeom>
            <a:avLst/>
            <a:gdLst>
              <a:gd name="T0" fmla="*/ 2147483646 w 768"/>
              <a:gd name="T1" fmla="*/ 2147483646 h 1640"/>
              <a:gd name="T2" fmla="*/ 2147483646 w 768"/>
              <a:gd name="T3" fmla="*/ 2147483646 h 1640"/>
              <a:gd name="T4" fmla="*/ 2147483646 w 768"/>
              <a:gd name="T5" fmla="*/ 2147483646 h 1640"/>
              <a:gd name="T6" fmla="*/ 2147483646 w 768"/>
              <a:gd name="T7" fmla="*/ 2147483646 h 16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68" h="1640">
                <a:moveTo>
                  <a:pt x="720" y="8"/>
                </a:moveTo>
                <a:cubicBezTo>
                  <a:pt x="508" y="4"/>
                  <a:pt x="296" y="0"/>
                  <a:pt x="192" y="56"/>
                </a:cubicBezTo>
                <a:cubicBezTo>
                  <a:pt x="88" y="112"/>
                  <a:pt x="0" y="80"/>
                  <a:pt x="96" y="344"/>
                </a:cubicBezTo>
                <a:cubicBezTo>
                  <a:pt x="192" y="608"/>
                  <a:pt x="480" y="1124"/>
                  <a:pt x="768" y="164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4" name="Text Box 38"/>
          <p:cNvSpPr txBox="1">
            <a:spLocks noChangeArrowheads="1"/>
          </p:cNvSpPr>
          <p:nvPr/>
        </p:nvSpPr>
        <p:spPr bwMode="auto">
          <a:xfrm>
            <a:off x="7467600" y="4949825"/>
            <a:ext cx="11049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All ops</a:t>
            </a:r>
          </a:p>
          <a:p>
            <a:r>
              <a:rPr lang="en-US" altLang="en-US"/>
              <a:t>have cdep</a:t>
            </a:r>
          </a:p>
          <a:p>
            <a:r>
              <a:rPr lang="en-US" altLang="en-US"/>
              <a:t>to op 9!</a:t>
            </a:r>
          </a:p>
        </p:txBody>
      </p:sp>
    </p:spTree>
    <p:extLst>
      <p:ext uri="{BB962C8B-B14F-4D97-AF65-F5344CB8AC3E}">
        <p14:creationId xmlns:p14="http://schemas.microsoft.com/office/powerpoint/2010/main" val="395044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 smtClean="0"/>
              <a:t>To Be Continued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13602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153400" cy="615950"/>
          </a:xfrm>
        </p:spPr>
        <p:txBody>
          <a:bodyPr/>
          <a:lstStyle/>
          <a:p>
            <a:r>
              <a:rPr lang="en-US" altLang="en-US" dirty="0" smtClean="0"/>
              <a:t>From Last Time: Data Dependences + Latencies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Data dependences</a:t>
            </a:r>
          </a:p>
          <a:p>
            <a:pPr lvl="1"/>
            <a:r>
              <a:rPr lang="en-US" altLang="en-US" smtClean="0"/>
              <a:t>If 2 operations access the same register, they are dependent</a:t>
            </a:r>
          </a:p>
          <a:p>
            <a:pPr lvl="1"/>
            <a:r>
              <a:rPr lang="en-US" altLang="en-US" smtClean="0"/>
              <a:t>However, only keep dependences to most recent producer/consumer as other edges are redundant</a:t>
            </a:r>
          </a:p>
          <a:p>
            <a:pPr lvl="1"/>
            <a:r>
              <a:rPr lang="en-US" altLang="en-US" smtClean="0"/>
              <a:t>Types of data dependences</a:t>
            </a:r>
          </a:p>
          <a:p>
            <a:endParaRPr lang="en-US" altLang="en-US" smtClean="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635250" y="4727575"/>
            <a:ext cx="66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Flow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4251325" y="4686300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Output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6232525" y="46863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Anti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406650" y="5337175"/>
            <a:ext cx="132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r1 = r2 + r3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r4 = r1 * 6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2422525" y="53752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2955925" y="62134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2727325" y="5680075"/>
            <a:ext cx="228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4175125" y="5295900"/>
            <a:ext cx="132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r1 = r2 + r3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r1 = r4 * 6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5943600" y="5254625"/>
            <a:ext cx="132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r1 = r2 + r3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r2 = r5 * 6</a:t>
            </a:r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4175125" y="52990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4175125" y="61372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4327525" y="5603875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6003925" y="61372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6461125" y="52990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H="1">
            <a:off x="6308725" y="5603875"/>
            <a:ext cx="152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899001" y="5590887"/>
            <a:ext cx="10695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Latency of</a:t>
            </a:r>
            <a:br>
              <a:rPr lang="en-US" sz="1600" dirty="0" smtClean="0">
                <a:solidFill>
                  <a:srgbClr val="FF0000"/>
                </a:solidFill>
              </a:rPr>
            </a:br>
            <a:r>
              <a:rPr lang="en-US" sz="1600" dirty="0" smtClean="0">
                <a:solidFill>
                  <a:srgbClr val="FF0000"/>
                </a:solidFill>
              </a:rPr>
              <a:t>producer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332244" y="56465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90459" y="566527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305800" cy="615950"/>
          </a:xfrm>
        </p:spPr>
        <p:txBody>
          <a:bodyPr/>
          <a:lstStyle/>
          <a:p>
            <a:r>
              <a:rPr lang="en-US" altLang="en-US" dirty="0" smtClean="0"/>
              <a:t>From Last Time: More Dependences + Latencies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Memory dependences</a:t>
            </a:r>
          </a:p>
          <a:p>
            <a:pPr lvl="1"/>
            <a:r>
              <a:rPr lang="en-US" altLang="en-US" dirty="0" smtClean="0"/>
              <a:t>Similar as register, but through memory</a:t>
            </a:r>
          </a:p>
          <a:p>
            <a:pPr lvl="1"/>
            <a:r>
              <a:rPr lang="en-US" altLang="en-US" dirty="0" smtClean="0"/>
              <a:t>Memory dependences may be certain or maybe</a:t>
            </a:r>
          </a:p>
          <a:p>
            <a:r>
              <a:rPr lang="en-US" altLang="en-US" dirty="0" smtClean="0"/>
              <a:t>Control dependences</a:t>
            </a:r>
          </a:p>
          <a:p>
            <a:pPr lvl="1"/>
            <a:r>
              <a:rPr lang="en-US" altLang="en-US" dirty="0" smtClean="0"/>
              <a:t>Branch determines whether an operation is executed or not</a:t>
            </a:r>
          </a:p>
          <a:p>
            <a:pPr lvl="1"/>
            <a:r>
              <a:rPr lang="en-US" altLang="en-US" dirty="0" smtClean="0"/>
              <a:t>Operation must execute after/before a branch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355725" y="4918075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Mem-flow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2971800" y="4876800"/>
            <a:ext cx="1416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Mem-output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953000" y="4876800"/>
            <a:ext cx="1149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Mem-anti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127125" y="552767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store (r1, r2)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r3 = load(r1)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1676400" y="5870575"/>
            <a:ext cx="228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2895600" y="5486400"/>
            <a:ext cx="1422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store (r1, r2)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store (r1, r3)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4664075" y="544512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r2 = load(r1)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store (r1, r3)</a:t>
            </a:r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3276600" y="5794375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>
            <a:off x="5181600" y="5794375"/>
            <a:ext cx="152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6915959" y="4407958"/>
            <a:ext cx="9499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 dirty="0" smtClean="0"/>
              <a:t>Control</a:t>
            </a:r>
            <a:endParaRPr lang="en-US" altLang="en-US" b="1" u="sng" dirty="0"/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6821076" y="4777290"/>
            <a:ext cx="1675459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r</a:t>
            </a:r>
            <a:r>
              <a:rPr lang="en-US" altLang="en-US" b="1" dirty="0" smtClean="0"/>
              <a:t>3 = r4 + r5</a:t>
            </a:r>
          </a:p>
          <a:p>
            <a:r>
              <a:rPr lang="en-US" altLang="en-US" b="1" dirty="0"/>
              <a:t/>
            </a:r>
            <a:br>
              <a:rPr lang="en-US" altLang="en-US" b="1" dirty="0"/>
            </a:br>
            <a:r>
              <a:rPr lang="en-US" altLang="en-US" b="1" dirty="0" smtClean="0"/>
              <a:t/>
            </a:r>
            <a:br>
              <a:rPr lang="en-US" altLang="en-US" b="1" dirty="0" smtClean="0"/>
            </a:br>
            <a:r>
              <a:rPr lang="en-US" altLang="en-US" b="1" dirty="0" smtClean="0"/>
              <a:t>if </a:t>
            </a:r>
            <a:r>
              <a:rPr lang="en-US" altLang="en-US" b="1" dirty="0"/>
              <a:t>(r1 != 0)</a:t>
            </a:r>
          </a:p>
          <a:p>
            <a:endParaRPr lang="en-US" altLang="en-US" b="1" dirty="0"/>
          </a:p>
          <a:p>
            <a:endParaRPr lang="en-US" altLang="en-US" b="1" dirty="0"/>
          </a:p>
          <a:p>
            <a:r>
              <a:rPr lang="en-US" altLang="en-US" b="1" dirty="0"/>
              <a:t>    r2 = load(r1)</a:t>
            </a:r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>
            <a:off x="7224630" y="5929319"/>
            <a:ext cx="762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856072" y="591982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88090" y="586145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57800" y="588490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>
            <a:off x="7069740" y="5146622"/>
            <a:ext cx="762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686548" y="591982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476750" y="509723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Class Problem – Add Latencies to Dependence Edges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762000" y="1825625"/>
            <a:ext cx="1107996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smtClean="0"/>
              <a:t>latencies</a:t>
            </a:r>
            <a:endParaRPr lang="en-US" altLang="en-US" dirty="0"/>
          </a:p>
          <a:p>
            <a:endParaRPr lang="en-US" altLang="en-US" dirty="0"/>
          </a:p>
          <a:p>
            <a:r>
              <a:rPr lang="en-US" altLang="en-US" dirty="0" smtClean="0"/>
              <a:t>add:    1</a:t>
            </a:r>
          </a:p>
          <a:p>
            <a:r>
              <a:rPr lang="en-US" altLang="en-US" dirty="0" err="1" smtClean="0"/>
              <a:t>cmpp</a:t>
            </a:r>
            <a:r>
              <a:rPr lang="en-US" altLang="en-US" dirty="0" smtClean="0"/>
              <a:t>:    </a:t>
            </a:r>
            <a:r>
              <a:rPr lang="en-US" altLang="en-US" dirty="0"/>
              <a:t>1</a:t>
            </a:r>
          </a:p>
          <a:p>
            <a:r>
              <a:rPr lang="en-US" altLang="en-US" dirty="0" smtClean="0"/>
              <a:t>load</a:t>
            </a:r>
            <a:r>
              <a:rPr lang="en-US" altLang="en-US" dirty="0"/>
              <a:t>:   </a:t>
            </a:r>
            <a:r>
              <a:rPr lang="en-US" altLang="en-US" dirty="0" smtClean="0"/>
              <a:t>2</a:t>
            </a:r>
            <a:endParaRPr lang="en-US" altLang="en-US" dirty="0"/>
          </a:p>
          <a:p>
            <a:r>
              <a:rPr lang="en-US" altLang="en-US" dirty="0"/>
              <a:t>store: </a:t>
            </a:r>
            <a:r>
              <a:rPr lang="en-US" altLang="en-US" dirty="0" smtClean="0"/>
              <a:t>1</a:t>
            </a:r>
            <a:endParaRPr lang="en-US" altLang="en-US" dirty="0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609600" y="1752600"/>
            <a:ext cx="2514600" cy="449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" name="Oval 5"/>
          <p:cNvSpPr>
            <a:spLocks noChangeArrowheads="1"/>
          </p:cNvSpPr>
          <p:nvPr/>
        </p:nvSpPr>
        <p:spPr bwMode="auto">
          <a:xfrm>
            <a:off x="73914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6" name="Oval 6"/>
          <p:cNvSpPr>
            <a:spLocks noChangeArrowheads="1"/>
          </p:cNvSpPr>
          <p:nvPr/>
        </p:nvSpPr>
        <p:spPr bwMode="auto">
          <a:xfrm>
            <a:off x="73914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7" name="Oval 7"/>
          <p:cNvSpPr>
            <a:spLocks noChangeArrowheads="1"/>
          </p:cNvSpPr>
          <p:nvPr/>
        </p:nvSpPr>
        <p:spPr bwMode="auto">
          <a:xfrm>
            <a:off x="7391400" y="5943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8" name="Oval 8"/>
          <p:cNvSpPr>
            <a:spLocks noChangeArrowheads="1"/>
          </p:cNvSpPr>
          <p:nvPr/>
        </p:nvSpPr>
        <p:spPr bwMode="auto">
          <a:xfrm>
            <a:off x="7391400" y="5334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9" name="Oval 9"/>
          <p:cNvSpPr>
            <a:spLocks noChangeArrowheads="1"/>
          </p:cNvSpPr>
          <p:nvPr/>
        </p:nvSpPr>
        <p:spPr bwMode="auto">
          <a:xfrm>
            <a:off x="7391400" y="4724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7391400" y="6477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cxnSp>
        <p:nvCxnSpPr>
          <p:cNvPr id="21" name="Straight Arrow Connector 2"/>
          <p:cNvCxnSpPr>
            <a:cxnSpLocks noChangeShapeType="1"/>
            <a:endCxn id="16" idx="0"/>
          </p:cNvCxnSpPr>
          <p:nvPr/>
        </p:nvCxnSpPr>
        <p:spPr bwMode="auto">
          <a:xfrm>
            <a:off x="7543800" y="38100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8"/>
          <p:cNvCxnSpPr>
            <a:cxnSpLocks noChangeShapeType="1"/>
            <a:stCxn id="16" idx="4"/>
            <a:endCxn id="19" idx="0"/>
          </p:cNvCxnSpPr>
          <p:nvPr/>
        </p:nvCxnSpPr>
        <p:spPr bwMode="auto">
          <a:xfrm>
            <a:off x="7543800" y="44196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Arrow Connector 10"/>
          <p:cNvCxnSpPr>
            <a:cxnSpLocks noChangeShapeType="1"/>
            <a:stCxn id="18" idx="4"/>
            <a:endCxn id="17" idx="0"/>
          </p:cNvCxnSpPr>
          <p:nvPr/>
        </p:nvCxnSpPr>
        <p:spPr bwMode="auto">
          <a:xfrm>
            <a:off x="7543800" y="56388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Freeform 15"/>
          <p:cNvSpPr>
            <a:spLocks/>
          </p:cNvSpPr>
          <p:nvPr/>
        </p:nvSpPr>
        <p:spPr bwMode="auto">
          <a:xfrm>
            <a:off x="6932613" y="3762375"/>
            <a:ext cx="479425" cy="2768600"/>
          </a:xfrm>
          <a:custGeom>
            <a:avLst/>
            <a:gdLst>
              <a:gd name="T0" fmla="*/ 455141 w 479262"/>
              <a:gd name="T1" fmla="*/ 0 h 2767477"/>
              <a:gd name="T2" fmla="*/ 398477 w 479262"/>
              <a:gd name="T3" fmla="*/ 72859 h 2767477"/>
              <a:gd name="T4" fmla="*/ 374193 w 479262"/>
              <a:gd name="T5" fmla="*/ 105240 h 2767477"/>
              <a:gd name="T6" fmla="*/ 317530 w 479262"/>
              <a:gd name="T7" fmla="*/ 178097 h 2767477"/>
              <a:gd name="T8" fmla="*/ 309435 w 479262"/>
              <a:gd name="T9" fmla="*/ 202383 h 2767477"/>
              <a:gd name="T10" fmla="*/ 277056 w 479262"/>
              <a:gd name="T11" fmla="*/ 250956 h 2767477"/>
              <a:gd name="T12" fmla="*/ 268961 w 479262"/>
              <a:gd name="T13" fmla="*/ 275242 h 2767477"/>
              <a:gd name="T14" fmla="*/ 252771 w 479262"/>
              <a:gd name="T15" fmla="*/ 291432 h 2767477"/>
              <a:gd name="T16" fmla="*/ 236581 w 479262"/>
              <a:gd name="T17" fmla="*/ 315718 h 2767477"/>
              <a:gd name="T18" fmla="*/ 228487 w 479262"/>
              <a:gd name="T19" fmla="*/ 348099 h 2767477"/>
              <a:gd name="T20" fmla="*/ 196108 w 479262"/>
              <a:gd name="T21" fmla="*/ 396671 h 2767477"/>
              <a:gd name="T22" fmla="*/ 171823 w 479262"/>
              <a:gd name="T23" fmla="*/ 445243 h 2767477"/>
              <a:gd name="T24" fmla="*/ 155634 w 479262"/>
              <a:gd name="T25" fmla="*/ 501911 h 2767477"/>
              <a:gd name="T26" fmla="*/ 147539 w 479262"/>
              <a:gd name="T27" fmla="*/ 534292 h 2767477"/>
              <a:gd name="T28" fmla="*/ 131350 w 479262"/>
              <a:gd name="T29" fmla="*/ 566673 h 2767477"/>
              <a:gd name="T30" fmla="*/ 107065 w 479262"/>
              <a:gd name="T31" fmla="*/ 615245 h 2767477"/>
              <a:gd name="T32" fmla="*/ 90876 w 479262"/>
              <a:gd name="T33" fmla="*/ 736675 h 2767477"/>
              <a:gd name="T34" fmla="*/ 74686 w 479262"/>
              <a:gd name="T35" fmla="*/ 760961 h 2767477"/>
              <a:gd name="T36" fmla="*/ 66592 w 479262"/>
              <a:gd name="T37" fmla="*/ 793342 h 2767477"/>
              <a:gd name="T38" fmla="*/ 58497 w 479262"/>
              <a:gd name="T39" fmla="*/ 841913 h 2767477"/>
              <a:gd name="T40" fmla="*/ 42307 w 479262"/>
              <a:gd name="T41" fmla="*/ 890485 h 2767477"/>
              <a:gd name="T42" fmla="*/ 26117 w 479262"/>
              <a:gd name="T43" fmla="*/ 1003820 h 2767477"/>
              <a:gd name="T44" fmla="*/ 9927 w 479262"/>
              <a:gd name="T45" fmla="*/ 1173822 h 2767477"/>
              <a:gd name="T46" fmla="*/ 9927 w 479262"/>
              <a:gd name="T47" fmla="*/ 1651446 h 2767477"/>
              <a:gd name="T48" fmla="*/ 42307 w 479262"/>
              <a:gd name="T49" fmla="*/ 1789066 h 2767477"/>
              <a:gd name="T50" fmla="*/ 74686 w 479262"/>
              <a:gd name="T51" fmla="*/ 1934782 h 2767477"/>
              <a:gd name="T52" fmla="*/ 90876 w 479262"/>
              <a:gd name="T53" fmla="*/ 1975258 h 2767477"/>
              <a:gd name="T54" fmla="*/ 123255 w 479262"/>
              <a:gd name="T55" fmla="*/ 2048116 h 2767477"/>
              <a:gd name="T56" fmla="*/ 139444 w 479262"/>
              <a:gd name="T57" fmla="*/ 2096688 h 2767477"/>
              <a:gd name="T58" fmla="*/ 147539 w 479262"/>
              <a:gd name="T59" fmla="*/ 2120974 h 2767477"/>
              <a:gd name="T60" fmla="*/ 163729 w 479262"/>
              <a:gd name="T61" fmla="*/ 2145260 h 2767477"/>
              <a:gd name="T62" fmla="*/ 188013 w 479262"/>
              <a:gd name="T63" fmla="*/ 2210022 h 2767477"/>
              <a:gd name="T64" fmla="*/ 204202 w 479262"/>
              <a:gd name="T65" fmla="*/ 2242404 h 2767477"/>
              <a:gd name="T66" fmla="*/ 228487 w 479262"/>
              <a:gd name="T67" fmla="*/ 2274785 h 2767477"/>
              <a:gd name="T68" fmla="*/ 244676 w 479262"/>
              <a:gd name="T69" fmla="*/ 2299072 h 2767477"/>
              <a:gd name="T70" fmla="*/ 260866 w 479262"/>
              <a:gd name="T71" fmla="*/ 2363834 h 2767477"/>
              <a:gd name="T72" fmla="*/ 293246 w 479262"/>
              <a:gd name="T73" fmla="*/ 2412406 h 2767477"/>
              <a:gd name="T74" fmla="*/ 325625 w 479262"/>
              <a:gd name="T75" fmla="*/ 2493358 h 2767477"/>
              <a:gd name="T76" fmla="*/ 349909 w 479262"/>
              <a:gd name="T77" fmla="*/ 2533836 h 2767477"/>
              <a:gd name="T78" fmla="*/ 374193 w 479262"/>
              <a:gd name="T79" fmla="*/ 2590503 h 2767477"/>
              <a:gd name="T80" fmla="*/ 414667 w 479262"/>
              <a:gd name="T81" fmla="*/ 2655265 h 2767477"/>
              <a:gd name="T82" fmla="*/ 447046 w 479262"/>
              <a:gd name="T83" fmla="*/ 2703837 h 2767477"/>
              <a:gd name="T84" fmla="*/ 455141 w 479262"/>
              <a:gd name="T85" fmla="*/ 2728123 h 2767477"/>
              <a:gd name="T86" fmla="*/ 471330 w 479262"/>
              <a:gd name="T87" fmla="*/ 2752408 h 2767477"/>
              <a:gd name="T88" fmla="*/ 479425 w 479262"/>
              <a:gd name="T89" fmla="*/ 2768600 h 2767477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479262" h="2767477">
                <a:moveTo>
                  <a:pt x="454986" y="0"/>
                </a:moveTo>
                <a:lnTo>
                  <a:pt x="398342" y="72829"/>
                </a:lnTo>
                <a:cubicBezTo>
                  <a:pt x="390119" y="83519"/>
                  <a:pt x="381547" y="93975"/>
                  <a:pt x="374066" y="105197"/>
                </a:cubicBezTo>
                <a:cubicBezTo>
                  <a:pt x="335350" y="163271"/>
                  <a:pt x="355452" y="139995"/>
                  <a:pt x="317422" y="178025"/>
                </a:cubicBezTo>
                <a:cubicBezTo>
                  <a:pt x="314725" y="186117"/>
                  <a:pt x="313472" y="194845"/>
                  <a:pt x="309330" y="202301"/>
                </a:cubicBezTo>
                <a:cubicBezTo>
                  <a:pt x="299884" y="219304"/>
                  <a:pt x="283113" y="232401"/>
                  <a:pt x="276962" y="250854"/>
                </a:cubicBezTo>
                <a:cubicBezTo>
                  <a:pt x="274265" y="258946"/>
                  <a:pt x="273259" y="267816"/>
                  <a:pt x="268870" y="275130"/>
                </a:cubicBezTo>
                <a:cubicBezTo>
                  <a:pt x="264945" y="281672"/>
                  <a:pt x="257451" y="285356"/>
                  <a:pt x="252685" y="291314"/>
                </a:cubicBezTo>
                <a:cubicBezTo>
                  <a:pt x="246609" y="298908"/>
                  <a:pt x="241896" y="307498"/>
                  <a:pt x="236501" y="315590"/>
                </a:cubicBezTo>
                <a:cubicBezTo>
                  <a:pt x="233804" y="326379"/>
                  <a:pt x="233383" y="338011"/>
                  <a:pt x="228409" y="347958"/>
                </a:cubicBezTo>
                <a:cubicBezTo>
                  <a:pt x="219710" y="365355"/>
                  <a:pt x="202192" y="378057"/>
                  <a:pt x="196041" y="396510"/>
                </a:cubicBezTo>
                <a:cubicBezTo>
                  <a:pt x="184874" y="430012"/>
                  <a:pt x="192680" y="413689"/>
                  <a:pt x="171765" y="445062"/>
                </a:cubicBezTo>
                <a:cubicBezTo>
                  <a:pt x="146471" y="546240"/>
                  <a:pt x="178796" y="420454"/>
                  <a:pt x="155581" y="501707"/>
                </a:cubicBezTo>
                <a:cubicBezTo>
                  <a:pt x="152526" y="512400"/>
                  <a:pt x="151394" y="523662"/>
                  <a:pt x="147489" y="534075"/>
                </a:cubicBezTo>
                <a:cubicBezTo>
                  <a:pt x="143253" y="545370"/>
                  <a:pt x="136057" y="555355"/>
                  <a:pt x="131305" y="566443"/>
                </a:cubicBezTo>
                <a:cubicBezTo>
                  <a:pt x="111204" y="613346"/>
                  <a:pt x="138131" y="568342"/>
                  <a:pt x="107029" y="614995"/>
                </a:cubicBezTo>
                <a:cubicBezTo>
                  <a:pt x="105821" y="628278"/>
                  <a:pt x="103217" y="707507"/>
                  <a:pt x="90845" y="736376"/>
                </a:cubicBezTo>
                <a:cubicBezTo>
                  <a:pt x="87014" y="745315"/>
                  <a:pt x="80056" y="752560"/>
                  <a:pt x="74661" y="760652"/>
                </a:cubicBezTo>
                <a:cubicBezTo>
                  <a:pt x="71964" y="771441"/>
                  <a:pt x="68750" y="782115"/>
                  <a:pt x="66569" y="793020"/>
                </a:cubicBezTo>
                <a:cubicBezTo>
                  <a:pt x="63351" y="809109"/>
                  <a:pt x="62456" y="825655"/>
                  <a:pt x="58477" y="841572"/>
                </a:cubicBezTo>
                <a:cubicBezTo>
                  <a:pt x="54339" y="858122"/>
                  <a:pt x="42293" y="890124"/>
                  <a:pt x="42293" y="890124"/>
                </a:cubicBezTo>
                <a:cubicBezTo>
                  <a:pt x="36898" y="927887"/>
                  <a:pt x="29783" y="965444"/>
                  <a:pt x="26108" y="1003413"/>
                </a:cubicBezTo>
                <a:cubicBezTo>
                  <a:pt x="8156" y="1188907"/>
                  <a:pt x="31385" y="1087498"/>
                  <a:pt x="9924" y="1173346"/>
                </a:cubicBezTo>
                <a:cubicBezTo>
                  <a:pt x="-993" y="1380761"/>
                  <a:pt x="-5440" y="1389588"/>
                  <a:pt x="9924" y="1650776"/>
                </a:cubicBezTo>
                <a:cubicBezTo>
                  <a:pt x="18305" y="1793247"/>
                  <a:pt x="22712" y="1690432"/>
                  <a:pt x="42293" y="1788340"/>
                </a:cubicBezTo>
                <a:cubicBezTo>
                  <a:pt x="53633" y="1845041"/>
                  <a:pt x="56541" y="1885677"/>
                  <a:pt x="74661" y="1933997"/>
                </a:cubicBezTo>
                <a:cubicBezTo>
                  <a:pt x="79761" y="1947598"/>
                  <a:pt x="85881" y="1960806"/>
                  <a:pt x="90845" y="1974457"/>
                </a:cubicBezTo>
                <a:cubicBezTo>
                  <a:pt x="113956" y="2038013"/>
                  <a:pt x="95370" y="2005521"/>
                  <a:pt x="123213" y="2047285"/>
                </a:cubicBezTo>
                <a:lnTo>
                  <a:pt x="139397" y="2095838"/>
                </a:lnTo>
                <a:cubicBezTo>
                  <a:pt x="142094" y="2103930"/>
                  <a:pt x="142758" y="2113017"/>
                  <a:pt x="147489" y="2120114"/>
                </a:cubicBezTo>
                <a:cubicBezTo>
                  <a:pt x="152884" y="2128206"/>
                  <a:pt x="159324" y="2135691"/>
                  <a:pt x="163673" y="2144390"/>
                </a:cubicBezTo>
                <a:cubicBezTo>
                  <a:pt x="197202" y="2211448"/>
                  <a:pt x="166939" y="2160102"/>
                  <a:pt x="187949" y="2209126"/>
                </a:cubicBezTo>
                <a:cubicBezTo>
                  <a:pt x="192701" y="2220214"/>
                  <a:pt x="197740" y="2231265"/>
                  <a:pt x="204133" y="2241494"/>
                </a:cubicBezTo>
                <a:cubicBezTo>
                  <a:pt x="211281" y="2252931"/>
                  <a:pt x="220570" y="2262887"/>
                  <a:pt x="228409" y="2273862"/>
                </a:cubicBezTo>
                <a:cubicBezTo>
                  <a:pt x="234062" y="2281776"/>
                  <a:pt x="239198" y="2290047"/>
                  <a:pt x="244593" y="2298139"/>
                </a:cubicBezTo>
                <a:cubicBezTo>
                  <a:pt x="246835" y="2309348"/>
                  <a:pt x="253001" y="2348879"/>
                  <a:pt x="260777" y="2362875"/>
                </a:cubicBezTo>
                <a:cubicBezTo>
                  <a:pt x="270223" y="2379878"/>
                  <a:pt x="286995" y="2392974"/>
                  <a:pt x="293146" y="2411427"/>
                </a:cubicBezTo>
                <a:cubicBezTo>
                  <a:pt x="329983" y="2521938"/>
                  <a:pt x="289794" y="2409001"/>
                  <a:pt x="325514" y="2492347"/>
                </a:cubicBezTo>
                <a:cubicBezTo>
                  <a:pt x="341271" y="2529114"/>
                  <a:pt x="322877" y="2505893"/>
                  <a:pt x="349790" y="2532808"/>
                </a:cubicBezTo>
                <a:cubicBezTo>
                  <a:pt x="371196" y="2618431"/>
                  <a:pt x="342133" y="2517603"/>
                  <a:pt x="374066" y="2589452"/>
                </a:cubicBezTo>
                <a:cubicBezTo>
                  <a:pt x="402448" y="2653312"/>
                  <a:pt x="370855" y="2625074"/>
                  <a:pt x="414526" y="2654188"/>
                </a:cubicBezTo>
                <a:cubicBezTo>
                  <a:pt x="425315" y="2670372"/>
                  <a:pt x="440743" y="2684287"/>
                  <a:pt x="446894" y="2702740"/>
                </a:cubicBezTo>
                <a:cubicBezTo>
                  <a:pt x="449591" y="2710832"/>
                  <a:pt x="451171" y="2719387"/>
                  <a:pt x="454986" y="2727016"/>
                </a:cubicBezTo>
                <a:cubicBezTo>
                  <a:pt x="459335" y="2735715"/>
                  <a:pt x="466166" y="2742953"/>
                  <a:pt x="471170" y="2751292"/>
                </a:cubicBezTo>
                <a:cubicBezTo>
                  <a:pt x="474273" y="2756464"/>
                  <a:pt x="476565" y="2762082"/>
                  <a:pt x="479262" y="2767477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16"/>
          <p:cNvSpPr>
            <a:spLocks/>
          </p:cNvSpPr>
          <p:nvPr/>
        </p:nvSpPr>
        <p:spPr bwMode="auto">
          <a:xfrm>
            <a:off x="7639050" y="4410075"/>
            <a:ext cx="469900" cy="2136775"/>
          </a:xfrm>
          <a:custGeom>
            <a:avLst/>
            <a:gdLst>
              <a:gd name="T0" fmla="*/ 0 w 469338"/>
              <a:gd name="T1" fmla="*/ 0 h 2136329"/>
              <a:gd name="T2" fmla="*/ 24306 w 469338"/>
              <a:gd name="T3" fmla="*/ 40468 h 2136329"/>
              <a:gd name="T4" fmla="*/ 40509 w 469338"/>
              <a:gd name="T5" fmla="*/ 56657 h 2136329"/>
              <a:gd name="T6" fmla="*/ 56713 w 469338"/>
              <a:gd name="T7" fmla="*/ 97125 h 2136329"/>
              <a:gd name="T8" fmla="*/ 81018 w 469338"/>
              <a:gd name="T9" fmla="*/ 129500 h 2136329"/>
              <a:gd name="T10" fmla="*/ 113425 w 469338"/>
              <a:gd name="T11" fmla="*/ 178062 h 2136329"/>
              <a:gd name="T12" fmla="*/ 153933 w 469338"/>
              <a:gd name="T13" fmla="*/ 234718 h 2136329"/>
              <a:gd name="T14" fmla="*/ 194442 w 469338"/>
              <a:gd name="T15" fmla="*/ 307562 h 2136329"/>
              <a:gd name="T16" fmla="*/ 210645 w 469338"/>
              <a:gd name="T17" fmla="*/ 331843 h 2136329"/>
              <a:gd name="T18" fmla="*/ 267358 w 469338"/>
              <a:gd name="T19" fmla="*/ 396593 h 2136329"/>
              <a:gd name="T20" fmla="*/ 291663 w 469338"/>
              <a:gd name="T21" fmla="*/ 453249 h 2136329"/>
              <a:gd name="T22" fmla="*/ 315968 w 469338"/>
              <a:gd name="T23" fmla="*/ 485623 h 2136329"/>
              <a:gd name="T24" fmla="*/ 332171 w 469338"/>
              <a:gd name="T25" fmla="*/ 526093 h 2136329"/>
              <a:gd name="T26" fmla="*/ 348375 w 469338"/>
              <a:gd name="T27" fmla="*/ 550374 h 2136329"/>
              <a:gd name="T28" fmla="*/ 380781 w 469338"/>
              <a:gd name="T29" fmla="*/ 615123 h 2136329"/>
              <a:gd name="T30" fmla="*/ 388883 w 469338"/>
              <a:gd name="T31" fmla="*/ 639404 h 2136329"/>
              <a:gd name="T32" fmla="*/ 421290 w 469338"/>
              <a:gd name="T33" fmla="*/ 687967 h 2136329"/>
              <a:gd name="T34" fmla="*/ 445595 w 469338"/>
              <a:gd name="T35" fmla="*/ 744623 h 2136329"/>
              <a:gd name="T36" fmla="*/ 453697 w 469338"/>
              <a:gd name="T37" fmla="*/ 801279 h 2136329"/>
              <a:gd name="T38" fmla="*/ 461798 w 469338"/>
              <a:gd name="T39" fmla="*/ 849841 h 2136329"/>
              <a:gd name="T40" fmla="*/ 469900 w 469338"/>
              <a:gd name="T41" fmla="*/ 995529 h 2136329"/>
              <a:gd name="T42" fmla="*/ 461798 w 469338"/>
              <a:gd name="T43" fmla="*/ 1100747 h 2136329"/>
              <a:gd name="T44" fmla="*/ 453697 w 469338"/>
              <a:gd name="T45" fmla="*/ 1125028 h 2136329"/>
              <a:gd name="T46" fmla="*/ 437493 w 469338"/>
              <a:gd name="T47" fmla="*/ 1214059 h 2136329"/>
              <a:gd name="T48" fmla="*/ 429392 w 469338"/>
              <a:gd name="T49" fmla="*/ 1286903 h 2136329"/>
              <a:gd name="T50" fmla="*/ 405086 w 469338"/>
              <a:gd name="T51" fmla="*/ 1408308 h 2136329"/>
              <a:gd name="T52" fmla="*/ 380781 w 469338"/>
              <a:gd name="T53" fmla="*/ 1513527 h 2136329"/>
              <a:gd name="T54" fmla="*/ 372680 w 469338"/>
              <a:gd name="T55" fmla="*/ 1545902 h 2136329"/>
              <a:gd name="T56" fmla="*/ 356476 w 469338"/>
              <a:gd name="T57" fmla="*/ 1570183 h 2136329"/>
              <a:gd name="T58" fmla="*/ 324070 w 469338"/>
              <a:gd name="T59" fmla="*/ 1634932 h 2136329"/>
              <a:gd name="T60" fmla="*/ 315968 w 469338"/>
              <a:gd name="T61" fmla="*/ 1667308 h 2136329"/>
              <a:gd name="T62" fmla="*/ 307866 w 469338"/>
              <a:gd name="T63" fmla="*/ 1707776 h 2136329"/>
              <a:gd name="T64" fmla="*/ 275459 w 469338"/>
              <a:gd name="T65" fmla="*/ 1772526 h 2136329"/>
              <a:gd name="T66" fmla="*/ 251154 w 469338"/>
              <a:gd name="T67" fmla="*/ 1804901 h 2136329"/>
              <a:gd name="T68" fmla="*/ 234950 w 469338"/>
              <a:gd name="T69" fmla="*/ 1821088 h 2136329"/>
              <a:gd name="T70" fmla="*/ 218747 w 469338"/>
              <a:gd name="T71" fmla="*/ 1845369 h 2136329"/>
              <a:gd name="T72" fmla="*/ 194442 w 469338"/>
              <a:gd name="T73" fmla="*/ 1910120 h 2136329"/>
              <a:gd name="T74" fmla="*/ 162035 w 469338"/>
              <a:gd name="T75" fmla="*/ 1958682 h 2136329"/>
              <a:gd name="T76" fmla="*/ 137730 w 469338"/>
              <a:gd name="T77" fmla="*/ 1974869 h 2136329"/>
              <a:gd name="T78" fmla="*/ 105323 w 469338"/>
              <a:gd name="T79" fmla="*/ 2031525 h 2136329"/>
              <a:gd name="T80" fmla="*/ 64815 w 469338"/>
              <a:gd name="T81" fmla="*/ 2080087 h 2136329"/>
              <a:gd name="T82" fmla="*/ 16203 w 469338"/>
              <a:gd name="T83" fmla="*/ 2096275 h 2136329"/>
              <a:gd name="T84" fmla="*/ 0 w 469338"/>
              <a:gd name="T85" fmla="*/ 2136744 h 2136329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469338" h="2136329">
                <a:moveTo>
                  <a:pt x="0" y="0"/>
                </a:moveTo>
                <a:cubicBezTo>
                  <a:pt x="8092" y="13487"/>
                  <a:pt x="15135" y="27661"/>
                  <a:pt x="24277" y="40460"/>
                </a:cubicBezTo>
                <a:cubicBezTo>
                  <a:pt x="28712" y="46668"/>
                  <a:pt x="36676" y="50021"/>
                  <a:pt x="40461" y="56645"/>
                </a:cubicBezTo>
                <a:cubicBezTo>
                  <a:pt x="47668" y="69257"/>
                  <a:pt x="49591" y="84407"/>
                  <a:pt x="56645" y="97105"/>
                </a:cubicBezTo>
                <a:cubicBezTo>
                  <a:pt x="63195" y="108894"/>
                  <a:pt x="73187" y="118424"/>
                  <a:pt x="80921" y="129473"/>
                </a:cubicBezTo>
                <a:cubicBezTo>
                  <a:pt x="92075" y="145408"/>
                  <a:pt x="103282" y="161346"/>
                  <a:pt x="113289" y="178025"/>
                </a:cubicBezTo>
                <a:cubicBezTo>
                  <a:pt x="145242" y="231280"/>
                  <a:pt x="110839" y="191759"/>
                  <a:pt x="153749" y="234669"/>
                </a:cubicBezTo>
                <a:cubicBezTo>
                  <a:pt x="167992" y="277398"/>
                  <a:pt x="157110" y="251849"/>
                  <a:pt x="194209" y="307498"/>
                </a:cubicBezTo>
                <a:cubicBezTo>
                  <a:pt x="199604" y="315590"/>
                  <a:pt x="203516" y="324897"/>
                  <a:pt x="210393" y="331774"/>
                </a:cubicBezTo>
                <a:cubicBezTo>
                  <a:pt x="231487" y="352868"/>
                  <a:pt x="253656" y="369745"/>
                  <a:pt x="267038" y="396510"/>
                </a:cubicBezTo>
                <a:cubicBezTo>
                  <a:pt x="294570" y="451574"/>
                  <a:pt x="249218" y="385800"/>
                  <a:pt x="291314" y="453154"/>
                </a:cubicBezTo>
                <a:cubicBezTo>
                  <a:pt x="298462" y="464591"/>
                  <a:pt x="309040" y="473732"/>
                  <a:pt x="315590" y="485522"/>
                </a:cubicBezTo>
                <a:cubicBezTo>
                  <a:pt x="322644" y="498220"/>
                  <a:pt x="325278" y="512991"/>
                  <a:pt x="331774" y="525983"/>
                </a:cubicBezTo>
                <a:cubicBezTo>
                  <a:pt x="336123" y="534682"/>
                  <a:pt x="343301" y="541721"/>
                  <a:pt x="347958" y="550259"/>
                </a:cubicBezTo>
                <a:cubicBezTo>
                  <a:pt x="359511" y="571439"/>
                  <a:pt x="372697" y="592107"/>
                  <a:pt x="380326" y="614995"/>
                </a:cubicBezTo>
                <a:cubicBezTo>
                  <a:pt x="383023" y="623087"/>
                  <a:pt x="384276" y="631815"/>
                  <a:pt x="388418" y="639271"/>
                </a:cubicBezTo>
                <a:cubicBezTo>
                  <a:pt x="397864" y="656274"/>
                  <a:pt x="412087" y="670426"/>
                  <a:pt x="420786" y="687823"/>
                </a:cubicBezTo>
                <a:cubicBezTo>
                  <a:pt x="440785" y="727820"/>
                  <a:pt x="433156" y="708747"/>
                  <a:pt x="445062" y="744468"/>
                </a:cubicBezTo>
                <a:cubicBezTo>
                  <a:pt x="447759" y="763349"/>
                  <a:pt x="450254" y="782261"/>
                  <a:pt x="453154" y="801112"/>
                </a:cubicBezTo>
                <a:cubicBezTo>
                  <a:pt x="455649" y="817328"/>
                  <a:pt x="459883" y="833313"/>
                  <a:pt x="461246" y="849664"/>
                </a:cubicBezTo>
                <a:cubicBezTo>
                  <a:pt x="465284" y="898123"/>
                  <a:pt x="466641" y="946769"/>
                  <a:pt x="469338" y="995321"/>
                </a:cubicBezTo>
                <a:cubicBezTo>
                  <a:pt x="466641" y="1030386"/>
                  <a:pt x="465608" y="1065620"/>
                  <a:pt x="461246" y="1100517"/>
                </a:cubicBezTo>
                <a:cubicBezTo>
                  <a:pt x="460188" y="1108981"/>
                  <a:pt x="454680" y="1116401"/>
                  <a:pt x="453154" y="1124793"/>
                </a:cubicBezTo>
                <a:cubicBezTo>
                  <a:pt x="434854" y="1225446"/>
                  <a:pt x="455528" y="1158130"/>
                  <a:pt x="436970" y="1213806"/>
                </a:cubicBezTo>
                <a:cubicBezTo>
                  <a:pt x="434273" y="1238082"/>
                  <a:pt x="431194" y="1262319"/>
                  <a:pt x="428878" y="1286634"/>
                </a:cubicBezTo>
                <a:cubicBezTo>
                  <a:pt x="418495" y="1395655"/>
                  <a:pt x="439247" y="1356047"/>
                  <a:pt x="404602" y="1408014"/>
                </a:cubicBezTo>
                <a:cubicBezTo>
                  <a:pt x="391840" y="1497353"/>
                  <a:pt x="404561" y="1432427"/>
                  <a:pt x="380326" y="1513211"/>
                </a:cubicBezTo>
                <a:cubicBezTo>
                  <a:pt x="377130" y="1523863"/>
                  <a:pt x="376615" y="1535357"/>
                  <a:pt x="372234" y="1545579"/>
                </a:cubicBezTo>
                <a:cubicBezTo>
                  <a:pt x="368403" y="1554518"/>
                  <a:pt x="360707" y="1561317"/>
                  <a:pt x="356050" y="1569855"/>
                </a:cubicBezTo>
                <a:cubicBezTo>
                  <a:pt x="344497" y="1591035"/>
                  <a:pt x="323682" y="1634591"/>
                  <a:pt x="323682" y="1634591"/>
                </a:cubicBezTo>
                <a:cubicBezTo>
                  <a:pt x="320985" y="1645381"/>
                  <a:pt x="318003" y="1656103"/>
                  <a:pt x="315590" y="1666960"/>
                </a:cubicBezTo>
                <a:cubicBezTo>
                  <a:pt x="312606" y="1680386"/>
                  <a:pt x="312435" y="1694583"/>
                  <a:pt x="307498" y="1707420"/>
                </a:cubicBezTo>
                <a:cubicBezTo>
                  <a:pt x="298837" y="1729938"/>
                  <a:pt x="289605" y="1752855"/>
                  <a:pt x="275130" y="1772156"/>
                </a:cubicBezTo>
                <a:cubicBezTo>
                  <a:pt x="267038" y="1782945"/>
                  <a:pt x="259488" y="1794163"/>
                  <a:pt x="250854" y="1804524"/>
                </a:cubicBezTo>
                <a:cubicBezTo>
                  <a:pt x="245970" y="1810385"/>
                  <a:pt x="239435" y="1814750"/>
                  <a:pt x="234669" y="1820708"/>
                </a:cubicBezTo>
                <a:cubicBezTo>
                  <a:pt x="228593" y="1828302"/>
                  <a:pt x="223880" y="1836892"/>
                  <a:pt x="218485" y="1844984"/>
                </a:cubicBezTo>
                <a:cubicBezTo>
                  <a:pt x="210254" y="1877909"/>
                  <a:pt x="212344" y="1879495"/>
                  <a:pt x="194209" y="1909721"/>
                </a:cubicBezTo>
                <a:cubicBezTo>
                  <a:pt x="184202" y="1926400"/>
                  <a:pt x="178025" y="1947484"/>
                  <a:pt x="161841" y="1958273"/>
                </a:cubicBezTo>
                <a:lnTo>
                  <a:pt x="137565" y="1974457"/>
                </a:lnTo>
                <a:cubicBezTo>
                  <a:pt x="124434" y="2013851"/>
                  <a:pt x="135816" y="1988235"/>
                  <a:pt x="105197" y="2031101"/>
                </a:cubicBezTo>
                <a:cubicBezTo>
                  <a:pt x="93931" y="2046873"/>
                  <a:pt x="82633" y="2069711"/>
                  <a:pt x="64737" y="2079653"/>
                </a:cubicBezTo>
                <a:cubicBezTo>
                  <a:pt x="49824" y="2087938"/>
                  <a:pt x="16184" y="2095837"/>
                  <a:pt x="16184" y="2095837"/>
                </a:cubicBezTo>
                <a:cubicBezTo>
                  <a:pt x="7563" y="2138943"/>
                  <a:pt x="21846" y="2136298"/>
                  <a:pt x="0" y="2136298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17"/>
          <p:cNvSpPr>
            <a:spLocks/>
          </p:cNvSpPr>
          <p:nvPr/>
        </p:nvSpPr>
        <p:spPr bwMode="auto">
          <a:xfrm>
            <a:off x="7670800" y="3738563"/>
            <a:ext cx="96838" cy="444500"/>
          </a:xfrm>
          <a:custGeom>
            <a:avLst/>
            <a:gdLst>
              <a:gd name="T0" fmla="*/ 8070 w 97104"/>
              <a:gd name="T1" fmla="*/ 0 h 445062"/>
              <a:gd name="T2" fmla="*/ 56489 w 97104"/>
              <a:gd name="T3" fmla="*/ 8082 h 445062"/>
              <a:gd name="T4" fmla="*/ 72629 w 97104"/>
              <a:gd name="T5" fmla="*/ 32327 h 445062"/>
              <a:gd name="T6" fmla="*/ 96838 w 97104"/>
              <a:gd name="T7" fmla="*/ 113146 h 445062"/>
              <a:gd name="T8" fmla="*/ 88768 w 97104"/>
              <a:gd name="T9" fmla="*/ 282864 h 445062"/>
              <a:gd name="T10" fmla="*/ 80698 w 97104"/>
              <a:gd name="T11" fmla="*/ 307110 h 445062"/>
              <a:gd name="T12" fmla="*/ 56489 w 97104"/>
              <a:gd name="T13" fmla="*/ 371764 h 445062"/>
              <a:gd name="T14" fmla="*/ 48419 w 97104"/>
              <a:gd name="T15" fmla="*/ 396009 h 445062"/>
              <a:gd name="T16" fmla="*/ 32279 w 97104"/>
              <a:gd name="T17" fmla="*/ 420255 h 445062"/>
              <a:gd name="T18" fmla="*/ 0 w 97104"/>
              <a:gd name="T19" fmla="*/ 444500 h 44506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97104" h="445062">
                <a:moveTo>
                  <a:pt x="8092" y="0"/>
                </a:moveTo>
                <a:cubicBezTo>
                  <a:pt x="24276" y="2697"/>
                  <a:pt x="41969" y="754"/>
                  <a:pt x="56644" y="8092"/>
                </a:cubicBezTo>
                <a:cubicBezTo>
                  <a:pt x="65343" y="12441"/>
                  <a:pt x="68878" y="23481"/>
                  <a:pt x="72828" y="32368"/>
                </a:cubicBezTo>
                <a:cubicBezTo>
                  <a:pt x="84085" y="57697"/>
                  <a:pt x="90379" y="86389"/>
                  <a:pt x="97104" y="113289"/>
                </a:cubicBezTo>
                <a:cubicBezTo>
                  <a:pt x="94407" y="169933"/>
                  <a:pt x="93721" y="226709"/>
                  <a:pt x="89012" y="283222"/>
                </a:cubicBezTo>
                <a:cubicBezTo>
                  <a:pt x="88304" y="291722"/>
                  <a:pt x="83263" y="299296"/>
                  <a:pt x="80920" y="307498"/>
                </a:cubicBezTo>
                <a:cubicBezTo>
                  <a:pt x="59607" y="382093"/>
                  <a:pt x="88968" y="296811"/>
                  <a:pt x="56644" y="372234"/>
                </a:cubicBezTo>
                <a:cubicBezTo>
                  <a:pt x="53284" y="380074"/>
                  <a:pt x="52367" y="388881"/>
                  <a:pt x="48552" y="396510"/>
                </a:cubicBezTo>
                <a:cubicBezTo>
                  <a:pt x="44203" y="405209"/>
                  <a:pt x="39962" y="414711"/>
                  <a:pt x="32368" y="420786"/>
                </a:cubicBezTo>
                <a:cubicBezTo>
                  <a:pt x="-9296" y="454117"/>
                  <a:pt x="20156" y="404751"/>
                  <a:pt x="0" y="44506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TextBox 19"/>
          <p:cNvSpPr txBox="1">
            <a:spLocks noChangeArrowheads="1"/>
          </p:cNvSpPr>
          <p:nvPr/>
        </p:nvSpPr>
        <p:spPr bwMode="auto">
          <a:xfrm>
            <a:off x="7221538" y="3776663"/>
            <a:ext cx="322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28" name="TextBox 30"/>
          <p:cNvSpPr txBox="1">
            <a:spLocks noChangeArrowheads="1"/>
          </p:cNvSpPr>
          <p:nvPr/>
        </p:nvSpPr>
        <p:spPr bwMode="auto">
          <a:xfrm>
            <a:off x="6651625" y="4267200"/>
            <a:ext cx="3222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29" name="TextBox 31"/>
          <p:cNvSpPr txBox="1">
            <a:spLocks noChangeArrowheads="1"/>
          </p:cNvSpPr>
          <p:nvPr/>
        </p:nvSpPr>
        <p:spPr bwMode="auto">
          <a:xfrm>
            <a:off x="7178675" y="4433888"/>
            <a:ext cx="3222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30" name="TextBox 32"/>
          <p:cNvSpPr txBox="1">
            <a:spLocks noChangeArrowheads="1"/>
          </p:cNvSpPr>
          <p:nvPr/>
        </p:nvSpPr>
        <p:spPr bwMode="auto">
          <a:xfrm>
            <a:off x="8108950" y="5486400"/>
            <a:ext cx="3222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31" name="TextBox 33"/>
          <p:cNvSpPr txBox="1">
            <a:spLocks noChangeArrowheads="1"/>
          </p:cNvSpPr>
          <p:nvPr/>
        </p:nvSpPr>
        <p:spPr bwMode="auto">
          <a:xfrm>
            <a:off x="7510463" y="5605463"/>
            <a:ext cx="322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32" name="Freeform 20"/>
          <p:cNvSpPr>
            <a:spLocks/>
          </p:cNvSpPr>
          <p:nvPr/>
        </p:nvSpPr>
        <p:spPr bwMode="auto">
          <a:xfrm>
            <a:off x="7029450" y="4329113"/>
            <a:ext cx="390525" cy="1117600"/>
          </a:xfrm>
          <a:custGeom>
            <a:avLst/>
            <a:gdLst>
              <a:gd name="T0" fmla="*/ 366253 w 390593"/>
              <a:gd name="T1" fmla="*/ 0 h 1116701"/>
              <a:gd name="T2" fmla="*/ 341981 w 390593"/>
              <a:gd name="T3" fmla="*/ 40493 h 1116701"/>
              <a:gd name="T4" fmla="*/ 325800 w 390593"/>
              <a:gd name="T5" fmla="*/ 64788 h 1116701"/>
              <a:gd name="T6" fmla="*/ 244894 w 390593"/>
              <a:gd name="T7" fmla="*/ 113379 h 1116701"/>
              <a:gd name="T8" fmla="*/ 155897 w 390593"/>
              <a:gd name="T9" fmla="*/ 202464 h 1116701"/>
              <a:gd name="T10" fmla="*/ 131625 w 390593"/>
              <a:gd name="T11" fmla="*/ 226759 h 1116701"/>
              <a:gd name="T12" fmla="*/ 99263 w 390593"/>
              <a:gd name="T13" fmla="*/ 275350 h 1116701"/>
              <a:gd name="T14" fmla="*/ 83082 w 390593"/>
              <a:gd name="T15" fmla="*/ 299646 h 1116701"/>
              <a:gd name="T16" fmla="*/ 50719 w 390593"/>
              <a:gd name="T17" fmla="*/ 356336 h 1116701"/>
              <a:gd name="T18" fmla="*/ 42629 w 390593"/>
              <a:gd name="T19" fmla="*/ 380632 h 1116701"/>
              <a:gd name="T20" fmla="*/ 26447 w 390593"/>
              <a:gd name="T21" fmla="*/ 404928 h 1116701"/>
              <a:gd name="T22" fmla="*/ 18357 w 390593"/>
              <a:gd name="T23" fmla="*/ 461617 h 1116701"/>
              <a:gd name="T24" fmla="*/ 10266 w 390593"/>
              <a:gd name="T25" fmla="*/ 485913 h 1116701"/>
              <a:gd name="T26" fmla="*/ 10266 w 390593"/>
              <a:gd name="T27" fmla="*/ 761263 h 1116701"/>
              <a:gd name="T28" fmla="*/ 18357 w 390593"/>
              <a:gd name="T29" fmla="*/ 785559 h 1116701"/>
              <a:gd name="T30" fmla="*/ 34538 w 390593"/>
              <a:gd name="T31" fmla="*/ 842250 h 1116701"/>
              <a:gd name="T32" fmla="*/ 66900 w 390593"/>
              <a:gd name="T33" fmla="*/ 890841 h 1116701"/>
              <a:gd name="T34" fmla="*/ 74991 w 390593"/>
              <a:gd name="T35" fmla="*/ 915136 h 1116701"/>
              <a:gd name="T36" fmla="*/ 83082 w 390593"/>
              <a:gd name="T37" fmla="*/ 947530 h 1116701"/>
              <a:gd name="T38" fmla="*/ 99263 w 390593"/>
              <a:gd name="T39" fmla="*/ 971826 h 1116701"/>
              <a:gd name="T40" fmla="*/ 147806 w 390593"/>
              <a:gd name="T41" fmla="*/ 988023 h 1116701"/>
              <a:gd name="T42" fmla="*/ 172079 w 390593"/>
              <a:gd name="T43" fmla="*/ 996121 h 1116701"/>
              <a:gd name="T44" fmla="*/ 252985 w 390593"/>
              <a:gd name="T45" fmla="*/ 1044713 h 1116701"/>
              <a:gd name="T46" fmla="*/ 285347 w 390593"/>
              <a:gd name="T47" fmla="*/ 1052812 h 1116701"/>
              <a:gd name="T48" fmla="*/ 333891 w 390593"/>
              <a:gd name="T49" fmla="*/ 1085206 h 1116701"/>
              <a:gd name="T50" fmla="*/ 390525 w 390593"/>
              <a:gd name="T51" fmla="*/ 1101403 h 1116701"/>
              <a:gd name="T52" fmla="*/ 366253 w 390593"/>
              <a:gd name="T53" fmla="*/ 1117600 h 1116701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90593" h="1116701">
                <a:moveTo>
                  <a:pt x="366317" y="0"/>
                </a:moveTo>
                <a:cubicBezTo>
                  <a:pt x="358225" y="13487"/>
                  <a:pt x="350377" y="27123"/>
                  <a:pt x="342041" y="40460"/>
                </a:cubicBezTo>
                <a:cubicBezTo>
                  <a:pt x="336887" y="48707"/>
                  <a:pt x="333328" y="58510"/>
                  <a:pt x="325857" y="64736"/>
                </a:cubicBezTo>
                <a:cubicBezTo>
                  <a:pt x="249241" y="128583"/>
                  <a:pt x="346821" y="11401"/>
                  <a:pt x="244937" y="113288"/>
                </a:cubicBezTo>
                <a:lnTo>
                  <a:pt x="155924" y="202301"/>
                </a:lnTo>
                <a:cubicBezTo>
                  <a:pt x="147832" y="210393"/>
                  <a:pt x="137996" y="217055"/>
                  <a:pt x="131648" y="226577"/>
                </a:cubicBezTo>
                <a:lnTo>
                  <a:pt x="99280" y="275129"/>
                </a:lnTo>
                <a:cubicBezTo>
                  <a:pt x="93885" y="283221"/>
                  <a:pt x="87445" y="290706"/>
                  <a:pt x="83096" y="299405"/>
                </a:cubicBezTo>
                <a:cubicBezTo>
                  <a:pt x="62563" y="340472"/>
                  <a:pt x="73603" y="321736"/>
                  <a:pt x="50728" y="356049"/>
                </a:cubicBezTo>
                <a:cubicBezTo>
                  <a:pt x="48031" y="364141"/>
                  <a:pt x="46451" y="372696"/>
                  <a:pt x="42636" y="380326"/>
                </a:cubicBezTo>
                <a:cubicBezTo>
                  <a:pt x="38287" y="389025"/>
                  <a:pt x="29247" y="395287"/>
                  <a:pt x="26452" y="404602"/>
                </a:cubicBezTo>
                <a:cubicBezTo>
                  <a:pt x="20971" y="422871"/>
                  <a:pt x="22101" y="442543"/>
                  <a:pt x="18360" y="461246"/>
                </a:cubicBezTo>
                <a:cubicBezTo>
                  <a:pt x="16687" y="469610"/>
                  <a:pt x="12965" y="477430"/>
                  <a:pt x="10268" y="485522"/>
                </a:cubicBezTo>
                <a:cubicBezTo>
                  <a:pt x="-3707" y="611298"/>
                  <a:pt x="-3137" y="572977"/>
                  <a:pt x="10268" y="760651"/>
                </a:cubicBezTo>
                <a:cubicBezTo>
                  <a:pt x="10876" y="769159"/>
                  <a:pt x="16017" y="776725"/>
                  <a:pt x="18360" y="784927"/>
                </a:cubicBezTo>
                <a:cubicBezTo>
                  <a:pt x="20825" y="793555"/>
                  <a:pt x="28837" y="831300"/>
                  <a:pt x="34544" y="841572"/>
                </a:cubicBezTo>
                <a:cubicBezTo>
                  <a:pt x="43990" y="858575"/>
                  <a:pt x="60761" y="871671"/>
                  <a:pt x="66912" y="890124"/>
                </a:cubicBezTo>
                <a:cubicBezTo>
                  <a:pt x="69609" y="898216"/>
                  <a:pt x="72661" y="906198"/>
                  <a:pt x="75004" y="914400"/>
                </a:cubicBezTo>
                <a:cubicBezTo>
                  <a:pt x="78059" y="925093"/>
                  <a:pt x="78715" y="936546"/>
                  <a:pt x="83096" y="946768"/>
                </a:cubicBezTo>
                <a:cubicBezTo>
                  <a:pt x="86927" y="955707"/>
                  <a:pt x="91033" y="965890"/>
                  <a:pt x="99280" y="971044"/>
                </a:cubicBezTo>
                <a:cubicBezTo>
                  <a:pt x="113746" y="980085"/>
                  <a:pt x="131648" y="981833"/>
                  <a:pt x="147832" y="987228"/>
                </a:cubicBezTo>
                <a:lnTo>
                  <a:pt x="172109" y="995320"/>
                </a:lnTo>
                <a:cubicBezTo>
                  <a:pt x="196302" y="1011449"/>
                  <a:pt x="224596" y="1033210"/>
                  <a:pt x="253029" y="1043873"/>
                </a:cubicBezTo>
                <a:cubicBezTo>
                  <a:pt x="263442" y="1047778"/>
                  <a:pt x="274608" y="1049268"/>
                  <a:pt x="285397" y="1051965"/>
                </a:cubicBezTo>
                <a:cubicBezTo>
                  <a:pt x="301581" y="1062754"/>
                  <a:pt x="315079" y="1079616"/>
                  <a:pt x="333949" y="1084333"/>
                </a:cubicBezTo>
                <a:cubicBezTo>
                  <a:pt x="374592" y="1094494"/>
                  <a:pt x="355766" y="1088908"/>
                  <a:pt x="390593" y="1100517"/>
                </a:cubicBezTo>
                <a:cubicBezTo>
                  <a:pt x="363758" y="1109462"/>
                  <a:pt x="366317" y="1100079"/>
                  <a:pt x="366317" y="1116701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Box 35"/>
          <p:cNvSpPr txBox="1">
            <a:spLocks noChangeArrowheads="1"/>
          </p:cNvSpPr>
          <p:nvPr/>
        </p:nvSpPr>
        <p:spPr bwMode="auto">
          <a:xfrm>
            <a:off x="7032625" y="4927600"/>
            <a:ext cx="3238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34" name="TextBox 36"/>
          <p:cNvSpPr txBox="1">
            <a:spLocks noChangeArrowheads="1"/>
          </p:cNvSpPr>
          <p:nvPr/>
        </p:nvSpPr>
        <p:spPr bwMode="auto">
          <a:xfrm>
            <a:off x="7724775" y="3751263"/>
            <a:ext cx="3460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ra</a:t>
            </a:r>
          </a:p>
        </p:txBody>
      </p:sp>
      <p:sp>
        <p:nvSpPr>
          <p:cNvPr id="35" name="Freeform 22"/>
          <p:cNvSpPr>
            <a:spLocks/>
          </p:cNvSpPr>
          <p:nvPr/>
        </p:nvSpPr>
        <p:spPr bwMode="auto">
          <a:xfrm>
            <a:off x="7670800" y="3600450"/>
            <a:ext cx="587375" cy="1246188"/>
          </a:xfrm>
          <a:custGeom>
            <a:avLst/>
            <a:gdLst>
              <a:gd name="T0" fmla="*/ 16178 w 587597"/>
              <a:gd name="T1" fmla="*/ 0 h 1246238"/>
              <a:gd name="T2" fmla="*/ 88978 w 587597"/>
              <a:gd name="T3" fmla="*/ 40458 h 1246238"/>
              <a:gd name="T4" fmla="*/ 129423 w 587597"/>
              <a:gd name="T5" fmla="*/ 56642 h 1246238"/>
              <a:gd name="T6" fmla="*/ 169868 w 587597"/>
              <a:gd name="T7" fmla="*/ 80917 h 1246238"/>
              <a:gd name="T8" fmla="*/ 202224 w 587597"/>
              <a:gd name="T9" fmla="*/ 97100 h 1246238"/>
              <a:gd name="T10" fmla="*/ 218402 w 587597"/>
              <a:gd name="T11" fmla="*/ 113283 h 1246238"/>
              <a:gd name="T12" fmla="*/ 242669 w 587597"/>
              <a:gd name="T13" fmla="*/ 129467 h 1246238"/>
              <a:gd name="T14" fmla="*/ 258847 w 587597"/>
              <a:gd name="T15" fmla="*/ 153742 h 1246238"/>
              <a:gd name="T16" fmla="*/ 299292 w 587597"/>
              <a:gd name="T17" fmla="*/ 186110 h 1246238"/>
              <a:gd name="T18" fmla="*/ 323559 w 587597"/>
              <a:gd name="T19" fmla="*/ 218476 h 1246238"/>
              <a:gd name="T20" fmla="*/ 412537 w 587597"/>
              <a:gd name="T21" fmla="*/ 267026 h 1246238"/>
              <a:gd name="T22" fmla="*/ 452983 w 587597"/>
              <a:gd name="T23" fmla="*/ 339851 h 1246238"/>
              <a:gd name="T24" fmla="*/ 485339 w 587597"/>
              <a:gd name="T25" fmla="*/ 364126 h 1246238"/>
              <a:gd name="T26" fmla="*/ 525783 w 587597"/>
              <a:gd name="T27" fmla="*/ 445044 h 1246238"/>
              <a:gd name="T28" fmla="*/ 558139 w 587597"/>
              <a:gd name="T29" fmla="*/ 517869 h 1246238"/>
              <a:gd name="T30" fmla="*/ 574317 w 587597"/>
              <a:gd name="T31" fmla="*/ 542144 h 1246238"/>
              <a:gd name="T32" fmla="*/ 574317 w 587597"/>
              <a:gd name="T33" fmla="*/ 728254 h 1246238"/>
              <a:gd name="T34" fmla="*/ 558139 w 587597"/>
              <a:gd name="T35" fmla="*/ 784896 h 1246238"/>
              <a:gd name="T36" fmla="*/ 533872 w 587597"/>
              <a:gd name="T37" fmla="*/ 841537 h 1246238"/>
              <a:gd name="T38" fmla="*/ 517694 w 587597"/>
              <a:gd name="T39" fmla="*/ 890088 h 1246238"/>
              <a:gd name="T40" fmla="*/ 501516 w 587597"/>
              <a:gd name="T41" fmla="*/ 914363 h 1246238"/>
              <a:gd name="T42" fmla="*/ 493428 w 587597"/>
              <a:gd name="T43" fmla="*/ 938638 h 1246238"/>
              <a:gd name="T44" fmla="*/ 452983 w 587597"/>
              <a:gd name="T45" fmla="*/ 995280 h 1246238"/>
              <a:gd name="T46" fmla="*/ 428715 w 587597"/>
              <a:gd name="T47" fmla="*/ 1035738 h 1246238"/>
              <a:gd name="T48" fmla="*/ 412537 w 587597"/>
              <a:gd name="T49" fmla="*/ 1060013 h 1246238"/>
              <a:gd name="T50" fmla="*/ 388270 w 587597"/>
              <a:gd name="T51" fmla="*/ 1076197 h 1246238"/>
              <a:gd name="T52" fmla="*/ 347826 w 587597"/>
              <a:gd name="T53" fmla="*/ 1100473 h 1246238"/>
              <a:gd name="T54" fmla="*/ 291203 w 587597"/>
              <a:gd name="T55" fmla="*/ 1140931 h 1246238"/>
              <a:gd name="T56" fmla="*/ 242669 w 587597"/>
              <a:gd name="T57" fmla="*/ 1157115 h 1246238"/>
              <a:gd name="T58" fmla="*/ 194135 w 587597"/>
              <a:gd name="T59" fmla="*/ 1173298 h 1246238"/>
              <a:gd name="T60" fmla="*/ 169868 w 587597"/>
              <a:gd name="T61" fmla="*/ 1181390 h 1246238"/>
              <a:gd name="T62" fmla="*/ 137512 w 587597"/>
              <a:gd name="T63" fmla="*/ 1189481 h 1246238"/>
              <a:gd name="T64" fmla="*/ 56623 w 587597"/>
              <a:gd name="T65" fmla="*/ 1229940 h 1246238"/>
              <a:gd name="T66" fmla="*/ 0 w 587597"/>
              <a:gd name="T67" fmla="*/ 1246123 h 124623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587597" h="1246238">
                <a:moveTo>
                  <a:pt x="16184" y="0"/>
                </a:moveTo>
                <a:cubicBezTo>
                  <a:pt x="145241" y="43019"/>
                  <a:pt x="5952" y="-11453"/>
                  <a:pt x="89012" y="40460"/>
                </a:cubicBezTo>
                <a:cubicBezTo>
                  <a:pt x="101330" y="48159"/>
                  <a:pt x="116480" y="50148"/>
                  <a:pt x="129472" y="56644"/>
                </a:cubicBezTo>
                <a:cubicBezTo>
                  <a:pt x="143540" y="63678"/>
                  <a:pt x="156183" y="73282"/>
                  <a:pt x="169932" y="80920"/>
                </a:cubicBezTo>
                <a:cubicBezTo>
                  <a:pt x="180477" y="86778"/>
                  <a:pt x="192263" y="90413"/>
                  <a:pt x="202300" y="97104"/>
                </a:cubicBezTo>
                <a:cubicBezTo>
                  <a:pt x="208648" y="101336"/>
                  <a:pt x="212527" y="108522"/>
                  <a:pt x="218485" y="113288"/>
                </a:cubicBezTo>
                <a:cubicBezTo>
                  <a:pt x="226079" y="119363"/>
                  <a:pt x="234669" y="124077"/>
                  <a:pt x="242761" y="129472"/>
                </a:cubicBezTo>
                <a:cubicBezTo>
                  <a:pt x="248156" y="137564"/>
                  <a:pt x="252068" y="146871"/>
                  <a:pt x="258945" y="153748"/>
                </a:cubicBezTo>
                <a:cubicBezTo>
                  <a:pt x="311216" y="206019"/>
                  <a:pt x="259362" y="138065"/>
                  <a:pt x="299405" y="186117"/>
                </a:cubicBezTo>
                <a:cubicBezTo>
                  <a:pt x="308039" y="196478"/>
                  <a:pt x="313243" y="209945"/>
                  <a:pt x="323681" y="218485"/>
                </a:cubicBezTo>
                <a:cubicBezTo>
                  <a:pt x="366975" y="253907"/>
                  <a:pt x="373888" y="254102"/>
                  <a:pt x="412693" y="267037"/>
                </a:cubicBezTo>
                <a:cubicBezTo>
                  <a:pt x="421625" y="284901"/>
                  <a:pt x="441297" y="326315"/>
                  <a:pt x="453154" y="339865"/>
                </a:cubicBezTo>
                <a:cubicBezTo>
                  <a:pt x="462035" y="350015"/>
                  <a:pt x="474733" y="356049"/>
                  <a:pt x="485522" y="364141"/>
                </a:cubicBezTo>
                <a:cubicBezTo>
                  <a:pt x="499009" y="391115"/>
                  <a:pt x="514782" y="417062"/>
                  <a:pt x="525982" y="445062"/>
                </a:cubicBezTo>
                <a:cubicBezTo>
                  <a:pt x="537543" y="473963"/>
                  <a:pt x="543230" y="491430"/>
                  <a:pt x="558350" y="517890"/>
                </a:cubicBezTo>
                <a:cubicBezTo>
                  <a:pt x="563175" y="526334"/>
                  <a:pt x="569139" y="534074"/>
                  <a:pt x="574534" y="542166"/>
                </a:cubicBezTo>
                <a:cubicBezTo>
                  <a:pt x="593539" y="618187"/>
                  <a:pt x="590289" y="591741"/>
                  <a:pt x="574534" y="728283"/>
                </a:cubicBezTo>
                <a:cubicBezTo>
                  <a:pt x="572283" y="747790"/>
                  <a:pt x="563517" y="765982"/>
                  <a:pt x="558350" y="784927"/>
                </a:cubicBezTo>
                <a:cubicBezTo>
                  <a:pt x="546291" y="829142"/>
                  <a:pt x="557833" y="805932"/>
                  <a:pt x="534074" y="841571"/>
                </a:cubicBezTo>
                <a:cubicBezTo>
                  <a:pt x="528679" y="857755"/>
                  <a:pt x="527353" y="875929"/>
                  <a:pt x="517890" y="890124"/>
                </a:cubicBezTo>
                <a:cubicBezTo>
                  <a:pt x="512495" y="898216"/>
                  <a:pt x="506055" y="905701"/>
                  <a:pt x="501706" y="914400"/>
                </a:cubicBezTo>
                <a:cubicBezTo>
                  <a:pt x="497891" y="922029"/>
                  <a:pt x="497429" y="931047"/>
                  <a:pt x="493614" y="938676"/>
                </a:cubicBezTo>
                <a:cubicBezTo>
                  <a:pt x="487698" y="950509"/>
                  <a:pt x="458652" y="987989"/>
                  <a:pt x="453154" y="995320"/>
                </a:cubicBezTo>
                <a:cubicBezTo>
                  <a:pt x="439101" y="1037480"/>
                  <a:pt x="454268" y="1004043"/>
                  <a:pt x="428877" y="1035780"/>
                </a:cubicBezTo>
                <a:cubicBezTo>
                  <a:pt x="422801" y="1043374"/>
                  <a:pt x="419570" y="1053179"/>
                  <a:pt x="412693" y="1060056"/>
                </a:cubicBezTo>
                <a:cubicBezTo>
                  <a:pt x="405816" y="1066933"/>
                  <a:pt x="396011" y="1070164"/>
                  <a:pt x="388417" y="1076240"/>
                </a:cubicBezTo>
                <a:cubicBezTo>
                  <a:pt x="356680" y="1101631"/>
                  <a:pt x="390117" y="1086464"/>
                  <a:pt x="347957" y="1100517"/>
                </a:cubicBezTo>
                <a:cubicBezTo>
                  <a:pt x="343610" y="1103778"/>
                  <a:pt x="300994" y="1136674"/>
                  <a:pt x="291313" y="1140977"/>
                </a:cubicBezTo>
                <a:cubicBezTo>
                  <a:pt x="275724" y="1147905"/>
                  <a:pt x="258945" y="1151766"/>
                  <a:pt x="242761" y="1157161"/>
                </a:cubicBezTo>
                <a:lnTo>
                  <a:pt x="194208" y="1173345"/>
                </a:lnTo>
                <a:cubicBezTo>
                  <a:pt x="186116" y="1176042"/>
                  <a:pt x="178207" y="1179368"/>
                  <a:pt x="169932" y="1181437"/>
                </a:cubicBezTo>
                <a:lnTo>
                  <a:pt x="137564" y="1189529"/>
                </a:lnTo>
                <a:cubicBezTo>
                  <a:pt x="57355" y="1243001"/>
                  <a:pt x="120691" y="1208640"/>
                  <a:pt x="56644" y="1229989"/>
                </a:cubicBezTo>
                <a:cubicBezTo>
                  <a:pt x="2081" y="1248177"/>
                  <a:pt x="34087" y="1246173"/>
                  <a:pt x="0" y="1246173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Freeform 23"/>
          <p:cNvSpPr>
            <a:spLocks/>
          </p:cNvSpPr>
          <p:nvPr/>
        </p:nvSpPr>
        <p:spPr bwMode="auto">
          <a:xfrm>
            <a:off x="7696200" y="3617913"/>
            <a:ext cx="1108075" cy="3009900"/>
          </a:xfrm>
          <a:custGeom>
            <a:avLst/>
            <a:gdLst>
              <a:gd name="T0" fmla="*/ 16176 w 1108609"/>
              <a:gd name="T1" fmla="*/ 0 h 3010237"/>
              <a:gd name="T2" fmla="*/ 97057 w 1108609"/>
              <a:gd name="T3" fmla="*/ 24273 h 3010237"/>
              <a:gd name="T4" fmla="*/ 121322 w 1108609"/>
              <a:gd name="T5" fmla="*/ 48547 h 3010237"/>
              <a:gd name="T6" fmla="*/ 218380 w 1108609"/>
              <a:gd name="T7" fmla="*/ 121366 h 3010237"/>
              <a:gd name="T8" fmla="*/ 331613 w 1108609"/>
              <a:gd name="T9" fmla="*/ 178005 h 3010237"/>
              <a:gd name="T10" fmla="*/ 461024 w 1108609"/>
              <a:gd name="T11" fmla="*/ 250825 h 3010237"/>
              <a:gd name="T12" fmla="*/ 493376 w 1108609"/>
              <a:gd name="T13" fmla="*/ 258916 h 3010237"/>
              <a:gd name="T14" fmla="*/ 517641 w 1108609"/>
              <a:gd name="T15" fmla="*/ 275098 h 3010237"/>
              <a:gd name="T16" fmla="*/ 582345 w 1108609"/>
              <a:gd name="T17" fmla="*/ 315554 h 3010237"/>
              <a:gd name="T18" fmla="*/ 663227 w 1108609"/>
              <a:gd name="T19" fmla="*/ 396466 h 3010237"/>
              <a:gd name="T20" fmla="*/ 760285 w 1108609"/>
              <a:gd name="T21" fmla="*/ 461194 h 3010237"/>
              <a:gd name="T22" fmla="*/ 784549 w 1108609"/>
              <a:gd name="T23" fmla="*/ 477377 h 3010237"/>
              <a:gd name="T24" fmla="*/ 816901 w 1108609"/>
              <a:gd name="T25" fmla="*/ 501650 h 3010237"/>
              <a:gd name="T26" fmla="*/ 841166 w 1108609"/>
              <a:gd name="T27" fmla="*/ 517832 h 3010237"/>
              <a:gd name="T28" fmla="*/ 897783 w 1108609"/>
              <a:gd name="T29" fmla="*/ 582561 h 3010237"/>
              <a:gd name="T30" fmla="*/ 922048 w 1108609"/>
              <a:gd name="T31" fmla="*/ 623017 h 3010237"/>
              <a:gd name="T32" fmla="*/ 954400 w 1108609"/>
              <a:gd name="T33" fmla="*/ 679655 h 3010237"/>
              <a:gd name="T34" fmla="*/ 970576 w 1108609"/>
              <a:gd name="T35" fmla="*/ 720110 h 3010237"/>
              <a:gd name="T36" fmla="*/ 978664 w 1108609"/>
              <a:gd name="T37" fmla="*/ 776748 h 3010237"/>
              <a:gd name="T38" fmla="*/ 1002929 w 1108609"/>
              <a:gd name="T39" fmla="*/ 841478 h 3010237"/>
              <a:gd name="T40" fmla="*/ 1011017 w 1108609"/>
              <a:gd name="T41" fmla="*/ 881933 h 3010237"/>
              <a:gd name="T42" fmla="*/ 1027193 w 1108609"/>
              <a:gd name="T43" fmla="*/ 930480 h 3010237"/>
              <a:gd name="T44" fmla="*/ 1043369 w 1108609"/>
              <a:gd name="T45" fmla="*/ 1011391 h 3010237"/>
              <a:gd name="T46" fmla="*/ 1051457 w 1108609"/>
              <a:gd name="T47" fmla="*/ 1051846 h 3010237"/>
              <a:gd name="T48" fmla="*/ 1067633 w 1108609"/>
              <a:gd name="T49" fmla="*/ 1157031 h 3010237"/>
              <a:gd name="T50" fmla="*/ 1091898 w 1108609"/>
              <a:gd name="T51" fmla="*/ 1254125 h 3010237"/>
              <a:gd name="T52" fmla="*/ 1099986 w 1108609"/>
              <a:gd name="T53" fmla="*/ 1326945 h 3010237"/>
              <a:gd name="T54" fmla="*/ 1108075 w 1108609"/>
              <a:gd name="T55" fmla="*/ 1359310 h 3010237"/>
              <a:gd name="T56" fmla="*/ 1099986 w 1108609"/>
              <a:gd name="T57" fmla="*/ 1618226 h 3010237"/>
              <a:gd name="T58" fmla="*/ 1083810 w 1108609"/>
              <a:gd name="T59" fmla="*/ 1707228 h 3010237"/>
              <a:gd name="T60" fmla="*/ 1067633 w 1108609"/>
              <a:gd name="T61" fmla="*/ 1836686 h 3010237"/>
              <a:gd name="T62" fmla="*/ 1035281 w 1108609"/>
              <a:gd name="T63" fmla="*/ 1958053 h 3010237"/>
              <a:gd name="T64" fmla="*/ 1027193 w 1108609"/>
              <a:gd name="T65" fmla="*/ 1990418 h 3010237"/>
              <a:gd name="T66" fmla="*/ 1019105 w 1108609"/>
              <a:gd name="T67" fmla="*/ 2030874 h 3010237"/>
              <a:gd name="T68" fmla="*/ 1011017 w 1108609"/>
              <a:gd name="T69" fmla="*/ 2055147 h 3010237"/>
              <a:gd name="T70" fmla="*/ 1002929 w 1108609"/>
              <a:gd name="T71" fmla="*/ 2087511 h 3010237"/>
              <a:gd name="T72" fmla="*/ 970576 w 1108609"/>
              <a:gd name="T73" fmla="*/ 2168422 h 3010237"/>
              <a:gd name="T74" fmla="*/ 962488 w 1108609"/>
              <a:gd name="T75" fmla="*/ 2192695 h 3010237"/>
              <a:gd name="T76" fmla="*/ 946312 w 1108609"/>
              <a:gd name="T77" fmla="*/ 2216970 h 3010237"/>
              <a:gd name="T78" fmla="*/ 897783 w 1108609"/>
              <a:gd name="T79" fmla="*/ 2297881 h 3010237"/>
              <a:gd name="T80" fmla="*/ 873518 w 1108609"/>
              <a:gd name="T81" fmla="*/ 2314063 h 3010237"/>
              <a:gd name="T82" fmla="*/ 808813 w 1108609"/>
              <a:gd name="T83" fmla="*/ 2386883 h 3010237"/>
              <a:gd name="T84" fmla="*/ 784549 w 1108609"/>
              <a:gd name="T85" fmla="*/ 2411156 h 3010237"/>
              <a:gd name="T86" fmla="*/ 760285 w 1108609"/>
              <a:gd name="T87" fmla="*/ 2435429 h 3010237"/>
              <a:gd name="T88" fmla="*/ 671315 w 1108609"/>
              <a:gd name="T89" fmla="*/ 2492068 h 3010237"/>
              <a:gd name="T90" fmla="*/ 622786 w 1108609"/>
              <a:gd name="T91" fmla="*/ 2540615 h 3010237"/>
              <a:gd name="T92" fmla="*/ 574257 w 1108609"/>
              <a:gd name="T93" fmla="*/ 2572979 h 3010237"/>
              <a:gd name="T94" fmla="*/ 517641 w 1108609"/>
              <a:gd name="T95" fmla="*/ 2629617 h 3010237"/>
              <a:gd name="T96" fmla="*/ 493376 w 1108609"/>
              <a:gd name="T97" fmla="*/ 2653890 h 3010237"/>
              <a:gd name="T98" fmla="*/ 469112 w 1108609"/>
              <a:gd name="T99" fmla="*/ 2670073 h 3010237"/>
              <a:gd name="T100" fmla="*/ 420583 w 1108609"/>
              <a:gd name="T101" fmla="*/ 2702437 h 3010237"/>
              <a:gd name="T102" fmla="*/ 404406 w 1108609"/>
              <a:gd name="T103" fmla="*/ 2718620 h 3010237"/>
              <a:gd name="T104" fmla="*/ 372054 w 1108609"/>
              <a:gd name="T105" fmla="*/ 2767166 h 3010237"/>
              <a:gd name="T106" fmla="*/ 347789 w 1108609"/>
              <a:gd name="T107" fmla="*/ 2791439 h 3010237"/>
              <a:gd name="T108" fmla="*/ 331613 w 1108609"/>
              <a:gd name="T109" fmla="*/ 2815713 h 3010237"/>
              <a:gd name="T110" fmla="*/ 258820 w 1108609"/>
              <a:gd name="T111" fmla="*/ 2856168 h 3010237"/>
              <a:gd name="T112" fmla="*/ 210292 w 1108609"/>
              <a:gd name="T113" fmla="*/ 2888533 h 3010237"/>
              <a:gd name="T114" fmla="*/ 194115 w 1108609"/>
              <a:gd name="T115" fmla="*/ 2904716 h 3010237"/>
              <a:gd name="T116" fmla="*/ 121322 w 1108609"/>
              <a:gd name="T117" fmla="*/ 2937080 h 3010237"/>
              <a:gd name="T118" fmla="*/ 113233 w 1108609"/>
              <a:gd name="T119" fmla="*/ 2961353 h 3010237"/>
              <a:gd name="T120" fmla="*/ 56617 w 1108609"/>
              <a:gd name="T121" fmla="*/ 2993718 h 3010237"/>
              <a:gd name="T122" fmla="*/ 24264 w 1108609"/>
              <a:gd name="T123" fmla="*/ 3001809 h 3010237"/>
              <a:gd name="T124" fmla="*/ 0 w 1108609"/>
              <a:gd name="T125" fmla="*/ 3009900 h 301023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108609" h="3010237">
                <a:moveTo>
                  <a:pt x="16184" y="0"/>
                </a:moveTo>
                <a:cubicBezTo>
                  <a:pt x="44204" y="5604"/>
                  <a:pt x="72055" y="8620"/>
                  <a:pt x="97104" y="24276"/>
                </a:cubicBezTo>
                <a:cubicBezTo>
                  <a:pt x="106808" y="30341"/>
                  <a:pt x="112444" y="41403"/>
                  <a:pt x="121380" y="48552"/>
                </a:cubicBezTo>
                <a:cubicBezTo>
                  <a:pt x="152974" y="73827"/>
                  <a:pt x="182296" y="103285"/>
                  <a:pt x="218485" y="121380"/>
                </a:cubicBezTo>
                <a:cubicBezTo>
                  <a:pt x="256248" y="140262"/>
                  <a:pt x="296644" y="154606"/>
                  <a:pt x="331773" y="178025"/>
                </a:cubicBezTo>
                <a:cubicBezTo>
                  <a:pt x="367371" y="201757"/>
                  <a:pt x="421917" y="241021"/>
                  <a:pt x="461246" y="250853"/>
                </a:cubicBezTo>
                <a:lnTo>
                  <a:pt x="493614" y="258945"/>
                </a:lnTo>
                <a:cubicBezTo>
                  <a:pt x="501706" y="264340"/>
                  <a:pt x="509446" y="270304"/>
                  <a:pt x="517890" y="275129"/>
                </a:cubicBezTo>
                <a:cubicBezTo>
                  <a:pt x="547803" y="292222"/>
                  <a:pt x="556839" y="289802"/>
                  <a:pt x="582626" y="315589"/>
                </a:cubicBezTo>
                <a:cubicBezTo>
                  <a:pt x="654891" y="387854"/>
                  <a:pt x="535687" y="302297"/>
                  <a:pt x="663547" y="396510"/>
                </a:cubicBezTo>
                <a:cubicBezTo>
                  <a:pt x="694865" y="419586"/>
                  <a:pt x="728283" y="439667"/>
                  <a:pt x="760651" y="461246"/>
                </a:cubicBezTo>
                <a:cubicBezTo>
                  <a:pt x="768743" y="466641"/>
                  <a:pt x="777147" y="471595"/>
                  <a:pt x="784927" y="477430"/>
                </a:cubicBezTo>
                <a:cubicBezTo>
                  <a:pt x="795716" y="485522"/>
                  <a:pt x="806320" y="493867"/>
                  <a:pt x="817295" y="501706"/>
                </a:cubicBezTo>
                <a:cubicBezTo>
                  <a:pt x="825209" y="507359"/>
                  <a:pt x="834252" y="511486"/>
                  <a:pt x="841571" y="517890"/>
                </a:cubicBezTo>
                <a:cubicBezTo>
                  <a:pt x="860322" y="534296"/>
                  <a:pt x="886029" y="558251"/>
                  <a:pt x="898216" y="582626"/>
                </a:cubicBezTo>
                <a:cubicBezTo>
                  <a:pt x="919226" y="624646"/>
                  <a:pt x="890880" y="591473"/>
                  <a:pt x="922492" y="623087"/>
                </a:cubicBezTo>
                <a:cubicBezTo>
                  <a:pt x="942078" y="681846"/>
                  <a:pt x="914035" y="606246"/>
                  <a:pt x="954860" y="679731"/>
                </a:cubicBezTo>
                <a:cubicBezTo>
                  <a:pt x="961914" y="692429"/>
                  <a:pt x="965649" y="706704"/>
                  <a:pt x="971044" y="720191"/>
                </a:cubicBezTo>
                <a:cubicBezTo>
                  <a:pt x="973741" y="739072"/>
                  <a:pt x="975395" y="758132"/>
                  <a:pt x="979136" y="776835"/>
                </a:cubicBezTo>
                <a:cubicBezTo>
                  <a:pt x="982280" y="792556"/>
                  <a:pt x="1000309" y="831227"/>
                  <a:pt x="1003412" y="841572"/>
                </a:cubicBezTo>
                <a:cubicBezTo>
                  <a:pt x="1007364" y="854746"/>
                  <a:pt x="1007885" y="868763"/>
                  <a:pt x="1011504" y="882032"/>
                </a:cubicBezTo>
                <a:cubicBezTo>
                  <a:pt x="1015993" y="898490"/>
                  <a:pt x="1023550" y="914034"/>
                  <a:pt x="1027688" y="930584"/>
                </a:cubicBezTo>
                <a:cubicBezTo>
                  <a:pt x="1034360" y="957270"/>
                  <a:pt x="1038477" y="984531"/>
                  <a:pt x="1043872" y="1011504"/>
                </a:cubicBezTo>
                <a:cubicBezTo>
                  <a:pt x="1046569" y="1024991"/>
                  <a:pt x="1050019" y="1038348"/>
                  <a:pt x="1051964" y="1051964"/>
                </a:cubicBezTo>
                <a:cubicBezTo>
                  <a:pt x="1054545" y="1070034"/>
                  <a:pt x="1063657" y="1136950"/>
                  <a:pt x="1068148" y="1157161"/>
                </a:cubicBezTo>
                <a:cubicBezTo>
                  <a:pt x="1075386" y="1189731"/>
                  <a:pt x="1084332" y="1221897"/>
                  <a:pt x="1092424" y="1254265"/>
                </a:cubicBezTo>
                <a:cubicBezTo>
                  <a:pt x="1095121" y="1278541"/>
                  <a:pt x="1096802" y="1302952"/>
                  <a:pt x="1100516" y="1327094"/>
                </a:cubicBezTo>
                <a:cubicBezTo>
                  <a:pt x="1102207" y="1338086"/>
                  <a:pt x="1108609" y="1348341"/>
                  <a:pt x="1108609" y="1359462"/>
                </a:cubicBezTo>
                <a:cubicBezTo>
                  <a:pt x="1108609" y="1445819"/>
                  <a:pt x="1104829" y="1532158"/>
                  <a:pt x="1100516" y="1618407"/>
                </a:cubicBezTo>
                <a:cubicBezTo>
                  <a:pt x="1097825" y="1672231"/>
                  <a:pt x="1096768" y="1670112"/>
                  <a:pt x="1084332" y="1707419"/>
                </a:cubicBezTo>
                <a:cubicBezTo>
                  <a:pt x="1078937" y="1750577"/>
                  <a:pt x="1074299" y="1793836"/>
                  <a:pt x="1068148" y="1836892"/>
                </a:cubicBezTo>
                <a:cubicBezTo>
                  <a:pt x="1053598" y="1938739"/>
                  <a:pt x="1069208" y="1908130"/>
                  <a:pt x="1035780" y="1958272"/>
                </a:cubicBezTo>
                <a:cubicBezTo>
                  <a:pt x="1033083" y="1969062"/>
                  <a:pt x="1030101" y="1979784"/>
                  <a:pt x="1027688" y="1990641"/>
                </a:cubicBezTo>
                <a:cubicBezTo>
                  <a:pt x="1024704" y="2004067"/>
                  <a:pt x="1022932" y="2017758"/>
                  <a:pt x="1019596" y="2031101"/>
                </a:cubicBezTo>
                <a:cubicBezTo>
                  <a:pt x="1017527" y="2039376"/>
                  <a:pt x="1013847" y="2047175"/>
                  <a:pt x="1011504" y="2055377"/>
                </a:cubicBezTo>
                <a:cubicBezTo>
                  <a:pt x="1008449" y="2066070"/>
                  <a:pt x="1006467" y="2077052"/>
                  <a:pt x="1003412" y="2087745"/>
                </a:cubicBezTo>
                <a:cubicBezTo>
                  <a:pt x="994205" y="2119968"/>
                  <a:pt x="985720" y="2131976"/>
                  <a:pt x="971044" y="2168665"/>
                </a:cubicBezTo>
                <a:cubicBezTo>
                  <a:pt x="967876" y="2176585"/>
                  <a:pt x="966767" y="2185312"/>
                  <a:pt x="962952" y="2192941"/>
                </a:cubicBezTo>
                <a:cubicBezTo>
                  <a:pt x="958603" y="2201640"/>
                  <a:pt x="951593" y="2208774"/>
                  <a:pt x="946768" y="2217218"/>
                </a:cubicBezTo>
                <a:cubicBezTo>
                  <a:pt x="934777" y="2238202"/>
                  <a:pt x="916488" y="2285957"/>
                  <a:pt x="898216" y="2298138"/>
                </a:cubicBezTo>
                <a:lnTo>
                  <a:pt x="873939" y="2314322"/>
                </a:lnTo>
                <a:cubicBezTo>
                  <a:pt x="845059" y="2357642"/>
                  <a:pt x="864632" y="2331721"/>
                  <a:pt x="809203" y="2387150"/>
                </a:cubicBezTo>
                <a:lnTo>
                  <a:pt x="784927" y="2411426"/>
                </a:lnTo>
                <a:cubicBezTo>
                  <a:pt x="776835" y="2419518"/>
                  <a:pt x="770464" y="2429814"/>
                  <a:pt x="760651" y="2435702"/>
                </a:cubicBezTo>
                <a:cubicBezTo>
                  <a:pt x="745049" y="2445063"/>
                  <a:pt x="681909" y="2482077"/>
                  <a:pt x="671639" y="2492347"/>
                </a:cubicBezTo>
                <a:cubicBezTo>
                  <a:pt x="655455" y="2508531"/>
                  <a:pt x="642130" y="2528203"/>
                  <a:pt x="623086" y="2540899"/>
                </a:cubicBezTo>
                <a:cubicBezTo>
                  <a:pt x="606902" y="2551688"/>
                  <a:pt x="588288" y="2559513"/>
                  <a:pt x="574534" y="2573267"/>
                </a:cubicBezTo>
                <a:lnTo>
                  <a:pt x="517890" y="2629911"/>
                </a:lnTo>
                <a:cubicBezTo>
                  <a:pt x="509798" y="2638003"/>
                  <a:pt x="503136" y="2647839"/>
                  <a:pt x="493614" y="2654187"/>
                </a:cubicBezTo>
                <a:cubicBezTo>
                  <a:pt x="485522" y="2659582"/>
                  <a:pt x="476809" y="2664146"/>
                  <a:pt x="469338" y="2670372"/>
                </a:cubicBezTo>
                <a:cubicBezTo>
                  <a:pt x="428930" y="2704046"/>
                  <a:pt x="463447" y="2688520"/>
                  <a:pt x="420786" y="2702740"/>
                </a:cubicBezTo>
                <a:cubicBezTo>
                  <a:pt x="415391" y="2708135"/>
                  <a:pt x="409179" y="2712820"/>
                  <a:pt x="404601" y="2718924"/>
                </a:cubicBezTo>
                <a:cubicBezTo>
                  <a:pt x="392930" y="2734484"/>
                  <a:pt x="385987" y="2753722"/>
                  <a:pt x="372233" y="2767476"/>
                </a:cubicBezTo>
                <a:cubicBezTo>
                  <a:pt x="364141" y="2775568"/>
                  <a:pt x="355283" y="2782961"/>
                  <a:pt x="347957" y="2791752"/>
                </a:cubicBezTo>
                <a:cubicBezTo>
                  <a:pt x="341731" y="2799223"/>
                  <a:pt x="339092" y="2809624"/>
                  <a:pt x="331773" y="2816028"/>
                </a:cubicBezTo>
                <a:cubicBezTo>
                  <a:pt x="297527" y="2845993"/>
                  <a:pt x="292288" y="2845374"/>
                  <a:pt x="258945" y="2856488"/>
                </a:cubicBezTo>
                <a:cubicBezTo>
                  <a:pt x="197209" y="2918224"/>
                  <a:pt x="268951" y="2853720"/>
                  <a:pt x="210393" y="2888856"/>
                </a:cubicBezTo>
                <a:cubicBezTo>
                  <a:pt x="203851" y="2892781"/>
                  <a:pt x="201033" y="2901629"/>
                  <a:pt x="194209" y="2905041"/>
                </a:cubicBezTo>
                <a:cubicBezTo>
                  <a:pt x="78643" y="2962825"/>
                  <a:pt x="192794" y="2889800"/>
                  <a:pt x="121380" y="2937409"/>
                </a:cubicBezTo>
                <a:cubicBezTo>
                  <a:pt x="118683" y="2945501"/>
                  <a:pt x="118749" y="2955132"/>
                  <a:pt x="113288" y="2961685"/>
                </a:cubicBezTo>
                <a:cubicBezTo>
                  <a:pt x="96439" y="2981904"/>
                  <a:pt x="79584" y="2987499"/>
                  <a:pt x="56644" y="2994053"/>
                </a:cubicBezTo>
                <a:cubicBezTo>
                  <a:pt x="45951" y="2997108"/>
                  <a:pt x="34969" y="2999090"/>
                  <a:pt x="24276" y="3002145"/>
                </a:cubicBezTo>
                <a:cubicBezTo>
                  <a:pt x="16074" y="3004488"/>
                  <a:pt x="0" y="3010237"/>
                  <a:pt x="0" y="3010237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24"/>
          <p:cNvSpPr>
            <a:spLocks/>
          </p:cNvSpPr>
          <p:nvPr/>
        </p:nvSpPr>
        <p:spPr bwMode="auto">
          <a:xfrm>
            <a:off x="6846888" y="5024438"/>
            <a:ext cx="614362" cy="1684337"/>
          </a:xfrm>
          <a:custGeom>
            <a:avLst/>
            <a:gdLst>
              <a:gd name="T0" fmla="*/ 614362 w 613757"/>
              <a:gd name="T1" fmla="*/ 0 h 1683143"/>
              <a:gd name="T2" fmla="*/ 573861 w 613757"/>
              <a:gd name="T3" fmla="*/ 24293 h 1683143"/>
              <a:gd name="T4" fmla="*/ 533361 w 613757"/>
              <a:gd name="T5" fmla="*/ 89075 h 1683143"/>
              <a:gd name="T6" fmla="*/ 517161 w 613757"/>
              <a:gd name="T7" fmla="*/ 113368 h 1683143"/>
              <a:gd name="T8" fmla="*/ 460461 w 613757"/>
              <a:gd name="T9" fmla="*/ 170054 h 1683143"/>
              <a:gd name="T10" fmla="*/ 444261 w 613757"/>
              <a:gd name="T11" fmla="*/ 194347 h 1683143"/>
              <a:gd name="T12" fmla="*/ 419962 w 613757"/>
              <a:gd name="T13" fmla="*/ 226738 h 1683143"/>
              <a:gd name="T14" fmla="*/ 403762 w 613757"/>
              <a:gd name="T15" fmla="*/ 251031 h 1683143"/>
              <a:gd name="T16" fmla="*/ 379462 w 613757"/>
              <a:gd name="T17" fmla="*/ 283422 h 1683143"/>
              <a:gd name="T18" fmla="*/ 347061 w 613757"/>
              <a:gd name="T19" fmla="*/ 323911 h 1683143"/>
              <a:gd name="T20" fmla="*/ 314661 w 613757"/>
              <a:gd name="T21" fmla="*/ 372498 h 1683143"/>
              <a:gd name="T22" fmla="*/ 306561 w 613757"/>
              <a:gd name="T23" fmla="*/ 396791 h 1683143"/>
              <a:gd name="T24" fmla="*/ 266061 w 613757"/>
              <a:gd name="T25" fmla="*/ 445378 h 1683143"/>
              <a:gd name="T26" fmla="*/ 249861 w 613757"/>
              <a:gd name="T27" fmla="*/ 534453 h 1683143"/>
              <a:gd name="T28" fmla="*/ 233661 w 613757"/>
              <a:gd name="T29" fmla="*/ 558746 h 1683143"/>
              <a:gd name="T30" fmla="*/ 209361 w 613757"/>
              <a:gd name="T31" fmla="*/ 583040 h 1683143"/>
              <a:gd name="T32" fmla="*/ 201261 w 613757"/>
              <a:gd name="T33" fmla="*/ 607334 h 1683143"/>
              <a:gd name="T34" fmla="*/ 160761 w 613757"/>
              <a:gd name="T35" fmla="*/ 664018 h 1683143"/>
              <a:gd name="T36" fmla="*/ 136461 w 613757"/>
              <a:gd name="T37" fmla="*/ 712604 h 1683143"/>
              <a:gd name="T38" fmla="*/ 104060 w 613757"/>
              <a:gd name="T39" fmla="*/ 761191 h 1683143"/>
              <a:gd name="T40" fmla="*/ 87861 w 613757"/>
              <a:gd name="T41" fmla="*/ 793582 h 1683143"/>
              <a:gd name="T42" fmla="*/ 71661 w 613757"/>
              <a:gd name="T43" fmla="*/ 817876 h 1683143"/>
              <a:gd name="T44" fmla="*/ 39261 w 613757"/>
              <a:gd name="T45" fmla="*/ 931244 h 1683143"/>
              <a:gd name="T46" fmla="*/ 31161 w 613757"/>
              <a:gd name="T47" fmla="*/ 996026 h 1683143"/>
              <a:gd name="T48" fmla="*/ 23061 w 613757"/>
              <a:gd name="T49" fmla="*/ 1044614 h 1683143"/>
              <a:gd name="T50" fmla="*/ 14961 w 613757"/>
              <a:gd name="T51" fmla="*/ 1109395 h 1683143"/>
              <a:gd name="T52" fmla="*/ 31161 w 613757"/>
              <a:gd name="T53" fmla="*/ 1214666 h 1683143"/>
              <a:gd name="T54" fmla="*/ 31161 w 613757"/>
              <a:gd name="T55" fmla="*/ 1441404 h 1683143"/>
              <a:gd name="T56" fmla="*/ 152661 w 613757"/>
              <a:gd name="T57" fmla="*/ 1570969 h 1683143"/>
              <a:gd name="T58" fmla="*/ 233661 w 613757"/>
              <a:gd name="T59" fmla="*/ 1660044 h 1683143"/>
              <a:gd name="T60" fmla="*/ 257961 w 613757"/>
              <a:gd name="T61" fmla="*/ 1676239 h 1683143"/>
              <a:gd name="T62" fmla="*/ 306561 w 613757"/>
              <a:gd name="T63" fmla="*/ 1684337 h 1683143"/>
              <a:gd name="T64" fmla="*/ 557661 w 613757"/>
              <a:gd name="T65" fmla="*/ 1676239 h 168314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613757" h="1683143">
                <a:moveTo>
                  <a:pt x="613757" y="0"/>
                </a:moveTo>
                <a:cubicBezTo>
                  <a:pt x="600270" y="8092"/>
                  <a:pt x="585133" y="13919"/>
                  <a:pt x="573296" y="24276"/>
                </a:cubicBezTo>
                <a:cubicBezTo>
                  <a:pt x="551193" y="43616"/>
                  <a:pt x="546634" y="64866"/>
                  <a:pt x="532836" y="89012"/>
                </a:cubicBezTo>
                <a:cubicBezTo>
                  <a:pt x="528011" y="97456"/>
                  <a:pt x="522305" y="105374"/>
                  <a:pt x="516652" y="113288"/>
                </a:cubicBezTo>
                <a:cubicBezTo>
                  <a:pt x="462705" y="188815"/>
                  <a:pt x="524744" y="105197"/>
                  <a:pt x="460008" y="169933"/>
                </a:cubicBezTo>
                <a:cubicBezTo>
                  <a:pt x="453131" y="176810"/>
                  <a:pt x="449477" y="186295"/>
                  <a:pt x="443824" y="194209"/>
                </a:cubicBezTo>
                <a:cubicBezTo>
                  <a:pt x="435985" y="205184"/>
                  <a:pt x="427387" y="215602"/>
                  <a:pt x="419548" y="226577"/>
                </a:cubicBezTo>
                <a:cubicBezTo>
                  <a:pt x="413895" y="234491"/>
                  <a:pt x="409017" y="242939"/>
                  <a:pt x="403364" y="250853"/>
                </a:cubicBezTo>
                <a:cubicBezTo>
                  <a:pt x="395525" y="261828"/>
                  <a:pt x="386927" y="272246"/>
                  <a:pt x="379088" y="283221"/>
                </a:cubicBezTo>
                <a:cubicBezTo>
                  <a:pt x="353569" y="318948"/>
                  <a:pt x="373785" y="296617"/>
                  <a:pt x="346719" y="323681"/>
                </a:cubicBezTo>
                <a:cubicBezTo>
                  <a:pt x="327479" y="381404"/>
                  <a:pt x="354760" y="311620"/>
                  <a:pt x="314351" y="372234"/>
                </a:cubicBezTo>
                <a:cubicBezTo>
                  <a:pt x="309620" y="379331"/>
                  <a:pt x="310074" y="388881"/>
                  <a:pt x="306259" y="396510"/>
                </a:cubicBezTo>
                <a:cubicBezTo>
                  <a:pt x="294993" y="419042"/>
                  <a:pt x="283695" y="427166"/>
                  <a:pt x="265799" y="445062"/>
                </a:cubicBezTo>
                <a:cubicBezTo>
                  <a:pt x="263010" y="467377"/>
                  <a:pt x="262089" y="509126"/>
                  <a:pt x="249615" y="534074"/>
                </a:cubicBezTo>
                <a:cubicBezTo>
                  <a:pt x="245266" y="542773"/>
                  <a:pt x="239657" y="550879"/>
                  <a:pt x="233431" y="558350"/>
                </a:cubicBezTo>
                <a:cubicBezTo>
                  <a:pt x="226105" y="567142"/>
                  <a:pt x="217247" y="574535"/>
                  <a:pt x="209155" y="582627"/>
                </a:cubicBezTo>
                <a:cubicBezTo>
                  <a:pt x="206458" y="590719"/>
                  <a:pt x="204878" y="599274"/>
                  <a:pt x="201063" y="606903"/>
                </a:cubicBezTo>
                <a:cubicBezTo>
                  <a:pt x="194706" y="619617"/>
                  <a:pt x="166712" y="654994"/>
                  <a:pt x="160603" y="663547"/>
                </a:cubicBezTo>
                <a:cubicBezTo>
                  <a:pt x="106713" y="738993"/>
                  <a:pt x="176415" y="639942"/>
                  <a:pt x="136327" y="712099"/>
                </a:cubicBezTo>
                <a:cubicBezTo>
                  <a:pt x="126881" y="729102"/>
                  <a:pt x="112657" y="743254"/>
                  <a:pt x="103958" y="760651"/>
                </a:cubicBezTo>
                <a:cubicBezTo>
                  <a:pt x="98563" y="771440"/>
                  <a:pt x="93759" y="782545"/>
                  <a:pt x="87774" y="793019"/>
                </a:cubicBezTo>
                <a:cubicBezTo>
                  <a:pt x="82949" y="801463"/>
                  <a:pt x="75331" y="808318"/>
                  <a:pt x="71590" y="817296"/>
                </a:cubicBezTo>
                <a:cubicBezTo>
                  <a:pt x="56078" y="854526"/>
                  <a:pt x="45284" y="891178"/>
                  <a:pt x="39222" y="930584"/>
                </a:cubicBezTo>
                <a:cubicBezTo>
                  <a:pt x="35915" y="952078"/>
                  <a:pt x="34205" y="973792"/>
                  <a:pt x="31130" y="995320"/>
                </a:cubicBezTo>
                <a:cubicBezTo>
                  <a:pt x="28810" y="1011563"/>
                  <a:pt x="25358" y="1027630"/>
                  <a:pt x="23038" y="1043873"/>
                </a:cubicBezTo>
                <a:cubicBezTo>
                  <a:pt x="19963" y="1065401"/>
                  <a:pt x="17643" y="1087030"/>
                  <a:pt x="14946" y="1108609"/>
                </a:cubicBezTo>
                <a:cubicBezTo>
                  <a:pt x="20341" y="1143674"/>
                  <a:pt x="29358" y="1178371"/>
                  <a:pt x="31130" y="1213805"/>
                </a:cubicBezTo>
                <a:cubicBezTo>
                  <a:pt x="36415" y="1319504"/>
                  <a:pt x="-41485" y="1272462"/>
                  <a:pt x="31130" y="1440382"/>
                </a:cubicBezTo>
                <a:cubicBezTo>
                  <a:pt x="54610" y="1494680"/>
                  <a:pt x="112319" y="1526447"/>
                  <a:pt x="152511" y="1569855"/>
                </a:cubicBezTo>
                <a:cubicBezTo>
                  <a:pt x="179754" y="1599278"/>
                  <a:pt x="200067" y="1636624"/>
                  <a:pt x="233431" y="1658867"/>
                </a:cubicBezTo>
                <a:cubicBezTo>
                  <a:pt x="241523" y="1664262"/>
                  <a:pt x="248481" y="1671976"/>
                  <a:pt x="257707" y="1675051"/>
                </a:cubicBezTo>
                <a:cubicBezTo>
                  <a:pt x="273272" y="1680239"/>
                  <a:pt x="290075" y="1680446"/>
                  <a:pt x="306259" y="1683143"/>
                </a:cubicBezTo>
                <a:cubicBezTo>
                  <a:pt x="389874" y="1680356"/>
                  <a:pt x="473451" y="1675051"/>
                  <a:pt x="557112" y="1675051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TextBox 41"/>
          <p:cNvSpPr txBox="1">
            <a:spLocks noChangeArrowheads="1"/>
          </p:cNvSpPr>
          <p:nvPr/>
        </p:nvSpPr>
        <p:spPr bwMode="auto">
          <a:xfrm>
            <a:off x="8826500" y="5029200"/>
            <a:ext cx="4365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ma</a:t>
            </a:r>
          </a:p>
        </p:txBody>
      </p:sp>
      <p:sp>
        <p:nvSpPr>
          <p:cNvPr id="39" name="TextBox 42"/>
          <p:cNvSpPr txBox="1">
            <a:spLocks noChangeArrowheads="1"/>
          </p:cNvSpPr>
          <p:nvPr/>
        </p:nvSpPr>
        <p:spPr bwMode="auto">
          <a:xfrm>
            <a:off x="8213725" y="4267200"/>
            <a:ext cx="4365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ma</a:t>
            </a:r>
          </a:p>
        </p:txBody>
      </p:sp>
      <p:sp>
        <p:nvSpPr>
          <p:cNvPr id="40" name="TextBox 43"/>
          <p:cNvSpPr txBox="1">
            <a:spLocks noChangeArrowheads="1"/>
          </p:cNvSpPr>
          <p:nvPr/>
        </p:nvSpPr>
        <p:spPr bwMode="auto">
          <a:xfrm>
            <a:off x="6427788" y="6154738"/>
            <a:ext cx="4476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mo</a:t>
            </a:r>
          </a:p>
        </p:txBody>
      </p:sp>
      <p:sp>
        <p:nvSpPr>
          <p:cNvPr id="41" name="TextBox 25"/>
          <p:cNvSpPr txBox="1">
            <a:spLocks noChangeArrowheads="1"/>
          </p:cNvSpPr>
          <p:nvPr/>
        </p:nvSpPr>
        <p:spPr bwMode="auto">
          <a:xfrm>
            <a:off x="6564313" y="1770063"/>
            <a:ext cx="259398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>
                <a:solidFill>
                  <a:schemeClr val="tx2"/>
                </a:solidFill>
              </a:rPr>
              <a:t>Instructions 1-4 have </a:t>
            </a:r>
            <a:r>
              <a:rPr lang="en-US" altLang="en-US" sz="1600" dirty="0" smtClean="0">
                <a:solidFill>
                  <a:schemeClr val="tx2"/>
                </a:solidFill>
              </a:rPr>
              <a:t>control</a:t>
            </a:r>
            <a:br>
              <a:rPr lang="en-US" altLang="en-US" sz="1600" dirty="0" smtClean="0">
                <a:solidFill>
                  <a:schemeClr val="tx2"/>
                </a:solidFill>
              </a:rPr>
            </a:br>
            <a:r>
              <a:rPr lang="en-US" altLang="en-US" sz="1600" dirty="0" smtClean="0">
                <a:solidFill>
                  <a:schemeClr val="tx2"/>
                </a:solidFill>
              </a:rPr>
              <a:t>dependence </a:t>
            </a:r>
            <a:r>
              <a:rPr lang="en-US" altLang="en-US" sz="1600" dirty="0">
                <a:solidFill>
                  <a:schemeClr val="tx2"/>
                </a:solidFill>
              </a:rPr>
              <a:t>to instruction 5</a:t>
            </a:r>
          </a:p>
          <a:p>
            <a:endParaRPr lang="en-US" altLang="en-US" sz="1600" dirty="0">
              <a:solidFill>
                <a:schemeClr val="tx2"/>
              </a:solidFill>
            </a:endParaRPr>
          </a:p>
          <a:p>
            <a:r>
              <a:rPr lang="en-US" altLang="en-US" sz="1600" dirty="0">
                <a:solidFill>
                  <a:schemeClr val="tx2"/>
                </a:solidFill>
              </a:rPr>
              <a:t>5</a:t>
            </a:r>
            <a:r>
              <a:rPr lang="en-US" altLang="en-US" sz="1600" dirty="0">
                <a:solidFill>
                  <a:schemeClr val="tx2"/>
                </a:solidFill>
                <a:sym typeface="Wingdings" panose="05000000000000000000" pitchFamily="2" charset="2"/>
              </a:rPr>
              <a:t>6 </a:t>
            </a:r>
            <a:r>
              <a:rPr lang="en-US" altLang="en-US" sz="1600" dirty="0" smtClean="0">
                <a:solidFill>
                  <a:schemeClr val="tx2"/>
                </a:solidFill>
                <a:sym typeface="Wingdings" panose="05000000000000000000" pitchFamily="2" charset="2"/>
              </a:rPr>
              <a:t>control </a:t>
            </a:r>
            <a:r>
              <a:rPr lang="en-US" altLang="en-US" sz="1600" dirty="0">
                <a:solidFill>
                  <a:schemeClr val="tx2"/>
                </a:solidFill>
                <a:sym typeface="Wingdings" panose="05000000000000000000" pitchFamily="2" charset="2"/>
              </a:rPr>
              <a:t>dependence</a:t>
            </a:r>
            <a:endParaRPr lang="en-US" altLang="en-US" sz="1600" dirty="0">
              <a:solidFill>
                <a:schemeClr val="tx2"/>
              </a:solidFill>
            </a:endParaRPr>
          </a:p>
        </p:txBody>
      </p:sp>
      <p:sp>
        <p:nvSpPr>
          <p:cNvPr id="42" name="Rectangle 3"/>
          <p:cNvSpPr txBox="1">
            <a:spLocks noChangeArrowheads="1"/>
          </p:cNvSpPr>
          <p:nvPr/>
        </p:nvSpPr>
        <p:spPr>
          <a:xfrm>
            <a:off x="2709069" y="1825626"/>
            <a:ext cx="3029744" cy="2357438"/>
          </a:xfrm>
          <a:prstGeom prst="rect">
            <a:avLst/>
          </a:prstGeom>
        </p:spPr>
        <p:txBody>
          <a:bodyPr/>
          <a:lstStyle>
            <a:lvl1pPr marL="377825" indent="-377825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Monotype Sorts" pitchFamily="2" charset="2"/>
              <a:buChar char="v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6450" indent="-314325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00000"/>
              <a:buChar char="»"/>
              <a:defRPr sz="2000">
                <a:solidFill>
                  <a:schemeClr val="tx1"/>
                </a:solidFill>
                <a:latin typeface="+mn-lt"/>
              </a:defRPr>
            </a:lvl2pPr>
            <a:lvl3pPr marL="1171575" indent="-250825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Ÿ"/>
              <a:defRPr>
                <a:solidFill>
                  <a:schemeClr val="tx1"/>
                </a:solidFill>
                <a:latin typeface="+mn-lt"/>
              </a:defRPr>
            </a:lvl3pPr>
            <a:lvl4pPr marL="1538288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onotype Sorts" pitchFamily="2" charset="2"/>
              <a:buChar char="u"/>
              <a:defRPr sz="1600">
                <a:solidFill>
                  <a:schemeClr val="tx1"/>
                </a:solidFill>
                <a:latin typeface="+mn-lt"/>
              </a:defRPr>
            </a:lvl4pPr>
            <a:lvl5pPr marL="1905000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Monotype Sorts" pitchFamily="2" charset="2"/>
              <a:buChar char="â"/>
              <a:defRPr sz="1600">
                <a:solidFill>
                  <a:schemeClr val="tx1"/>
                </a:solidFill>
                <a:latin typeface="+mn-lt"/>
              </a:defRPr>
            </a:lvl5pPr>
            <a:lvl6pPr marL="2362200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Monotype Sorts" pitchFamily="2" charset="2"/>
              <a:buChar char="â"/>
              <a:defRPr sz="1600">
                <a:solidFill>
                  <a:schemeClr val="tx1"/>
                </a:solidFill>
                <a:latin typeface="+mn-lt"/>
              </a:defRPr>
            </a:lvl6pPr>
            <a:lvl7pPr marL="2819400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Monotype Sorts" pitchFamily="2" charset="2"/>
              <a:buChar char="â"/>
              <a:defRPr sz="1600">
                <a:solidFill>
                  <a:schemeClr val="tx1"/>
                </a:solidFill>
                <a:latin typeface="+mn-lt"/>
              </a:defRPr>
            </a:lvl7pPr>
            <a:lvl8pPr marL="3276600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Monotype Sorts" pitchFamily="2" charset="2"/>
              <a:buChar char="â"/>
              <a:defRPr sz="1600">
                <a:solidFill>
                  <a:schemeClr val="tx1"/>
                </a:solidFill>
                <a:latin typeface="+mn-lt"/>
              </a:defRPr>
            </a:lvl8pPr>
            <a:lvl9pPr marL="3733800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Monotype Sorts" pitchFamily="2" charset="2"/>
              <a:buChar char="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kern="0" dirty="0" smtClean="0"/>
              <a:t>Example</a:t>
            </a:r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3166270" y="2246312"/>
            <a:ext cx="263756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 dirty="0"/>
              <a:t>1: r1 = load(r2)</a:t>
            </a:r>
          </a:p>
          <a:p>
            <a:r>
              <a:rPr lang="en-US" altLang="en-US" sz="2000" b="1" dirty="0"/>
              <a:t>2: r2 = r1 + r4</a:t>
            </a:r>
          </a:p>
          <a:p>
            <a:r>
              <a:rPr lang="en-US" altLang="en-US" sz="2000" b="1" dirty="0"/>
              <a:t>3: store (r4, r2)</a:t>
            </a:r>
          </a:p>
          <a:p>
            <a:r>
              <a:rPr lang="en-US" altLang="en-US" sz="2000" b="1" dirty="0"/>
              <a:t>4: p1 = </a:t>
            </a:r>
            <a:r>
              <a:rPr lang="en-US" altLang="en-US" sz="2000" b="1" dirty="0" err="1"/>
              <a:t>cmpp</a:t>
            </a:r>
            <a:r>
              <a:rPr lang="en-US" altLang="en-US" sz="2000" b="1" dirty="0"/>
              <a:t> (r2 &lt; 0)</a:t>
            </a:r>
          </a:p>
          <a:p>
            <a:r>
              <a:rPr lang="en-US" altLang="en-US" sz="2000" b="1" dirty="0"/>
              <a:t>5: branch if p1 to BB3</a:t>
            </a:r>
          </a:p>
          <a:p>
            <a:r>
              <a:rPr lang="en-US" altLang="en-US" sz="2000" b="1" dirty="0"/>
              <a:t>6: store (r1, r2)</a:t>
            </a:r>
          </a:p>
        </p:txBody>
      </p:sp>
      <p:sp>
        <p:nvSpPr>
          <p:cNvPr id="44" name="Text Box 11"/>
          <p:cNvSpPr txBox="1">
            <a:spLocks noChangeArrowheads="1"/>
          </p:cNvSpPr>
          <p:nvPr/>
        </p:nvSpPr>
        <p:spPr bwMode="auto">
          <a:xfrm>
            <a:off x="3073428" y="4097676"/>
            <a:ext cx="66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BB3:</a:t>
            </a:r>
          </a:p>
        </p:txBody>
      </p:sp>
    </p:spTree>
    <p:extLst>
      <p:ext uri="{BB962C8B-B14F-4D97-AF65-F5344CB8AC3E}">
        <p14:creationId xmlns:p14="http://schemas.microsoft.com/office/powerpoint/2010/main" val="2980197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Homework Problem 1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3886200" y="2895600"/>
            <a:ext cx="1751013" cy="255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1. r1 = load(r2)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2. r2 = r2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3. store (r8, 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4. r3 = load(r2)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5. r4 = r1 * r3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6. r5 = r5 + r4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7. r2 = r6 + 4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8. store (r2, r5)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762000" y="1825625"/>
            <a:ext cx="1601721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machine model</a:t>
            </a:r>
          </a:p>
          <a:p>
            <a:endParaRPr lang="en-US" altLang="en-US" dirty="0"/>
          </a:p>
          <a:p>
            <a:r>
              <a:rPr lang="en-US" altLang="en-US" dirty="0"/>
              <a:t>latencies</a:t>
            </a:r>
          </a:p>
          <a:p>
            <a:endParaRPr lang="en-US" altLang="en-US" dirty="0"/>
          </a:p>
          <a:p>
            <a:r>
              <a:rPr lang="en-US" altLang="en-US" dirty="0"/>
              <a:t>add:    1</a:t>
            </a:r>
          </a:p>
          <a:p>
            <a:r>
              <a:rPr lang="en-US" altLang="en-US" dirty="0" err="1"/>
              <a:t>mpy</a:t>
            </a:r>
            <a:r>
              <a:rPr lang="en-US" altLang="en-US" dirty="0"/>
              <a:t>:    3</a:t>
            </a:r>
          </a:p>
          <a:p>
            <a:r>
              <a:rPr lang="en-US" altLang="en-US" dirty="0"/>
              <a:t>load:   </a:t>
            </a:r>
            <a:r>
              <a:rPr lang="en-US" altLang="en-US" dirty="0" smtClean="0"/>
              <a:t>2</a:t>
            </a:r>
            <a:endParaRPr lang="en-US" altLang="en-US" dirty="0"/>
          </a:p>
          <a:p>
            <a:r>
              <a:rPr lang="en-US" altLang="en-US" dirty="0"/>
              <a:t>store: </a:t>
            </a:r>
            <a:r>
              <a:rPr lang="en-US" altLang="en-US" dirty="0" smtClean="0"/>
              <a:t>1</a:t>
            </a:r>
            <a:endParaRPr lang="en-US" altLang="en-US" dirty="0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276600" y="1600200"/>
            <a:ext cx="28130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Draw dependence graph</a:t>
            </a:r>
          </a:p>
          <a:p>
            <a:r>
              <a:rPr lang="en-US" altLang="en-US"/>
              <a:t>2. Label edges with type and</a:t>
            </a:r>
          </a:p>
          <a:p>
            <a:r>
              <a:rPr lang="en-US" altLang="en-US"/>
              <a:t>latencies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609600" y="1752600"/>
            <a:ext cx="2514600" cy="449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7848600" y="18256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7848600" y="24352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7848600" y="42640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7848600" y="36544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7848600" y="30448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7848600" y="48736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3" name="Oval 10"/>
          <p:cNvSpPr>
            <a:spLocks noChangeArrowheads="1"/>
          </p:cNvSpPr>
          <p:nvPr/>
        </p:nvSpPr>
        <p:spPr bwMode="auto">
          <a:xfrm>
            <a:off x="7848600" y="5490378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7</a:t>
            </a:r>
          </a:p>
        </p:txBody>
      </p:sp>
      <p:sp>
        <p:nvSpPr>
          <p:cNvPr id="14" name="Oval 10"/>
          <p:cNvSpPr>
            <a:spLocks noChangeArrowheads="1"/>
          </p:cNvSpPr>
          <p:nvPr/>
        </p:nvSpPr>
        <p:spPr bwMode="auto">
          <a:xfrm>
            <a:off x="7848600" y="6107131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835618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138736" cy="615950"/>
          </a:xfrm>
        </p:spPr>
        <p:txBody>
          <a:bodyPr/>
          <a:lstStyle/>
          <a:p>
            <a:r>
              <a:rPr lang="en-US" altLang="en-US" dirty="0" smtClean="0"/>
              <a:t>Homework Problem 1: Answer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3886200" y="2895600"/>
            <a:ext cx="1751013" cy="255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1. r1 = load(r2)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2. r2 = r2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3. store (r8, 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4. r3 = load(r2)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5. r4 = r1 * r3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6. r5 = r5 + r4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7. r2 = r6 + 4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8. store (r2, r5)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762000" y="1825625"/>
            <a:ext cx="2458109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machine model</a:t>
            </a:r>
          </a:p>
          <a:p>
            <a:endParaRPr lang="en-US" altLang="en-US" dirty="0"/>
          </a:p>
          <a:p>
            <a:r>
              <a:rPr lang="en-US" altLang="en-US" dirty="0"/>
              <a:t>latencies</a:t>
            </a:r>
          </a:p>
          <a:p>
            <a:endParaRPr lang="en-US" altLang="en-US" dirty="0"/>
          </a:p>
          <a:p>
            <a:r>
              <a:rPr lang="en-US" altLang="en-US" dirty="0"/>
              <a:t>add:    1</a:t>
            </a:r>
          </a:p>
          <a:p>
            <a:r>
              <a:rPr lang="en-US" altLang="en-US" dirty="0" err="1"/>
              <a:t>mpy</a:t>
            </a:r>
            <a:r>
              <a:rPr lang="en-US" altLang="en-US" dirty="0"/>
              <a:t>:   </a:t>
            </a:r>
            <a:r>
              <a:rPr lang="en-US" altLang="en-US" dirty="0" smtClean="0"/>
              <a:t>3</a:t>
            </a:r>
            <a:endParaRPr lang="en-US" altLang="en-US" dirty="0"/>
          </a:p>
          <a:p>
            <a:r>
              <a:rPr lang="en-US" altLang="en-US" dirty="0"/>
              <a:t>load:   2</a:t>
            </a:r>
          </a:p>
          <a:p>
            <a:r>
              <a:rPr lang="en-US" altLang="en-US" dirty="0" smtClean="0"/>
              <a:t>store</a:t>
            </a:r>
            <a:r>
              <a:rPr lang="en-US" altLang="en-US" dirty="0"/>
              <a:t>: </a:t>
            </a:r>
            <a:r>
              <a:rPr lang="en-US" altLang="en-US" dirty="0" smtClean="0"/>
              <a:t> 1</a:t>
            </a:r>
          </a:p>
          <a:p>
            <a:endParaRPr lang="en-US" altLang="en-US" dirty="0"/>
          </a:p>
          <a:p>
            <a:r>
              <a:rPr lang="en-US" altLang="en-US" dirty="0" smtClean="0"/>
              <a:t>Store format (</a:t>
            </a:r>
            <a:r>
              <a:rPr lang="en-US" altLang="en-US" dirty="0" err="1" smtClean="0"/>
              <a:t>addr</a:t>
            </a:r>
            <a:r>
              <a:rPr lang="en-US" altLang="en-US" dirty="0" smtClean="0"/>
              <a:t>, data)</a:t>
            </a:r>
            <a:endParaRPr lang="en-US" altLang="en-US" dirty="0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276600" y="1600200"/>
            <a:ext cx="28130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Draw dependence graph</a:t>
            </a:r>
          </a:p>
          <a:p>
            <a:r>
              <a:rPr lang="en-US" altLang="en-US"/>
              <a:t>2. Label edges with type and</a:t>
            </a:r>
          </a:p>
          <a:p>
            <a:r>
              <a:rPr lang="en-US" altLang="en-US"/>
              <a:t>latencies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609600" y="1752600"/>
            <a:ext cx="2514600" cy="449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7543800" y="2058194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7538987" y="2568309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2</a:t>
            </a:r>
          </a:p>
        </p:txBody>
      </p:sp>
      <p:sp>
        <p:nvSpPr>
          <p:cNvPr id="9" name="Oval 4"/>
          <p:cNvSpPr>
            <a:spLocks noChangeArrowheads="1"/>
          </p:cNvSpPr>
          <p:nvPr/>
        </p:nvSpPr>
        <p:spPr bwMode="auto">
          <a:xfrm>
            <a:off x="7534174" y="3078424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3</a:t>
            </a:r>
          </a:p>
        </p:txBody>
      </p:sp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7529361" y="3588539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4</a:t>
            </a:r>
          </a:p>
        </p:txBody>
      </p:sp>
      <p:sp>
        <p:nvSpPr>
          <p:cNvPr id="11" name="Oval 4"/>
          <p:cNvSpPr>
            <a:spLocks noChangeArrowheads="1"/>
          </p:cNvSpPr>
          <p:nvPr/>
        </p:nvSpPr>
        <p:spPr bwMode="auto">
          <a:xfrm>
            <a:off x="7524548" y="4098654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5</a:t>
            </a:r>
          </a:p>
        </p:txBody>
      </p:sp>
      <p:sp>
        <p:nvSpPr>
          <p:cNvPr id="12" name="Oval 4"/>
          <p:cNvSpPr>
            <a:spLocks noChangeArrowheads="1"/>
          </p:cNvSpPr>
          <p:nvPr/>
        </p:nvSpPr>
        <p:spPr bwMode="auto">
          <a:xfrm>
            <a:off x="7519735" y="4608769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6</a:t>
            </a:r>
          </a:p>
        </p:txBody>
      </p:sp>
      <p:sp>
        <p:nvSpPr>
          <p:cNvPr id="13" name="Oval 4"/>
          <p:cNvSpPr>
            <a:spLocks noChangeArrowheads="1"/>
          </p:cNvSpPr>
          <p:nvPr/>
        </p:nvSpPr>
        <p:spPr bwMode="auto">
          <a:xfrm>
            <a:off x="7514922" y="5118884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7</a:t>
            </a:r>
          </a:p>
        </p:txBody>
      </p:sp>
      <p:sp>
        <p:nvSpPr>
          <p:cNvPr id="14" name="Oval 4"/>
          <p:cNvSpPr>
            <a:spLocks noChangeArrowheads="1"/>
          </p:cNvSpPr>
          <p:nvPr/>
        </p:nvSpPr>
        <p:spPr bwMode="auto">
          <a:xfrm>
            <a:off x="7510109" y="5628999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8</a:t>
            </a:r>
          </a:p>
        </p:txBody>
      </p:sp>
      <p:cxnSp>
        <p:nvCxnSpPr>
          <p:cNvPr id="3" name="Straight Arrow Connector 2"/>
          <p:cNvCxnSpPr>
            <a:stCxn id="7" idx="4"/>
            <a:endCxn id="8" idx="0"/>
          </p:cNvCxnSpPr>
          <p:nvPr/>
        </p:nvCxnSpPr>
        <p:spPr bwMode="auto">
          <a:xfrm flipH="1">
            <a:off x="7691387" y="2362994"/>
            <a:ext cx="4813" cy="2053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Box 3"/>
          <p:cNvSpPr txBox="1"/>
          <p:nvPr/>
        </p:nvSpPr>
        <p:spPr>
          <a:xfrm>
            <a:off x="7681761" y="2279969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</a:t>
            </a:r>
            <a:r>
              <a:rPr lang="en-US" sz="1400" dirty="0" err="1" smtClean="0"/>
              <a:t>a</a:t>
            </a:r>
            <a:r>
              <a:rPr lang="en-US" sz="1400" dirty="0" smtClean="0"/>
              <a:t>, 0</a:t>
            </a:r>
            <a:endParaRPr lang="en-US" sz="1400" dirty="0"/>
          </a:p>
        </p:txBody>
      </p:sp>
      <p:cxnSp>
        <p:nvCxnSpPr>
          <p:cNvPr id="6" name="Straight Arrow Connector 5"/>
          <p:cNvCxnSpPr>
            <a:stCxn id="8" idx="4"/>
            <a:endCxn id="9" idx="0"/>
          </p:cNvCxnSpPr>
          <p:nvPr/>
        </p:nvCxnSpPr>
        <p:spPr bwMode="auto">
          <a:xfrm flipH="1">
            <a:off x="7686574" y="2873109"/>
            <a:ext cx="4813" cy="2053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7709776" y="2791572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r</a:t>
            </a:r>
            <a:r>
              <a:rPr lang="en-US" sz="1400" dirty="0" err="1"/>
              <a:t>f</a:t>
            </a:r>
            <a:r>
              <a:rPr lang="en-US" sz="1400" dirty="0" smtClean="0"/>
              <a:t>, </a:t>
            </a:r>
            <a:r>
              <a:rPr lang="en-US" sz="1400" dirty="0"/>
              <a:t>1</a:t>
            </a:r>
          </a:p>
        </p:txBody>
      </p:sp>
      <p:cxnSp>
        <p:nvCxnSpPr>
          <p:cNvPr id="16" name="Elbow Connector 15"/>
          <p:cNvCxnSpPr>
            <a:stCxn id="7" idx="2"/>
            <a:endCxn id="11" idx="2"/>
          </p:cNvCxnSpPr>
          <p:nvPr/>
        </p:nvCxnSpPr>
        <p:spPr bwMode="auto">
          <a:xfrm rot="10800000" flipV="1">
            <a:off x="7524548" y="2210594"/>
            <a:ext cx="19252" cy="2040460"/>
          </a:xfrm>
          <a:prstGeom prst="bentConnector3">
            <a:avLst>
              <a:gd name="adj1" fmla="val 128740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TextBox 23"/>
          <p:cNvSpPr txBox="1"/>
          <p:nvPr/>
        </p:nvSpPr>
        <p:spPr>
          <a:xfrm>
            <a:off x="6870697" y="2083225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r</a:t>
            </a:r>
            <a:r>
              <a:rPr lang="en-US" sz="1400" dirty="0" err="1"/>
              <a:t>f</a:t>
            </a:r>
            <a:r>
              <a:rPr lang="en-US" sz="1400" dirty="0" smtClean="0"/>
              <a:t>, 2</a:t>
            </a:r>
            <a:endParaRPr lang="en-US" sz="1400" dirty="0"/>
          </a:p>
        </p:txBody>
      </p:sp>
      <p:cxnSp>
        <p:nvCxnSpPr>
          <p:cNvPr id="19" name="Straight Arrow Connector 18"/>
          <p:cNvCxnSpPr>
            <a:stCxn id="10" idx="4"/>
            <a:endCxn id="11" idx="0"/>
          </p:cNvCxnSpPr>
          <p:nvPr/>
        </p:nvCxnSpPr>
        <p:spPr bwMode="auto">
          <a:xfrm flipH="1">
            <a:off x="7676948" y="3893339"/>
            <a:ext cx="4813" cy="2053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Box 26"/>
          <p:cNvSpPr txBox="1"/>
          <p:nvPr/>
        </p:nvSpPr>
        <p:spPr>
          <a:xfrm>
            <a:off x="7709776" y="5333172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r</a:t>
            </a:r>
            <a:r>
              <a:rPr lang="en-US" sz="1400" dirty="0" err="1"/>
              <a:t>f</a:t>
            </a:r>
            <a:r>
              <a:rPr lang="en-US" sz="1400" dirty="0" smtClean="0"/>
              <a:t>, </a:t>
            </a:r>
            <a:r>
              <a:rPr lang="en-US" sz="1400" dirty="0"/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698524" y="3801339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r</a:t>
            </a:r>
            <a:r>
              <a:rPr lang="en-US" sz="1400" dirty="0" err="1"/>
              <a:t>f</a:t>
            </a:r>
            <a:r>
              <a:rPr lang="en-US" sz="1400" dirty="0" smtClean="0"/>
              <a:t>, 2</a:t>
            </a:r>
            <a:endParaRPr lang="en-US" sz="1400" dirty="0"/>
          </a:p>
        </p:txBody>
      </p:sp>
      <p:cxnSp>
        <p:nvCxnSpPr>
          <p:cNvPr id="22" name="Straight Arrow Connector 21"/>
          <p:cNvCxnSpPr>
            <a:stCxn id="13" idx="4"/>
            <a:endCxn id="14" idx="0"/>
          </p:cNvCxnSpPr>
          <p:nvPr/>
        </p:nvCxnSpPr>
        <p:spPr bwMode="auto">
          <a:xfrm flipH="1">
            <a:off x="7662509" y="5423684"/>
            <a:ext cx="4813" cy="2053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21" name="Curved Connector 30720"/>
          <p:cNvCxnSpPr>
            <a:stCxn id="12" idx="3"/>
            <a:endCxn id="14" idx="2"/>
          </p:cNvCxnSpPr>
          <p:nvPr/>
        </p:nvCxnSpPr>
        <p:spPr bwMode="auto">
          <a:xfrm rot="5400000">
            <a:off x="7081008" y="5298034"/>
            <a:ext cx="912467" cy="54263"/>
          </a:xfrm>
          <a:prstGeom prst="curvedConnector4">
            <a:avLst>
              <a:gd name="adj1" fmla="val 19161"/>
              <a:gd name="adj2" fmla="val 521282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Box 40"/>
          <p:cNvSpPr txBox="1"/>
          <p:nvPr/>
        </p:nvSpPr>
        <p:spPr>
          <a:xfrm>
            <a:off x="6861365" y="5243276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r</a:t>
            </a:r>
            <a:r>
              <a:rPr lang="en-US" sz="1400" dirty="0" err="1"/>
              <a:t>f</a:t>
            </a:r>
            <a:r>
              <a:rPr lang="en-US" sz="1400" dirty="0" smtClean="0"/>
              <a:t>, </a:t>
            </a:r>
            <a:r>
              <a:rPr lang="en-US" sz="1400" dirty="0"/>
              <a:t>1</a:t>
            </a:r>
          </a:p>
        </p:txBody>
      </p:sp>
      <p:cxnSp>
        <p:nvCxnSpPr>
          <p:cNvPr id="30730" name="Straight Arrow Connector 30729"/>
          <p:cNvCxnSpPr>
            <a:stCxn id="11" idx="4"/>
            <a:endCxn id="12" idx="0"/>
          </p:cNvCxnSpPr>
          <p:nvPr/>
        </p:nvCxnSpPr>
        <p:spPr bwMode="auto">
          <a:xfrm flipH="1">
            <a:off x="7672135" y="4403454"/>
            <a:ext cx="4813" cy="2053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Box 43"/>
          <p:cNvSpPr txBox="1"/>
          <p:nvPr/>
        </p:nvSpPr>
        <p:spPr>
          <a:xfrm>
            <a:off x="7672135" y="4311454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r</a:t>
            </a:r>
            <a:r>
              <a:rPr lang="en-US" sz="1400" dirty="0" err="1"/>
              <a:t>f</a:t>
            </a:r>
            <a:r>
              <a:rPr lang="en-US" sz="1400" dirty="0" smtClean="0"/>
              <a:t>, 3</a:t>
            </a:r>
            <a:endParaRPr lang="en-US" sz="1400" dirty="0"/>
          </a:p>
        </p:txBody>
      </p:sp>
      <p:cxnSp>
        <p:nvCxnSpPr>
          <p:cNvPr id="30732" name="Curved Connector 30731"/>
          <p:cNvCxnSpPr>
            <a:stCxn id="8" idx="6"/>
            <a:endCxn id="10" idx="6"/>
          </p:cNvCxnSpPr>
          <p:nvPr/>
        </p:nvCxnSpPr>
        <p:spPr bwMode="auto">
          <a:xfrm flipH="1">
            <a:off x="7834161" y="2720709"/>
            <a:ext cx="9626" cy="1020230"/>
          </a:xfrm>
          <a:prstGeom prst="curvedConnector3">
            <a:avLst>
              <a:gd name="adj1" fmla="val -4674642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Box 47"/>
          <p:cNvSpPr txBox="1"/>
          <p:nvPr/>
        </p:nvSpPr>
        <p:spPr>
          <a:xfrm>
            <a:off x="8210989" y="2955838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r</a:t>
            </a:r>
            <a:r>
              <a:rPr lang="en-US" sz="1400" dirty="0" err="1"/>
              <a:t>f</a:t>
            </a:r>
            <a:r>
              <a:rPr lang="en-US" sz="1400" dirty="0" smtClean="0"/>
              <a:t>, </a:t>
            </a:r>
            <a:r>
              <a:rPr lang="en-US" sz="1400" dirty="0"/>
              <a:t>1</a:t>
            </a:r>
          </a:p>
        </p:txBody>
      </p:sp>
      <p:cxnSp>
        <p:nvCxnSpPr>
          <p:cNvPr id="30735" name="Curved Connector 30734"/>
          <p:cNvCxnSpPr>
            <a:stCxn id="8" idx="3"/>
            <a:endCxn id="13" idx="2"/>
          </p:cNvCxnSpPr>
          <p:nvPr/>
        </p:nvCxnSpPr>
        <p:spPr bwMode="auto">
          <a:xfrm rot="5400000">
            <a:off x="6327867" y="4015527"/>
            <a:ext cx="2442812" cy="68702"/>
          </a:xfrm>
          <a:prstGeom prst="curvedConnector4">
            <a:avLst>
              <a:gd name="adj1" fmla="val 1442"/>
              <a:gd name="adj2" fmla="val 165162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Box 52"/>
          <p:cNvSpPr txBox="1"/>
          <p:nvPr/>
        </p:nvSpPr>
        <p:spPr>
          <a:xfrm>
            <a:off x="6004648" y="3587050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</a:t>
            </a:r>
            <a:r>
              <a:rPr lang="en-US" sz="1400" dirty="0" err="1" smtClean="0"/>
              <a:t>a</a:t>
            </a:r>
            <a:r>
              <a:rPr lang="en-US" sz="1400" dirty="0" smtClean="0"/>
              <a:t>, 0</a:t>
            </a:r>
            <a:endParaRPr lang="en-US" sz="1400" dirty="0"/>
          </a:p>
        </p:txBody>
      </p:sp>
      <p:cxnSp>
        <p:nvCxnSpPr>
          <p:cNvPr id="30739" name="Curved Connector 30738"/>
          <p:cNvCxnSpPr>
            <a:stCxn id="9" idx="2"/>
            <a:endCxn id="13" idx="2"/>
          </p:cNvCxnSpPr>
          <p:nvPr/>
        </p:nvCxnSpPr>
        <p:spPr bwMode="auto">
          <a:xfrm rot="10800000" flipV="1">
            <a:off x="7514922" y="3230824"/>
            <a:ext cx="19252" cy="2040460"/>
          </a:xfrm>
          <a:prstGeom prst="curvedConnector3">
            <a:avLst>
              <a:gd name="adj1" fmla="val 393720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TextBox 57"/>
          <p:cNvSpPr txBox="1"/>
          <p:nvPr/>
        </p:nvSpPr>
        <p:spPr>
          <a:xfrm>
            <a:off x="6574218" y="3383224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</a:t>
            </a:r>
            <a:r>
              <a:rPr lang="en-US" sz="1400" dirty="0" err="1" smtClean="0"/>
              <a:t>a</a:t>
            </a:r>
            <a:r>
              <a:rPr lang="en-US" sz="1400" dirty="0" smtClean="0"/>
              <a:t>, 0</a:t>
            </a:r>
            <a:endParaRPr lang="en-US" sz="1400" dirty="0"/>
          </a:p>
        </p:txBody>
      </p:sp>
      <p:cxnSp>
        <p:nvCxnSpPr>
          <p:cNvPr id="30746" name="Curved Connector 30745"/>
          <p:cNvCxnSpPr>
            <a:stCxn id="10" idx="2"/>
            <a:endCxn id="13" idx="2"/>
          </p:cNvCxnSpPr>
          <p:nvPr/>
        </p:nvCxnSpPr>
        <p:spPr bwMode="auto">
          <a:xfrm rot="10800000" flipV="1">
            <a:off x="7514923" y="3740938"/>
            <a:ext cx="14439" cy="1530345"/>
          </a:xfrm>
          <a:prstGeom prst="curvedConnector3">
            <a:avLst>
              <a:gd name="adj1" fmla="val 248315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TextBox 66"/>
          <p:cNvSpPr txBox="1"/>
          <p:nvPr/>
        </p:nvSpPr>
        <p:spPr>
          <a:xfrm>
            <a:off x="6803403" y="3943277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</a:t>
            </a:r>
            <a:r>
              <a:rPr lang="en-US" sz="1400" dirty="0" err="1" smtClean="0"/>
              <a:t>a</a:t>
            </a:r>
            <a:r>
              <a:rPr lang="en-US" sz="1400" dirty="0" smtClean="0"/>
              <a:t>, 0</a:t>
            </a:r>
            <a:endParaRPr lang="en-US" sz="1400" dirty="0"/>
          </a:p>
        </p:txBody>
      </p:sp>
      <p:cxnSp>
        <p:nvCxnSpPr>
          <p:cNvPr id="30750" name="Curved Connector 30749"/>
          <p:cNvCxnSpPr>
            <a:stCxn id="8" idx="2"/>
            <a:endCxn id="13" idx="2"/>
          </p:cNvCxnSpPr>
          <p:nvPr/>
        </p:nvCxnSpPr>
        <p:spPr bwMode="auto">
          <a:xfrm rot="10800000" flipV="1">
            <a:off x="7514923" y="2720708"/>
            <a:ext cx="24065" cy="2550575"/>
          </a:xfrm>
          <a:prstGeom prst="curvedConnector3">
            <a:avLst>
              <a:gd name="adj1" fmla="val 6649495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Box 70"/>
          <p:cNvSpPr txBox="1"/>
          <p:nvPr/>
        </p:nvSpPr>
        <p:spPr>
          <a:xfrm>
            <a:off x="5895608" y="3007652"/>
            <a:ext cx="5132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r</a:t>
            </a:r>
            <a:r>
              <a:rPr lang="en-US" sz="1400" dirty="0" err="1"/>
              <a:t>o</a:t>
            </a:r>
            <a:r>
              <a:rPr lang="en-US" sz="1400" dirty="0" smtClean="0"/>
              <a:t>, </a:t>
            </a:r>
            <a:r>
              <a:rPr lang="en-US" sz="1400" dirty="0"/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536023" y="6142993"/>
            <a:ext cx="54409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Memory deps all with latency =1: 1</a:t>
            </a:r>
            <a:r>
              <a:rPr lang="en-US" dirty="0" smtClean="0">
                <a:sym typeface="Wingdings" panose="05000000000000000000" pitchFamily="2" charset="2"/>
              </a:rPr>
              <a:t>3 (ma), 18 (ma),</a:t>
            </a:r>
            <a:br>
              <a:rPr lang="en-US" dirty="0" smtClean="0">
                <a:sym typeface="Wingdings" panose="05000000000000000000" pitchFamily="2" charset="2"/>
              </a:rPr>
            </a:br>
            <a:r>
              <a:rPr lang="en-US" dirty="0" smtClean="0">
                <a:sym typeface="Wingdings" panose="05000000000000000000" pitchFamily="2" charset="2"/>
              </a:rPr>
              <a:t>34 (mf), 38 (</a:t>
            </a:r>
            <a:r>
              <a:rPr lang="en-US" dirty="0" err="1" smtClean="0">
                <a:sym typeface="Wingdings" panose="05000000000000000000" pitchFamily="2" charset="2"/>
              </a:rPr>
              <a:t>mo</a:t>
            </a:r>
            <a:r>
              <a:rPr lang="en-US" dirty="0" smtClean="0">
                <a:sym typeface="Wingdings" panose="05000000000000000000" pitchFamily="2" charset="2"/>
              </a:rPr>
              <a:t>), 48 (ma)</a:t>
            </a:r>
            <a:br>
              <a:rPr lang="en-US" dirty="0" smtClean="0">
                <a:sym typeface="Wingdings" panose="05000000000000000000" pitchFamily="2" charset="2"/>
              </a:rPr>
            </a:b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No control dependences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208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Dependence Graph Properties - Estart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err="1" smtClean="0"/>
              <a:t>Estart</a:t>
            </a:r>
            <a:r>
              <a:rPr lang="en-US" altLang="en-US" dirty="0" smtClean="0"/>
              <a:t> = earliest start time, (as soon as possible - ASAP)</a:t>
            </a:r>
          </a:p>
          <a:p>
            <a:pPr lvl="1"/>
            <a:r>
              <a:rPr lang="en-US" altLang="en-US" dirty="0" smtClean="0"/>
              <a:t>Schedule length with infinite resources (dependence height)</a:t>
            </a:r>
          </a:p>
          <a:p>
            <a:pPr lvl="1"/>
            <a:r>
              <a:rPr lang="en-US" altLang="en-US" dirty="0" err="1" smtClean="0"/>
              <a:t>Estart</a:t>
            </a:r>
            <a:r>
              <a:rPr lang="en-US" altLang="en-US" dirty="0" smtClean="0"/>
              <a:t> = 0 if node has no predecessors</a:t>
            </a:r>
          </a:p>
          <a:p>
            <a:pPr lvl="1"/>
            <a:r>
              <a:rPr lang="en-US" altLang="en-US" dirty="0" err="1" smtClean="0"/>
              <a:t>Estart</a:t>
            </a:r>
            <a:r>
              <a:rPr lang="en-US" altLang="en-US" dirty="0" smtClean="0"/>
              <a:t> = MAX(</a:t>
            </a:r>
            <a:r>
              <a:rPr lang="en-US" altLang="en-US" dirty="0" err="1" smtClean="0"/>
              <a:t>Estart</a:t>
            </a:r>
            <a:r>
              <a:rPr lang="en-US" altLang="en-US" dirty="0" smtClean="0"/>
              <a:t>(</a:t>
            </a:r>
            <a:r>
              <a:rPr lang="en-US" altLang="en-US" dirty="0" err="1" smtClean="0"/>
              <a:t>pred</a:t>
            </a:r>
            <a:r>
              <a:rPr lang="en-US" altLang="en-US" dirty="0" smtClean="0"/>
              <a:t>) + latency)</a:t>
            </a:r>
            <a:br>
              <a:rPr lang="en-US" altLang="en-US" dirty="0" smtClean="0"/>
            </a:br>
            <a:r>
              <a:rPr lang="en-US" altLang="en-US" dirty="0" smtClean="0"/>
              <a:t>for each predecessor node</a:t>
            </a:r>
          </a:p>
          <a:p>
            <a:pPr lvl="1"/>
            <a:r>
              <a:rPr lang="en-US" altLang="en-US" dirty="0" smtClean="0"/>
              <a:t>Example</a:t>
            </a:r>
          </a:p>
        </p:txBody>
      </p:sp>
      <p:sp>
        <p:nvSpPr>
          <p:cNvPr id="31748" name="Oval 4"/>
          <p:cNvSpPr>
            <a:spLocks noChangeArrowheads="1"/>
          </p:cNvSpPr>
          <p:nvPr/>
        </p:nvSpPr>
        <p:spPr bwMode="auto">
          <a:xfrm>
            <a:off x="6802969" y="28839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1749" name="Oval 5"/>
          <p:cNvSpPr>
            <a:spLocks noChangeArrowheads="1"/>
          </p:cNvSpPr>
          <p:nvPr/>
        </p:nvSpPr>
        <p:spPr bwMode="auto">
          <a:xfrm>
            <a:off x="6193369" y="34935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1750" name="Oval 6"/>
          <p:cNvSpPr>
            <a:spLocks noChangeArrowheads="1"/>
          </p:cNvSpPr>
          <p:nvPr/>
        </p:nvSpPr>
        <p:spPr bwMode="auto">
          <a:xfrm>
            <a:off x="6879169" y="42555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31751" name="Oval 7"/>
          <p:cNvSpPr>
            <a:spLocks noChangeArrowheads="1"/>
          </p:cNvSpPr>
          <p:nvPr/>
        </p:nvSpPr>
        <p:spPr bwMode="auto">
          <a:xfrm>
            <a:off x="6193369" y="42555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1752" name="Oval 8"/>
          <p:cNvSpPr>
            <a:spLocks noChangeArrowheads="1"/>
          </p:cNvSpPr>
          <p:nvPr/>
        </p:nvSpPr>
        <p:spPr bwMode="auto">
          <a:xfrm>
            <a:off x="6879169" y="34935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1753" name="Oval 9"/>
          <p:cNvSpPr>
            <a:spLocks noChangeArrowheads="1"/>
          </p:cNvSpPr>
          <p:nvPr/>
        </p:nvSpPr>
        <p:spPr bwMode="auto">
          <a:xfrm>
            <a:off x="6955369" y="50175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31754" name="Oval 10"/>
          <p:cNvSpPr>
            <a:spLocks noChangeArrowheads="1"/>
          </p:cNvSpPr>
          <p:nvPr/>
        </p:nvSpPr>
        <p:spPr bwMode="auto">
          <a:xfrm>
            <a:off x="7336369" y="57033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31755" name="Oval 11"/>
          <p:cNvSpPr>
            <a:spLocks noChangeArrowheads="1"/>
          </p:cNvSpPr>
          <p:nvPr/>
        </p:nvSpPr>
        <p:spPr bwMode="auto">
          <a:xfrm>
            <a:off x="6498169" y="57033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 flipH="1">
            <a:off x="6421969" y="3188732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6955369" y="3188732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>
            <a:off x="6345769" y="3798332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 flipH="1">
            <a:off x="6345769" y="3798332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>
            <a:off x="7031569" y="3798332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6345769" y="3798332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>
            <a:off x="6421969" y="4560332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>
            <a:off x="7031569" y="4560332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4" name="Line 20"/>
          <p:cNvSpPr>
            <a:spLocks noChangeShapeType="1"/>
          </p:cNvSpPr>
          <p:nvPr/>
        </p:nvSpPr>
        <p:spPr bwMode="auto">
          <a:xfrm>
            <a:off x="7183969" y="5322332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 flipH="1">
            <a:off x="6726769" y="5322332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6" name="Text Box 22"/>
          <p:cNvSpPr txBox="1">
            <a:spLocks noChangeArrowheads="1"/>
          </p:cNvSpPr>
          <p:nvPr/>
        </p:nvSpPr>
        <p:spPr bwMode="auto">
          <a:xfrm>
            <a:off x="6421969" y="30331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1767" name="Text Box 23"/>
          <p:cNvSpPr txBox="1">
            <a:spLocks noChangeArrowheads="1"/>
          </p:cNvSpPr>
          <p:nvPr/>
        </p:nvSpPr>
        <p:spPr bwMode="auto">
          <a:xfrm>
            <a:off x="6955369" y="31855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68" name="Text Box 24"/>
          <p:cNvSpPr txBox="1">
            <a:spLocks noChangeArrowheads="1"/>
          </p:cNvSpPr>
          <p:nvPr/>
        </p:nvSpPr>
        <p:spPr bwMode="auto">
          <a:xfrm>
            <a:off x="7260169" y="52429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6574369" y="53191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6345769" y="47095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6040969" y="38713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6421969" y="36427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1773" name="Text Box 29"/>
          <p:cNvSpPr txBox="1">
            <a:spLocks noChangeArrowheads="1"/>
          </p:cNvSpPr>
          <p:nvPr/>
        </p:nvSpPr>
        <p:spPr bwMode="auto">
          <a:xfrm>
            <a:off x="7031569" y="39475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74" name="Text Box 30"/>
          <p:cNvSpPr txBox="1">
            <a:spLocks noChangeArrowheads="1"/>
          </p:cNvSpPr>
          <p:nvPr/>
        </p:nvSpPr>
        <p:spPr bwMode="auto">
          <a:xfrm>
            <a:off x="7107769" y="4636532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1775" name="Text Box 31"/>
          <p:cNvSpPr txBox="1">
            <a:spLocks noChangeArrowheads="1"/>
          </p:cNvSpPr>
          <p:nvPr/>
        </p:nvSpPr>
        <p:spPr bwMode="auto">
          <a:xfrm>
            <a:off x="6650569" y="36427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018053" y="2667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852828" y="340836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183969" y="338030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888570" y="419424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302727" y="493972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656762" y="570739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092124" y="564324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221253" y="417328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0" name="Oval 10"/>
          <p:cNvSpPr>
            <a:spLocks noChangeArrowheads="1"/>
          </p:cNvSpPr>
          <p:nvPr/>
        </p:nvSpPr>
        <p:spPr bwMode="auto">
          <a:xfrm>
            <a:off x="7328822" y="6486063"/>
            <a:ext cx="304800" cy="3048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000" dirty="0" smtClean="0"/>
              <a:t>Exit</a:t>
            </a:r>
            <a:endParaRPr lang="en-US" altLang="en-US" sz="1000" dirty="0"/>
          </a:p>
        </p:txBody>
      </p:sp>
      <p:cxnSp>
        <p:nvCxnSpPr>
          <p:cNvPr id="41" name="Straight Arrow Connector 40"/>
          <p:cNvCxnSpPr>
            <a:endCxn id="40" idx="0"/>
          </p:cNvCxnSpPr>
          <p:nvPr/>
        </p:nvCxnSpPr>
        <p:spPr bwMode="auto">
          <a:xfrm>
            <a:off x="7455120" y="6025688"/>
            <a:ext cx="26102" cy="4603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Straight Arrow Connector 41"/>
          <p:cNvCxnSpPr>
            <a:endCxn id="40" idx="0"/>
          </p:cNvCxnSpPr>
          <p:nvPr/>
        </p:nvCxnSpPr>
        <p:spPr bwMode="auto">
          <a:xfrm>
            <a:off x="6724683" y="5981051"/>
            <a:ext cx="756539" cy="5050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 Box 24"/>
          <p:cNvSpPr txBox="1">
            <a:spLocks noChangeArrowheads="1"/>
          </p:cNvSpPr>
          <p:nvPr/>
        </p:nvSpPr>
        <p:spPr bwMode="auto">
          <a:xfrm>
            <a:off x="6632795" y="5987588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  <p:sp>
        <p:nvSpPr>
          <p:cNvPr id="44" name="Text Box 24"/>
          <p:cNvSpPr txBox="1">
            <a:spLocks noChangeArrowheads="1"/>
          </p:cNvSpPr>
          <p:nvPr/>
        </p:nvSpPr>
        <p:spPr bwMode="auto">
          <a:xfrm>
            <a:off x="7448285" y="5968538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585502" y="644633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10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48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Lstart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9425" y="1581474"/>
            <a:ext cx="7696200" cy="5216525"/>
          </a:xfrm>
        </p:spPr>
        <p:txBody>
          <a:bodyPr/>
          <a:lstStyle/>
          <a:p>
            <a:r>
              <a:rPr lang="en-US" altLang="en-US" dirty="0" err="1" smtClean="0"/>
              <a:t>Lstart</a:t>
            </a:r>
            <a:r>
              <a:rPr lang="en-US" altLang="en-US" dirty="0" smtClean="0"/>
              <a:t> = latest start time, ALAP </a:t>
            </a:r>
          </a:p>
          <a:p>
            <a:pPr lvl="1"/>
            <a:r>
              <a:rPr lang="en-US" altLang="en-US" dirty="0" smtClean="0"/>
              <a:t>Latest time a node can be scheduled </a:t>
            </a:r>
            <a:r>
              <a:rPr lang="en-US" altLang="en-US" dirty="0" err="1" smtClean="0"/>
              <a:t>s.t.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sched</a:t>
            </a:r>
            <a:r>
              <a:rPr lang="en-US" altLang="en-US" dirty="0" smtClean="0"/>
              <a:t> length not increased beyond infinite resource schedule length</a:t>
            </a:r>
          </a:p>
          <a:p>
            <a:pPr lvl="1"/>
            <a:r>
              <a:rPr lang="en-US" altLang="en-US" dirty="0" err="1" smtClean="0"/>
              <a:t>Lstart</a:t>
            </a:r>
            <a:r>
              <a:rPr lang="en-US" altLang="en-US" dirty="0" smtClean="0"/>
              <a:t> = </a:t>
            </a:r>
            <a:r>
              <a:rPr lang="en-US" altLang="en-US" dirty="0" err="1" smtClean="0"/>
              <a:t>Estart</a:t>
            </a:r>
            <a:r>
              <a:rPr lang="en-US" altLang="en-US" dirty="0" smtClean="0"/>
              <a:t> if node has no successors</a:t>
            </a:r>
          </a:p>
          <a:p>
            <a:pPr lvl="1"/>
            <a:r>
              <a:rPr lang="en-US" altLang="en-US" dirty="0" err="1" smtClean="0"/>
              <a:t>Lstart</a:t>
            </a:r>
            <a:r>
              <a:rPr lang="en-US" altLang="en-US" dirty="0" smtClean="0"/>
              <a:t> = MIN(</a:t>
            </a:r>
            <a:r>
              <a:rPr lang="en-US" altLang="en-US" dirty="0" err="1" smtClean="0"/>
              <a:t>Lstart</a:t>
            </a:r>
            <a:r>
              <a:rPr lang="en-US" altLang="en-US" dirty="0" smtClean="0"/>
              <a:t>(</a:t>
            </a:r>
            <a:r>
              <a:rPr lang="en-US" altLang="en-US" dirty="0" err="1" smtClean="0"/>
              <a:t>succ</a:t>
            </a:r>
            <a:r>
              <a:rPr lang="en-US" altLang="en-US" dirty="0" smtClean="0"/>
              <a:t>) - latency)</a:t>
            </a:r>
            <a:br>
              <a:rPr lang="en-US" altLang="en-US" dirty="0" smtClean="0"/>
            </a:br>
            <a:r>
              <a:rPr lang="en-US" altLang="en-US" dirty="0" smtClean="0"/>
              <a:t>for each successor node</a:t>
            </a:r>
          </a:p>
          <a:p>
            <a:pPr lvl="1"/>
            <a:r>
              <a:rPr lang="en-US" altLang="en-US" dirty="0" smtClean="0"/>
              <a:t>Example</a:t>
            </a:r>
          </a:p>
        </p:txBody>
      </p:sp>
      <p:sp>
        <p:nvSpPr>
          <p:cNvPr id="32772" name="Oval 4"/>
          <p:cNvSpPr>
            <a:spLocks noChangeArrowheads="1"/>
          </p:cNvSpPr>
          <p:nvPr/>
        </p:nvSpPr>
        <p:spPr bwMode="auto">
          <a:xfrm>
            <a:off x="7200001" y="2819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2773" name="Oval 5"/>
          <p:cNvSpPr>
            <a:spLocks noChangeArrowheads="1"/>
          </p:cNvSpPr>
          <p:nvPr/>
        </p:nvSpPr>
        <p:spPr bwMode="auto">
          <a:xfrm>
            <a:off x="6590401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2774" name="Oval 6"/>
          <p:cNvSpPr>
            <a:spLocks noChangeArrowheads="1"/>
          </p:cNvSpPr>
          <p:nvPr/>
        </p:nvSpPr>
        <p:spPr bwMode="auto">
          <a:xfrm>
            <a:off x="7276201" y="4191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32775" name="Oval 7"/>
          <p:cNvSpPr>
            <a:spLocks noChangeArrowheads="1"/>
          </p:cNvSpPr>
          <p:nvPr/>
        </p:nvSpPr>
        <p:spPr bwMode="auto">
          <a:xfrm>
            <a:off x="6590401" y="4191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2776" name="Oval 8"/>
          <p:cNvSpPr>
            <a:spLocks noChangeArrowheads="1"/>
          </p:cNvSpPr>
          <p:nvPr/>
        </p:nvSpPr>
        <p:spPr bwMode="auto">
          <a:xfrm>
            <a:off x="7276201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2777" name="Oval 9"/>
          <p:cNvSpPr>
            <a:spLocks noChangeArrowheads="1"/>
          </p:cNvSpPr>
          <p:nvPr/>
        </p:nvSpPr>
        <p:spPr bwMode="auto">
          <a:xfrm>
            <a:off x="7352401" y="4953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32778" name="Oval 10"/>
          <p:cNvSpPr>
            <a:spLocks noChangeArrowheads="1"/>
          </p:cNvSpPr>
          <p:nvPr/>
        </p:nvSpPr>
        <p:spPr bwMode="auto">
          <a:xfrm>
            <a:off x="7733401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32779" name="Oval 11"/>
          <p:cNvSpPr>
            <a:spLocks noChangeArrowheads="1"/>
          </p:cNvSpPr>
          <p:nvPr/>
        </p:nvSpPr>
        <p:spPr bwMode="auto">
          <a:xfrm>
            <a:off x="6895201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>
            <a:off x="6819001" y="31242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>
            <a:off x="7352401" y="31242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>
            <a:off x="6742801" y="37338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6742801" y="37338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>
            <a:off x="7428601" y="3733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>
            <a:off x="6742801" y="3733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>
            <a:off x="6819001" y="44958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7" name="Line 19"/>
          <p:cNvSpPr>
            <a:spLocks noChangeShapeType="1"/>
          </p:cNvSpPr>
          <p:nvPr/>
        </p:nvSpPr>
        <p:spPr bwMode="auto">
          <a:xfrm>
            <a:off x="7428601" y="44958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8" name="Line 20"/>
          <p:cNvSpPr>
            <a:spLocks noChangeShapeType="1"/>
          </p:cNvSpPr>
          <p:nvPr/>
        </p:nvSpPr>
        <p:spPr bwMode="auto">
          <a:xfrm>
            <a:off x="7581001" y="52578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9" name="Line 21"/>
          <p:cNvSpPr>
            <a:spLocks noChangeShapeType="1"/>
          </p:cNvSpPr>
          <p:nvPr/>
        </p:nvSpPr>
        <p:spPr bwMode="auto">
          <a:xfrm flipH="1">
            <a:off x="7123801" y="52578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0" name="Text Box 22"/>
          <p:cNvSpPr txBox="1">
            <a:spLocks noChangeArrowheads="1"/>
          </p:cNvSpPr>
          <p:nvPr/>
        </p:nvSpPr>
        <p:spPr bwMode="auto">
          <a:xfrm>
            <a:off x="6819001" y="2968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2791" name="Text Box 23"/>
          <p:cNvSpPr txBox="1">
            <a:spLocks noChangeArrowheads="1"/>
          </p:cNvSpPr>
          <p:nvPr/>
        </p:nvSpPr>
        <p:spPr bwMode="auto">
          <a:xfrm>
            <a:off x="7352401" y="3121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7657201" y="5178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1</a:t>
            </a:r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6971401" y="5254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4" name="Text Box 26"/>
          <p:cNvSpPr txBox="1">
            <a:spLocks noChangeArrowheads="1"/>
          </p:cNvSpPr>
          <p:nvPr/>
        </p:nvSpPr>
        <p:spPr bwMode="auto">
          <a:xfrm>
            <a:off x="6742801" y="4645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2795" name="Text Box 27"/>
          <p:cNvSpPr txBox="1">
            <a:spLocks noChangeArrowheads="1"/>
          </p:cNvSpPr>
          <p:nvPr/>
        </p:nvSpPr>
        <p:spPr bwMode="auto">
          <a:xfrm>
            <a:off x="6438001" y="3806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6" name="Text Box 28"/>
          <p:cNvSpPr txBox="1">
            <a:spLocks noChangeArrowheads="1"/>
          </p:cNvSpPr>
          <p:nvPr/>
        </p:nvSpPr>
        <p:spPr bwMode="auto">
          <a:xfrm>
            <a:off x="6819001" y="3654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2797" name="Text Box 29"/>
          <p:cNvSpPr txBox="1">
            <a:spLocks noChangeArrowheads="1"/>
          </p:cNvSpPr>
          <p:nvPr/>
        </p:nvSpPr>
        <p:spPr bwMode="auto">
          <a:xfrm>
            <a:off x="7428601" y="3883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8" name="Text Box 30"/>
          <p:cNvSpPr txBox="1">
            <a:spLocks noChangeArrowheads="1"/>
          </p:cNvSpPr>
          <p:nvPr/>
        </p:nvSpPr>
        <p:spPr bwMode="auto">
          <a:xfrm>
            <a:off x="7504801" y="45720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2799" name="Text Box 31"/>
          <p:cNvSpPr txBox="1">
            <a:spLocks noChangeArrowheads="1"/>
          </p:cNvSpPr>
          <p:nvPr/>
        </p:nvSpPr>
        <p:spPr bwMode="auto">
          <a:xfrm>
            <a:off x="7047601" y="3654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4" name="Oval 10"/>
          <p:cNvSpPr>
            <a:spLocks noChangeArrowheads="1"/>
          </p:cNvSpPr>
          <p:nvPr/>
        </p:nvSpPr>
        <p:spPr bwMode="auto">
          <a:xfrm>
            <a:off x="7759503" y="6403975"/>
            <a:ext cx="304800" cy="3048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000" dirty="0" smtClean="0"/>
              <a:t>Exit</a:t>
            </a:r>
            <a:endParaRPr lang="en-US" altLang="en-US" sz="1000" dirty="0"/>
          </a:p>
        </p:txBody>
      </p:sp>
      <p:cxnSp>
        <p:nvCxnSpPr>
          <p:cNvPr id="5" name="Straight Arrow Connector 4"/>
          <p:cNvCxnSpPr>
            <a:stCxn id="32778" idx="4"/>
            <a:endCxn id="34" idx="0"/>
          </p:cNvCxnSpPr>
          <p:nvPr/>
        </p:nvCxnSpPr>
        <p:spPr bwMode="auto">
          <a:xfrm>
            <a:off x="7885801" y="5943600"/>
            <a:ext cx="26102" cy="4603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Arrow Connector 6"/>
          <p:cNvCxnSpPr>
            <a:stCxn id="32779" idx="5"/>
            <a:endCxn id="34" idx="0"/>
          </p:cNvCxnSpPr>
          <p:nvPr/>
        </p:nvCxnSpPr>
        <p:spPr bwMode="auto">
          <a:xfrm>
            <a:off x="7155364" y="5898963"/>
            <a:ext cx="756539" cy="5050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 Box 24"/>
          <p:cNvSpPr txBox="1">
            <a:spLocks noChangeArrowheads="1"/>
          </p:cNvSpPr>
          <p:nvPr/>
        </p:nvSpPr>
        <p:spPr bwMode="auto">
          <a:xfrm>
            <a:off x="7063476" y="5905500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  <p:sp>
        <p:nvSpPr>
          <p:cNvPr id="47" name="Text Box 24"/>
          <p:cNvSpPr txBox="1">
            <a:spLocks noChangeArrowheads="1"/>
          </p:cNvSpPr>
          <p:nvPr/>
        </p:nvSpPr>
        <p:spPr bwMode="auto">
          <a:xfrm>
            <a:off x="7878966" y="5886450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61318016"/>
      </p:ext>
    </p:extLst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11830</TotalTime>
  <Words>2220</Words>
  <Application>Microsoft Office PowerPoint</Application>
  <PresentationFormat>Custom</PresentationFormat>
  <Paragraphs>847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Hewlett</vt:lpstr>
      <vt:lpstr>Monotype Sorts</vt:lpstr>
      <vt:lpstr>Times New Roman</vt:lpstr>
      <vt:lpstr>Wingdings</vt:lpstr>
      <vt:lpstr>hp new</vt:lpstr>
      <vt:lpstr>EECS 583 – Class 11 Instruction Scheduling</vt:lpstr>
      <vt:lpstr>Announcements &amp; Reading Material</vt:lpstr>
      <vt:lpstr>From Last Time: Data Dependences + Latencies</vt:lpstr>
      <vt:lpstr>From Last Time: More Dependences + Latencies</vt:lpstr>
      <vt:lpstr>Class Problem – Add Latencies to Dependence Edges</vt:lpstr>
      <vt:lpstr>Homework Problem 1</vt:lpstr>
      <vt:lpstr>Homework Problem 1: Answer</vt:lpstr>
      <vt:lpstr>Dependence Graph Properties - Estart</vt:lpstr>
      <vt:lpstr>Lstart</vt:lpstr>
      <vt:lpstr>Slack</vt:lpstr>
      <vt:lpstr>Critical Path</vt:lpstr>
      <vt:lpstr>Homework Problem 2</vt:lpstr>
      <vt:lpstr>Homework Problem 2 - Answer</vt:lpstr>
      <vt:lpstr>Operation Priority</vt:lpstr>
      <vt:lpstr>Height-Based Priority</vt:lpstr>
      <vt:lpstr>List Scheduling (aka Cycle Scheduler)</vt:lpstr>
      <vt:lpstr>Cycle Scheduling Example</vt:lpstr>
      <vt:lpstr>Homework Problem 3</vt:lpstr>
      <vt:lpstr>Homework Problem 3 – Answer</vt:lpstr>
      <vt:lpstr>Generalize Beyond a Basic Block</vt:lpstr>
      <vt:lpstr>Lstart in a Superblock</vt:lpstr>
      <vt:lpstr>Operation Priority in a Superblock</vt:lpstr>
      <vt:lpstr>Dependences in a Superblock</vt:lpstr>
      <vt:lpstr>Conservative Approach to Control Dependences</vt:lpstr>
      <vt:lpstr>Upward Code Motion Across Branches</vt:lpstr>
      <vt:lpstr>Downward Code Motion Across Branches</vt:lpstr>
      <vt:lpstr>Add Control Dependences to a Superblock</vt:lpstr>
      <vt:lpstr>PowerPoint Presentation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</cp:lastModifiedBy>
  <cp:revision>262</cp:revision>
  <cp:lastPrinted>2001-10-18T06:50:13Z</cp:lastPrinted>
  <dcterms:created xsi:type="dcterms:W3CDTF">1999-01-24T07:45:10Z</dcterms:created>
  <dcterms:modified xsi:type="dcterms:W3CDTF">2023-02-13T02:54:57Z</dcterms:modified>
</cp:coreProperties>
</file>