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08" r:id="rId3"/>
    <p:sldId id="548" r:id="rId4"/>
    <p:sldId id="576" r:id="rId5"/>
    <p:sldId id="577" r:id="rId6"/>
    <p:sldId id="578" r:id="rId7"/>
    <p:sldId id="571" r:id="rId8"/>
    <p:sldId id="543" r:id="rId9"/>
    <p:sldId id="544" r:id="rId10"/>
    <p:sldId id="545" r:id="rId11"/>
    <p:sldId id="546" r:id="rId12"/>
    <p:sldId id="547" r:id="rId13"/>
    <p:sldId id="549" r:id="rId14"/>
    <p:sldId id="550" r:id="rId15"/>
    <p:sldId id="551" r:id="rId16"/>
    <p:sldId id="553" r:id="rId17"/>
    <p:sldId id="554" r:id="rId18"/>
    <p:sldId id="555" r:id="rId19"/>
    <p:sldId id="556" r:id="rId20"/>
    <p:sldId id="572" r:id="rId21"/>
    <p:sldId id="557" r:id="rId22"/>
    <p:sldId id="558" r:id="rId23"/>
    <p:sldId id="575" r:id="rId24"/>
    <p:sldId id="559" r:id="rId25"/>
    <p:sldId id="560" r:id="rId26"/>
    <p:sldId id="561" r:id="rId27"/>
    <p:sldId id="562" r:id="rId28"/>
    <p:sldId id="573" r:id="rId29"/>
    <p:sldId id="574" r:id="rId30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722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524AA7F-499F-4D37-994E-E7B87A236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B835E0-FFA1-4545-92D3-9ECC9D26C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01A4277-804E-4BFE-8E40-C3F17A59A710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30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3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2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4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03FBEAD9-9C06-43F9-9C9F-CA45AA40E264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10</a:t>
            </a:r>
            <a:br>
              <a:rPr lang="en-US" altLang="en-US" sz="4800" dirty="0" smtClean="0"/>
            </a:br>
            <a:r>
              <a:rPr lang="en-US" altLang="en-US" sz="4800" dirty="0" smtClean="0"/>
              <a:t>ILP Optimization and Intro. to Code Generation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</a:t>
            </a:r>
            <a:r>
              <a:rPr lang="en-US" altLang="en-US" i="1" dirty="0" smtClean="0"/>
              <a:t> </a:t>
            </a:r>
            <a:r>
              <a:rPr lang="en-US" altLang="en-US" i="1" dirty="0"/>
              <a:t>8</a:t>
            </a:r>
            <a:r>
              <a:rPr lang="en-US" altLang="en-US" i="1" dirty="0" smtClean="0"/>
              <a:t>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Expansion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Induction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invariant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additional induction variables</a:t>
            </a:r>
          </a:p>
          <a:p>
            <a:r>
              <a:rPr lang="en-US" altLang="en-US" sz="2000" smtClean="0"/>
              <a:t>Each iteration uses and modifies a different induction variable</a:t>
            </a:r>
          </a:p>
          <a:p>
            <a:r>
              <a:rPr lang="en-US" altLang="en-US" sz="2000" smtClean="0"/>
              <a:t>Initialize induction variables to init, init+step, init+2*step, etc.</a:t>
            </a:r>
          </a:p>
          <a:p>
            <a:r>
              <a:rPr lang="en-US" altLang="en-US" sz="2000" smtClean="0"/>
              <a:t>Step increased to n*original step</a:t>
            </a:r>
          </a:p>
          <a:p>
            <a:r>
              <a:rPr lang="en-US" altLang="en-US" sz="2000" smtClean="0"/>
              <a:t>Now iterations are completely independent !!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Induction Variable Expansion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With base+displacement addressing, often don’t need additional induction variables</a:t>
            </a:r>
          </a:p>
          <a:p>
            <a:pPr lvl="1"/>
            <a:r>
              <a:rPr lang="en-US" altLang="en-US" sz="1800" smtClean="0"/>
              <a:t>Just change offsets in each iterations to reflect step</a:t>
            </a:r>
          </a:p>
          <a:p>
            <a:pPr lvl="1"/>
            <a:r>
              <a:rPr lang="en-US" altLang="en-US" sz="1800" smtClean="0"/>
              <a:t>Change final increments to n * original step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Formed regions (</a:t>
            </a:r>
            <a:r>
              <a:rPr lang="en-US" altLang="en-US" dirty="0" err="1" smtClean="0"/>
              <a:t>sbs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hbs</a:t>
            </a:r>
            <a:r>
              <a:rPr lang="en-US" altLang="en-US" dirty="0" smtClean="0"/>
              <a:t>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Virtual </a:t>
            </a:r>
            <a:r>
              <a:rPr lang="en-US" altLang="en-US" dirty="0" smtClean="0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1. Scheduling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Create </a:t>
            </a:r>
            <a:r>
              <a:rPr lang="en-US" altLang="en-US" dirty="0" err="1" smtClean="0">
                <a:sym typeface="Wingdings" panose="05000000000000000000" pitchFamily="2" charset="2"/>
              </a:rPr>
              <a:t>MultiOps</a:t>
            </a:r>
            <a:r>
              <a:rPr lang="en-US" altLang="en-US" dirty="0" smtClean="0">
                <a:sym typeface="Wingdings" panose="05000000000000000000" pitchFamily="2" charset="2"/>
              </a:rPr>
              <a:t> (for VLIW) or reorder instructions (for superscalar)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Spill to memory if necessary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Scheduling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smtClean="0"/>
              <a:t>Need information about the processor</a:t>
            </a:r>
          </a:p>
          <a:p>
            <a:pPr lvl="1"/>
            <a:r>
              <a:rPr lang="en-US" altLang="en-US" smtClean="0"/>
              <a:t>Number of resources, latencies, encoding limitations</a:t>
            </a:r>
          </a:p>
          <a:p>
            <a:pPr lvl="1"/>
            <a:r>
              <a:rPr lang="en-US" altLang="en-US" smtClean="0"/>
              <a:t>For example:</a:t>
            </a:r>
          </a:p>
          <a:p>
            <a:pPr lvl="2"/>
            <a:r>
              <a:rPr lang="en-US" altLang="en-US" smtClean="0"/>
              <a:t>2 issue slots, 1 memory port, 1 adder/multiplier</a:t>
            </a:r>
          </a:p>
          <a:p>
            <a:pPr lvl="2"/>
            <a:r>
              <a:rPr lang="en-US" altLang="en-US" smtClean="0"/>
              <a:t>load = 2 cycles, add = 1 cycle, mpy = 3 cycles; all fully pipelined</a:t>
            </a:r>
          </a:p>
          <a:p>
            <a:pPr lvl="2"/>
            <a:r>
              <a:rPr lang="en-US" altLang="en-US" smtClean="0"/>
              <a:t>Each operand can be register or 6 bit signed literal</a:t>
            </a:r>
          </a:p>
          <a:p>
            <a:r>
              <a:rPr lang="en-US" altLang="en-US" smtClean="0"/>
              <a:t>Need ordering constraints amongst operations</a:t>
            </a:r>
          </a:p>
          <a:p>
            <a:pPr lvl="1"/>
            <a:r>
              <a:rPr lang="en-US" altLang="en-US" smtClean="0"/>
              <a:t>What order defines correct program execution?</a:t>
            </a:r>
          </a:p>
          <a:p>
            <a:r>
              <a:rPr lang="en-US" altLang="en-US" sz="2000" smtClean="0"/>
              <a:t>Given multiple operations that can be scheduled, how do you pick the best one?</a:t>
            </a:r>
          </a:p>
          <a:p>
            <a:pPr lvl="1"/>
            <a:r>
              <a:rPr lang="en-US" altLang="en-US" sz="1800" smtClean="0"/>
              <a:t>Is there a best one?  Does it matter?</a:t>
            </a:r>
          </a:p>
          <a:p>
            <a:pPr lvl="1"/>
            <a:r>
              <a:rPr lang="en-US" altLang="en-US" sz="1800" smtClean="0"/>
              <a:t>Are decisions final?, or is this an iterative process?</a:t>
            </a:r>
          </a:p>
          <a:p>
            <a:r>
              <a:rPr lang="en-US" altLang="en-US" sz="2000" smtClean="0"/>
              <a:t>How do we keep track of resources that are busy/free</a:t>
            </a:r>
          </a:p>
          <a:p>
            <a:pPr lvl="1"/>
            <a:r>
              <a:rPr lang="en-US" altLang="en-US" sz="1600" smtClean="0"/>
              <a:t>Reservation table: Resources x time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Schedule Before or After Register Allocation?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2282825"/>
            <a:ext cx="16954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load(r10)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load(r11)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r3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r4 = r1 – r12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r2 + r4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r6 = r5 +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r7 = load(r13)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r8 = r7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(r8, r6)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10200" y="2359025"/>
            <a:ext cx="17113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load(R2)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R1 = R1 –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R1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R5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load(R4)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R5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(R5, R2)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4325" y="1790700"/>
            <a:ext cx="177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physical registers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00200" y="1828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virtual registers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71600" y="5302250"/>
            <a:ext cx="708342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Too many artificial ordering constraints if schedule after allocation!!!!</a:t>
            </a:r>
          </a:p>
          <a:p>
            <a:endParaRPr lang="en-US" altLang="en-US"/>
          </a:p>
          <a:p>
            <a:r>
              <a:rPr lang="en-US" altLang="en-US"/>
              <a:t>But, need to schedule after allocation to bind spill code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Solution, do both!  Prepass schedule, register allocation, postpass schedule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dependences</a:t>
            </a:r>
          </a:p>
          <a:p>
            <a:pPr lvl="1"/>
            <a:r>
              <a:rPr lang="en-US" altLang="en-US" dirty="0" smtClean="0"/>
              <a:t>If 2 operations access the same register, they are dependent</a:t>
            </a:r>
          </a:p>
          <a:p>
            <a:pPr lvl="1"/>
            <a:r>
              <a:rPr lang="en-US" altLang="en-US" dirty="0" smtClean="0"/>
              <a:t>However, only keep dependences to most recent producer/consumer as other edges are transitively redundant</a:t>
            </a:r>
          </a:p>
          <a:p>
            <a:pPr lvl="1"/>
            <a:r>
              <a:rPr lang="en-US" altLang="en-US" dirty="0" smtClean="0"/>
              <a:t>Types of data dependences</a:t>
            </a:r>
          </a:p>
          <a:p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Memory dependences</a:t>
            </a:r>
          </a:p>
          <a:p>
            <a:pPr lvl="1"/>
            <a:r>
              <a:rPr lang="en-US" altLang="en-US" dirty="0" smtClean="0"/>
              <a:t>Similar as register, but through memory</a:t>
            </a:r>
          </a:p>
          <a:p>
            <a:pPr lvl="1"/>
            <a:r>
              <a:rPr lang="en-US" altLang="en-US" dirty="0" smtClean="0"/>
              <a:t>Memory dependences may be certain or maybe</a:t>
            </a:r>
          </a:p>
          <a:p>
            <a:r>
              <a:rPr lang="en-US" altLang="en-US" dirty="0" smtClean="0"/>
              <a:t>Control dependences</a:t>
            </a:r>
          </a:p>
          <a:p>
            <a:pPr lvl="1"/>
            <a:r>
              <a:rPr lang="en-US" altLang="en-US" dirty="0" smtClean="0"/>
              <a:t>We discussed this earlier</a:t>
            </a:r>
          </a:p>
          <a:p>
            <a:pPr lvl="1"/>
            <a:r>
              <a:rPr lang="en-US" altLang="en-US" dirty="0" smtClean="0"/>
              <a:t>Branch determines whether an operation is executed or not</a:t>
            </a:r>
          </a:p>
          <a:p>
            <a:pPr lvl="1"/>
            <a:r>
              <a:rPr lang="en-US" altLang="en-US" dirty="0" smtClean="0"/>
              <a:t>Operation must execute after/before a branch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 smtClean="0"/>
              <a:t>Control</a:t>
            </a:r>
            <a:endParaRPr lang="en-US" altLang="en-US" b="1" u="sng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Represent dependences between operations in a block via a DAG</a:t>
            </a:r>
          </a:p>
          <a:p>
            <a:pPr lvl="1"/>
            <a:r>
              <a:rPr lang="en-US" altLang="en-US" dirty="0" smtClean="0"/>
              <a:t>Nodes = operations/instructions</a:t>
            </a:r>
          </a:p>
          <a:p>
            <a:pPr lvl="1"/>
            <a:r>
              <a:rPr lang="en-US" altLang="en-US" dirty="0" smtClean="0"/>
              <a:t>Edges = dependences</a:t>
            </a:r>
          </a:p>
          <a:p>
            <a:r>
              <a:rPr lang="en-US" altLang="en-US" dirty="0" smtClean="0"/>
              <a:t>Single-pass traversal required to </a:t>
            </a:r>
            <a:br>
              <a:rPr lang="en-US" altLang="en-US" dirty="0" smtClean="0"/>
            </a:br>
            <a:r>
              <a:rPr lang="en-US" altLang="en-US" dirty="0" smtClean="0"/>
              <a:t>insert dependences</a:t>
            </a:r>
          </a:p>
          <a:p>
            <a:r>
              <a:rPr lang="en-US" altLang="en-US" dirty="0" smtClean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27163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Reminder: HW 2</a:t>
            </a:r>
          </a:p>
          <a:p>
            <a:pPr lvl="1"/>
            <a:r>
              <a:rPr lang="en-US" altLang="en-US" sz="1800" dirty="0" smtClean="0">
                <a:sym typeface="Wingdings" panose="05000000000000000000" pitchFamily="2" charset="2"/>
              </a:rPr>
              <a:t>Due </a:t>
            </a:r>
            <a:r>
              <a:rPr lang="en-US" altLang="en-US" sz="1800" dirty="0" smtClean="0">
                <a:sym typeface="Wingdings" panose="05000000000000000000" pitchFamily="2" charset="2"/>
              </a:rPr>
              <a:t>next </a:t>
            </a:r>
            <a:r>
              <a:rPr lang="en-US" altLang="en-US" sz="1800" dirty="0" err="1" smtClean="0">
                <a:sym typeface="Wingdings" panose="05000000000000000000" pitchFamily="2" charset="2"/>
              </a:rPr>
              <a:t>Wednes</a:t>
            </a:r>
            <a:r>
              <a:rPr lang="en-US" altLang="en-US" sz="1800" dirty="0" smtClean="0">
                <a:sym typeface="Wingdings" panose="05000000000000000000" pitchFamily="2" charset="2"/>
              </a:rPr>
              <a:t>, </a:t>
            </a:r>
            <a:r>
              <a:rPr lang="en-US" altLang="en-US" sz="1800" dirty="0" smtClean="0">
                <a:sym typeface="Wingdings" panose="05000000000000000000" pitchFamily="2" charset="2"/>
              </a:rPr>
              <a:t>You should have started by now</a:t>
            </a:r>
          </a:p>
          <a:p>
            <a:pPr lvl="1"/>
            <a:r>
              <a:rPr lang="en-US" altLang="en-US" sz="1800" dirty="0" smtClean="0">
                <a:sym typeface="Wingdings" panose="05000000000000000000" pitchFamily="2" charset="2"/>
              </a:rPr>
              <a:t>Talk to </a:t>
            </a:r>
            <a:r>
              <a:rPr lang="en-US" altLang="en-US" sz="1800" dirty="0" smtClean="0">
                <a:sym typeface="Wingdings" panose="05000000000000000000" pitchFamily="2" charset="2"/>
              </a:rPr>
              <a:t>Aditya if </a:t>
            </a:r>
            <a:r>
              <a:rPr lang="en-US" altLang="en-US" sz="1800" dirty="0" smtClean="0">
                <a:sym typeface="Wingdings" panose="05000000000000000000" pitchFamily="2" charset="2"/>
              </a:rPr>
              <a:t>you are stuck</a:t>
            </a:r>
            <a:endParaRPr lang="en-US" altLang="en-US" sz="1800" dirty="0" smtClean="0"/>
          </a:p>
          <a:p>
            <a:r>
              <a:rPr lang="en-US" altLang="en-US" sz="2000" dirty="0" smtClean="0"/>
              <a:t>Class project</a:t>
            </a:r>
          </a:p>
          <a:p>
            <a:pPr lvl="1"/>
            <a:r>
              <a:rPr lang="en-US" altLang="en-US" sz="1800" dirty="0" smtClean="0"/>
              <a:t>Project team formation and general topic area</a:t>
            </a:r>
          </a:p>
          <a:p>
            <a:r>
              <a:rPr lang="en-US" altLang="en-US" sz="2000" dirty="0" smtClean="0"/>
              <a:t>Today’s class</a:t>
            </a:r>
          </a:p>
          <a:p>
            <a:pPr lvl="1"/>
            <a:r>
              <a:rPr lang="en-US" altLang="en-US" sz="1800" dirty="0" smtClean="0"/>
              <a:t>“Machine Description Driven Compilers for EPIC Processors”, B. Rau, V. </a:t>
            </a:r>
            <a:r>
              <a:rPr lang="en-US" altLang="en-US" sz="1800" dirty="0" err="1" smtClean="0"/>
              <a:t>Kathail</a:t>
            </a:r>
            <a:r>
              <a:rPr lang="en-US" altLang="en-US" sz="1800" dirty="0" smtClean="0"/>
              <a:t>, and S. Aditya, HP Technical Report, HPL-98-40, 1998. (long paper but informative)</a:t>
            </a:r>
          </a:p>
          <a:p>
            <a:r>
              <a:rPr lang="en-US" altLang="en-US" sz="2000" dirty="0" smtClean="0"/>
              <a:t>Next class</a:t>
            </a:r>
          </a:p>
          <a:p>
            <a:pPr lvl="1"/>
            <a:r>
              <a:rPr lang="en-US" altLang="en-US" sz="1800" dirty="0" smtClean="0">
                <a:cs typeface="Arial" panose="020B0604020202020204" pitchFamily="34" charset="0"/>
              </a:rPr>
              <a:t>“The Importance of </a:t>
            </a:r>
            <a:r>
              <a:rPr lang="en-US" altLang="en-US" sz="1800" dirty="0" err="1" smtClean="0">
                <a:cs typeface="Arial" panose="020B0604020202020204" pitchFamily="34" charset="0"/>
              </a:rPr>
              <a:t>Prepass</a:t>
            </a:r>
            <a:r>
              <a:rPr lang="en-US" altLang="en-US" sz="1800" dirty="0" smtClean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800" dirty="0" err="1" smtClean="0">
                <a:cs typeface="Arial" panose="020B0604020202020204" pitchFamily="34" charset="0"/>
              </a:rPr>
              <a:t>Superpipelined</a:t>
            </a:r>
            <a:r>
              <a:rPr lang="en-US" altLang="en-US" sz="1800" dirty="0" smtClean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8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 smtClean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7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Instructions 1-4 </a:t>
            </a:r>
            <a:r>
              <a:rPr lang="en-US" altLang="en-US" sz="1600" dirty="0" smtClean="0">
                <a:solidFill>
                  <a:srgbClr val="FF0000"/>
                </a:solidFill>
              </a:rPr>
              <a:t>have</a:t>
            </a:r>
            <a:br>
              <a:rPr lang="en-US" altLang="en-US" sz="1600" dirty="0" smtClean="0">
                <a:solidFill>
                  <a:srgbClr val="FF0000"/>
                </a:solidFill>
              </a:rPr>
            </a:br>
            <a:r>
              <a:rPr lang="en-US" altLang="en-US" sz="1600" dirty="0" smtClean="0">
                <a:solidFill>
                  <a:srgbClr val="FF0000"/>
                </a:solidFill>
              </a:rPr>
              <a:t>control </a:t>
            </a:r>
            <a:r>
              <a:rPr lang="en-US" altLang="en-US" sz="1600" dirty="0">
                <a:solidFill>
                  <a:srgbClr val="FF0000"/>
                </a:solidFill>
              </a:rPr>
              <a:t>dependence to instruction 5</a:t>
            </a:r>
          </a:p>
          <a:p>
            <a:endParaRPr lang="en-US" altLang="en-US" sz="1600" dirty="0">
              <a:solidFill>
                <a:srgbClr val="FF0000"/>
              </a:solidFill>
            </a:endParaRPr>
          </a:p>
          <a:p>
            <a:r>
              <a:rPr lang="en-US" altLang="en-US" sz="1600" dirty="0">
                <a:solidFill>
                  <a:srgbClr val="FF0000"/>
                </a:solidFill>
              </a:rPr>
              <a:t>5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6 control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dependence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04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 smtClean="0"/>
              <a:t>Edge latency</a:t>
            </a:r>
            <a:r>
              <a:rPr lang="en-US" altLang="en-US" dirty="0" smtClean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flow dependence, </a:t>
            </a:r>
            <a:r>
              <a:rPr lang="en-US" altLang="en-US" dirty="0" smtClean="0">
                <a:solidFill>
                  <a:srgbClr val="FF0000"/>
                </a:solidFill>
              </a:rPr>
              <a:t>a</a:t>
            </a:r>
            <a:r>
              <a:rPr lang="en-US" altLang="en-US" dirty="0" smtClean="0"/>
              <a:t> = b + c </a:t>
            </a:r>
            <a:r>
              <a:rPr lang="en-US" altLang="en-US" dirty="0" smtClean="0">
                <a:sym typeface="Wingdings" panose="05000000000000000000" pitchFamily="2" charset="2"/>
              </a:rPr>
              <a:t> d =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 smtClean="0">
                <a:sym typeface="Wingdings" panose="05000000000000000000" pitchFamily="2" charset="2"/>
              </a:rPr>
              <a:t> + 1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Latency of producer instruction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anti dependence, a = </a:t>
            </a:r>
            <a:r>
              <a:rPr lang="en-US" altLang="en-US" dirty="0" smtClean="0">
                <a:solidFill>
                  <a:srgbClr val="FF0000"/>
                </a:solidFill>
              </a:rPr>
              <a:t>b</a:t>
            </a:r>
            <a:r>
              <a:rPr lang="en-US" altLang="en-US" dirty="0" smtClean="0"/>
              <a:t> + c  </a:t>
            </a:r>
            <a:r>
              <a:rPr lang="en-US" altLang="en-US" dirty="0" smtClean="0">
                <a:sym typeface="Wingdings" panose="05000000000000000000" pitchFamily="2" charset="2"/>
              </a:rPr>
              <a:t> 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altLang="en-US" dirty="0" smtClean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0 cycles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output dependence, </a:t>
            </a:r>
            <a:r>
              <a:rPr lang="en-US" altLang="en-US" dirty="0" smtClean="0">
                <a:solidFill>
                  <a:srgbClr val="FF0000"/>
                </a:solidFill>
              </a:rPr>
              <a:t>a</a:t>
            </a:r>
            <a:r>
              <a:rPr lang="en-US" altLang="en-US" dirty="0" smtClean="0"/>
              <a:t> = b + c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 smtClean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Is negative latency possible?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Yes, 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We will only deal with latency &gt;=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Memory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</a:t>
            </a:r>
            <a:r>
              <a:rPr lang="en-US" altLang="en-US" dirty="0" smtClean="0"/>
              <a:t>tore </a:t>
            </a:r>
            <a:r>
              <a:rPr lang="en-US" altLang="en-US" dirty="0" smtClean="0">
                <a:sym typeface="Wingdings" panose="05000000000000000000" pitchFamily="2" charset="2"/>
              </a:rPr>
              <a:t> load (memory flow)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Load  Store (memory anti)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Store  Store (memory output)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All 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branch </a:t>
            </a:r>
            <a:r>
              <a:rPr lang="en-US" altLang="en-US" dirty="0" smtClean="0">
                <a:sym typeface="Wingdings" panose="05000000000000000000" pitchFamily="2" charset="2"/>
              </a:rPr>
              <a:t> b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Instructions inside then/else paths dependent on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1 cycle for most processors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Op a must be issued before the branch completes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0 cycles for most processors </a:t>
            </a:r>
          </a:p>
          <a:p>
            <a:pPr lvl="2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latencies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 smtClean="0"/>
              <a:t>add:    1</a:t>
            </a:r>
          </a:p>
          <a:p>
            <a:r>
              <a:rPr lang="en-US" altLang="en-US" dirty="0" err="1" smtClean="0"/>
              <a:t>cmpp</a:t>
            </a:r>
            <a:r>
              <a:rPr lang="en-US" altLang="en-US" dirty="0" smtClean="0"/>
              <a:t>:    </a:t>
            </a:r>
            <a:r>
              <a:rPr lang="en-US" altLang="en-US" dirty="0"/>
              <a:t>1</a:t>
            </a:r>
          </a:p>
          <a:p>
            <a:r>
              <a:rPr lang="en-US" altLang="en-US" dirty="0" smtClean="0"/>
              <a:t>load</a:t>
            </a:r>
            <a:r>
              <a:rPr lang="en-US" altLang="en-US" dirty="0"/>
              <a:t>:   </a:t>
            </a:r>
            <a:r>
              <a:rPr lang="en-US" altLang="en-US" dirty="0" smtClean="0"/>
              <a:t>2</a:t>
            </a:r>
            <a:endParaRPr lang="en-US" altLang="en-US" dirty="0"/>
          </a:p>
          <a:p>
            <a:r>
              <a:rPr lang="en-US" altLang="en-US" dirty="0"/>
              <a:t>store: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</a:t>
            </a:r>
            <a:r>
              <a:rPr lang="en-US" altLang="en-US" sz="1600" dirty="0" smtClean="0">
                <a:solidFill>
                  <a:schemeClr val="tx2"/>
                </a:solidFill>
              </a:rPr>
              <a:t>control</a:t>
            </a:r>
            <a:br>
              <a:rPr lang="en-US" altLang="en-US" sz="1600" dirty="0" smtClean="0">
                <a:solidFill>
                  <a:schemeClr val="tx2"/>
                </a:solidFill>
              </a:rPr>
            </a:br>
            <a:r>
              <a:rPr lang="en-US" altLang="en-US" sz="1600" dirty="0" smtClean="0">
                <a:solidFill>
                  <a:schemeClr val="tx2"/>
                </a:solidFill>
              </a:rPr>
              <a:t>dependence </a:t>
            </a:r>
            <a:r>
              <a:rPr lang="en-US" altLang="en-US" sz="1600" dirty="0">
                <a:solidFill>
                  <a:schemeClr val="tx2"/>
                </a:solidFill>
              </a:rPr>
              <a:t>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</a:t>
            </a:r>
            <a:r>
              <a:rPr lang="en-US" altLang="en-US" sz="1600" dirty="0" smtClean="0">
                <a:solidFill>
                  <a:schemeClr val="tx2"/>
                </a:solidFill>
                <a:sym typeface="Wingdings" panose="05000000000000000000" pitchFamily="2" charset="2"/>
              </a:rPr>
              <a:t>control 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 smtClean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</p:spTree>
    <p:extLst>
      <p:ext uri="{BB962C8B-B14F-4D97-AF65-F5344CB8AC3E}">
        <p14:creationId xmlns:p14="http://schemas.microsoft.com/office/powerpoint/2010/main" val="127186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1 – Answer Next Time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</a:t>
            </a:r>
            <a:r>
              <a:rPr lang="en-US" altLang="en-US" dirty="0" smtClean="0"/>
              <a:t>2</a:t>
            </a:r>
            <a:endParaRPr lang="en-US" altLang="en-US" dirty="0"/>
          </a:p>
          <a:p>
            <a:r>
              <a:rPr lang="en-US" altLang="en-US" dirty="0"/>
              <a:t>store: </a:t>
            </a:r>
            <a:r>
              <a:rPr lang="en-US" altLang="en-US" dirty="0" smtClean="0"/>
              <a:t>1</a:t>
            </a:r>
            <a:endParaRPr lang="en-US" alt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Estart = earliest start time, (as soon as possible - ASAP)</a:t>
            </a:r>
          </a:p>
          <a:p>
            <a:pPr lvl="1"/>
            <a:r>
              <a:rPr lang="en-US" altLang="en-US" smtClean="0"/>
              <a:t>Schedule length with infinite resources (dependence height)</a:t>
            </a:r>
          </a:p>
          <a:p>
            <a:pPr lvl="1"/>
            <a:r>
              <a:rPr lang="en-US" altLang="en-US" smtClean="0"/>
              <a:t>Estart = 0 if node has no predecessors</a:t>
            </a:r>
          </a:p>
          <a:p>
            <a:pPr lvl="1"/>
            <a:r>
              <a:rPr lang="en-US" altLang="en-US" smtClean="0"/>
              <a:t>Estart = MAX(Estart(pred) + latency) for each predecessor node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4958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886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45720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886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57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648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5029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41910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41148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6482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0386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40386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724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038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1148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7244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8768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44196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1148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6482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9530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2672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0386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7338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1148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47244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8006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434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Lstart = latest start time, ALAP </a:t>
            </a:r>
          </a:p>
          <a:p>
            <a:pPr lvl="1"/>
            <a:r>
              <a:rPr lang="en-US" altLang="en-US" smtClean="0"/>
              <a:t>Latest time a node can be scheduled s.t. sched length not increased beyond infinite resource schedule length</a:t>
            </a:r>
          </a:p>
          <a:p>
            <a:pPr lvl="1"/>
            <a:r>
              <a:rPr lang="en-US" altLang="en-US" smtClean="0"/>
              <a:t>Lstart = Estart if node has no successors</a:t>
            </a:r>
          </a:p>
          <a:p>
            <a:pPr lvl="1"/>
            <a:r>
              <a:rPr lang="en-US" altLang="en-US" smtClean="0"/>
              <a:t>Lstart = MIN(Lstart(succ) - latency) for each successor node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44196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Slack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Slack =  measure of the scheduling freedom</a:t>
            </a:r>
          </a:p>
          <a:p>
            <a:pPr lvl="1"/>
            <a:r>
              <a:rPr lang="en-US" altLang="en-US" smtClean="0"/>
              <a:t>Slack = Lstart – Estart for each node</a:t>
            </a:r>
          </a:p>
          <a:p>
            <a:pPr lvl="1"/>
            <a:r>
              <a:rPr lang="en-US" altLang="en-US" smtClean="0"/>
              <a:t>Larger slack means more mobility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44196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Critical operations = Operations with slack = 0</a:t>
            </a:r>
          </a:p>
          <a:p>
            <a:pPr lvl="1"/>
            <a:r>
              <a:rPr lang="en-US" altLang="en-US" smtClean="0"/>
              <a:t>No mobility, cannot be delayed without extending the schedule length of the block</a:t>
            </a:r>
          </a:p>
          <a:p>
            <a:pPr lvl="1"/>
            <a:r>
              <a:rPr lang="en-US" altLang="en-US" smtClean="0"/>
              <a:t>Critical path = sequence of critical operations from node with no predecessors to exit node, can be multiple crit paths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191000" y="42672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419600" y="43434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36145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2 – Answer Next Time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</p:spTree>
    <p:extLst>
      <p:ext uri="{BB962C8B-B14F-4D97-AF65-F5344CB8AC3E}">
        <p14:creationId xmlns:p14="http://schemas.microsoft.com/office/powerpoint/2010/main" val="237544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915400" cy="615950"/>
          </a:xfrm>
        </p:spPr>
        <p:txBody>
          <a:bodyPr/>
          <a:lstStyle/>
          <a:p>
            <a:r>
              <a:rPr lang="en-US" altLang="en-US" dirty="0" smtClean="0"/>
              <a:t>Class Problem From Last Time </a:t>
            </a:r>
            <a:r>
              <a:rPr lang="en-US" altLang="en-US" dirty="0" smtClean="0"/>
              <a:t>– Readable Solution</a:t>
            </a:r>
            <a:endParaRPr lang="en-US" altLang="en-US" dirty="0" smtClean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478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43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76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67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p:sp>
        <p:nvSpPr>
          <p:cNvPr id="12301" name="TextBox 1"/>
          <p:cNvSpPr txBox="1">
            <a:spLocks noChangeArrowheads="1"/>
          </p:cNvSpPr>
          <p:nvPr/>
        </p:nvSpPr>
        <p:spPr bwMode="auto">
          <a:xfrm>
            <a:off x="5480050" y="1773238"/>
            <a:ext cx="46132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Expression after back substitution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r1 * r2 + r3 + r4 - r5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Want to perform operations on r1,r2,r3,r6 first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due to operand arrival times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t1 = r1 * r2</a:t>
            </a:r>
          </a:p>
          <a:p>
            <a:r>
              <a:rPr lang="en-US" altLang="en-US">
                <a:solidFill>
                  <a:srgbClr val="FF0000"/>
                </a:solidFill>
              </a:rPr>
              <a:t>t2 = r3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The multiply will take 3 cycles, so combine t2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with r4 and then r5, and then finally t1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t3 = t2 + r4</a:t>
            </a:r>
          </a:p>
          <a:p>
            <a:r>
              <a:rPr lang="en-US" altLang="en-US">
                <a:solidFill>
                  <a:srgbClr val="FF0000"/>
                </a:solidFill>
              </a:rPr>
              <a:t>t4 = t3 – r5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t1 + t4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Equivalently, the fully parenthesized expression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((r1 * r2) + (((r3 + r6) + r4) - r5))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Loop </a:t>
            </a:r>
            <a:r>
              <a:rPr lang="en-US" altLang="en-US" dirty="0" smtClean="0"/>
              <a:t>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  <a:endParaRPr lang="en-US" altLang="en-US" sz="1600" b="1" dirty="0">
              <a:solidFill>
                <a:schemeClr val="tx2"/>
              </a:solidFill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 smtClean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</a:t>
            </a:r>
            <a:r>
              <a:rPr lang="en-US" altLang="en-US" dirty="0" smtClean="0"/>
              <a:t>iterations</a:t>
            </a:r>
            <a:endParaRPr lang="en-US" altLang="en-US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</a:t>
            </a:r>
            <a:r>
              <a:rPr lang="en-US" altLang="en-US" dirty="0" smtClean="0">
                <a:solidFill>
                  <a:schemeClr val="tx1"/>
                </a:solidFill>
              </a:rPr>
              <a:t>or (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=x;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&lt; 100;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    sum += a[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</a:t>
            </a:r>
            <a:r>
              <a:rPr lang="en-US" altLang="en-US" dirty="0" smtClean="0">
                <a:solidFill>
                  <a:schemeClr val="tx1"/>
                </a:solidFill>
              </a:rPr>
              <a:t>*b[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8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0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</a:t>
            </a:r>
            <a:r>
              <a:rPr lang="en-US" altLang="en-US" dirty="0" smtClean="0"/>
              <a:t>multiple</a:t>
            </a:r>
          </a:p>
          <a:p>
            <a:r>
              <a:rPr lang="en-US" altLang="en-US" dirty="0"/>
              <a:t>o</a:t>
            </a:r>
            <a:r>
              <a:rPr lang="en-US" altLang="en-US" dirty="0" smtClean="0"/>
              <a:t>f trip count</a:t>
            </a:r>
            <a:endParaRPr lang="en-US" altLang="en-US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Want to remove early exit branches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Trip count = 400/4 = 100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>
                <a:solidFill>
                  <a:srgbClr val="00B050"/>
                </a:solidFill>
              </a:rPr>
              <a:t>iter3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>
                <a:solidFill>
                  <a:srgbClr val="00B050"/>
                </a:solidFill>
              </a:rPr>
              <a:t>iter4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89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??</a:t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  <a:endParaRPr lang="en-US" altLang="en-US" sz="1400" b="1" dirty="0" smtClean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FF0000"/>
                </a:solidFill>
              </a:rPr>
              <a:t>Create a </a:t>
            </a:r>
            <a:r>
              <a:rPr lang="en-US" altLang="en-US" dirty="0" err="1" smtClean="0">
                <a:solidFill>
                  <a:srgbClr val="FF0000"/>
                </a:solidFill>
              </a:rPr>
              <a:t>preloop</a:t>
            </a:r>
            <a:r>
              <a:rPr lang="en-US" altLang="en-US" dirty="0" smtClean="0">
                <a:solidFill>
                  <a:srgbClr val="FF0000"/>
                </a:solidFill>
              </a:rPr>
              <a:t> to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ensure trip count of 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or (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 smtClean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 smtClean="0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6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09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Register Renaming is Not Enough!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Still not much overlap possible</a:t>
            </a:r>
          </a:p>
          <a:p>
            <a:r>
              <a:rPr lang="en-US" altLang="en-US" sz="2000" smtClean="0"/>
              <a:t>Problems</a:t>
            </a:r>
          </a:p>
          <a:p>
            <a:pPr lvl="1"/>
            <a:r>
              <a:rPr lang="en-US" altLang="en-US" sz="1800" smtClean="0"/>
              <a:t>r2, r4, r6 sequentialize the iterations</a:t>
            </a:r>
          </a:p>
          <a:p>
            <a:pPr lvl="1"/>
            <a:r>
              <a:rPr lang="en-US" altLang="en-US" sz="1800" smtClean="0"/>
              <a:t>Need to rename these</a:t>
            </a:r>
          </a:p>
          <a:p>
            <a:r>
              <a:rPr lang="en-US" altLang="en-US" sz="2000" smtClean="0"/>
              <a:t>2 specialized renaming optis</a:t>
            </a:r>
          </a:p>
          <a:p>
            <a:pPr lvl="1"/>
            <a:r>
              <a:rPr lang="en-US" altLang="en-US" sz="1800" smtClean="0"/>
              <a:t>Accumulator variable expansion (r6)</a:t>
            </a:r>
          </a:p>
          <a:p>
            <a:pPr lvl="1"/>
            <a:r>
              <a:rPr lang="en-US" altLang="en-US" sz="1800" smtClean="0"/>
              <a:t>Induction variable expansion (r2, r4)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Accumulator Variable Expansion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Accumulator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temporary accumulators</a:t>
            </a:r>
          </a:p>
          <a:p>
            <a:r>
              <a:rPr lang="en-US" altLang="en-US" sz="2000" smtClean="0"/>
              <a:t>Each iteration targets a different accumulator</a:t>
            </a:r>
          </a:p>
          <a:p>
            <a:r>
              <a:rPr lang="en-US" altLang="en-US" sz="2000" smtClean="0"/>
              <a:t>Sum up the accumulator variables at the end</a:t>
            </a:r>
          </a:p>
          <a:p>
            <a:r>
              <a:rPr lang="en-US" altLang="en-US" sz="2000" smtClean="0"/>
              <a:t>May not be safe for floating-point values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14771</TotalTime>
  <Words>3186</Words>
  <Application>Microsoft Office PowerPoint</Application>
  <PresentationFormat>Custom</PresentationFormat>
  <Paragraphs>809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10 ILP Optimization and Intro. to Code Generation</vt:lpstr>
      <vt:lpstr>Announcements &amp; Reading Material</vt:lpstr>
      <vt:lpstr>Class Problem From Last Time – Readable Solution</vt:lpstr>
      <vt:lpstr>From Last Time: 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  <vt:lpstr>Code Generation</vt:lpstr>
      <vt:lpstr>Scheduling Operations</vt:lpstr>
      <vt:lpstr>Schedule Before or After Register Allocation?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 – Add Latencies to Dependence Edges</vt:lpstr>
      <vt:lpstr>Homework Problem 1 – Answer Next Time</vt:lpstr>
      <vt:lpstr>Dependence Graph Properties - Estart</vt:lpstr>
      <vt:lpstr>Lstart</vt:lpstr>
      <vt:lpstr>Slack</vt:lpstr>
      <vt:lpstr>Critical Path</vt:lpstr>
      <vt:lpstr>Homework Problem 2 – Answer Next Time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249</cp:revision>
  <cp:lastPrinted>2001-10-18T06:50:13Z</cp:lastPrinted>
  <dcterms:created xsi:type="dcterms:W3CDTF">1999-01-24T07:45:10Z</dcterms:created>
  <dcterms:modified xsi:type="dcterms:W3CDTF">2023-02-08T02:41:45Z</dcterms:modified>
</cp:coreProperties>
</file>