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0" r:id="rId3"/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Roboto Mon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a052f9daa8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a052f9daa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a052f9daa8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a052f9daa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a052f9daa8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a052f9daa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a052f9daa8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3a052f9daa8_3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a052f9daa8_3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a052f9daa8_3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a0607d7e3d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a0607d7e3d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a052f9daa8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a052f9daa8_3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a0607d7e3d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a0607d7e3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a0607d7e3d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a0607d7e3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a0607d7e3d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a0607d7e3d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a052f9daa8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looking for newer methods to achieve increased efficiency in gpu compilers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Triton is one GPU compiler that is adopted by the Torch Inductor, which is a part of the Pytorch compilation stack.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Nevertheless it has its flaws and therefore room for improvement. Some kernels post-compilation end up with redundant operations which lead to </a:t>
            </a:r>
            <a:r>
              <a:rPr lang="en-US"/>
              <a:t>suboptimal</a:t>
            </a:r>
            <a:r>
              <a:rPr lang="en-US"/>
              <a:t> execution efficiency.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paper presents two techniques, </a:t>
            </a:r>
            <a:r>
              <a:rPr lang="en-US"/>
              <a:t>redundant</a:t>
            </a:r>
            <a:r>
              <a:rPr lang="en-US"/>
              <a:t> instruction optimization and algebraic computation transformation which make sense together as they fix problems that are often found in reduction kernels after loop unrolling</a:t>
            </a:r>
            <a:br>
              <a:rPr lang="en-US"/>
            </a:b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However, empirical analysis reveals that Triton still has blind spots when handling complex memory dependencies and sequential algebraic expressions</a:t>
            </a:r>
            <a:endParaRPr/>
          </a:p>
        </p:txBody>
      </p:sp>
      <p:sp>
        <p:nvSpPr>
          <p:cNvPr id="24" name="Google Shape;24;g3a052f9daa8_2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Kernel</a:t>
            </a:r>
            <a:r>
              <a:rPr lang="en-US">
                <a:solidFill>
                  <a:schemeClr val="dk1"/>
                </a:solidFill>
              </a:rPr>
              <a:t>: A small function launched on an accelerator (GPU/CPU) that runs in parallel across many threads on different data elements.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Triton</a:t>
            </a:r>
            <a:r>
              <a:rPr lang="en-US">
                <a:solidFill>
                  <a:schemeClr val="dk1"/>
                </a:solidFill>
              </a:rPr>
              <a:t>: An open-source, Python-like GPU programming language and compiler (originated at OpenAI) for writing custom, high-performance kernels.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TorchInductor</a:t>
            </a:r>
            <a:r>
              <a:rPr lang="en-US">
                <a:solidFill>
                  <a:schemeClr val="dk1"/>
                </a:solidFill>
              </a:rPr>
              <a:t>: PyTorch’s default ahead-of-time/just-in-time compiler backend used by </a:t>
            </a:r>
            <a:r>
              <a:rPr lang="en-US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torch.compile</a:t>
            </a:r>
            <a:r>
              <a:rPr lang="en-US">
                <a:solidFill>
                  <a:schemeClr val="dk1"/>
                </a:solidFill>
              </a:rPr>
              <a:t>. It fuses ops, plans memory, and generates optimized code. On GPUs it often emits Triton kernels; on CPUs it generates vectorized code (via LLVM/OpenMP).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Reduction kernel</a:t>
            </a:r>
            <a:r>
              <a:rPr lang="en-US">
                <a:solidFill>
                  <a:schemeClr val="dk1"/>
                </a:solidFill>
              </a:rPr>
              <a:t>: A kernel whose primary job is to reduce many values to fewer values using an associative/commutative op (e.g., sum, max, mean).</a:t>
            </a: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TTGIR</a:t>
            </a:r>
            <a:r>
              <a:rPr lang="en-US">
                <a:solidFill>
                  <a:schemeClr val="dk1"/>
                </a:solidFill>
              </a:rPr>
              <a:t>: “Triton GPU IR.” A lower-level, target-aware intermediate representation in Triton used after high-level Triton IR (TTIR) to model GPU execution details (threads/warps/blocks, shared memory, barriers) before lowering to LLVM IR and final device code.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3a052f9daa8_2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3a052f9daa8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a052f9daa8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3a052f9daa8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a052f9daa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g3a052f9daa8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a052f9daa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g3a052f9daa8_1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a052f9daa8_2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a052f9daa8_2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a052f9daa8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a052f9d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 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idx="1" type="subTitle"/>
          </p:nvPr>
        </p:nvSpPr>
        <p:spPr>
          <a:xfrm>
            <a:off x="0" y="4989403"/>
            <a:ext cx="12192000" cy="990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type="title"/>
          </p:nvPr>
        </p:nvSpPr>
        <p:spPr>
          <a:xfrm>
            <a:off x="0" y="3468413"/>
            <a:ext cx="12192000" cy="9774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1">
  <p:cSld name="Content Slide 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  <a:defRPr b="1" i="0" sz="4800" u="none" cap="none" strike="noStrike">
                <a:solidFill>
                  <a:srgbClr val="00274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4"/>
          <p:cNvSpPr txBox="1"/>
          <p:nvPr>
            <p:ph idx="1" type="subTitle"/>
          </p:nvPr>
        </p:nvSpPr>
        <p:spPr>
          <a:xfrm>
            <a:off x="1524000" y="1542009"/>
            <a:ext cx="9144000" cy="4596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0800" y="720890"/>
            <a:ext cx="1930400" cy="2057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" type="subTitle"/>
          </p:nvPr>
        </p:nvSpPr>
        <p:spPr>
          <a:xfrm>
            <a:off x="0" y="4989403"/>
            <a:ext cx="12192000" cy="990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Group 21: Archit Kumar, Siddharth Chavan, Jack Gurecki, Batu Engin</a:t>
            </a:r>
            <a:endParaRPr/>
          </a:p>
        </p:txBody>
      </p:sp>
      <p:sp>
        <p:nvSpPr>
          <p:cNvPr id="21" name="Google Shape;21;p5"/>
          <p:cNvSpPr txBox="1"/>
          <p:nvPr>
            <p:ph type="title"/>
          </p:nvPr>
        </p:nvSpPr>
        <p:spPr>
          <a:xfrm>
            <a:off x="0" y="3468413"/>
            <a:ext cx="12192000" cy="9774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/>
              <a:t>Kernel instruction optimization based on the triton compiler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650" y="232517"/>
            <a:ext cx="7856700" cy="57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2156750" y="714875"/>
            <a:ext cx="7856700" cy="142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650" y="232517"/>
            <a:ext cx="7856700" cy="57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2156750" y="2150558"/>
            <a:ext cx="7856700" cy="142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/>
          <p:nvPr/>
        </p:nvSpPr>
        <p:spPr>
          <a:xfrm>
            <a:off x="2156750" y="3598358"/>
            <a:ext cx="7856700" cy="142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 txBox="1"/>
          <p:nvPr/>
        </p:nvSpPr>
        <p:spPr>
          <a:xfrm>
            <a:off x="133283" y="2631267"/>
            <a:ext cx="213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(a/b)/c ⇒ a/(b*c)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33283" y="4079067"/>
            <a:ext cx="2136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d/(a/b)</a:t>
            </a: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⇒ (d*b)/a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650" y="232517"/>
            <a:ext cx="7856700" cy="57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/>
          <p:nvPr/>
        </p:nvSpPr>
        <p:spPr>
          <a:xfrm>
            <a:off x="2156750" y="5046150"/>
            <a:ext cx="7856700" cy="891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Experimental Evaluation</a:t>
            </a:r>
            <a:endParaRPr/>
          </a:p>
        </p:txBody>
      </p:sp>
      <p:sp>
        <p:nvSpPr>
          <p:cNvPr id="103" name="Google Shape;103;p17"/>
          <p:cNvSpPr txBox="1"/>
          <p:nvPr>
            <p:ph idx="1" type="subTitle"/>
          </p:nvPr>
        </p:nvSpPr>
        <p:spPr>
          <a:xfrm>
            <a:off x="1524000" y="1554134"/>
            <a:ext cx="9144000" cy="4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Two optimizations evaluated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Redundant Instruction Elimination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Algebraic (Division) Transformation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GPU platform using: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Triton 2.1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Pytorch 2.1.2</a:t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LLVM 17.0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Goal: Q</a:t>
            </a:r>
            <a:r>
              <a:rPr lang="en-US"/>
              <a:t>uantify</a:t>
            </a:r>
            <a:r>
              <a:rPr lang="en-US"/>
              <a:t> execution time speedups </a:t>
            </a:r>
            <a:r>
              <a:rPr lang="en-US"/>
              <a:t>without</a:t>
            </a:r>
            <a:r>
              <a:rPr lang="en-US"/>
              <a:t> losing correctness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Setup and Performance Metric</a:t>
            </a:r>
            <a:endParaRPr/>
          </a:p>
        </p:txBody>
      </p:sp>
      <p:sp>
        <p:nvSpPr>
          <p:cNvPr id="109" name="Google Shape;109;p18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Correctness verification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Main metric: Acceleration Ratio (s) = average of 50 runs comparing time before (T</a:t>
            </a:r>
            <a:r>
              <a:rPr baseline="-25000" lang="en-US"/>
              <a:t>before</a:t>
            </a:r>
            <a:r>
              <a:rPr lang="en-US"/>
              <a:t>) / </a:t>
            </a:r>
            <a:r>
              <a:rPr lang="en-US"/>
              <a:t>time</a:t>
            </a:r>
            <a:r>
              <a:rPr lang="en-US"/>
              <a:t> after (T</a:t>
            </a:r>
            <a:r>
              <a:rPr baseline="-25000" lang="en-US"/>
              <a:t>after</a:t>
            </a:r>
            <a:r>
              <a:rPr lang="en-US"/>
              <a:t>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Higher S → Faster kernel after optimization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1700" y="3458525"/>
            <a:ext cx="335280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Redundant Instruction Test Set</a:t>
            </a:r>
            <a:endParaRPr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988" y="1735250"/>
            <a:ext cx="8978025" cy="37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Redundant Instruction Results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6200" y="1219098"/>
            <a:ext cx="7699600" cy="50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Division Transformation Test Set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6938" y="1507298"/>
            <a:ext cx="8718125" cy="4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Division Transformation Results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25" y="1677050"/>
            <a:ext cx="5511174" cy="3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1275" y="1677050"/>
            <a:ext cx="5470960" cy="3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7100" y="5429875"/>
            <a:ext cx="52578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142" name="Google Shape;142;p23"/>
          <p:cNvSpPr txBox="1"/>
          <p:nvPr>
            <p:ph idx="1" type="subTitle"/>
          </p:nvPr>
        </p:nvSpPr>
        <p:spPr>
          <a:xfrm>
            <a:off x="296100" y="2141775"/>
            <a:ext cx="115998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Han, L., Du, Y., Li, J., &amp; Gao, W. (2025).</a:t>
            </a:r>
            <a:r>
              <a:rPr lang="en-US"/>
              <a:t> </a:t>
            </a:r>
            <a:r>
              <a:rPr i="1" lang="en-US"/>
              <a:t>Kernel Instruction Optimization Based on the Triton Compiler.</a:t>
            </a:r>
            <a:r>
              <a:rPr lang="en-US"/>
              <a:t> In </a:t>
            </a:r>
            <a:r>
              <a:rPr b="1" lang="en-US"/>
              <a:t>Proc. 6th Int’l Conf. on Computer Engineering and Application (ICCEA)</a:t>
            </a:r>
            <a:r>
              <a:rPr lang="en-US"/>
              <a:t>, IEEE. [DOI: 10.1109/ICCEA65460.2025.11102282]</a:t>
            </a:r>
            <a:endParaRPr sz="3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27" name="Google Shape;27;p6"/>
          <p:cNvSpPr txBox="1"/>
          <p:nvPr>
            <p:ph idx="1" type="subTitle"/>
          </p:nvPr>
        </p:nvSpPr>
        <p:spPr>
          <a:xfrm>
            <a:off x="1524000" y="1554134"/>
            <a:ext cx="9144000" cy="4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Larger deep learning models and increased complexity of training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Triton is one GPU compiler, used in the Torch Inductor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Problems with redundant operations post-loop unrolling</a:t>
            </a:r>
            <a:endParaRPr/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</a:t>
            </a:r>
            <a:r>
              <a:rPr lang="en-US"/>
              <a:t>uboptimal execution</a:t>
            </a:r>
            <a:r>
              <a:rPr lang="en-US"/>
              <a:t> efficiency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Redundant Instruction Optimization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Algebraic Transformation Optimization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ctrTitle"/>
          </p:nvPr>
        </p:nvSpPr>
        <p:spPr>
          <a:xfrm>
            <a:off x="1524000" y="355108"/>
            <a:ext cx="9144000" cy="8640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Key Definitions</a:t>
            </a:r>
            <a:endParaRPr/>
          </a:p>
        </p:txBody>
      </p:sp>
      <p:sp>
        <p:nvSpPr>
          <p:cNvPr id="33" name="Google Shape;33;p7"/>
          <p:cNvSpPr txBox="1"/>
          <p:nvPr>
            <p:ph idx="1" type="subTitle"/>
          </p:nvPr>
        </p:nvSpPr>
        <p:spPr>
          <a:xfrm>
            <a:off x="1524000" y="1554134"/>
            <a:ext cx="9144000" cy="4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Kernel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Triton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Torch Inductor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Reduction Kernel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TTGIR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ctrTitle"/>
          </p:nvPr>
        </p:nvSpPr>
        <p:spPr>
          <a:xfrm>
            <a:off x="1524000" y="355108"/>
            <a:ext cx="9144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Triton</a:t>
            </a:r>
            <a:endParaRPr/>
          </a:p>
        </p:txBody>
      </p:sp>
      <p:pic>
        <p:nvPicPr>
          <p:cNvPr id="39" name="Google Shape;39;p8" title="Screenshot 2025-11-04 at 3.14.57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350" y="1316211"/>
            <a:ext cx="8977650" cy="422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ctrTitle"/>
          </p:nvPr>
        </p:nvSpPr>
        <p:spPr>
          <a:xfrm>
            <a:off x="1524000" y="355100"/>
            <a:ext cx="9453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Redundant Instruction Optimization</a:t>
            </a:r>
            <a:endParaRPr/>
          </a:p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1174750" y="1543559"/>
            <a:ext cx="9144000" cy="4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Triton: CSE optimization using MLIR (LLVM)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This does not fully eliminate redundancies</a:t>
            </a:r>
            <a:endParaRPr/>
          </a:p>
          <a:p>
            <a:pPr indent="-3556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Redundant memory ops due to differing </a:t>
            </a:r>
            <a:r>
              <a:rPr lang="en-US"/>
              <a:t>properties</a:t>
            </a:r>
            <a:endParaRPr/>
          </a:p>
          <a:p>
            <a:pPr indent="-355600" lvl="1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Some equivalent reduce ops not merged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Authors propose new method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3">
            <a:alphaModFix/>
          </a:blip>
          <a:srcRect b="29338" l="28045" r="36858" t="52923"/>
          <a:stretch/>
        </p:blipFill>
        <p:spPr>
          <a:xfrm>
            <a:off x="2204625" y="3477475"/>
            <a:ext cx="7782775" cy="25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ctrTitle"/>
          </p:nvPr>
        </p:nvSpPr>
        <p:spPr>
          <a:xfrm>
            <a:off x="1529108" y="355100"/>
            <a:ext cx="99060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Redundant Instruction Optimization</a:t>
            </a:r>
            <a:endParaRPr/>
          </a:p>
        </p:txBody>
      </p:sp>
      <p:sp>
        <p:nvSpPr>
          <p:cNvPr id="52" name="Google Shape;52;p10"/>
          <p:cNvSpPr txBox="1"/>
          <p:nvPr>
            <p:ph idx="1" type="subTitle"/>
          </p:nvPr>
        </p:nvSpPr>
        <p:spPr>
          <a:xfrm>
            <a:off x="210722" y="1554125"/>
            <a:ext cx="5678100" cy="4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Identify Redundant Loads</a:t>
            </a:r>
            <a:endParaRPr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Replace loads with equal operands</a:t>
            </a:r>
            <a:endParaRPr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Stop at store to same pointer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Identify Redundant Reduces</a:t>
            </a:r>
            <a:endParaRPr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Replace redundant reduce operations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6925" y="1417650"/>
            <a:ext cx="5889949" cy="45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ctrTitle"/>
          </p:nvPr>
        </p:nvSpPr>
        <p:spPr>
          <a:xfrm>
            <a:off x="1528483" y="355108"/>
            <a:ext cx="104754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4C"/>
              </a:buClr>
              <a:buSzPts val="4800"/>
              <a:buFont typeface="Calibri"/>
              <a:buNone/>
            </a:pPr>
            <a:r>
              <a:rPr lang="en-US"/>
              <a:t>Redundant Instruction Example</a:t>
            </a:r>
            <a:endParaRPr/>
          </a:p>
        </p:txBody>
      </p:sp>
      <p:sp>
        <p:nvSpPr>
          <p:cNvPr id="59" name="Google Shape;59;p11"/>
          <p:cNvSpPr txBox="1"/>
          <p:nvPr>
            <p:ph idx="1" type="subTitle"/>
          </p:nvPr>
        </p:nvSpPr>
        <p:spPr>
          <a:xfrm>
            <a:off x="1524000" y="1554134"/>
            <a:ext cx="9144000" cy="45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238" y="2317924"/>
            <a:ext cx="9611525" cy="212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type="ctrTitle"/>
          </p:nvPr>
        </p:nvSpPr>
        <p:spPr>
          <a:xfrm>
            <a:off x="1524000" y="355100"/>
            <a:ext cx="9999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Algebraic Transformation Optimization</a:t>
            </a:r>
            <a:endParaRPr/>
          </a:p>
        </p:txBody>
      </p:sp>
      <p:sp>
        <p:nvSpPr>
          <p:cNvPr id="66" name="Google Shape;66;p12"/>
          <p:cNvSpPr txBox="1"/>
          <p:nvPr>
            <p:ph idx="1" type="subTitle"/>
          </p:nvPr>
        </p:nvSpPr>
        <p:spPr>
          <a:xfrm>
            <a:off x="1524000" y="1542009"/>
            <a:ext cx="9144000" cy="45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GPUs: Lack dedicated hardware support for division</a:t>
            </a:r>
            <a:endParaRPr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Implemented with iterative algorithms</a:t>
            </a:r>
            <a:endParaRPr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Strong dependency chains → efficiency bottleneck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Division-to-multiplication transformation</a:t>
            </a:r>
            <a:endParaRPr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Analyze data dependencies; apply transformation if valid</a:t>
            </a:r>
            <a:endParaRPr/>
          </a:p>
          <a:p>
            <a:pPr indent="-355600" lvl="1" marL="13716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Shortens critical path of reduction kernel</a:t>
            </a:r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5625" y="3623025"/>
            <a:ext cx="7960727" cy="25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1524000" y="355100"/>
            <a:ext cx="9999000" cy="86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Algebraic Transformation Example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283850" y="2179064"/>
            <a:ext cx="3225600" cy="184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(a/b)/c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dependent on a/b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a</a:t>
            </a:r>
            <a:r>
              <a:rPr b="1" lang="en-US"/>
              <a:t>/b is slow</a:t>
            </a:r>
            <a:endParaRPr b="1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162" y="3792500"/>
            <a:ext cx="8989675" cy="21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3"/>
          <p:cNvSpPr txBox="1"/>
          <p:nvPr>
            <p:ph idx="1" type="subTitle"/>
          </p:nvPr>
        </p:nvSpPr>
        <p:spPr>
          <a:xfrm>
            <a:off x="6708283" y="2179064"/>
            <a:ext cx="3225600" cy="184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a/(b*c)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dependent on b*c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en-US"/>
              <a:t>b*c is fast</a:t>
            </a:r>
            <a:endParaRPr b="1"/>
          </a:p>
        </p:txBody>
      </p:sp>
      <p:sp>
        <p:nvSpPr>
          <p:cNvPr id="76" name="Google Shape;76;p13"/>
          <p:cNvSpPr/>
          <p:nvPr/>
        </p:nvSpPr>
        <p:spPr>
          <a:xfrm>
            <a:off x="5677467" y="2490914"/>
            <a:ext cx="678600" cy="448200"/>
          </a:xfrm>
          <a:prstGeom prst="rightArrow">
            <a:avLst>
              <a:gd fmla="val 35118" name="adj1"/>
              <a:gd fmla="val 50000" name="adj2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itle Slide 1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