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4"/>
    <p:sldMasterId id="214748368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Fira Code"/>
      <p:regular r:id="rId26"/>
      <p:bold r:id="rId27"/>
    </p:embeddedFont>
    <p:embeddedFont>
      <p:font typeface="Roboto Mon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FiraCode-regular.fntdata"/><Relationship Id="rId25" Type="http://schemas.openxmlformats.org/officeDocument/2006/relationships/slide" Target="slides/slide19.xml"/><Relationship Id="rId28" Type="http://schemas.openxmlformats.org/officeDocument/2006/relationships/font" Target="fonts/RobotoMono-regular.fntdata"/><Relationship Id="rId27" Type="http://schemas.openxmlformats.org/officeDocument/2006/relationships/font" Target="fonts/FiraCode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Mon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Mono-boldItalic.fntdata"/><Relationship Id="rId30" Type="http://schemas.openxmlformats.org/officeDocument/2006/relationships/font" Target="fonts/RobotoMon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10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9f6e1c6f0b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9f6e1c6f0b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chemeClr val="dk1"/>
                </a:solidFill>
              </a:rPr>
              <a:t> aim to keep more versatile ports free for later scheduling. Thus, a port with lower 𝑉</a:t>
            </a:r>
            <a:r>
              <a:rPr lang="en" sz="1150">
                <a:solidFill>
                  <a:schemeClr val="dk1"/>
                </a:solidFill>
              </a:rPr>
              <a:t>𝑖 </a:t>
            </a:r>
            <a:r>
              <a:rPr lang="en" sz="1350">
                <a:solidFill>
                  <a:schemeClr val="dk1"/>
                </a:solidFill>
              </a:rPr>
              <a:t>has a higher priority for scheduling.</a:t>
            </a:r>
            <a:endParaRPr sz="1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50">
                <a:solidFill>
                  <a:schemeClr val="dk1"/>
                </a:solidFill>
              </a:rPr>
              <a:t>calculates 𝑉</a:t>
            </a:r>
            <a:r>
              <a:rPr lang="en" sz="550">
                <a:solidFill>
                  <a:schemeClr val="dk1"/>
                </a:solidFill>
              </a:rPr>
              <a:t>𝑖 </a:t>
            </a:r>
            <a:r>
              <a:rPr lang="en" sz="750">
                <a:solidFill>
                  <a:schemeClr val="dk1"/>
                </a:solidFill>
              </a:rPr>
              <a:t>by summing the number of ports that do not</a:t>
            </a:r>
            <a:endParaRPr sz="7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50">
                <a:solidFill>
                  <a:schemeClr val="dk1"/>
                </a:solidFill>
              </a:rPr>
              <a:t>support instruction types that are supported by port 𝑖.</a:t>
            </a:r>
            <a:endParaRPr sz="7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chemeClr val="dk1"/>
                </a:solidFill>
              </a:rPr>
              <a:t>For early trials, there is signifi-cant randomization in the priority of each port and, and stabilize around the value of </a:t>
            </a:r>
            <a:r>
              <a:rPr lang="en" sz="1150">
                <a:solidFill>
                  <a:schemeClr val="dk1"/>
                </a:solidFill>
              </a:rPr>
              <a:t>1/𝑉</a:t>
            </a:r>
            <a:r>
              <a:rPr lang="en" sz="1000">
                <a:solidFill>
                  <a:schemeClr val="dk1"/>
                </a:solidFill>
              </a:rPr>
              <a:t>𝑖 </a:t>
            </a:r>
            <a:r>
              <a:rPr lang="en" sz="1350">
                <a:solidFill>
                  <a:schemeClr val="dk1"/>
                </a:solidFill>
              </a:rPr>
              <a:t>. The scheduling algorithm selects the candidate port with higher 𝑅</a:t>
            </a:r>
            <a:r>
              <a:rPr lang="en" sz="1150">
                <a:solidFill>
                  <a:schemeClr val="dk1"/>
                </a:solidFill>
              </a:rPr>
              <a:t>𝑖</a:t>
            </a:r>
            <a:r>
              <a:rPr lang="en" sz="1350">
                <a:solidFill>
                  <a:schemeClr val="dk1"/>
                </a:solidFill>
              </a:rPr>
              <a:t>.</a:t>
            </a:r>
            <a:endParaRPr sz="1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9f6e1c6f0b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9f6e1c6f0b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a007aad1c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a007aad1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Loop-vectorization pass.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 integer-only operations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9f72754b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9f72754b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Went the access is column major, the vector access also needs to fetch from individual address and use vector pack. Loading 4 data at the same time from consecutive addresses is not possible. So load/store are already stressed.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a01a792b9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a01a792b9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yrk-88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are arithmetic-intensive loops with many multiplications/additions but few loads/stores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Vector and scalar arithmetic use separate execution ports, so interpolation improves utilization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doitgen-77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Loops with operations that are much more expensive in vector form than scalar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a01a792b9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a01a792b9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a062e66e9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a062e66e9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a062e66e9f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a062e66e9f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chemeClr val="dk1"/>
                </a:solidFill>
              </a:rPr>
              <a:t> aim to keep more versatile ports free for later scheduling. Thus, a port with lower 𝑉</a:t>
            </a:r>
            <a:r>
              <a:rPr lang="en" sz="1150">
                <a:solidFill>
                  <a:schemeClr val="dk1"/>
                </a:solidFill>
              </a:rPr>
              <a:t>𝑖 </a:t>
            </a:r>
            <a:r>
              <a:rPr lang="en" sz="1350">
                <a:solidFill>
                  <a:schemeClr val="dk1"/>
                </a:solidFill>
              </a:rPr>
              <a:t>has a higher priority for scheduling.</a:t>
            </a:r>
            <a:endParaRPr sz="1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50">
                <a:solidFill>
                  <a:schemeClr val="dk1"/>
                </a:solidFill>
              </a:rPr>
              <a:t>calculates 𝑉</a:t>
            </a:r>
            <a:r>
              <a:rPr lang="en" sz="550">
                <a:solidFill>
                  <a:schemeClr val="dk1"/>
                </a:solidFill>
              </a:rPr>
              <a:t>𝑖 </a:t>
            </a:r>
            <a:r>
              <a:rPr lang="en" sz="750">
                <a:solidFill>
                  <a:schemeClr val="dk1"/>
                </a:solidFill>
              </a:rPr>
              <a:t>by summing the number of ports that do not</a:t>
            </a:r>
            <a:endParaRPr sz="7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50">
                <a:solidFill>
                  <a:schemeClr val="dk1"/>
                </a:solidFill>
              </a:rPr>
              <a:t>support instruction types that are supported by port 𝑖.</a:t>
            </a:r>
            <a:endParaRPr sz="7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chemeClr val="dk1"/>
                </a:solidFill>
              </a:rPr>
              <a:t>For early trials, there is signifi-cant randomization in the priority of each port and, and stabilize around the value of </a:t>
            </a:r>
            <a:r>
              <a:rPr lang="en" sz="1150">
                <a:solidFill>
                  <a:schemeClr val="dk1"/>
                </a:solidFill>
              </a:rPr>
              <a:t>1/𝑉</a:t>
            </a:r>
            <a:r>
              <a:rPr lang="en" sz="1000">
                <a:solidFill>
                  <a:schemeClr val="dk1"/>
                </a:solidFill>
              </a:rPr>
              <a:t>𝑖 </a:t>
            </a:r>
            <a:r>
              <a:rPr lang="en" sz="1350">
                <a:solidFill>
                  <a:schemeClr val="dk1"/>
                </a:solidFill>
              </a:rPr>
              <a:t>. The scheduling algorithm selects the candidate port with higher 𝑅</a:t>
            </a:r>
            <a:r>
              <a:rPr lang="en" sz="1150">
                <a:solidFill>
                  <a:schemeClr val="dk1"/>
                </a:solidFill>
              </a:rPr>
              <a:t>𝑖</a:t>
            </a:r>
            <a:r>
              <a:rPr lang="en" sz="1350">
                <a:solidFill>
                  <a:schemeClr val="dk1"/>
                </a:solidFill>
              </a:rPr>
              <a:t>.</a:t>
            </a:r>
            <a:endParaRPr sz="1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9f6e1c6f0b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9f6e1c6f0b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a062e66e9f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a062e66e9f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9-12 pages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9f620bcf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9f620bcf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9-12 pages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a062e66e9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a062e66e9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">
                <a:solidFill>
                  <a:schemeClr val="dk1"/>
                </a:solidFill>
              </a:rPr>
              <a:t>Full vectorization?  -&gt; saturates vector units but leave scalar units unused.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">
                <a:solidFill>
                  <a:schemeClr val="dk1"/>
                </a:solidFill>
              </a:rPr>
              <a:t>Offload some loop computation to scalar units, reduce pressure on vector unit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a062e66e9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a062e66e9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">
                <a:solidFill>
                  <a:schemeClr val="dk1"/>
                </a:solidFill>
              </a:rPr>
              <a:t>Full vectorization?  -&gt; saturates vector units but leave scalar units unused.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">
                <a:solidFill>
                  <a:schemeClr val="dk1"/>
                </a:solidFill>
              </a:rPr>
              <a:t>Offload some loop computation to scalar units, reduce pressure on vector unit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9f6e1c6f0b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9f6e1c6f0b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">
                <a:solidFill>
                  <a:schemeClr val="dk1"/>
                </a:solidFill>
              </a:rPr>
              <a:t>Full vectorization?  -&gt; saturates vector units but leave scalar units unused.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">
                <a:solidFill>
                  <a:schemeClr val="dk1"/>
                </a:solidFill>
              </a:rPr>
              <a:t>Offload some loop computation to scalar units, reduce pressure on vector unit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9f6e1c6f0b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9f6e1c6f0b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9f6e1c6f0b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9f6e1c6f0b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9f6e1c6f0b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9f6e1c6f0b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→ Ensures all dependencies of an instruction are visited before interpolation.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</a:rPr>
              <a:t>SIF update instruc-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</a:rPr>
              <a:t>tions are required because, to preserve dependencies, each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dk1"/>
                </a:solidFill>
              </a:rPr>
              <a:t>interpolated iteration accesses its own update instruction.</a:t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9f6e1c6f0b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9f6e1c6f0b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End of Transform: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All scalar reductions are aggregated with vector reductions in the loop-exit block → final reduction value.</a:t>
            </a:r>
            <a:br>
              <a:rPr lang="en" sz="1200">
                <a:solidFill>
                  <a:schemeClr val="dk1"/>
                </a:solidFill>
              </a:rPr>
            </a:b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Resulting loop preserves semantics, dependencies, and live-outs while exposing more ILP.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7086475" y="4936797"/>
            <a:ext cx="20574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4"/>
          <p:cNvSpPr txBox="1"/>
          <p:nvPr>
            <p:ph idx="2" type="title"/>
          </p:nvPr>
        </p:nvSpPr>
        <p:spPr>
          <a:xfrm>
            <a:off x="2512225" y="4955550"/>
            <a:ext cx="5932800" cy="18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000"/>
              <a:buNone/>
              <a:defRPr sz="1000">
                <a:solidFill>
                  <a:srgbClr val="1E4E7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7086475" y="4936797"/>
            <a:ext cx="20574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1E4E79"/>
              </a:solidFill>
            </a:endParaRPr>
          </a:p>
        </p:txBody>
      </p:sp>
      <p:sp>
        <p:nvSpPr>
          <p:cNvPr id="68" name="Google Shape;68;p15"/>
          <p:cNvSpPr txBox="1"/>
          <p:nvPr>
            <p:ph idx="2" type="title"/>
          </p:nvPr>
        </p:nvSpPr>
        <p:spPr>
          <a:xfrm>
            <a:off x="2512225" y="4955550"/>
            <a:ext cx="5932800" cy="18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000"/>
              <a:buNone/>
              <a:defRPr sz="1000">
                <a:solidFill>
                  <a:srgbClr val="1E4E7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7086475" y="4936797"/>
            <a:ext cx="20574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1E4E79"/>
              </a:solidFill>
            </a:endParaRPr>
          </a:p>
        </p:txBody>
      </p:sp>
      <p:sp>
        <p:nvSpPr>
          <p:cNvPr id="73" name="Google Shape;73;p16"/>
          <p:cNvSpPr txBox="1"/>
          <p:nvPr>
            <p:ph idx="2" type="subTitle"/>
          </p:nvPr>
        </p:nvSpPr>
        <p:spPr>
          <a:xfrm>
            <a:off x="311700" y="6275"/>
            <a:ext cx="5339400" cy="1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000"/>
              <a:buNone/>
              <a:defRPr sz="1000"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/>
        </p:nvSpPr>
        <p:spPr>
          <a:xfrm>
            <a:off x="2499710" y="4936788"/>
            <a:ext cx="57012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E4E7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7086475" y="4936797"/>
            <a:ext cx="20574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1E4E7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7086475" y="4936797"/>
            <a:ext cx="20574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1E4E7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3" name="Google Shape;9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4" name="Google Shape;9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8" name="Google Shape;9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/>
          <p:nvPr/>
        </p:nvSpPr>
        <p:spPr>
          <a:xfrm>
            <a:off x="0" y="4713685"/>
            <a:ext cx="9144000" cy="429900"/>
          </a:xfrm>
          <a:prstGeom prst="rect">
            <a:avLst/>
          </a:prstGeom>
          <a:solidFill>
            <a:srgbClr val="1E4E79"/>
          </a:solidFill>
          <a:ln>
            <a:noFill/>
          </a:ln>
          <a:effectLst>
            <a:outerShdw blurRad="40000" rotWithShape="0" dir="5400000" dist="23000">
              <a:srgbClr val="808080">
                <a:alpha val="349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5"/>
          <p:cNvSpPr txBox="1"/>
          <p:nvPr>
            <p:ph type="ctrTitle"/>
          </p:nvPr>
        </p:nvSpPr>
        <p:spPr>
          <a:xfrm>
            <a:off x="1143000" y="841772"/>
            <a:ext cx="6858000" cy="103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indent="0" lvl="0"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indent="0" lvl="2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indent="0" lvl="3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indent="0" lvl="4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indent="0" lvl="5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indent="0" lvl="6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indent="0" lvl="7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indent="0" lvl="8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/>
        </p:txBody>
      </p:sp>
      <p:sp>
        <p:nvSpPr>
          <p:cNvPr id="108" name="Google Shape;108;p25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2" name="Google Shape;11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77275" y="4799409"/>
            <a:ext cx="360392" cy="25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indent="0" lvl="2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indent="0" lvl="3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indent="0" lvl="4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indent="0" lvl="5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indent="0" lvl="6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indent="0" lvl="7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indent="0" lvl="8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/>
        </p:txBody>
      </p:sp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1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6"/>
          <p:cNvSpPr txBox="1"/>
          <p:nvPr/>
        </p:nvSpPr>
        <p:spPr>
          <a:xfrm>
            <a:off x="2499710" y="4936788"/>
            <a:ext cx="57012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E4E79"/>
              </a:solidFill>
            </a:endParaRPr>
          </a:p>
        </p:txBody>
      </p:sp>
      <p:sp>
        <p:nvSpPr>
          <p:cNvPr id="117" name="Google Shape;117;p26"/>
          <p:cNvSpPr txBox="1"/>
          <p:nvPr>
            <p:ph idx="12" type="sldNum"/>
          </p:nvPr>
        </p:nvSpPr>
        <p:spPr>
          <a:xfrm>
            <a:off x="7086475" y="4936797"/>
            <a:ext cx="20574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1E4E79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indent="0" lvl="2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indent="0" lvl="3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indent="0" lvl="4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indent="0" lvl="5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indent="0" lvl="6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indent="0" lvl="7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indent="0" lvl="8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/>
        </p:txBody>
      </p:sp>
      <p:sp>
        <p:nvSpPr>
          <p:cNvPr id="120" name="Google Shape;120;p27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1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7"/>
          <p:cNvSpPr txBox="1"/>
          <p:nvPr>
            <p:ph idx="12" type="sldNum"/>
          </p:nvPr>
        </p:nvSpPr>
        <p:spPr>
          <a:xfrm>
            <a:off x="7086475" y="4936797"/>
            <a:ext cx="20574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1E4E79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4" name="Google Shape;124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5" name="Google Shape;12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8" name="Google Shape;12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3">
    <p:bg>
      <p:bgPr>
        <a:solidFill>
          <a:schemeClr val="lt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2" name="Google Shape;132;p30"/>
          <p:cNvGrpSpPr/>
          <p:nvPr/>
        </p:nvGrpSpPr>
        <p:grpSpPr>
          <a:xfrm>
            <a:off x="830392" y="810256"/>
            <a:ext cx="745763" cy="45826"/>
            <a:chOff x="4580561" y="2589004"/>
            <a:chExt cx="1064464" cy="25200"/>
          </a:xfrm>
        </p:grpSpPr>
        <p:sp>
          <p:nvSpPr>
            <p:cNvPr id="133" name="Google Shape;133;p3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" name="Google Shape;135;p30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6" name="Google Shape;136;p30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7" name="Google Shape;137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2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0" name="Google Shape;140;p31"/>
          <p:cNvGrpSpPr/>
          <p:nvPr/>
        </p:nvGrpSpPr>
        <p:grpSpPr>
          <a:xfrm>
            <a:off x="830392" y="810256"/>
            <a:ext cx="745763" cy="45826"/>
            <a:chOff x="4580561" y="2589004"/>
            <a:chExt cx="1064464" cy="25200"/>
          </a:xfrm>
        </p:grpSpPr>
        <p:sp>
          <p:nvSpPr>
            <p:cNvPr id="141" name="Google Shape;141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" name="Google Shape;143;p31"/>
          <p:cNvSpPr txBox="1"/>
          <p:nvPr>
            <p:ph type="title"/>
          </p:nvPr>
        </p:nvSpPr>
        <p:spPr>
          <a:xfrm>
            <a:off x="729450" y="937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4" name="Google Shape;144;p31"/>
          <p:cNvSpPr txBox="1"/>
          <p:nvPr>
            <p:ph idx="1" type="body"/>
          </p:nvPr>
        </p:nvSpPr>
        <p:spPr>
          <a:xfrm>
            <a:off x="729450" y="1554425"/>
            <a:ext cx="7688700" cy="27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1150" lvl="1" marL="91440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145" name="Google Shape;145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TITLE_AND_BODY_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8" name="Google Shape;148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9" name="Google Shape;149;p32"/>
          <p:cNvSpPr txBox="1"/>
          <p:nvPr>
            <p:ph idx="12" type="sldNum"/>
          </p:nvPr>
        </p:nvSpPr>
        <p:spPr>
          <a:xfrm>
            <a:off x="7086475" y="4936797"/>
            <a:ext cx="20574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1E4E79"/>
              </a:solidFill>
            </a:endParaRPr>
          </a:p>
        </p:txBody>
      </p:sp>
      <p:sp>
        <p:nvSpPr>
          <p:cNvPr id="150" name="Google Shape;150;p32"/>
          <p:cNvSpPr txBox="1"/>
          <p:nvPr>
            <p:ph idx="2" type="title"/>
          </p:nvPr>
        </p:nvSpPr>
        <p:spPr>
          <a:xfrm>
            <a:off x="2512225" y="4955550"/>
            <a:ext cx="5932800" cy="18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000"/>
              <a:buNone/>
              <a:defRPr sz="1000">
                <a:solidFill>
                  <a:srgbClr val="1E4E7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" name="Google Shape;151;p32"/>
          <p:cNvSpPr txBox="1"/>
          <p:nvPr>
            <p:ph idx="3" type="subTitle"/>
          </p:nvPr>
        </p:nvSpPr>
        <p:spPr>
          <a:xfrm>
            <a:off x="311700" y="6275"/>
            <a:ext cx="5339400" cy="1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000"/>
              <a:buNone/>
              <a:defRPr sz="1000"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2">
    <p:bg>
      <p:bgPr>
        <a:solidFill>
          <a:schemeClr val="dk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33"/>
          <p:cNvGrpSpPr/>
          <p:nvPr/>
        </p:nvGrpSpPr>
        <p:grpSpPr>
          <a:xfrm>
            <a:off x="830392" y="810256"/>
            <a:ext cx="745763" cy="45826"/>
            <a:chOff x="4580561" y="2589004"/>
            <a:chExt cx="1064464" cy="25200"/>
          </a:xfrm>
        </p:grpSpPr>
        <p:sp>
          <p:nvSpPr>
            <p:cNvPr id="154" name="Google Shape;154;p3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" name="Google Shape;156;p3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7" name="Google Shape;157;p3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4936800"/>
            <a:ext cx="2499600" cy="206700"/>
          </a:xfrm>
          <a:prstGeom prst="rect">
            <a:avLst/>
          </a:prstGeom>
          <a:solidFill>
            <a:srgbClr val="1E4E79"/>
          </a:solidFill>
          <a:ln>
            <a:noFill/>
          </a:ln>
          <a:effectLst>
            <a:outerShdw blurRad="40000" rotWithShape="0" dir="5400000" dist="23000">
              <a:srgbClr val="808080">
                <a:alpha val="349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2499600" y="4936800"/>
            <a:ext cx="6644400" cy="2067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rotWithShape="0" dir="5400000" dist="23000">
              <a:srgbClr val="808080">
                <a:alpha val="349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13"/>
          <p:cNvSpPr/>
          <p:nvPr/>
        </p:nvSpPr>
        <p:spPr>
          <a:xfrm>
            <a:off x="5644700" y="-6272"/>
            <a:ext cx="3499500" cy="206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0" y="4936800"/>
            <a:ext cx="24996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University of Michigan </a:t>
            </a:r>
            <a:endParaRPr sz="12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0" y="-6275"/>
            <a:ext cx="5644800" cy="206700"/>
          </a:xfrm>
          <a:prstGeom prst="rect">
            <a:avLst/>
          </a:prstGeom>
          <a:solidFill>
            <a:srgbClr val="1E4E7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556775" y="4936750"/>
            <a:ext cx="5487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rgbClr val="1E4E79"/>
                </a:solidFill>
              </a:defRPr>
            </a:lvl1pPr>
            <a:lvl2pPr lvl="1" algn="r">
              <a:buNone/>
              <a:defRPr sz="1300">
                <a:solidFill>
                  <a:srgbClr val="1E4E79"/>
                </a:solidFill>
              </a:defRPr>
            </a:lvl2pPr>
            <a:lvl3pPr lvl="2" algn="r">
              <a:buNone/>
              <a:defRPr sz="1300">
                <a:solidFill>
                  <a:srgbClr val="1E4E79"/>
                </a:solidFill>
              </a:defRPr>
            </a:lvl3pPr>
            <a:lvl4pPr lvl="3" algn="r">
              <a:buNone/>
              <a:defRPr sz="1300">
                <a:solidFill>
                  <a:srgbClr val="1E4E79"/>
                </a:solidFill>
              </a:defRPr>
            </a:lvl4pPr>
            <a:lvl5pPr lvl="4" algn="r">
              <a:buNone/>
              <a:defRPr sz="1300">
                <a:solidFill>
                  <a:srgbClr val="1E4E79"/>
                </a:solidFill>
              </a:defRPr>
            </a:lvl5pPr>
            <a:lvl6pPr lvl="5" algn="r">
              <a:buNone/>
              <a:defRPr sz="1300">
                <a:solidFill>
                  <a:srgbClr val="1E4E79"/>
                </a:solidFill>
              </a:defRPr>
            </a:lvl6pPr>
            <a:lvl7pPr lvl="6" algn="r">
              <a:buNone/>
              <a:defRPr sz="1300">
                <a:solidFill>
                  <a:srgbClr val="1E4E79"/>
                </a:solidFill>
              </a:defRPr>
            </a:lvl7pPr>
            <a:lvl8pPr lvl="7" algn="r">
              <a:buNone/>
              <a:defRPr sz="1300">
                <a:solidFill>
                  <a:srgbClr val="1E4E79"/>
                </a:solidFill>
              </a:defRPr>
            </a:lvl8pPr>
            <a:lvl9pPr lvl="8" algn="r">
              <a:buNone/>
              <a:defRPr sz="1300">
                <a:solidFill>
                  <a:srgbClr val="1E4E7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2499710" y="4936788"/>
            <a:ext cx="5701200" cy="2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E4E79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uops.info/table.html" TargetMode="External"/><Relationship Id="rId4" Type="http://schemas.openxmlformats.org/officeDocument/2006/relationships/hyperlink" Target="https://www.agner.org/optimize/#manual_microarch" TargetMode="External"/><Relationship Id="rId9" Type="http://schemas.openxmlformats.org/officeDocument/2006/relationships/image" Target="../media/image2.png"/><Relationship Id="rId5" Type="http://schemas.openxmlformats.org/officeDocument/2006/relationships/hyperlink" Target="https://www.intel.com/content/www/us/en/content-details/671488/intel-64-and-ia-32-architectures-optimization-reference-manual-volume-1.html" TargetMode="External"/><Relationship Id="rId6" Type="http://schemas.openxmlformats.org/officeDocument/2006/relationships/hyperlink" Target="https://chipsandcheese.com/p/huaweis-kunpeng-920-and-taishan-v110" TargetMode="External"/><Relationship Id="rId7" Type="http://schemas.openxmlformats.org/officeDocument/2006/relationships/hyperlink" Target="https://github.com/qcjiang/OSACA/blob/feature/tsv110/osaca/data/tsv110.yml" TargetMode="External"/><Relationship Id="rId8" Type="http://schemas.openxmlformats.org/officeDocument/2006/relationships/hyperlink" Target="https://www-file.huawei.com/-/media/corp2020/pdf/publications/huawei-research/2022/huawei-research-issue1-en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5.png"/><Relationship Id="rId7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Scalar Interpolation: A Better Balance Between Vector and Scalar Execution for SuperScalar Architectures</a:t>
            </a:r>
            <a:endParaRPr sz="2700"/>
          </a:p>
        </p:txBody>
      </p:sp>
      <p:sp>
        <p:nvSpPr>
          <p:cNvPr id="163" name="Google Shape;163;p3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Group10: Jiarui Li, Yolanda Zhou, Zhiyi Hu</a:t>
            </a:r>
            <a:endParaRPr/>
          </a:p>
        </p:txBody>
      </p:sp>
      <p:pic>
        <p:nvPicPr>
          <p:cNvPr id="164" name="Google Shape;164;p34" title="u-m_logo-horizontal-he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6038" y="4642687"/>
            <a:ext cx="3371924" cy="35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Model</a:t>
            </a:r>
            <a:endParaRPr/>
          </a:p>
        </p:txBody>
      </p:sp>
      <p:sp>
        <p:nvSpPr>
          <p:cNvPr id="238" name="Google Shape;238;p43"/>
          <p:cNvSpPr txBox="1"/>
          <p:nvPr>
            <p:ph idx="1" type="body"/>
          </p:nvPr>
        </p:nvSpPr>
        <p:spPr>
          <a:xfrm>
            <a:off x="943134" y="1477073"/>
            <a:ext cx="4583100" cy="6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6450"/>
              <a:t>Goal: Find the optimal SIF!</a:t>
            </a:r>
            <a:endParaRPr sz="645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43"/>
          <p:cNvSpPr/>
          <p:nvPr/>
        </p:nvSpPr>
        <p:spPr>
          <a:xfrm>
            <a:off x="4058355" y="894272"/>
            <a:ext cx="377400" cy="15603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43"/>
          <p:cNvSpPr txBox="1"/>
          <p:nvPr/>
        </p:nvSpPr>
        <p:spPr>
          <a:xfrm>
            <a:off x="4435755" y="840683"/>
            <a:ext cx="4268400" cy="24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Balances scalar &amp; vector workloads</a:t>
            </a:r>
            <a:br>
              <a:rPr lang="en" sz="1800">
                <a:solidFill>
                  <a:schemeClr val="dk2"/>
                </a:solidFill>
              </a:rPr>
            </a:b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Increases total unit utilization</a:t>
            </a:r>
            <a:br>
              <a:rPr lang="en" sz="1800">
                <a:solidFill>
                  <a:schemeClr val="dk2"/>
                </a:solidFill>
              </a:rPr>
            </a:b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Don’t increase loop latency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41" name="Google Shape;241;p43"/>
          <p:cNvSpPr txBox="1"/>
          <p:nvPr/>
        </p:nvSpPr>
        <p:spPr>
          <a:xfrm>
            <a:off x="949206" y="2239775"/>
            <a:ext cx="7467300" cy="22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Method: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Use a critical-path-first greedy list scheduler to estimate latency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Increment SIF </a:t>
            </a:r>
            <a:r>
              <a:rPr lang="en" sz="1700">
                <a:solidFill>
                  <a:srgbClr val="0000FF"/>
                </a:solidFill>
              </a:rPr>
              <a:t>from 1 up, stop when exceeding original  𝐿vec</a:t>
            </a:r>
            <a:endParaRPr sz="1700">
              <a:solidFill>
                <a:srgbClr val="0000FF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Versatility scheduling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242" name="Google Shape;242;p43" title="Screenshot 2025-11-02 at 4.45.03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5013" y="4032125"/>
            <a:ext cx="2233987" cy="78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Auto-tuner</a:t>
            </a:r>
            <a:endParaRPr/>
          </a:p>
        </p:txBody>
      </p:sp>
      <p:sp>
        <p:nvSpPr>
          <p:cNvPr id="248" name="Google Shape;248;p44"/>
          <p:cNvSpPr txBox="1"/>
          <p:nvPr>
            <p:ph idx="1" type="body"/>
          </p:nvPr>
        </p:nvSpPr>
        <p:spPr>
          <a:xfrm>
            <a:off x="1015050" y="2429544"/>
            <a:ext cx="7886700" cy="3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latin typeface="Arial"/>
                <a:ea typeface="Arial"/>
                <a:cs typeface="Arial"/>
                <a:sym typeface="Arial"/>
              </a:rPr>
              <a:t>Method:</a:t>
            </a:r>
            <a:endParaRPr b="1"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Choose candidate SIF values (e.g., 1, 2, 4, 8)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Interpolate program for each SIF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Execute multiple times, pick SIF yielding with fastest execution time.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4"/>
          <p:cNvSpPr txBox="1"/>
          <p:nvPr/>
        </p:nvSpPr>
        <p:spPr>
          <a:xfrm>
            <a:off x="853650" y="1204100"/>
            <a:ext cx="74403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no control flow in loops → SIF is independent of input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-&gt; We can determine SIF through auto-tuning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5"/>
          <p:cNvSpPr txBox="1"/>
          <p:nvPr>
            <p:ph type="title"/>
          </p:nvPr>
        </p:nvSpPr>
        <p:spPr>
          <a:xfrm>
            <a:off x="661450" y="273844"/>
            <a:ext cx="7886700" cy="9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Evaluation: Settings</a:t>
            </a:r>
            <a:endParaRPr/>
          </a:p>
        </p:txBody>
      </p:sp>
      <p:sp>
        <p:nvSpPr>
          <p:cNvPr id="255" name="Google Shape;255;p45"/>
          <p:cNvSpPr txBox="1"/>
          <p:nvPr>
            <p:ph idx="1" type="body"/>
          </p:nvPr>
        </p:nvSpPr>
        <p:spPr>
          <a:xfrm>
            <a:off x="661450" y="1369225"/>
            <a:ext cx="7886700" cy="29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-"/>
            </a:pPr>
            <a:r>
              <a:rPr lang="en"/>
              <a:t>LLVM 17 m</a:t>
            </a:r>
            <a:r>
              <a:rPr lang="en"/>
              <a:t>id-end implementation</a:t>
            </a:r>
            <a:r>
              <a:rPr lang="en"/>
              <a:t>.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R1: </a:t>
            </a:r>
            <a:r>
              <a:rPr lang="en"/>
              <a:t>Original</a:t>
            </a:r>
            <a:r>
              <a:rPr lang="en"/>
              <a:t> loop &lt;-&gt; Vectorized loop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R2: target-agnostic transformation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/>
              <a:t>PolyBench/C benchmark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Linear algebra.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/>
              <a:t>Two CPUs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Intel Xeon E5-2698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Huawei Kunpeng-920 </a:t>
            </a:r>
            <a:endParaRPr/>
          </a:p>
        </p:txBody>
      </p:sp>
      <p:sp>
        <p:nvSpPr>
          <p:cNvPr id="256" name="Google Shape;256;p45"/>
          <p:cNvSpPr txBox="1"/>
          <p:nvPr>
            <p:ph idx="12" type="sldNum"/>
          </p:nvPr>
        </p:nvSpPr>
        <p:spPr>
          <a:xfrm>
            <a:off x="7086475" y="4936797"/>
            <a:ext cx="2057400" cy="206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1E4E79"/>
              </a:solidFill>
            </a:endParaRPr>
          </a:p>
        </p:txBody>
      </p:sp>
      <p:sp>
        <p:nvSpPr>
          <p:cNvPr id="257" name="Google Shape;257;p45"/>
          <p:cNvSpPr txBox="1"/>
          <p:nvPr/>
        </p:nvSpPr>
        <p:spPr>
          <a:xfrm>
            <a:off x="86750" y="4067734"/>
            <a:ext cx="64725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3"/>
              </a:rPr>
              <a:t>http://uops.info/table.html</a:t>
            </a:r>
            <a:r>
              <a:rPr lang="en" sz="700">
                <a:solidFill>
                  <a:schemeClr val="dk2"/>
                </a:solidFill>
              </a:rPr>
              <a:t> </a:t>
            </a:r>
            <a:endParaRPr sz="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4"/>
              </a:rPr>
              <a:t>https://www.agner.org/optimize/#manual_microarch</a:t>
            </a:r>
            <a:r>
              <a:rPr lang="en" sz="700">
                <a:solidFill>
                  <a:schemeClr val="dk2"/>
                </a:solidFill>
              </a:rPr>
              <a:t> </a:t>
            </a:r>
            <a:endParaRPr sz="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5"/>
              </a:rPr>
              <a:t>https://www.intel.com/content/www/us/en/content-details/671488/intel-64-and-ia-32-architectures-optimization-reference-manual-volume-1.html</a:t>
            </a:r>
            <a:r>
              <a:rPr lang="en" sz="700">
                <a:solidFill>
                  <a:schemeClr val="dk2"/>
                </a:solidFill>
              </a:rPr>
              <a:t> </a:t>
            </a:r>
            <a:endParaRPr sz="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6"/>
              </a:rPr>
              <a:t>https://chipsandcheese.com/p/huaweis-kunpeng-920-and-taishan-v110</a:t>
            </a:r>
            <a:r>
              <a:rPr lang="en" sz="700">
                <a:solidFill>
                  <a:schemeClr val="dk2"/>
                </a:solidFill>
              </a:rPr>
              <a:t> </a:t>
            </a:r>
            <a:endParaRPr sz="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7"/>
              </a:rPr>
              <a:t>https://github.com/qcjiang/OSACA/blob/feature/tsv110/osaca/data/tsv110.yml</a:t>
            </a:r>
            <a:r>
              <a:rPr lang="en" sz="700">
                <a:solidFill>
                  <a:schemeClr val="dk2"/>
                </a:solidFill>
              </a:rPr>
              <a:t> </a:t>
            </a:r>
            <a:endParaRPr sz="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u="sng">
                <a:solidFill>
                  <a:schemeClr val="hlink"/>
                </a:solidFill>
                <a:hlinkClick r:id="rId8"/>
              </a:rPr>
              <a:t>https://www-file.huawei.com/-/media/corp2020/pdf/publications/huawei-research/2022/huawei-research-issue1-en.pdf</a:t>
            </a:r>
            <a:r>
              <a:rPr lang="en" sz="700">
                <a:solidFill>
                  <a:schemeClr val="dk2"/>
                </a:solidFill>
              </a:rPr>
              <a:t> </a:t>
            </a:r>
            <a:endParaRPr sz="700">
              <a:solidFill>
                <a:schemeClr val="dk2"/>
              </a:solidFill>
            </a:endParaRPr>
          </a:p>
        </p:txBody>
      </p:sp>
      <p:pic>
        <p:nvPicPr>
          <p:cNvPr id="258" name="Google Shape;258;p45" title="Screenshot 2025-11-03 at 11.31.57 PM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81625" y="3005099"/>
            <a:ext cx="5056276" cy="124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5" title="Screenshot 2025-11-03 at 11.32.28 PM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22825" y="935625"/>
            <a:ext cx="3915075" cy="19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5"/>
          <p:cNvSpPr/>
          <p:nvPr/>
        </p:nvSpPr>
        <p:spPr>
          <a:xfrm>
            <a:off x="5122825" y="1369225"/>
            <a:ext cx="1763700" cy="768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5"/>
          <p:cNvSpPr/>
          <p:nvPr/>
        </p:nvSpPr>
        <p:spPr>
          <a:xfrm>
            <a:off x="6137550" y="2214850"/>
            <a:ext cx="749100" cy="654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5"/>
          <p:cNvSpPr/>
          <p:nvPr/>
        </p:nvSpPr>
        <p:spPr>
          <a:xfrm>
            <a:off x="6886525" y="3374550"/>
            <a:ext cx="1038900" cy="828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45"/>
          <p:cNvSpPr/>
          <p:nvPr/>
        </p:nvSpPr>
        <p:spPr>
          <a:xfrm>
            <a:off x="5122825" y="2214850"/>
            <a:ext cx="749100" cy="6543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5"/>
          <p:cNvSpPr/>
          <p:nvPr/>
        </p:nvSpPr>
        <p:spPr>
          <a:xfrm>
            <a:off x="7207975" y="2214850"/>
            <a:ext cx="749100" cy="6543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45"/>
          <p:cNvSpPr/>
          <p:nvPr/>
        </p:nvSpPr>
        <p:spPr>
          <a:xfrm>
            <a:off x="4052550" y="3374550"/>
            <a:ext cx="1896000" cy="8283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6" name="Google Shape;266;p45"/>
          <p:cNvCxnSpPr>
            <a:stCxn id="262" idx="1"/>
            <a:endCxn id="265" idx="3"/>
          </p:cNvCxnSpPr>
          <p:nvPr/>
        </p:nvCxnSpPr>
        <p:spPr>
          <a:xfrm rot="10800000">
            <a:off x="5948425" y="3788700"/>
            <a:ext cx="938100" cy="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7" name="Google Shape;267;p45"/>
          <p:cNvCxnSpPr>
            <a:endCxn id="264" idx="1"/>
          </p:cNvCxnSpPr>
          <p:nvPr/>
        </p:nvCxnSpPr>
        <p:spPr>
          <a:xfrm>
            <a:off x="6918175" y="2188300"/>
            <a:ext cx="289800" cy="3537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8" name="Google Shape;268;p45"/>
          <p:cNvCxnSpPr>
            <a:endCxn id="263" idx="3"/>
          </p:cNvCxnSpPr>
          <p:nvPr/>
        </p:nvCxnSpPr>
        <p:spPr>
          <a:xfrm flipH="1">
            <a:off x="5871925" y="2188300"/>
            <a:ext cx="240300" cy="3537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46"/>
          <p:cNvGrpSpPr/>
          <p:nvPr/>
        </p:nvGrpSpPr>
        <p:grpSpPr>
          <a:xfrm>
            <a:off x="8157405" y="1736935"/>
            <a:ext cx="989882" cy="2039600"/>
            <a:chOff x="4817550" y="2514825"/>
            <a:chExt cx="876545" cy="1806075"/>
          </a:xfrm>
        </p:grpSpPr>
        <p:pic>
          <p:nvPicPr>
            <p:cNvPr id="274" name="Google Shape;274;p46" title="Screenshot 2025-11-02 at 12.27.03 AM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030620" y="2571751"/>
              <a:ext cx="663475" cy="17491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46"/>
            <p:cNvSpPr/>
            <p:nvPr/>
          </p:nvSpPr>
          <p:spPr>
            <a:xfrm>
              <a:off x="4817550" y="2514825"/>
              <a:ext cx="426600" cy="1416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03250" lIns="103250" spcFirstLastPara="1" rIns="103250" wrap="square" tIns="1032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1"/>
            </a:p>
          </p:txBody>
        </p:sp>
      </p:grpSp>
      <p:sp>
        <p:nvSpPr>
          <p:cNvPr id="276" name="Google Shape;276;p4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Evaluation: Cost Model v.s. Auto-Tuner</a:t>
            </a:r>
            <a:endParaRPr/>
          </a:p>
        </p:txBody>
      </p:sp>
      <p:sp>
        <p:nvSpPr>
          <p:cNvPr id="277" name="Google Shape;277;p46"/>
          <p:cNvSpPr txBox="1"/>
          <p:nvPr>
            <p:ph idx="1" type="body"/>
          </p:nvPr>
        </p:nvSpPr>
        <p:spPr>
          <a:xfrm>
            <a:off x="628650" y="1369223"/>
            <a:ext cx="7886700" cy="23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-"/>
            </a:pPr>
            <a:r>
              <a:rPr lang="en"/>
              <a:t>Cost Model </a:t>
            </a:r>
            <a:r>
              <a:rPr lang="en"/>
              <a:t>Failure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Case 1: Column-major loop. Load/Store bottleneck.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Case 2: False scheduling cost estimation at the IR-level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Case 3: Simple and conservative cost model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/>
              <a:t>Auto-Tuner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Empirical search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Especially helpful when the mid-end cost estimation 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1800"/>
              <a:t>implementation lack precise target information</a:t>
            </a:r>
            <a:endParaRPr/>
          </a:p>
        </p:txBody>
      </p:sp>
      <p:sp>
        <p:nvSpPr>
          <p:cNvPr id="278" name="Google Shape;278;p46"/>
          <p:cNvSpPr txBox="1"/>
          <p:nvPr>
            <p:ph idx="12" type="sldNum"/>
          </p:nvPr>
        </p:nvSpPr>
        <p:spPr>
          <a:xfrm>
            <a:off x="7086475" y="4936797"/>
            <a:ext cx="2057400" cy="206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1E4E79"/>
              </a:solidFill>
            </a:endParaRPr>
          </a:p>
        </p:txBody>
      </p:sp>
      <p:pic>
        <p:nvPicPr>
          <p:cNvPr id="279" name="Google Shape;279;p46" title="Screenshot 2025-11-02 at 12.09.26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6770" y="1041800"/>
            <a:ext cx="1980925" cy="2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6" title="Screenshot 2025-11-02 at 12.25.56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6500" y="1766538"/>
            <a:ext cx="538825" cy="197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6" title="Screenshot 2025-11-02 at 12.26.05 A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4541" y="1472930"/>
            <a:ext cx="538825" cy="197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6" title="Screenshot 2025-11-02 at 12.26.23 AM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65100" y="1748175"/>
            <a:ext cx="594025" cy="196450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6"/>
          <p:cNvSpPr/>
          <p:nvPr/>
        </p:nvSpPr>
        <p:spPr>
          <a:xfrm>
            <a:off x="8973900" y="3442600"/>
            <a:ext cx="241200" cy="38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Evaluation: Performance Improvements</a:t>
            </a:r>
            <a:endParaRPr/>
          </a:p>
        </p:txBody>
      </p:sp>
      <p:sp>
        <p:nvSpPr>
          <p:cNvPr id="289" name="Google Shape;289;p47"/>
          <p:cNvSpPr txBox="1"/>
          <p:nvPr>
            <p:ph idx="1" type="body"/>
          </p:nvPr>
        </p:nvSpPr>
        <p:spPr>
          <a:xfrm>
            <a:off x="628650" y="1369225"/>
            <a:ext cx="5238300" cy="31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-"/>
            </a:pPr>
            <a:r>
              <a:rPr lang="en"/>
              <a:t>Low Memory Interaction Loops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syrk-88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Dot product: 4 loads, 4 multiplications, 2 additions, and no stores per iter.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/>
              <a:t>Costly Vector Operations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</a:t>
            </a:r>
            <a:r>
              <a:rPr lang="en"/>
              <a:t>oitgen-77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Cost: vector &gt; scalar</a:t>
            </a:r>
            <a:endParaRPr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/>
              <a:t>Division. Six time cost on Xeon.</a:t>
            </a:r>
            <a:endParaRPr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/>
              <a:t>Column-major. Leading to vector packing overhead.</a:t>
            </a:r>
            <a:endParaRPr/>
          </a:p>
        </p:txBody>
      </p:sp>
      <p:sp>
        <p:nvSpPr>
          <p:cNvPr id="290" name="Google Shape;290;p47"/>
          <p:cNvSpPr txBox="1"/>
          <p:nvPr>
            <p:ph idx="12" type="sldNum"/>
          </p:nvPr>
        </p:nvSpPr>
        <p:spPr>
          <a:xfrm>
            <a:off x="7086475" y="4936797"/>
            <a:ext cx="2057400" cy="206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1E4E79"/>
              </a:solidFill>
            </a:endParaRPr>
          </a:p>
        </p:txBody>
      </p:sp>
      <p:sp>
        <p:nvSpPr>
          <p:cNvPr id="291" name="Google Shape;291;p47"/>
          <p:cNvSpPr/>
          <p:nvPr/>
        </p:nvSpPr>
        <p:spPr>
          <a:xfrm>
            <a:off x="8973900" y="3442600"/>
            <a:ext cx="241200" cy="38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2" name="Google Shape;292;p47"/>
          <p:cNvGrpSpPr/>
          <p:nvPr/>
        </p:nvGrpSpPr>
        <p:grpSpPr>
          <a:xfrm>
            <a:off x="6417139" y="1159813"/>
            <a:ext cx="970718" cy="2359898"/>
            <a:chOff x="7008939" y="1959363"/>
            <a:chExt cx="970718" cy="2359898"/>
          </a:xfrm>
        </p:grpSpPr>
        <p:grpSp>
          <p:nvGrpSpPr>
            <p:cNvPr id="293" name="Google Shape;293;p47"/>
            <p:cNvGrpSpPr/>
            <p:nvPr/>
          </p:nvGrpSpPr>
          <p:grpSpPr>
            <a:xfrm>
              <a:off x="7355613" y="2209396"/>
              <a:ext cx="624044" cy="2109864"/>
              <a:chOff x="6458625" y="101375"/>
              <a:chExt cx="1521315" cy="5143501"/>
            </a:xfrm>
          </p:grpSpPr>
          <p:pic>
            <p:nvPicPr>
              <p:cNvPr id="294" name="Google Shape;294;p47" title="Screenshot 2025-11-03 at 11.37.22 PM.png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574160" y="101375"/>
                <a:ext cx="1405780" cy="51435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5" name="Google Shape;295;p47"/>
              <p:cNvSpPr/>
              <p:nvPr/>
            </p:nvSpPr>
            <p:spPr>
              <a:xfrm>
                <a:off x="6458625" y="238875"/>
                <a:ext cx="516300" cy="438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7500" lIns="37500" spcFirstLastPara="1" rIns="37500" wrap="square" tIns="375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4"/>
              </a:p>
            </p:txBody>
          </p:sp>
        </p:grpSp>
        <p:pic>
          <p:nvPicPr>
            <p:cNvPr id="296" name="Google Shape;296;p47" title="Screenshot 2025-11-03 at 11.37.36 PM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08939" y="1959363"/>
              <a:ext cx="576655" cy="21098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7" name="Google Shape;297;p47"/>
          <p:cNvGrpSpPr/>
          <p:nvPr/>
        </p:nvGrpSpPr>
        <p:grpSpPr>
          <a:xfrm>
            <a:off x="7771490" y="1226281"/>
            <a:ext cx="1408140" cy="2226954"/>
            <a:chOff x="4928800" y="2313825"/>
            <a:chExt cx="1789250" cy="2829674"/>
          </a:xfrm>
        </p:grpSpPr>
        <p:pic>
          <p:nvPicPr>
            <p:cNvPr id="298" name="Google Shape;298;p47" title="Screenshot 2025-11-03 at 11.38.56 PM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59410" y="2799900"/>
              <a:ext cx="858640" cy="23435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9" name="Google Shape;299;p47"/>
            <p:cNvGrpSpPr/>
            <p:nvPr/>
          </p:nvGrpSpPr>
          <p:grpSpPr>
            <a:xfrm>
              <a:off x="4928800" y="2313825"/>
              <a:ext cx="1051500" cy="2472992"/>
              <a:chOff x="2454625" y="1283175"/>
              <a:chExt cx="1051500" cy="2472992"/>
            </a:xfrm>
          </p:grpSpPr>
          <p:pic>
            <p:nvPicPr>
              <p:cNvPr id="300" name="Google Shape;300;p47" title="Screenshot 2025-11-03 at 11.39.06 PM.png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526576" y="1412508"/>
                <a:ext cx="858650" cy="234365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1" name="Google Shape;301;p47"/>
              <p:cNvSpPr/>
              <p:nvPr/>
            </p:nvSpPr>
            <p:spPr>
              <a:xfrm>
                <a:off x="2454625" y="1283175"/>
                <a:ext cx="1051500" cy="58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71950" lIns="71950" spcFirstLastPara="1" rIns="71950" wrap="square" tIns="7195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1"/>
              </a:p>
            </p:txBody>
          </p:sp>
        </p:grpSp>
      </p:grpSp>
      <p:sp>
        <p:nvSpPr>
          <p:cNvPr id="302" name="Google Shape;302;p47"/>
          <p:cNvSpPr txBox="1"/>
          <p:nvPr/>
        </p:nvSpPr>
        <p:spPr>
          <a:xfrm>
            <a:off x="6689150" y="3519700"/>
            <a:ext cx="84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Xeon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03" name="Google Shape;303;p47"/>
          <p:cNvSpPr txBox="1"/>
          <p:nvPr/>
        </p:nvSpPr>
        <p:spPr>
          <a:xfrm>
            <a:off x="7897763" y="3519700"/>
            <a:ext cx="115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Kunpeng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Comments</a:t>
            </a:r>
            <a:endParaRPr/>
          </a:p>
        </p:txBody>
      </p:sp>
      <p:sp>
        <p:nvSpPr>
          <p:cNvPr id="309" name="Google Shape;309;p48"/>
          <p:cNvSpPr txBox="1"/>
          <p:nvPr>
            <p:ph idx="1" type="body"/>
          </p:nvPr>
        </p:nvSpPr>
        <p:spPr>
          <a:xfrm>
            <a:off x="628650" y="1369225"/>
            <a:ext cx="7886700" cy="318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-"/>
            </a:pPr>
            <a:r>
              <a:rPr lang="en"/>
              <a:t>Interesting points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Insight of the imbalance between vector and scalar ports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Interpolate individual complete iterations instead of partially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/>
              <a:t>Limitations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Application range: No loop carried dependency. No control flow in loop. INT only.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Suboptimal/Empirical solution: The cost model is not reliable. Empirical search is costly.</a:t>
            </a:r>
            <a:endParaRPr/>
          </a:p>
        </p:txBody>
      </p:sp>
      <p:sp>
        <p:nvSpPr>
          <p:cNvPr id="310" name="Google Shape;310;p48"/>
          <p:cNvSpPr txBox="1"/>
          <p:nvPr>
            <p:ph idx="12" type="sldNum"/>
          </p:nvPr>
        </p:nvSpPr>
        <p:spPr>
          <a:xfrm>
            <a:off x="7086475" y="4936797"/>
            <a:ext cx="2057400" cy="206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1E4E7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9"/>
          <p:cNvSpPr txBox="1"/>
          <p:nvPr>
            <p:ph type="title"/>
          </p:nvPr>
        </p:nvSpPr>
        <p:spPr>
          <a:xfrm>
            <a:off x="3746850" y="2074650"/>
            <a:ext cx="1650300" cy="9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Backups</a:t>
            </a:r>
            <a:endParaRPr/>
          </a:p>
        </p:txBody>
      </p:sp>
      <p:sp>
        <p:nvSpPr>
          <p:cNvPr id="316" name="Google Shape;316;p49"/>
          <p:cNvSpPr txBox="1"/>
          <p:nvPr>
            <p:ph idx="12" type="sldNum"/>
          </p:nvPr>
        </p:nvSpPr>
        <p:spPr>
          <a:xfrm>
            <a:off x="7086475" y="4936797"/>
            <a:ext cx="2057400" cy="206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1E4E7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Model</a:t>
            </a:r>
            <a:endParaRPr/>
          </a:p>
        </p:txBody>
      </p:sp>
      <p:sp>
        <p:nvSpPr>
          <p:cNvPr id="322" name="Google Shape;322;p50"/>
          <p:cNvSpPr txBox="1"/>
          <p:nvPr>
            <p:ph idx="1" type="body"/>
          </p:nvPr>
        </p:nvSpPr>
        <p:spPr>
          <a:xfrm>
            <a:off x="943134" y="1477073"/>
            <a:ext cx="4583100" cy="6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6450"/>
              <a:t>Goal: Find the optimal SIF!</a:t>
            </a:r>
            <a:endParaRPr sz="645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50"/>
          <p:cNvSpPr/>
          <p:nvPr/>
        </p:nvSpPr>
        <p:spPr>
          <a:xfrm>
            <a:off x="4058355" y="894272"/>
            <a:ext cx="377400" cy="15603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50"/>
          <p:cNvSpPr txBox="1"/>
          <p:nvPr/>
        </p:nvSpPr>
        <p:spPr>
          <a:xfrm>
            <a:off x="4435755" y="840683"/>
            <a:ext cx="4268400" cy="24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Balances scalar &amp; vector workloads</a:t>
            </a:r>
            <a:br>
              <a:rPr lang="en" sz="1800">
                <a:solidFill>
                  <a:schemeClr val="dk2"/>
                </a:solidFill>
              </a:rPr>
            </a:b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Increases total unit utilization</a:t>
            </a:r>
            <a:br>
              <a:rPr lang="en" sz="1800">
                <a:solidFill>
                  <a:schemeClr val="dk2"/>
                </a:solidFill>
              </a:rPr>
            </a:b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Don’t increase loop latency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25" name="Google Shape;325;p50"/>
          <p:cNvSpPr txBox="1"/>
          <p:nvPr/>
        </p:nvSpPr>
        <p:spPr>
          <a:xfrm>
            <a:off x="949206" y="2239775"/>
            <a:ext cx="7467300" cy="22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Method: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Use a critical-path-first greedy list scheduler to estimate latency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Increment SIF </a:t>
            </a:r>
            <a:r>
              <a:rPr lang="en" sz="1700">
                <a:solidFill>
                  <a:srgbClr val="0000FF"/>
                </a:solidFill>
              </a:rPr>
              <a:t>from 1 up, stop when exceeding original  𝐿vec</a:t>
            </a:r>
            <a:endParaRPr sz="1700">
              <a:solidFill>
                <a:srgbClr val="0000FF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Versatility scheduling VS randomized scheduling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326" name="Google Shape;326;p50" title="Screenshot 2025-11-02 at 4.45.03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3488" y="4120150"/>
            <a:ext cx="2233987" cy="78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50" title="Screenshot 2025-11-02 at 4.48.02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8362" y="4048265"/>
            <a:ext cx="2078376" cy="784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5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34" name="Google Shape;334;p51" title="Screenshot 2025-11-02 at 5.37.40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336" y="257000"/>
            <a:ext cx="8193327" cy="46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340" name="Google Shape;340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Zhiyi: Motivation and Background # 3-4 pages. Sec 1&amp;2&amp;6.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Yolanda: Designs # 3-4 pages. Sec 3.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Jiarui: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Evaluation # 2 page. Sec 4&amp;5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Comments # 1-2 pages. Limitations. Our plan.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70" name="Google Shape;170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Motivation and Background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Designs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Evaluation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Comments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6"/>
          <p:cNvSpPr txBox="1"/>
          <p:nvPr>
            <p:ph idx="1" type="body"/>
          </p:nvPr>
        </p:nvSpPr>
        <p:spPr>
          <a:xfrm>
            <a:off x="628650" y="1369225"/>
            <a:ext cx="5051700" cy="3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Separate pipelines for modern compilers: </a:t>
            </a:r>
            <a:endParaRPr/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AutoNum type="arabicParenR"/>
            </a:pPr>
            <a:r>
              <a:rPr lang="en"/>
              <a:t>Scalar units: e.g., </a:t>
            </a:r>
            <a:r>
              <a:rPr lang="en">
                <a:latin typeface="Fira Code"/>
                <a:ea typeface="Fira Code"/>
                <a:cs typeface="Fira Code"/>
                <a:sym typeface="Fira Code"/>
              </a:rPr>
              <a:t>a+b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arenR"/>
            </a:pPr>
            <a:r>
              <a:rPr lang="en"/>
              <a:t>Vector units: e.g., </a:t>
            </a:r>
            <a:r>
              <a:rPr lang="en">
                <a:latin typeface="Fira Code"/>
                <a:ea typeface="Fira Code"/>
                <a:cs typeface="Fira Code"/>
                <a:sym typeface="Fira Code"/>
              </a:rPr>
              <a:t>[a1,a2,a3,a4]+[b1,b2,b3,b4]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Problem: “all or nothing”, convert all computations to vector</a:t>
            </a:r>
            <a:endParaRPr/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AutoNum type="arabicParenR"/>
            </a:pPr>
            <a:r>
              <a:rPr lang="en"/>
              <a:t>Vector units would become </a:t>
            </a:r>
            <a:r>
              <a:rPr b="1" lang="en"/>
              <a:t>saturated</a:t>
            </a:r>
            <a:endParaRPr b="1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arenR"/>
            </a:pPr>
            <a:r>
              <a:rPr lang="en"/>
              <a:t>Scalar units would become </a:t>
            </a:r>
            <a:r>
              <a:rPr b="1" lang="en"/>
              <a:t>idle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6"/>
          <p:cNvSpPr txBox="1"/>
          <p:nvPr>
            <p:ph type="title"/>
          </p:nvPr>
        </p:nvSpPr>
        <p:spPr>
          <a:xfrm>
            <a:off x="628650" y="375019"/>
            <a:ext cx="7886700" cy="9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Motivation: Vectorization Bottleneck</a:t>
            </a:r>
            <a:endParaRPr/>
          </a:p>
        </p:txBody>
      </p:sp>
      <p:pic>
        <p:nvPicPr>
          <p:cNvPr id="177" name="Google Shape;177;p36" title="Screenshot 2025-11-04 at 5.59.4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0350" y="1369219"/>
            <a:ext cx="3158850" cy="323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000"/>
              <a:t>Partial Vectorization</a:t>
            </a:r>
            <a:r>
              <a:rPr lang="en" sz="2000"/>
              <a:t>: </a:t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Splits a </a:t>
            </a:r>
            <a:r>
              <a:rPr i="1" lang="en" sz="2000"/>
              <a:t>single iteration</a:t>
            </a:r>
            <a:r>
              <a:rPr lang="en" sz="2000"/>
              <a:t> across both scalar and vector units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Requires data movements to get results back and forth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/>
              <a:t>Proposed Method: Scalar Interpolation</a:t>
            </a:r>
            <a:endParaRPr b="1"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Key idea: inserting a few </a:t>
            </a:r>
            <a:r>
              <a:rPr b="1" lang="en" sz="2000"/>
              <a:t>full, original iterations</a:t>
            </a:r>
            <a:r>
              <a:rPr lang="en" sz="2000"/>
              <a:t> on the scalar units</a:t>
            </a:r>
            <a:endParaRPr sz="20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000"/>
              <a:t>Before: </a:t>
            </a:r>
            <a:r>
              <a:rPr lang="en" sz="1500">
                <a:latin typeface="Fira Code"/>
                <a:ea typeface="Fira Code"/>
                <a:cs typeface="Fira Code"/>
                <a:sym typeface="Fira Code"/>
              </a:rPr>
              <a:t>[VEC ITER], </a:t>
            </a:r>
            <a:r>
              <a:rPr lang="en" sz="1500">
                <a:latin typeface="Fira Code"/>
                <a:ea typeface="Fira Code"/>
                <a:cs typeface="Fira Code"/>
                <a:sym typeface="Fira Code"/>
              </a:rPr>
              <a:t>[VEC ITER], [VEC ITER], [VEC ITER]...</a:t>
            </a:r>
            <a:endParaRPr sz="1500">
              <a:latin typeface="Fira Code"/>
              <a:ea typeface="Fira Code"/>
              <a:cs typeface="Fira Code"/>
              <a:sym typeface="Fira Code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000"/>
              <a:t>After: </a:t>
            </a:r>
            <a:r>
              <a:rPr lang="en" sz="1500">
                <a:latin typeface="Fira Code"/>
                <a:ea typeface="Fira Code"/>
                <a:cs typeface="Fira Code"/>
                <a:sym typeface="Fira Code"/>
              </a:rPr>
              <a:t>[VEC ITER], </a:t>
            </a:r>
            <a:r>
              <a:rPr lang="en" sz="1500" u="sng">
                <a:latin typeface="Fira Code"/>
                <a:ea typeface="Fira Code"/>
                <a:cs typeface="Fira Code"/>
                <a:sym typeface="Fira Code"/>
              </a:rPr>
              <a:t>[SCALAR ITER]</a:t>
            </a:r>
            <a:r>
              <a:rPr lang="en" sz="1500">
                <a:latin typeface="Fira Code"/>
                <a:ea typeface="Fira Code"/>
                <a:cs typeface="Fira Code"/>
                <a:sym typeface="Fira Code"/>
              </a:rPr>
              <a:t>, [VEC ITER], </a:t>
            </a:r>
            <a:r>
              <a:rPr lang="en" sz="1500" u="sng">
                <a:latin typeface="Fira Code"/>
                <a:ea typeface="Fira Code"/>
                <a:cs typeface="Fira Code"/>
                <a:sym typeface="Fira Code"/>
              </a:rPr>
              <a:t>[SCALAR ITER]</a:t>
            </a:r>
            <a:r>
              <a:rPr lang="en" sz="1500">
                <a:latin typeface="Fira Code"/>
                <a:ea typeface="Fira Code"/>
                <a:cs typeface="Fira Code"/>
                <a:sym typeface="Fira Code"/>
              </a:rPr>
              <a:t>..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Number of inserted scalar iterations: determined using two methods: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Cost model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Auto Tuner</a:t>
            </a:r>
            <a:endParaRPr sz="2000"/>
          </a:p>
        </p:txBody>
      </p:sp>
      <p:sp>
        <p:nvSpPr>
          <p:cNvPr id="183" name="Google Shape;183;p37"/>
          <p:cNvSpPr txBox="1"/>
          <p:nvPr>
            <p:ph type="title"/>
          </p:nvPr>
        </p:nvSpPr>
        <p:spPr>
          <a:xfrm>
            <a:off x="628650" y="375019"/>
            <a:ext cx="7886700" cy="9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Existing and Proposed Solution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8"/>
          <p:cNvSpPr txBox="1"/>
          <p:nvPr>
            <p:ph type="title"/>
          </p:nvPr>
        </p:nvSpPr>
        <p:spPr>
          <a:xfrm>
            <a:off x="970150" y="668198"/>
            <a:ext cx="2965800" cy="6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70"/>
              <a:t>Full vectorization</a:t>
            </a:r>
            <a:endParaRPr sz="2470"/>
          </a:p>
        </p:txBody>
      </p:sp>
      <p:sp>
        <p:nvSpPr>
          <p:cNvPr id="189" name="Google Shape;189;p3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38" title="Screenshot 2025-11-02 at 5.46.32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506750"/>
            <a:ext cx="3425900" cy="298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8" title="Screenshot 2025-11-02 at 5.46.46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8139" y="1316199"/>
            <a:ext cx="3782910" cy="336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8"/>
          <p:cNvSpPr txBox="1"/>
          <p:nvPr>
            <p:ph type="title"/>
          </p:nvPr>
        </p:nvSpPr>
        <p:spPr>
          <a:xfrm>
            <a:off x="4734875" y="668200"/>
            <a:ext cx="3426000" cy="6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70"/>
              <a:t>With scalar interpolation</a:t>
            </a:r>
            <a:endParaRPr sz="2470"/>
          </a:p>
        </p:txBody>
      </p:sp>
      <p:sp>
        <p:nvSpPr>
          <p:cNvPr id="193" name="Google Shape;193;p38"/>
          <p:cNvSpPr/>
          <p:nvPr/>
        </p:nvSpPr>
        <p:spPr>
          <a:xfrm>
            <a:off x="4779804" y="1806133"/>
            <a:ext cx="1186200" cy="350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8"/>
          <p:cNvSpPr/>
          <p:nvPr/>
        </p:nvSpPr>
        <p:spPr>
          <a:xfrm>
            <a:off x="2793575" y="2021425"/>
            <a:ext cx="288600" cy="350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8"/>
          <p:cNvSpPr/>
          <p:nvPr/>
        </p:nvSpPr>
        <p:spPr>
          <a:xfrm>
            <a:off x="6854800" y="2074975"/>
            <a:ext cx="288600" cy="350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8"/>
          <p:cNvSpPr/>
          <p:nvPr/>
        </p:nvSpPr>
        <p:spPr>
          <a:xfrm>
            <a:off x="7735050" y="2074975"/>
            <a:ext cx="288600" cy="350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8"/>
          <p:cNvSpPr/>
          <p:nvPr/>
        </p:nvSpPr>
        <p:spPr>
          <a:xfrm>
            <a:off x="3358575" y="2021425"/>
            <a:ext cx="288600" cy="350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8"/>
          <p:cNvSpPr/>
          <p:nvPr/>
        </p:nvSpPr>
        <p:spPr>
          <a:xfrm>
            <a:off x="7143400" y="3835125"/>
            <a:ext cx="404700" cy="3504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9"/>
          <p:cNvSpPr txBox="1"/>
          <p:nvPr>
            <p:ph idx="1" type="body"/>
          </p:nvPr>
        </p:nvSpPr>
        <p:spPr>
          <a:xfrm>
            <a:off x="822475" y="1173879"/>
            <a:ext cx="8022000" cy="34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/>
              <a:t>Legality check:</a:t>
            </a:r>
            <a:endParaRPr sz="1900"/>
          </a:p>
          <a:p>
            <a:pPr indent="-3302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No loop-carried dependencies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0377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84"/>
              <a:buFont typeface="Arial"/>
              <a:buChar char="-"/>
            </a:pPr>
            <a:r>
              <a:rPr lang="en" sz="1183">
                <a:latin typeface="Arial"/>
                <a:ea typeface="Arial"/>
                <a:cs typeface="Arial"/>
                <a:sym typeface="Arial"/>
              </a:rPr>
              <a:t>Prevent huge overhead from data transfers between scalar and vector registers.</a:t>
            </a:r>
            <a:endParaRPr sz="1183">
              <a:latin typeface="Arial"/>
              <a:ea typeface="Arial"/>
              <a:cs typeface="Arial"/>
              <a:sym typeface="Arial"/>
            </a:endParaRPr>
          </a:p>
          <a:p>
            <a:pPr indent="-30377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84"/>
              <a:buFont typeface="Arial"/>
              <a:buChar char="-"/>
            </a:pPr>
            <a:r>
              <a:rPr lang="en" sz="1183">
                <a:latin typeface="Arial"/>
                <a:ea typeface="Arial"/>
                <a:cs typeface="Arial"/>
                <a:sym typeface="Arial"/>
              </a:rPr>
              <a:t>Vectorization applies only if dependencies are absent or distance &gt; vectorization factor.</a:t>
            </a:r>
            <a:endParaRPr sz="1183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No control flow in loops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0377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84"/>
              <a:buFont typeface="Arial"/>
              <a:buChar char="-"/>
            </a:pPr>
            <a:r>
              <a:rPr lang="en" sz="1183">
                <a:latin typeface="Arial"/>
                <a:ea typeface="Arial"/>
                <a:cs typeface="Arial"/>
                <a:sym typeface="Arial"/>
              </a:rPr>
              <a:t>Scalar interpolation algorithm does not support it -&gt; if conversion</a:t>
            </a:r>
            <a:endParaRPr sz="1183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Integer-only operations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0377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84"/>
              <a:buFont typeface="Arial"/>
              <a:buChar char="-"/>
            </a:pPr>
            <a:r>
              <a:rPr lang="en" sz="1183">
                <a:latin typeface="Arial"/>
                <a:ea typeface="Arial"/>
                <a:cs typeface="Arial"/>
                <a:sym typeface="Arial"/>
              </a:rPr>
              <a:t>Vector and floating points often share the same ports, no performance gain</a:t>
            </a:r>
            <a:endParaRPr sz="1783"/>
          </a:p>
        </p:txBody>
      </p:sp>
      <p:sp>
        <p:nvSpPr>
          <p:cNvPr id="204" name="Google Shape;204;p39"/>
          <p:cNvSpPr txBox="1"/>
          <p:nvPr>
            <p:ph type="title"/>
          </p:nvPr>
        </p:nvSpPr>
        <p:spPr>
          <a:xfrm>
            <a:off x="822475" y="179669"/>
            <a:ext cx="7886700" cy="9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Scalar Interpolation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Scalar Interpolation</a:t>
            </a:r>
            <a:endParaRPr/>
          </a:p>
        </p:txBody>
      </p:sp>
      <p:sp>
        <p:nvSpPr>
          <p:cNvPr id="210" name="Google Shape;210;p40"/>
          <p:cNvSpPr txBox="1"/>
          <p:nvPr>
            <p:ph idx="1" type="body"/>
          </p:nvPr>
        </p:nvSpPr>
        <p:spPr>
          <a:xfrm>
            <a:off x="965600" y="2208923"/>
            <a:ext cx="7886700" cy="22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852"/>
              <a:buNone/>
            </a:pPr>
            <a:r>
              <a:rPr lang="en" sz="1727"/>
              <a:t>Requirements:</a:t>
            </a:r>
            <a:endParaRPr sz="1727"/>
          </a:p>
          <a:p>
            <a:pPr indent="-338296" lvl="0" marL="457200" rtl="0" algn="l">
              <a:lnSpc>
                <a:spcPct val="190000"/>
              </a:lnSpc>
              <a:spcBef>
                <a:spcPts val="1200"/>
              </a:spcBef>
              <a:spcAft>
                <a:spcPts val="0"/>
              </a:spcAft>
              <a:buSzPts val="1728"/>
              <a:buAutoNum type="arabicPeriod"/>
            </a:pPr>
            <a:r>
              <a:rPr lang="en" sz="1727"/>
              <a:t>Use scalar interpolation factor (SIF) determined by cost model</a:t>
            </a:r>
            <a:endParaRPr sz="1727"/>
          </a:p>
          <a:p>
            <a:pPr indent="-338296" lvl="0" marL="4572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SzPts val="1728"/>
              <a:buAutoNum type="arabicPeriod"/>
            </a:pPr>
            <a:r>
              <a:rPr lang="en" sz="1727"/>
              <a:t>Adjust step and termination condition of the loop</a:t>
            </a:r>
            <a:endParaRPr sz="1727"/>
          </a:p>
          <a:p>
            <a:pPr indent="-338296" lvl="0" marL="4572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SzPts val="1728"/>
              <a:buAutoNum type="arabicPeriod"/>
            </a:pPr>
            <a:r>
              <a:rPr lang="en" sz="1727"/>
              <a:t>Handle liveout values correctly</a:t>
            </a:r>
            <a:endParaRPr sz="1727"/>
          </a:p>
          <a:p>
            <a:pPr indent="-338296" lvl="0" marL="4572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SzPts val="1728"/>
              <a:buAutoNum type="arabicPeriod"/>
            </a:pPr>
            <a:r>
              <a:rPr lang="en" sz="1727"/>
              <a:t>Manage reduction operations</a:t>
            </a:r>
            <a:endParaRPr sz="1727"/>
          </a:p>
        </p:txBody>
      </p:sp>
      <p:sp>
        <p:nvSpPr>
          <p:cNvPr id="211" name="Google Shape;211;p40"/>
          <p:cNvSpPr txBox="1"/>
          <p:nvPr/>
        </p:nvSpPr>
        <p:spPr>
          <a:xfrm>
            <a:off x="575795" y="1320925"/>
            <a:ext cx="8154300" cy="17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Goal: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Transform a vectorized loop to interleave selected scalar instructions for better ILP</a:t>
            </a:r>
            <a:endParaRPr sz="2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Transformation logic</a:t>
            </a:r>
            <a:endParaRPr/>
          </a:p>
        </p:txBody>
      </p:sp>
      <p:sp>
        <p:nvSpPr>
          <p:cNvPr id="217" name="Google Shape;217;p41"/>
          <p:cNvSpPr txBox="1"/>
          <p:nvPr>
            <p:ph idx="1" type="body"/>
          </p:nvPr>
        </p:nvSpPr>
        <p:spPr>
          <a:xfrm>
            <a:off x="512550" y="1153527"/>
            <a:ext cx="8189400" cy="42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" sz="1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Iterate through loop in reverse post-order </a:t>
            </a:r>
            <a:r>
              <a:rPr lang="en" sz="1300">
                <a:latin typeface="Arial"/>
                <a:ea typeface="Arial"/>
                <a:cs typeface="Arial"/>
                <a:sym typeface="Arial"/>
              </a:rPr>
              <a:t>-&gt; bottom-up approach</a:t>
            </a:r>
            <a:br>
              <a:rPr lang="en" sz="1300">
                <a:latin typeface="Arial"/>
                <a:ea typeface="Arial"/>
                <a:cs typeface="Arial"/>
                <a:sym typeface="Arial"/>
              </a:rPr>
            </a:br>
            <a:r>
              <a:rPr lang="en" sz="1300"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" sz="1300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Interpolation phase</a:t>
            </a:r>
            <a:endParaRPr sz="1300">
              <a:solidFill>
                <a:srgbClr val="E6913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For each vector instruction, c</a:t>
            </a:r>
            <a:r>
              <a:rPr i="0" lang="en" sz="1200">
                <a:latin typeface="Arial"/>
                <a:ea typeface="Arial"/>
                <a:cs typeface="Arial"/>
                <a:sym typeface="Arial"/>
              </a:rPr>
              <a:t>lone and insert SIF scalar equivalents 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i="1" lang="en" sz="1200">
                <a:latin typeface="Roboto Mono"/>
                <a:ea typeface="Roboto Mono"/>
                <a:cs typeface="Roboto Mono"/>
                <a:sym typeface="Roboto Mono"/>
              </a:rPr>
              <a:t>InstrMap[vector]→[scalar_0 … scalar_{SIF-1}].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" sz="1300">
                <a:solidFill>
                  <a:srgbClr val="E69138"/>
                </a:solidFill>
                <a:latin typeface="Arial"/>
                <a:ea typeface="Arial"/>
                <a:cs typeface="Arial"/>
                <a:sym typeface="Arial"/>
              </a:rPr>
              <a:t>Preserve dependencies</a:t>
            </a:r>
            <a:endParaRPr sz="1300">
              <a:solidFill>
                <a:srgbClr val="E6913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b="1" i="1" lang="en" sz="1200">
                <a:latin typeface="Roboto Mono"/>
                <a:ea typeface="Roboto Mono"/>
                <a:cs typeface="Roboto Mono"/>
                <a:sym typeface="Roboto Mono"/>
              </a:rPr>
              <a:t>InstrMap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: vector -&gt; interpolated scalar + operands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reverse post-order processing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" sz="130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Adjust induction variables</a:t>
            </a:r>
            <a:endParaRPr sz="1300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Insert SIF updates (each increments by 1) to reflect interpolated iterations.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New loop step = S × (UF × VF + SIF).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41" title="Screenshot 2025-11-01 at 10.53.44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8452" y="167650"/>
            <a:ext cx="2792231" cy="480819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1"/>
          <p:cNvSpPr/>
          <p:nvPr/>
        </p:nvSpPr>
        <p:spPr>
          <a:xfrm>
            <a:off x="6559400" y="1054700"/>
            <a:ext cx="1827600" cy="142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41"/>
          <p:cNvSpPr/>
          <p:nvPr/>
        </p:nvSpPr>
        <p:spPr>
          <a:xfrm>
            <a:off x="6730400" y="3077425"/>
            <a:ext cx="2184000" cy="1325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41"/>
          <p:cNvSpPr/>
          <p:nvPr/>
        </p:nvSpPr>
        <p:spPr>
          <a:xfrm>
            <a:off x="6826696" y="2795700"/>
            <a:ext cx="2051700" cy="252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Transformation logic</a:t>
            </a:r>
            <a:endParaRPr/>
          </a:p>
        </p:txBody>
      </p:sp>
      <p:sp>
        <p:nvSpPr>
          <p:cNvPr id="227" name="Google Shape;227;p42"/>
          <p:cNvSpPr txBox="1"/>
          <p:nvPr>
            <p:ph idx="1" type="body"/>
          </p:nvPr>
        </p:nvSpPr>
        <p:spPr>
          <a:xfrm>
            <a:off x="628650" y="1401769"/>
            <a:ext cx="7886700" cy="3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b="1" lang="en" sz="130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Liveouts</a:t>
            </a:r>
            <a:r>
              <a:rPr b="1" lang="en" sz="1200">
                <a:latin typeface="Arial"/>
                <a:ea typeface="Arial"/>
                <a:cs typeface="Arial"/>
                <a:sym typeface="Arial"/>
              </a:rPr>
              <a:t> :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Collect all def-use relations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Updates defs inside loop to the last scalar version via </a:t>
            </a:r>
            <a:r>
              <a:rPr b="1" i="1" lang="en" sz="1200">
                <a:latin typeface="Roboto Mono"/>
                <a:ea typeface="Roboto Mono"/>
                <a:cs typeface="Roboto Mono"/>
                <a:sym typeface="Roboto Mono"/>
              </a:rPr>
              <a:t>InstrMap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last interpolated scalar instruction produce final liveout value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b="1" lang="en" sz="1300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Phi</a:t>
            </a:r>
            <a:r>
              <a:rPr b="1" lang="en" sz="1200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1300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Reductions</a:t>
            </a:r>
            <a:r>
              <a:rPr b="1" lang="en" sz="1200">
                <a:latin typeface="Arial"/>
                <a:ea typeface="Arial"/>
                <a:cs typeface="Arial"/>
                <a:sym typeface="Arial"/>
              </a:rPr>
              <a:t> :</a:t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Detect reduction Phi nodes.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Merges initialization and reinitialization values for scalar instructions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b="1" i="1" lang="en" sz="1200">
                <a:latin typeface="Roboto Mono"/>
                <a:ea typeface="Roboto Mono"/>
                <a:cs typeface="Roboto Mono"/>
                <a:sym typeface="Roboto Mono"/>
              </a:rPr>
              <a:t>FixPhis()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connects correct sources for each scalar iteration</a:t>
            </a:r>
            <a:endParaRPr sz="1200"/>
          </a:p>
        </p:txBody>
      </p:sp>
      <p:pic>
        <p:nvPicPr>
          <p:cNvPr id="228" name="Google Shape;228;p42" title="Screenshot 2025-11-01 at 10.53.44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8452" y="167650"/>
            <a:ext cx="2792231" cy="480819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2"/>
          <p:cNvSpPr/>
          <p:nvPr/>
        </p:nvSpPr>
        <p:spPr>
          <a:xfrm>
            <a:off x="6505750" y="4654675"/>
            <a:ext cx="54000" cy="10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42"/>
          <p:cNvSpPr/>
          <p:nvPr/>
        </p:nvSpPr>
        <p:spPr>
          <a:xfrm>
            <a:off x="6523747" y="4663669"/>
            <a:ext cx="2138700" cy="134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42"/>
          <p:cNvSpPr/>
          <p:nvPr/>
        </p:nvSpPr>
        <p:spPr>
          <a:xfrm>
            <a:off x="6784325" y="1334575"/>
            <a:ext cx="2218500" cy="1442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42"/>
          <p:cNvSpPr/>
          <p:nvPr/>
        </p:nvSpPr>
        <p:spPr>
          <a:xfrm>
            <a:off x="6483850" y="4519975"/>
            <a:ext cx="2218500" cy="134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umic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