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embeddedFontLst>
    <p:embeddedFont>
      <p:font typeface="Ubuntu Light"/>
      <p:regular r:id="rId49"/>
      <p:bold r:id="rId50"/>
      <p:italic r:id="rId51"/>
      <p:boldItalic r:id="rId52"/>
    </p:embeddedFont>
    <p:embeddedFont>
      <p:font typeface="Roboto"/>
      <p:regular r:id="rId53"/>
      <p:bold r:id="rId54"/>
      <p:italic r:id="rId55"/>
      <p:boldItalic r:id="rId56"/>
    </p:embeddedFont>
    <p:embeddedFont>
      <p:font typeface="Roboto Mono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55961F-5F4A-4B9C-B0DE-48F7D8F4482B}">
  <a:tblStyle styleId="{7B55961F-5F4A-4B9C-B0DE-48F7D8F448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Ubuntu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RobotoMono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UbuntuLight-italic.fntdata"/><Relationship Id="rId50" Type="http://schemas.openxmlformats.org/officeDocument/2006/relationships/font" Target="fonts/UbuntuLight-bold.fntdata"/><Relationship Id="rId53" Type="http://schemas.openxmlformats.org/officeDocument/2006/relationships/font" Target="fonts/Roboto-regular.fntdata"/><Relationship Id="rId52" Type="http://schemas.openxmlformats.org/officeDocument/2006/relationships/font" Target="fonts/UbuntuLight-boldItalic.fntdata"/><Relationship Id="rId11" Type="http://schemas.openxmlformats.org/officeDocument/2006/relationships/slide" Target="slides/slide5.xml"/><Relationship Id="rId55" Type="http://schemas.openxmlformats.org/officeDocument/2006/relationships/font" Target="fonts/Roboto-italic.fntdata"/><Relationship Id="rId10" Type="http://schemas.openxmlformats.org/officeDocument/2006/relationships/slide" Target="slides/slide4.xml"/><Relationship Id="rId54" Type="http://schemas.openxmlformats.org/officeDocument/2006/relationships/font" Target="fonts/Roboto-bold.fntdata"/><Relationship Id="rId13" Type="http://schemas.openxmlformats.org/officeDocument/2006/relationships/slide" Target="slides/slide7.xml"/><Relationship Id="rId57" Type="http://schemas.openxmlformats.org/officeDocument/2006/relationships/font" Target="fonts/RobotoMono-regular.fntdata"/><Relationship Id="rId12" Type="http://schemas.openxmlformats.org/officeDocument/2006/relationships/slide" Target="slides/slide6.xml"/><Relationship Id="rId56" Type="http://schemas.openxmlformats.org/officeDocument/2006/relationships/font" Target="fonts/Roboto-boldItalic.fntdata"/><Relationship Id="rId15" Type="http://schemas.openxmlformats.org/officeDocument/2006/relationships/slide" Target="slides/slide9.xml"/><Relationship Id="rId59" Type="http://schemas.openxmlformats.org/officeDocument/2006/relationships/font" Target="fonts/RobotoMono-italic.fntdata"/><Relationship Id="rId14" Type="http://schemas.openxmlformats.org/officeDocument/2006/relationships/slide" Target="slides/slide8.xml"/><Relationship Id="rId58" Type="http://schemas.openxmlformats.org/officeDocument/2006/relationships/font" Target="fonts/RobotoMono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985fa9c8e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985fa9c8e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8f82cfda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a8f82cfda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a8f82cfda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a8f82cfda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a8f82cfda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a8f82cfda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a8f82cfdad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a8f82cfdad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a8f82cfdad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a8f82cfdad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a8f82cfdad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a8f82cfdad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a8f82cfdad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a8f82cfdad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a8f82cfda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a8f82cfda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a8f82cfdad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a8f82cfdad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a8f82cfdad_0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a8f82cfdad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a90b5d33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a90b5d33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a46611a4e4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a46611a4e4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a46611a4e4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a46611a4e4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a8f3df954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a8f3df954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a8f3df954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a8f3df954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a46611a4e4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a46611a4e4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a8e01662c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a8e01662c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a907b08be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a907b08be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a907b08be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a907b08be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a907b08be6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a907b08be6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a907b08be6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a907b08be6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90b5d33c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a90b5d33c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a907b08be6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a907b08be6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a907b08be6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a907b08be6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a907b08be6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a907b08be6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a907b08be6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a907b08be6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a907b08be6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a907b08be6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a907b08be6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a907b08be6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a907b08be6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a907b08be6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a907b08be6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a907b08be6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a91438c88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a91438c88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a91438c88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a91438c88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a90b5d33c4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a90b5d33c4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a8f3df954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a8f3df954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a8f3df954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a8f3df954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a8f3df954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3a8f3df954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a90b5d33c4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a90b5d33c4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a90b5d33c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a90b5d33c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a90b5d33c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a90b5d33c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a8e01662c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a8e01662c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a8f82cfda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a8f82cfda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lide 1 speaker 1">
  <p:cSld name="TITLE_4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820200" y="1218900"/>
            <a:ext cx="45114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b="1" sz="5200">
                <a:solidFill>
                  <a:srgbClr val="0027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820188" y="2346075"/>
            <a:ext cx="4260900" cy="19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Roboto"/>
              <a:buNone/>
              <a:defRPr sz="24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>
            <p:ph idx="2" type="pic"/>
          </p:nvPr>
        </p:nvSpPr>
        <p:spPr>
          <a:xfrm>
            <a:off x="5314350" y="993100"/>
            <a:ext cx="2740200" cy="3034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Headline Slide 1">
  <p:cSld name="SECTION_HEADER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913150" y="3696100"/>
            <a:ext cx="72243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500"/>
              <a:buNone/>
              <a:defRPr b="1" sz="3500">
                <a:solidFill>
                  <a:srgbClr val="0027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94" name="Google Shape;94;p11"/>
          <p:cNvSpPr txBox="1"/>
          <p:nvPr>
            <p:ph idx="1" type="subTitle"/>
          </p:nvPr>
        </p:nvSpPr>
        <p:spPr>
          <a:xfrm>
            <a:off x="896400" y="4489300"/>
            <a:ext cx="7241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"/>
              <a:buNone/>
              <a:defRPr b="1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5" name="Google Shape;9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1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">
  <p:cSld name="TITLE_AND_BODY_3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 b="76080" l="0" r="0" t="6182"/>
          <a:stretch/>
        </p:blipFill>
        <p:spPr>
          <a:xfrm>
            <a:off x="-54675" y="-10700"/>
            <a:ext cx="8109251" cy="91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-1307312" y="-10700"/>
            <a:ext cx="2272200" cy="912300"/>
          </a:xfrm>
          <a:prstGeom prst="parallelogram">
            <a:avLst>
              <a:gd fmla="val 101450" name="adj"/>
            </a:avLst>
          </a:prstGeom>
          <a:solidFill>
            <a:srgbClr val="0027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2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70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2327" y="-10701"/>
            <a:ext cx="1339975" cy="13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/>
          <p:nvPr/>
        </p:nvSpPr>
        <p:spPr>
          <a:xfrm>
            <a:off x="7085949" y="-10700"/>
            <a:ext cx="2272200" cy="912300"/>
          </a:xfrm>
          <a:prstGeom prst="parallelogram">
            <a:avLst>
              <a:gd fmla="val 101450" name="adj"/>
            </a:avLst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2"/>
          <p:cNvSpPr/>
          <p:nvPr/>
        </p:nvSpPr>
        <p:spPr>
          <a:xfrm>
            <a:off x="7823599" y="-10700"/>
            <a:ext cx="2272200" cy="912300"/>
          </a:xfrm>
          <a:prstGeom prst="parallelogram">
            <a:avLst>
              <a:gd fmla="val 101450" name="adj"/>
            </a:avLst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2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None/>
              <a:defRPr b="1" sz="3400">
                <a:solidFill>
                  <a:srgbClr val="212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7" name="Google Shape;107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">
  <p:cSld name="TITLE_AND_BODY_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76080" l="0" r="0" t="6182"/>
          <a:stretch/>
        </p:blipFill>
        <p:spPr>
          <a:xfrm>
            <a:off x="-54675" y="-5915"/>
            <a:ext cx="8109251" cy="91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75" y="907975"/>
            <a:ext cx="9144000" cy="4235400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7085949" y="-5915"/>
            <a:ext cx="2272200" cy="912300"/>
          </a:xfrm>
          <a:prstGeom prst="parallelogram">
            <a:avLst>
              <a:gd fmla="val 101450" name="adj"/>
            </a:avLst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7823599" y="-5915"/>
            <a:ext cx="2272200" cy="912300"/>
          </a:xfrm>
          <a:prstGeom prst="parallelogram">
            <a:avLst>
              <a:gd fmla="val 101450" name="adj"/>
            </a:avLst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13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2" type="body"/>
          </p:nvPr>
        </p:nvSpPr>
        <p:spPr>
          <a:xfrm>
            <a:off x="470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17" name="Google Shape;1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/>
          <p:nvPr/>
        </p:nvSpPr>
        <p:spPr>
          <a:xfrm>
            <a:off x="-1307312" y="-10700"/>
            <a:ext cx="2272200" cy="912300"/>
          </a:xfrm>
          <a:prstGeom prst="parallelogram">
            <a:avLst>
              <a:gd fmla="val 101450" name="adj"/>
            </a:avLst>
          </a:prstGeom>
          <a:solidFill>
            <a:srgbClr val="0027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3" title="Slash-Maize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70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 title="Slash-MaizeRGB_Outlin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52327" y="-10701"/>
            <a:ext cx="1339975" cy="13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 1">
  <p:cSld name="TITLE_AND_BODY_2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4"/>
          <p:cNvPicPr preferRelativeResize="0"/>
          <p:nvPr/>
        </p:nvPicPr>
        <p:blipFill rotWithShape="1">
          <a:blip r:embed="rId2">
            <a:alphaModFix/>
          </a:blip>
          <a:srcRect b="67834" l="0" r="25088" t="4231"/>
          <a:stretch/>
        </p:blipFill>
        <p:spPr>
          <a:xfrm>
            <a:off x="5263876" y="-10700"/>
            <a:ext cx="3880202" cy="91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14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None/>
              <a:defRPr b="1" sz="3400">
                <a:solidFill>
                  <a:srgbClr val="212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4"/>
          <p:cNvSpPr/>
          <p:nvPr/>
        </p:nvSpPr>
        <p:spPr>
          <a:xfrm>
            <a:off x="0" y="-10700"/>
            <a:ext cx="4347300" cy="912300"/>
          </a:xfrm>
          <a:prstGeom prst="parallelogram">
            <a:avLst>
              <a:gd fmla="val 98078" name="adj"/>
            </a:avLst>
          </a:prstGeom>
          <a:solidFill>
            <a:srgbClr val="0027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4"/>
          <p:cNvSpPr txBox="1"/>
          <p:nvPr>
            <p:ph idx="1" type="subTitle"/>
          </p:nvPr>
        </p:nvSpPr>
        <p:spPr>
          <a:xfrm>
            <a:off x="913154" y="1905950"/>
            <a:ext cx="74103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Roboto"/>
              <a:buNone/>
              <a:defRPr sz="24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8" name="Google Shape;128;p14" title="Slash-Lt.BlueRGB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/>
          <p:nvPr/>
        </p:nvSpPr>
        <p:spPr>
          <a:xfrm>
            <a:off x="2855700" y="-10700"/>
            <a:ext cx="4347300" cy="912300"/>
          </a:xfrm>
          <a:prstGeom prst="parallelogram">
            <a:avLst>
              <a:gd fmla="val 98078" name="adj"/>
            </a:avLst>
          </a:prstGeom>
          <a:solidFill>
            <a:srgbClr val="0027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Column text slide">
  <p:cSld name="TITLE_AND_TWO_COLUMNS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1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5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None/>
              <a:defRPr b="1" sz="3400">
                <a:solidFill>
                  <a:srgbClr val="21212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8" name="Google Shape;138;p15"/>
          <p:cNvSpPr txBox="1"/>
          <p:nvPr>
            <p:ph idx="2" type="body"/>
          </p:nvPr>
        </p:nvSpPr>
        <p:spPr>
          <a:xfrm>
            <a:off x="470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39" name="Google Shape;13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/Graphic and Text Slide">
  <p:cSld name="SECTION_TITLE_AND_DESCRI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6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None/>
              <a:defRPr b="1" sz="3400">
                <a:solidFill>
                  <a:srgbClr val="21212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45" name="Google Shape;145;p16"/>
          <p:cNvSpPr/>
          <p:nvPr/>
        </p:nvSpPr>
        <p:spPr>
          <a:xfrm>
            <a:off x="747075" y="1851008"/>
            <a:ext cx="3808800" cy="2463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5052375" y="1851008"/>
            <a:ext cx="3271200" cy="246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47" name="Google Shape;147;p16"/>
          <p:cNvSpPr txBox="1"/>
          <p:nvPr>
            <p:ph idx="1" type="subTitle"/>
          </p:nvPr>
        </p:nvSpPr>
        <p:spPr>
          <a:xfrm>
            <a:off x="1101550" y="2838758"/>
            <a:ext cx="8688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48" name="Google Shape;148;p16"/>
          <p:cNvSpPr txBox="1"/>
          <p:nvPr>
            <p:ph idx="2" type="subTitle"/>
          </p:nvPr>
        </p:nvSpPr>
        <p:spPr>
          <a:xfrm>
            <a:off x="2284875" y="2857358"/>
            <a:ext cx="8688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49" name="Google Shape;149;p16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 txBox="1"/>
          <p:nvPr>
            <p:ph idx="3" type="subTitle"/>
          </p:nvPr>
        </p:nvSpPr>
        <p:spPr>
          <a:xfrm>
            <a:off x="3468200" y="2857358"/>
            <a:ext cx="8688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51" name="Google Shape;151;p16"/>
          <p:cNvSpPr txBox="1"/>
          <p:nvPr>
            <p:ph idx="4" type="subTitle"/>
          </p:nvPr>
        </p:nvSpPr>
        <p:spPr>
          <a:xfrm>
            <a:off x="5036325" y="1941958"/>
            <a:ext cx="32283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52" name="Google Shape;152;p16"/>
          <p:cNvSpPr txBox="1"/>
          <p:nvPr>
            <p:ph idx="5" type="subTitle"/>
          </p:nvPr>
        </p:nvSpPr>
        <p:spPr>
          <a:xfrm>
            <a:off x="5209675" y="2655603"/>
            <a:ext cx="2967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300"/>
              <a:buFont typeface="Roboto"/>
              <a:buNone/>
              <a:defRPr sz="13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pic>
        <p:nvPicPr>
          <p:cNvPr id="153" name="Google Shape;15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/>
          <p:nvPr>
            <p:ph idx="6" type="pic"/>
          </p:nvPr>
        </p:nvSpPr>
        <p:spPr>
          <a:xfrm>
            <a:off x="2325975" y="1963875"/>
            <a:ext cx="9144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6"/>
          <p:cNvSpPr/>
          <p:nvPr>
            <p:ph idx="7" type="pic"/>
          </p:nvPr>
        </p:nvSpPr>
        <p:spPr>
          <a:xfrm>
            <a:off x="3445400" y="1963875"/>
            <a:ext cx="9144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16"/>
          <p:cNvSpPr/>
          <p:nvPr>
            <p:ph idx="8" type="pic"/>
          </p:nvPr>
        </p:nvSpPr>
        <p:spPr>
          <a:xfrm>
            <a:off x="1078750" y="1963875"/>
            <a:ext cx="9144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Slide 2">
  <p:cSld name="CAPTION_ONLY_2">
    <p:bg>
      <p:bgPr>
        <a:solidFill>
          <a:schemeClr val="dk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5052375" y="2148850"/>
            <a:ext cx="3271200" cy="213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62" name="Google Shape;162;p17"/>
          <p:cNvSpPr txBox="1"/>
          <p:nvPr>
            <p:ph type="title"/>
          </p:nvPr>
        </p:nvSpPr>
        <p:spPr>
          <a:xfrm>
            <a:off x="5052375" y="2148850"/>
            <a:ext cx="3271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7"/>
          <p:cNvSpPr txBox="1"/>
          <p:nvPr>
            <p:ph idx="1" type="subTitle"/>
          </p:nvPr>
        </p:nvSpPr>
        <p:spPr>
          <a:xfrm>
            <a:off x="5209675" y="2532220"/>
            <a:ext cx="2967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300"/>
              <a:buFont typeface="Roboto"/>
              <a:buNone/>
              <a:defRPr sz="13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64" name="Google Shape;164;p17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/>
          <p:nvPr>
            <p:ph idx="2" type="pic"/>
          </p:nvPr>
        </p:nvSpPr>
        <p:spPr>
          <a:xfrm>
            <a:off x="385125" y="1343125"/>
            <a:ext cx="4463100" cy="29727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7"/>
          <p:cNvSpPr txBox="1"/>
          <p:nvPr>
            <p:ph idx="3" type="subTitle"/>
          </p:nvPr>
        </p:nvSpPr>
        <p:spPr>
          <a:xfrm>
            <a:off x="400700" y="4432175"/>
            <a:ext cx="2967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300"/>
              <a:buFont typeface="Roboto"/>
              <a:buNone/>
              <a:defRPr sz="13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pic>
        <p:nvPicPr>
          <p:cNvPr id="167" name="Google Shape;16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date">
  <p:cSld name="TITLE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"/>
          <p:cNvSpPr txBox="1"/>
          <p:nvPr>
            <p:ph type="title"/>
          </p:nvPr>
        </p:nvSpPr>
        <p:spPr>
          <a:xfrm>
            <a:off x="764175" y="1196824"/>
            <a:ext cx="7299600" cy="22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b="1" sz="5200"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174" name="Google Shape;174;p18"/>
          <p:cNvSpPr txBox="1"/>
          <p:nvPr>
            <p:ph idx="1" type="subTitle"/>
          </p:nvPr>
        </p:nvSpPr>
        <p:spPr>
          <a:xfrm>
            <a:off x="4845400" y="4314925"/>
            <a:ext cx="2967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5" name="Google Shape;17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lide">
  <p:cSld name="TITLE_3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00274C"/>
                </a:solidFill>
              </a:defRPr>
            </a:lvl1pPr>
            <a:lvl2pPr lvl="1" rtl="0">
              <a:buNone/>
              <a:defRPr>
                <a:solidFill>
                  <a:srgbClr val="00274C"/>
                </a:solidFill>
              </a:defRPr>
            </a:lvl2pPr>
            <a:lvl3pPr lvl="2" rtl="0">
              <a:buNone/>
              <a:defRPr>
                <a:solidFill>
                  <a:srgbClr val="00274C"/>
                </a:solidFill>
              </a:defRPr>
            </a:lvl3pPr>
            <a:lvl4pPr lvl="3" rtl="0">
              <a:buNone/>
              <a:defRPr>
                <a:solidFill>
                  <a:srgbClr val="00274C"/>
                </a:solidFill>
              </a:defRPr>
            </a:lvl4pPr>
            <a:lvl5pPr lvl="4" rtl="0">
              <a:buNone/>
              <a:defRPr>
                <a:solidFill>
                  <a:srgbClr val="00274C"/>
                </a:solidFill>
              </a:defRPr>
            </a:lvl5pPr>
            <a:lvl6pPr lvl="5" rtl="0">
              <a:buNone/>
              <a:defRPr>
                <a:solidFill>
                  <a:srgbClr val="00274C"/>
                </a:solidFill>
              </a:defRPr>
            </a:lvl6pPr>
            <a:lvl7pPr lvl="6" rtl="0">
              <a:buNone/>
              <a:defRPr>
                <a:solidFill>
                  <a:srgbClr val="00274C"/>
                </a:solidFill>
              </a:defRPr>
            </a:lvl7pPr>
            <a:lvl8pPr lvl="7" rtl="0">
              <a:buNone/>
              <a:defRPr>
                <a:solidFill>
                  <a:srgbClr val="00274C"/>
                </a:solidFill>
              </a:defRPr>
            </a:lvl8pPr>
            <a:lvl9pPr lvl="8" rtl="0">
              <a:buNone/>
              <a:defRPr>
                <a:solidFill>
                  <a:srgbClr val="00274C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19"/>
          <p:cNvSpPr txBox="1"/>
          <p:nvPr>
            <p:ph type="title"/>
          </p:nvPr>
        </p:nvSpPr>
        <p:spPr>
          <a:xfrm>
            <a:off x="4845400" y="4314925"/>
            <a:ext cx="301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Font typeface="Roboto"/>
              <a:buNone/>
              <a:defRPr>
                <a:solidFill>
                  <a:srgbClr val="00274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pic>
        <p:nvPicPr>
          <p:cNvPr id="182" name="Google Shape;18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>
                <a:solidFill>
                  <a:srgbClr val="21212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>
                <a:solidFill>
                  <a:srgbClr val="21212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>
                <a:solidFill>
                  <a:srgbClr val="21212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>
                <a:solidFill>
                  <a:srgbClr val="21212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>
                <a:solidFill>
                  <a:srgbClr val="21212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>
                <a:solidFill>
                  <a:srgbClr val="21212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>
                <a:solidFill>
                  <a:srgbClr val="21212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>
                <a:solidFill>
                  <a:srgbClr val="21212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88" name="Google Shape;18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ITLE_AND_BODY_4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-4775" y="4416150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-24750"/>
            <a:ext cx="9144000" cy="7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913150" y="43500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400"/>
              <a:buNone/>
              <a:defRPr b="1" sz="3400">
                <a:solidFill>
                  <a:srgbClr val="0027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913154" y="1077150"/>
            <a:ext cx="74103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Roboto"/>
              <a:buNone/>
              <a:defRPr sz="24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600" y="46317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2801" y="4192796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22550" y="4122782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date 1 1">
  <p:cSld name="TITLE_1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 txBox="1"/>
          <p:nvPr>
            <p:ph type="title"/>
          </p:nvPr>
        </p:nvSpPr>
        <p:spPr>
          <a:xfrm>
            <a:off x="764175" y="1196824"/>
            <a:ext cx="7299600" cy="22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b="1" sz="5200"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1"/>
          <p:cNvSpPr txBox="1"/>
          <p:nvPr>
            <p:ph idx="1" type="subTitle"/>
          </p:nvPr>
        </p:nvSpPr>
        <p:spPr>
          <a:xfrm>
            <a:off x="4845400" y="4314925"/>
            <a:ext cx="2967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7" name="Google Shape;19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274C"/>
                </a:solidFill>
              </a:defRPr>
            </a:lvl1pPr>
            <a:lvl2pPr lvl="1">
              <a:buNone/>
              <a:defRPr>
                <a:solidFill>
                  <a:srgbClr val="00274C"/>
                </a:solidFill>
              </a:defRPr>
            </a:lvl2pPr>
            <a:lvl3pPr lvl="2">
              <a:buNone/>
              <a:defRPr>
                <a:solidFill>
                  <a:srgbClr val="00274C"/>
                </a:solidFill>
              </a:defRPr>
            </a:lvl3pPr>
            <a:lvl4pPr lvl="3">
              <a:buNone/>
              <a:defRPr>
                <a:solidFill>
                  <a:srgbClr val="00274C"/>
                </a:solidFill>
              </a:defRPr>
            </a:lvl4pPr>
            <a:lvl5pPr lvl="4">
              <a:buNone/>
              <a:defRPr>
                <a:solidFill>
                  <a:srgbClr val="00274C"/>
                </a:solidFill>
              </a:defRPr>
            </a:lvl5pPr>
            <a:lvl6pPr lvl="5">
              <a:buNone/>
              <a:defRPr>
                <a:solidFill>
                  <a:srgbClr val="00274C"/>
                </a:solidFill>
              </a:defRPr>
            </a:lvl6pPr>
            <a:lvl7pPr lvl="6">
              <a:buNone/>
              <a:defRPr>
                <a:solidFill>
                  <a:srgbClr val="00274C"/>
                </a:solidFill>
              </a:defRPr>
            </a:lvl7pPr>
            <a:lvl8pPr lvl="7">
              <a:buNone/>
              <a:defRPr>
                <a:solidFill>
                  <a:srgbClr val="00274C"/>
                </a:solidFill>
              </a:defRPr>
            </a:lvl8pPr>
            <a:lvl9pPr lvl="8">
              <a:buNone/>
              <a:defRPr>
                <a:solidFill>
                  <a:srgbClr val="00274C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 title="Slash-Lt.BlueRGB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6">
  <p:cSld name="TITLE_AND_BODY_7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4775" y="4416150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None/>
              <a:defRPr b="1" sz="3400">
                <a:solidFill>
                  <a:srgbClr val="212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913150" y="1905950"/>
            <a:ext cx="74103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Roboto"/>
              <a:buNone/>
              <a:defRPr sz="24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600" y="46317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2801" y="4192796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22550" y="4122782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5">
  <p:cSld name="TITLE_AND_BODY_6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-4775" y="4416150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75" y="-6425"/>
            <a:ext cx="9144000" cy="4422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None/>
              <a:defRPr b="1" sz="3400">
                <a:solidFill>
                  <a:srgbClr val="212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913150" y="1905950"/>
            <a:ext cx="74103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Roboto"/>
              <a:buNone/>
              <a:defRPr sz="24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9" name="Google Shape;3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600" y="46317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 title="Slash-Lt.BlueRGB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2801" y="4192796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22550" y="4122782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4">
  <p:cSld name="TITLE_AND_BODY_5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-4775" y="4416150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177125" y="244350"/>
            <a:ext cx="6200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None/>
              <a:defRPr b="1" sz="3400">
                <a:solidFill>
                  <a:srgbClr val="212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subTitle"/>
          </p:nvPr>
        </p:nvSpPr>
        <p:spPr>
          <a:xfrm>
            <a:off x="177125" y="893250"/>
            <a:ext cx="63606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Roboto"/>
              <a:buNone/>
              <a:defRPr sz="24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7" name="Google Shape;4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600" y="46317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2801" y="4192796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22550" y="4122782"/>
            <a:ext cx="1672324" cy="16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>
            <p:ph idx="2" type="body"/>
          </p:nvPr>
        </p:nvSpPr>
        <p:spPr>
          <a:xfrm>
            <a:off x="387900" y="1577200"/>
            <a:ext cx="3999900" cy="28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3">
  <p:cSld name="TITLE_AND_BODY_4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-4775" y="4416150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7"/>
          <p:cNvSpPr txBox="1"/>
          <p:nvPr>
            <p:ph idx="1" type="subTitle"/>
          </p:nvPr>
        </p:nvSpPr>
        <p:spPr>
          <a:xfrm>
            <a:off x="913154" y="1905950"/>
            <a:ext cx="74103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Roboto"/>
              <a:buNone/>
              <a:defRPr sz="24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6" name="Google Shape;5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600" y="46317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2801" y="4192796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22550" y="4122782"/>
            <a:ext cx="1672324" cy="16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400"/>
              <a:buNone/>
              <a:defRPr b="1" sz="3400">
                <a:solidFill>
                  <a:srgbClr val="0027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3" type="subTitle"/>
          </p:nvPr>
        </p:nvSpPr>
        <p:spPr>
          <a:xfrm>
            <a:off x="913150" y="1905950"/>
            <a:ext cx="74103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Roboto"/>
              <a:buNone/>
              <a:defRPr sz="24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 1">
  <p:cSld name="TITLE_AND_BODY_3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8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400"/>
              <a:buNone/>
              <a:defRPr b="1" sz="3400">
                <a:solidFill>
                  <a:srgbClr val="0027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" type="subTitle"/>
          </p:nvPr>
        </p:nvSpPr>
        <p:spPr>
          <a:xfrm>
            <a:off x="913154" y="1905950"/>
            <a:ext cx="74103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Roboto"/>
              <a:buNone/>
              <a:defRPr sz="24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 title="Slash-Lt.BlueRGB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lide 2 speakers 1">
  <p:cSld name="TITLE_2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820200" y="1218900"/>
            <a:ext cx="31092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b="1" sz="5200">
                <a:solidFill>
                  <a:srgbClr val="0027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" type="subTitle"/>
          </p:nvPr>
        </p:nvSpPr>
        <p:spPr>
          <a:xfrm>
            <a:off x="820197" y="2346075"/>
            <a:ext cx="3165600" cy="19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Roboto"/>
              <a:buNone/>
              <a:defRPr sz="24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886703" y="3972450"/>
            <a:ext cx="73938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1pPr>
            <a:lvl2pPr indent="-28575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9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9"/>
          <p:cNvSpPr/>
          <p:nvPr>
            <p:ph idx="3" type="pic"/>
          </p:nvPr>
        </p:nvSpPr>
        <p:spPr>
          <a:xfrm>
            <a:off x="4111400" y="941200"/>
            <a:ext cx="1286700" cy="1425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9"/>
          <p:cNvSpPr txBox="1"/>
          <p:nvPr>
            <p:ph idx="4" type="subTitle"/>
          </p:nvPr>
        </p:nvSpPr>
        <p:spPr>
          <a:xfrm>
            <a:off x="4110425" y="2489875"/>
            <a:ext cx="12867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/>
          <p:nvPr>
            <p:ph idx="5" type="pic"/>
          </p:nvPr>
        </p:nvSpPr>
        <p:spPr>
          <a:xfrm>
            <a:off x="5615838" y="941200"/>
            <a:ext cx="1286700" cy="1425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9"/>
          <p:cNvSpPr txBox="1"/>
          <p:nvPr>
            <p:ph idx="6" type="subTitle"/>
          </p:nvPr>
        </p:nvSpPr>
        <p:spPr>
          <a:xfrm>
            <a:off x="5614863" y="2489875"/>
            <a:ext cx="12867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9" name="Google Shape;7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 title="Slash-Lt.BlueRGB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Headline Slide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-4775" y="-39425"/>
            <a:ext cx="9148800" cy="9474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913150" y="1867300"/>
            <a:ext cx="72243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500"/>
              <a:buNone/>
              <a:defRPr b="1" sz="3500"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" type="subTitle"/>
          </p:nvPr>
        </p:nvSpPr>
        <p:spPr>
          <a:xfrm>
            <a:off x="896400" y="2660500"/>
            <a:ext cx="7241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"/>
              <a:buNone/>
              <a:defRPr b="1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" name="Google Shape;8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 title="Slash-Maize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676" y="-455404"/>
            <a:ext cx="1600069" cy="1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0" title="Slash-MaizeRGB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625" y="-455403"/>
            <a:ext cx="1672324" cy="16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jpg"/><Relationship Id="rId4" Type="http://schemas.openxmlformats.org/officeDocument/2006/relationships/image" Target="../media/image43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4"/>
          <p:cNvSpPr txBox="1"/>
          <p:nvPr>
            <p:ph type="title"/>
          </p:nvPr>
        </p:nvSpPr>
        <p:spPr>
          <a:xfrm>
            <a:off x="904750" y="2015812"/>
            <a:ext cx="7224300" cy="12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Compiler-Based Prefetching for Recursive Data Structures</a:t>
            </a:r>
            <a:endParaRPr/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896350" y="3391050"/>
            <a:ext cx="72411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27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Qilong Wang, Kyungsup Song, Christopher Davis, Xiangyu Liu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08" name="Google Shape;308;p33"/>
          <p:cNvGraphicFramePr/>
          <p:nvPr/>
        </p:nvGraphicFramePr>
        <p:xfrm>
          <a:off x="493888" y="118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{7B55961F-5F4A-4B9C-B0DE-48F7D8F4482B}</a:tableStyleId>
              </a:tblPr>
              <a:tblGrid>
                <a:gridCol w="1054525"/>
                <a:gridCol w="705775"/>
                <a:gridCol w="2131975"/>
                <a:gridCol w="2131975"/>
                <a:gridCol w="2131975"/>
              </a:tblGrid>
              <a:tr h="6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Prefetching Schemes 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Greedy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History-Pointer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Data-Linearization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II𝓕ll 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Structures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Nature jump pointers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Artificial jump pointers 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(= History–pointers)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Mapping the nodes at creation time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74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Strengths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▪️low runtime overhead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▪️straightforward to implement in a compiler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▪️hide nearly all of the latency for subsequent traversals of the RDS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▪️Without requiring any pointer dereferences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Limitations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▪️not offer precise control over the prefetching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distance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▪️execution overhead &amp; space overhead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▪️RDS traversal patterns need to be stable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▪️Only beneficial when RDS changes only slowly (or not at all)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Cases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Most widely applicable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Same RDS traversal patterns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RDS changes only slowly (or not at all)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309" name="Google Shape;309;p33"/>
          <p:cNvSpPr txBox="1"/>
          <p:nvPr/>
        </p:nvSpPr>
        <p:spPr>
          <a:xfrm>
            <a:off x="804375" y="694400"/>
            <a:ext cx="4248000" cy="431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At node n</a:t>
            </a:r>
            <a:r>
              <a:rPr b="1" baseline="-25000" lang="en" sz="16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with address A</a:t>
            </a:r>
            <a:r>
              <a:rPr b="1" baseline="-25000" lang="en" sz="16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, prefetch node n</a:t>
            </a:r>
            <a:r>
              <a:rPr b="1" baseline="-25000" lang="en" sz="1600">
                <a:latin typeface="Roboto"/>
                <a:ea typeface="Roboto"/>
                <a:cs typeface="Roboto"/>
                <a:sym typeface="Roboto"/>
              </a:rPr>
              <a:t>i+d</a:t>
            </a:r>
            <a:endParaRPr b="1"/>
          </a:p>
        </p:txBody>
      </p:sp>
      <p:sp>
        <p:nvSpPr>
          <p:cNvPr id="310" name="Google Shape;310;p33"/>
          <p:cNvSpPr txBox="1"/>
          <p:nvPr/>
        </p:nvSpPr>
        <p:spPr>
          <a:xfrm>
            <a:off x="6243150" y="161925"/>
            <a:ext cx="2657400" cy="384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II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𝓕</a:t>
            </a: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ll   := 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number of dereferences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6" name="Google Shape;3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" y="1962150"/>
            <a:ext cx="4838175" cy="26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4"/>
          <p:cNvSpPr txBox="1"/>
          <p:nvPr/>
        </p:nvSpPr>
        <p:spPr>
          <a:xfrm>
            <a:off x="290025" y="1132600"/>
            <a:ext cx="2610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12121"/>
                </a:solidFill>
              </a:rPr>
              <a:t>process() latency: 1 cycle</a:t>
            </a:r>
            <a:endParaRPr sz="13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12121"/>
                </a:solidFill>
              </a:rPr>
              <a:t>cache miss latency: 2 cycles</a:t>
            </a:r>
            <a:endParaRPr sz="13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FF"/>
              </a:solidFill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5267325" y="19050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D9EAD3"/>
                </a:solidFill>
                <a:latin typeface="Roboto"/>
                <a:ea typeface="Roboto"/>
                <a:cs typeface="Roboto"/>
                <a:sym typeface="Roboto"/>
              </a:rPr>
              <a:t>0. No Prefetching</a:t>
            </a:r>
            <a:endParaRPr sz="2100">
              <a:solidFill>
                <a:srgbClr val="D9EAD3"/>
              </a:solidFill>
            </a:endParaRPr>
          </a:p>
        </p:txBody>
      </p:sp>
      <p:sp>
        <p:nvSpPr>
          <p:cNvPr id="319" name="Google Shape;319;p34"/>
          <p:cNvSpPr txBox="1"/>
          <p:nvPr/>
        </p:nvSpPr>
        <p:spPr>
          <a:xfrm>
            <a:off x="5414475" y="4580650"/>
            <a:ext cx="368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CPU    Mem                    CPU</a:t>
            </a:r>
            <a:r>
              <a:rPr lang="en"/>
              <a:t>    Mem</a:t>
            </a:r>
            <a:endParaRPr/>
          </a:p>
        </p:txBody>
      </p:sp>
      <p:cxnSp>
        <p:nvCxnSpPr>
          <p:cNvPr id="320" name="Google Shape;320;p34"/>
          <p:cNvCxnSpPr/>
          <p:nvPr/>
        </p:nvCxnSpPr>
        <p:spPr>
          <a:xfrm>
            <a:off x="7657725" y="1037350"/>
            <a:ext cx="0" cy="35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34"/>
          <p:cNvCxnSpPr/>
          <p:nvPr/>
        </p:nvCxnSpPr>
        <p:spPr>
          <a:xfrm>
            <a:off x="8210175" y="1037350"/>
            <a:ext cx="0" cy="35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2" name="Google Shape;322;p34"/>
          <p:cNvSpPr txBox="1"/>
          <p:nvPr/>
        </p:nvSpPr>
        <p:spPr>
          <a:xfrm>
            <a:off x="4018825" y="1224725"/>
            <a:ext cx="149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pr</a:t>
            </a:r>
            <a:r>
              <a:rPr lang="en">
                <a:solidFill>
                  <a:srgbClr val="FF00FF"/>
                </a:solidFill>
              </a:rPr>
              <a:t>ocess(node 1)</a:t>
            </a:r>
            <a:endParaRPr>
              <a:solidFill>
                <a:srgbClr val="FF00FF"/>
              </a:solidFill>
            </a:endParaRPr>
          </a:p>
        </p:txBody>
      </p:sp>
      <p:cxnSp>
        <p:nvCxnSpPr>
          <p:cNvPr id="323" name="Google Shape;323;p34"/>
          <p:cNvCxnSpPr/>
          <p:nvPr/>
        </p:nvCxnSpPr>
        <p:spPr>
          <a:xfrm>
            <a:off x="5681498" y="1037350"/>
            <a:ext cx="0" cy="35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34"/>
          <p:cNvCxnSpPr/>
          <p:nvPr/>
        </p:nvCxnSpPr>
        <p:spPr>
          <a:xfrm>
            <a:off x="6233948" y="1037350"/>
            <a:ext cx="0" cy="35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5" name="Google Shape;325;p34"/>
          <p:cNvSpPr/>
          <p:nvPr/>
        </p:nvSpPr>
        <p:spPr>
          <a:xfrm>
            <a:off x="6174273" y="1139500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6" name="Google Shape;326;p34"/>
          <p:cNvCxnSpPr>
            <a:endCxn id="325" idx="0"/>
          </p:cNvCxnSpPr>
          <p:nvPr/>
        </p:nvCxnSpPr>
        <p:spPr>
          <a:xfrm>
            <a:off x="5685273" y="1132600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27" name="Google Shape;327;p34"/>
          <p:cNvCxnSpPr/>
          <p:nvPr/>
        </p:nvCxnSpPr>
        <p:spPr>
          <a:xfrm flipH="1">
            <a:off x="5685273" y="1377100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28" name="Google Shape;328;p34"/>
          <p:cNvSpPr/>
          <p:nvPr/>
        </p:nvSpPr>
        <p:spPr>
          <a:xfrm>
            <a:off x="5623298" y="1394009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4"/>
          <p:cNvSpPr txBox="1"/>
          <p:nvPr/>
        </p:nvSpPr>
        <p:spPr>
          <a:xfrm>
            <a:off x="6216948" y="1088950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</a:t>
            </a:r>
            <a:endParaRPr sz="1000"/>
          </a:p>
        </p:txBody>
      </p:sp>
      <p:sp>
        <p:nvSpPr>
          <p:cNvPr id="330" name="Google Shape;330;p34"/>
          <p:cNvSpPr txBox="1"/>
          <p:nvPr/>
        </p:nvSpPr>
        <p:spPr>
          <a:xfrm>
            <a:off x="5320298" y="1284050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</a:t>
            </a:r>
            <a:endParaRPr sz="1000"/>
          </a:p>
        </p:txBody>
      </p:sp>
      <p:sp>
        <p:nvSpPr>
          <p:cNvPr id="331" name="Google Shape;331;p34"/>
          <p:cNvSpPr txBox="1"/>
          <p:nvPr/>
        </p:nvSpPr>
        <p:spPr>
          <a:xfrm>
            <a:off x="6405073" y="1058200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332" name="Google Shape;332;p34"/>
          <p:cNvSpPr/>
          <p:nvPr/>
        </p:nvSpPr>
        <p:spPr>
          <a:xfrm>
            <a:off x="6169612" y="1530025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3" name="Google Shape;333;p34"/>
          <p:cNvCxnSpPr>
            <a:endCxn id="332" idx="0"/>
          </p:cNvCxnSpPr>
          <p:nvPr/>
        </p:nvCxnSpPr>
        <p:spPr>
          <a:xfrm>
            <a:off x="5680612" y="1523125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34" name="Google Shape;334;p34"/>
          <p:cNvCxnSpPr/>
          <p:nvPr/>
        </p:nvCxnSpPr>
        <p:spPr>
          <a:xfrm flipH="1">
            <a:off x="5680612" y="1767625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35" name="Google Shape;335;p34"/>
          <p:cNvSpPr/>
          <p:nvPr/>
        </p:nvSpPr>
        <p:spPr>
          <a:xfrm>
            <a:off x="5618637" y="1784534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4"/>
          <p:cNvSpPr txBox="1"/>
          <p:nvPr/>
        </p:nvSpPr>
        <p:spPr>
          <a:xfrm>
            <a:off x="6212287" y="1479475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#2</a:t>
            </a:r>
            <a:endParaRPr sz="1000"/>
          </a:p>
        </p:txBody>
      </p:sp>
      <p:sp>
        <p:nvSpPr>
          <p:cNvPr id="337" name="Google Shape;337;p34"/>
          <p:cNvSpPr txBox="1"/>
          <p:nvPr/>
        </p:nvSpPr>
        <p:spPr>
          <a:xfrm>
            <a:off x="5315637" y="1674575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#2</a:t>
            </a:r>
            <a:endParaRPr sz="1000"/>
          </a:p>
        </p:txBody>
      </p:sp>
      <p:sp>
        <p:nvSpPr>
          <p:cNvPr id="338" name="Google Shape;338;p34"/>
          <p:cNvSpPr/>
          <p:nvPr/>
        </p:nvSpPr>
        <p:spPr>
          <a:xfrm>
            <a:off x="6170017" y="1920550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9" name="Google Shape;339;p34"/>
          <p:cNvCxnSpPr>
            <a:endCxn id="338" idx="0"/>
          </p:cNvCxnSpPr>
          <p:nvPr/>
        </p:nvCxnSpPr>
        <p:spPr>
          <a:xfrm>
            <a:off x="5681017" y="1913650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40" name="Google Shape;340;p34"/>
          <p:cNvCxnSpPr/>
          <p:nvPr/>
        </p:nvCxnSpPr>
        <p:spPr>
          <a:xfrm flipH="1">
            <a:off x="5681017" y="2158150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41" name="Google Shape;341;p34"/>
          <p:cNvSpPr/>
          <p:nvPr/>
        </p:nvSpPr>
        <p:spPr>
          <a:xfrm>
            <a:off x="5619042" y="2175059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4"/>
          <p:cNvSpPr txBox="1"/>
          <p:nvPr/>
        </p:nvSpPr>
        <p:spPr>
          <a:xfrm>
            <a:off x="6212692" y="1870000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#4</a:t>
            </a:r>
            <a:endParaRPr sz="1000"/>
          </a:p>
        </p:txBody>
      </p:sp>
      <p:sp>
        <p:nvSpPr>
          <p:cNvPr id="343" name="Google Shape;343;p34"/>
          <p:cNvSpPr txBox="1"/>
          <p:nvPr/>
        </p:nvSpPr>
        <p:spPr>
          <a:xfrm>
            <a:off x="5316042" y="2065100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#4</a:t>
            </a:r>
            <a:endParaRPr sz="1000"/>
          </a:p>
        </p:txBody>
      </p:sp>
      <p:sp>
        <p:nvSpPr>
          <p:cNvPr id="344" name="Google Shape;344;p34"/>
          <p:cNvSpPr/>
          <p:nvPr/>
        </p:nvSpPr>
        <p:spPr>
          <a:xfrm>
            <a:off x="6165356" y="2311075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5" name="Google Shape;345;p34"/>
          <p:cNvCxnSpPr>
            <a:endCxn id="344" idx="0"/>
          </p:cNvCxnSpPr>
          <p:nvPr/>
        </p:nvCxnSpPr>
        <p:spPr>
          <a:xfrm>
            <a:off x="5676356" y="2304175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46" name="Google Shape;346;p34"/>
          <p:cNvCxnSpPr/>
          <p:nvPr/>
        </p:nvCxnSpPr>
        <p:spPr>
          <a:xfrm flipH="1">
            <a:off x="5676356" y="2548675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47" name="Google Shape;347;p34"/>
          <p:cNvSpPr/>
          <p:nvPr/>
        </p:nvSpPr>
        <p:spPr>
          <a:xfrm>
            <a:off x="5614381" y="2565584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4"/>
          <p:cNvSpPr txBox="1"/>
          <p:nvPr/>
        </p:nvSpPr>
        <p:spPr>
          <a:xfrm>
            <a:off x="6226003" y="2260525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#8</a:t>
            </a:r>
            <a:endParaRPr sz="1000"/>
          </a:p>
        </p:txBody>
      </p:sp>
      <p:sp>
        <p:nvSpPr>
          <p:cNvPr id="349" name="Google Shape;349;p34"/>
          <p:cNvSpPr txBox="1"/>
          <p:nvPr/>
        </p:nvSpPr>
        <p:spPr>
          <a:xfrm>
            <a:off x="5311381" y="2455625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#8</a:t>
            </a:r>
            <a:endParaRPr sz="1000"/>
          </a:p>
        </p:txBody>
      </p:sp>
      <p:sp>
        <p:nvSpPr>
          <p:cNvPr id="350" name="Google Shape;350;p34"/>
          <p:cNvSpPr/>
          <p:nvPr/>
        </p:nvSpPr>
        <p:spPr>
          <a:xfrm>
            <a:off x="6165762" y="2701600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1" name="Google Shape;351;p34"/>
          <p:cNvCxnSpPr>
            <a:endCxn id="350" idx="0"/>
          </p:cNvCxnSpPr>
          <p:nvPr/>
        </p:nvCxnSpPr>
        <p:spPr>
          <a:xfrm>
            <a:off x="5676762" y="2694700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52" name="Google Shape;352;p34"/>
          <p:cNvCxnSpPr/>
          <p:nvPr/>
        </p:nvCxnSpPr>
        <p:spPr>
          <a:xfrm flipH="1">
            <a:off x="5676762" y="2939200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53" name="Google Shape;353;p34"/>
          <p:cNvSpPr/>
          <p:nvPr/>
        </p:nvSpPr>
        <p:spPr>
          <a:xfrm>
            <a:off x="5614787" y="2956109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4"/>
          <p:cNvSpPr txBox="1"/>
          <p:nvPr/>
        </p:nvSpPr>
        <p:spPr>
          <a:xfrm>
            <a:off x="6208437" y="2651050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#9</a:t>
            </a:r>
            <a:endParaRPr sz="1000"/>
          </a:p>
        </p:txBody>
      </p:sp>
      <p:sp>
        <p:nvSpPr>
          <p:cNvPr id="355" name="Google Shape;355;p34"/>
          <p:cNvSpPr txBox="1"/>
          <p:nvPr/>
        </p:nvSpPr>
        <p:spPr>
          <a:xfrm>
            <a:off x="5311787" y="2846150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#9</a:t>
            </a:r>
            <a:endParaRPr sz="1000"/>
          </a:p>
        </p:txBody>
      </p:sp>
      <p:sp>
        <p:nvSpPr>
          <p:cNvPr id="356" name="Google Shape;356;p34"/>
          <p:cNvSpPr/>
          <p:nvPr/>
        </p:nvSpPr>
        <p:spPr>
          <a:xfrm>
            <a:off x="6171233" y="3097192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7" name="Google Shape;357;p34"/>
          <p:cNvCxnSpPr>
            <a:endCxn id="356" idx="0"/>
          </p:cNvCxnSpPr>
          <p:nvPr/>
        </p:nvCxnSpPr>
        <p:spPr>
          <a:xfrm>
            <a:off x="5682233" y="3090292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58" name="Google Shape;358;p34"/>
          <p:cNvCxnSpPr/>
          <p:nvPr/>
        </p:nvCxnSpPr>
        <p:spPr>
          <a:xfrm flipH="1">
            <a:off x="5682233" y="3334792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59" name="Google Shape;359;p34"/>
          <p:cNvSpPr/>
          <p:nvPr/>
        </p:nvSpPr>
        <p:spPr>
          <a:xfrm>
            <a:off x="5620258" y="3351700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4"/>
          <p:cNvSpPr txBox="1"/>
          <p:nvPr/>
        </p:nvSpPr>
        <p:spPr>
          <a:xfrm>
            <a:off x="6213908" y="3046642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#5</a:t>
            </a:r>
            <a:endParaRPr sz="1000"/>
          </a:p>
        </p:txBody>
      </p:sp>
      <p:sp>
        <p:nvSpPr>
          <p:cNvPr id="361" name="Google Shape;361;p34"/>
          <p:cNvSpPr txBox="1"/>
          <p:nvPr/>
        </p:nvSpPr>
        <p:spPr>
          <a:xfrm>
            <a:off x="5317258" y="3241742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#5</a:t>
            </a:r>
            <a:endParaRPr sz="1000"/>
          </a:p>
        </p:txBody>
      </p:sp>
      <p:sp>
        <p:nvSpPr>
          <p:cNvPr id="362" name="Google Shape;362;p34"/>
          <p:cNvSpPr/>
          <p:nvPr/>
        </p:nvSpPr>
        <p:spPr>
          <a:xfrm>
            <a:off x="6171639" y="3487717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3" name="Google Shape;363;p34"/>
          <p:cNvCxnSpPr>
            <a:endCxn id="362" idx="0"/>
          </p:cNvCxnSpPr>
          <p:nvPr/>
        </p:nvCxnSpPr>
        <p:spPr>
          <a:xfrm>
            <a:off x="5682639" y="3480817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64" name="Google Shape;364;p34"/>
          <p:cNvCxnSpPr/>
          <p:nvPr/>
        </p:nvCxnSpPr>
        <p:spPr>
          <a:xfrm flipH="1">
            <a:off x="5682639" y="3725317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65" name="Google Shape;365;p34"/>
          <p:cNvSpPr/>
          <p:nvPr/>
        </p:nvSpPr>
        <p:spPr>
          <a:xfrm>
            <a:off x="5620664" y="3742225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4"/>
          <p:cNvSpPr txBox="1"/>
          <p:nvPr/>
        </p:nvSpPr>
        <p:spPr>
          <a:xfrm>
            <a:off x="6200403" y="3437175"/>
            <a:ext cx="40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#10</a:t>
            </a:r>
            <a:endParaRPr sz="1000"/>
          </a:p>
        </p:txBody>
      </p:sp>
      <p:sp>
        <p:nvSpPr>
          <p:cNvPr id="367" name="Google Shape;367;p34"/>
          <p:cNvSpPr txBox="1"/>
          <p:nvPr/>
        </p:nvSpPr>
        <p:spPr>
          <a:xfrm>
            <a:off x="5303751" y="3632275"/>
            <a:ext cx="40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#10</a:t>
            </a:r>
            <a:endParaRPr sz="1000"/>
          </a:p>
        </p:txBody>
      </p:sp>
      <p:sp>
        <p:nvSpPr>
          <p:cNvPr id="368" name="Google Shape;368;p34"/>
          <p:cNvSpPr txBox="1"/>
          <p:nvPr/>
        </p:nvSpPr>
        <p:spPr>
          <a:xfrm>
            <a:off x="6405073" y="1448713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369" name="Google Shape;369;p34"/>
          <p:cNvSpPr txBox="1"/>
          <p:nvPr/>
        </p:nvSpPr>
        <p:spPr>
          <a:xfrm>
            <a:off x="6405098" y="1826538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370" name="Google Shape;370;p34"/>
          <p:cNvSpPr txBox="1"/>
          <p:nvPr/>
        </p:nvSpPr>
        <p:spPr>
          <a:xfrm>
            <a:off x="6405098" y="2217050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371" name="Google Shape;371;p34"/>
          <p:cNvSpPr txBox="1"/>
          <p:nvPr/>
        </p:nvSpPr>
        <p:spPr>
          <a:xfrm>
            <a:off x="6407873" y="2593888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372" name="Google Shape;372;p34"/>
          <p:cNvSpPr txBox="1"/>
          <p:nvPr/>
        </p:nvSpPr>
        <p:spPr>
          <a:xfrm>
            <a:off x="6407873" y="2984400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373" name="Google Shape;373;p34"/>
          <p:cNvSpPr txBox="1"/>
          <p:nvPr/>
        </p:nvSpPr>
        <p:spPr>
          <a:xfrm>
            <a:off x="6403009" y="3392013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cxnSp>
        <p:nvCxnSpPr>
          <p:cNvPr id="374" name="Google Shape;374;p34"/>
          <p:cNvCxnSpPr/>
          <p:nvPr/>
        </p:nvCxnSpPr>
        <p:spPr>
          <a:xfrm>
            <a:off x="8501689" y="1440462"/>
            <a:ext cx="0" cy="2550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5" name="Google Shape;375;p34"/>
          <p:cNvSpPr txBox="1"/>
          <p:nvPr/>
        </p:nvSpPr>
        <p:spPr>
          <a:xfrm>
            <a:off x="8143925" y="3970975"/>
            <a:ext cx="9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Time</a:t>
            </a:r>
            <a:endParaRPr b="1" sz="2000"/>
          </a:p>
        </p:txBody>
      </p:sp>
      <p:sp>
        <p:nvSpPr>
          <p:cNvPr id="376" name="Google Shape;376;p34"/>
          <p:cNvSpPr/>
          <p:nvPr/>
        </p:nvSpPr>
        <p:spPr>
          <a:xfrm>
            <a:off x="1030717" y="2757383"/>
            <a:ext cx="1573800" cy="405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1" name="Google Shape;381;p35"/>
          <p:cNvCxnSpPr/>
          <p:nvPr/>
        </p:nvCxnSpPr>
        <p:spPr>
          <a:xfrm>
            <a:off x="8245275" y="1048742"/>
            <a:ext cx="0" cy="35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2" name="Google Shape;382;p35"/>
          <p:cNvSpPr txBox="1"/>
          <p:nvPr>
            <p:ph idx="12" type="sldNum"/>
          </p:nvPr>
        </p:nvSpPr>
        <p:spPr>
          <a:xfrm>
            <a:off x="7715677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3" name="Google Shape;3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" y="1962150"/>
            <a:ext cx="4838175" cy="261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35"/>
          <p:cNvCxnSpPr/>
          <p:nvPr/>
        </p:nvCxnSpPr>
        <p:spPr>
          <a:xfrm>
            <a:off x="5292216" y="1037350"/>
            <a:ext cx="0" cy="35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35"/>
          <p:cNvCxnSpPr/>
          <p:nvPr/>
        </p:nvCxnSpPr>
        <p:spPr>
          <a:xfrm>
            <a:off x="5844666" y="1037350"/>
            <a:ext cx="0" cy="35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6" name="Google Shape;386;p35"/>
          <p:cNvSpPr txBox="1"/>
          <p:nvPr/>
        </p:nvSpPr>
        <p:spPr>
          <a:xfrm>
            <a:off x="290025" y="1132600"/>
            <a:ext cx="2610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</a:rPr>
              <a:t>process() latency: 1 cycle</a:t>
            </a:r>
            <a:endParaRPr sz="13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</a:rPr>
              <a:t>cache miss latency: 2 cycles</a:t>
            </a:r>
            <a:endParaRPr sz="13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FF"/>
                </a:solidFill>
              </a:rPr>
              <a:t>⇒ Prefetching Distance: d = 2</a:t>
            </a:r>
            <a:endParaRPr sz="1300">
              <a:solidFill>
                <a:srgbClr val="0000FF"/>
              </a:solidFill>
            </a:endParaRPr>
          </a:p>
        </p:txBody>
      </p:sp>
      <p:sp>
        <p:nvSpPr>
          <p:cNvPr id="387" name="Google Shape;387;p35"/>
          <p:cNvSpPr txBox="1"/>
          <p:nvPr/>
        </p:nvSpPr>
        <p:spPr>
          <a:xfrm>
            <a:off x="5267325" y="190500"/>
            <a:ext cx="309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Roboto"/>
              <a:buAutoNum type="arabicPeriod"/>
            </a:pPr>
            <a:r>
              <a:rPr b="1" lang="en" sz="22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Greedy</a:t>
            </a:r>
            <a:r>
              <a:rPr b="1" lang="en" sz="22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Prefetching</a:t>
            </a:r>
            <a:endParaRPr sz="2100">
              <a:solidFill>
                <a:srgbClr val="FFFF00"/>
              </a:solidFill>
            </a:endParaRPr>
          </a:p>
        </p:txBody>
      </p:sp>
      <p:sp>
        <p:nvSpPr>
          <p:cNvPr id="388" name="Google Shape;388;p35"/>
          <p:cNvSpPr txBox="1"/>
          <p:nvPr/>
        </p:nvSpPr>
        <p:spPr>
          <a:xfrm>
            <a:off x="4996941" y="4580650"/>
            <a:ext cx="368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CPU    Mem                      CPU        Mem</a:t>
            </a:r>
            <a:endParaRPr/>
          </a:p>
        </p:txBody>
      </p:sp>
      <p:cxnSp>
        <p:nvCxnSpPr>
          <p:cNvPr id="389" name="Google Shape;389;p35"/>
          <p:cNvCxnSpPr/>
          <p:nvPr/>
        </p:nvCxnSpPr>
        <p:spPr>
          <a:xfrm>
            <a:off x="7325325" y="1037350"/>
            <a:ext cx="0" cy="35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35"/>
          <p:cNvCxnSpPr/>
          <p:nvPr/>
        </p:nvCxnSpPr>
        <p:spPr>
          <a:xfrm>
            <a:off x="7877775" y="1037350"/>
            <a:ext cx="0" cy="35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1" name="Google Shape;391;p35"/>
          <p:cNvSpPr/>
          <p:nvPr/>
        </p:nvSpPr>
        <p:spPr>
          <a:xfrm>
            <a:off x="5784991" y="1139500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2" name="Google Shape;392;p35"/>
          <p:cNvCxnSpPr>
            <a:endCxn id="391" idx="0"/>
          </p:cNvCxnSpPr>
          <p:nvPr/>
        </p:nvCxnSpPr>
        <p:spPr>
          <a:xfrm>
            <a:off x="5295991" y="1132600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93" name="Google Shape;393;p35"/>
          <p:cNvCxnSpPr/>
          <p:nvPr/>
        </p:nvCxnSpPr>
        <p:spPr>
          <a:xfrm flipH="1">
            <a:off x="5295991" y="1377100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94" name="Google Shape;394;p35"/>
          <p:cNvSpPr/>
          <p:nvPr/>
        </p:nvSpPr>
        <p:spPr>
          <a:xfrm>
            <a:off x="5234016" y="1394009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5"/>
          <p:cNvSpPr txBox="1"/>
          <p:nvPr/>
        </p:nvSpPr>
        <p:spPr>
          <a:xfrm>
            <a:off x="5827666" y="1088950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</a:t>
            </a:r>
            <a:endParaRPr sz="1000"/>
          </a:p>
        </p:txBody>
      </p:sp>
      <p:sp>
        <p:nvSpPr>
          <p:cNvPr id="396" name="Google Shape;396;p35"/>
          <p:cNvSpPr txBox="1"/>
          <p:nvPr/>
        </p:nvSpPr>
        <p:spPr>
          <a:xfrm>
            <a:off x="4931016" y="1284050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</a:t>
            </a:r>
            <a:endParaRPr sz="1000"/>
          </a:p>
        </p:txBody>
      </p:sp>
      <p:sp>
        <p:nvSpPr>
          <p:cNvPr id="397" name="Google Shape;397;p35"/>
          <p:cNvSpPr txBox="1"/>
          <p:nvPr/>
        </p:nvSpPr>
        <p:spPr>
          <a:xfrm>
            <a:off x="6015791" y="1058200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398" name="Google Shape;398;p35"/>
          <p:cNvSpPr/>
          <p:nvPr/>
        </p:nvSpPr>
        <p:spPr>
          <a:xfrm>
            <a:off x="5780330" y="1530025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9" name="Google Shape;399;p35"/>
          <p:cNvCxnSpPr>
            <a:endCxn id="398" idx="0"/>
          </p:cNvCxnSpPr>
          <p:nvPr/>
        </p:nvCxnSpPr>
        <p:spPr>
          <a:xfrm>
            <a:off x="5291330" y="1523125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0" name="Google Shape;400;p35"/>
          <p:cNvCxnSpPr/>
          <p:nvPr/>
        </p:nvCxnSpPr>
        <p:spPr>
          <a:xfrm flipH="1">
            <a:off x="5291330" y="1767625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01" name="Google Shape;401;p35"/>
          <p:cNvSpPr/>
          <p:nvPr/>
        </p:nvSpPr>
        <p:spPr>
          <a:xfrm>
            <a:off x="5229355" y="1784534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5"/>
          <p:cNvSpPr txBox="1"/>
          <p:nvPr/>
        </p:nvSpPr>
        <p:spPr>
          <a:xfrm>
            <a:off x="5823005" y="1479475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#2</a:t>
            </a:r>
            <a:endParaRPr sz="1000"/>
          </a:p>
        </p:txBody>
      </p:sp>
      <p:sp>
        <p:nvSpPr>
          <p:cNvPr id="403" name="Google Shape;403;p35"/>
          <p:cNvSpPr txBox="1"/>
          <p:nvPr/>
        </p:nvSpPr>
        <p:spPr>
          <a:xfrm>
            <a:off x="4926355" y="1674575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#2</a:t>
            </a:r>
            <a:endParaRPr sz="1000"/>
          </a:p>
        </p:txBody>
      </p:sp>
      <p:sp>
        <p:nvSpPr>
          <p:cNvPr id="404" name="Google Shape;404;p35"/>
          <p:cNvSpPr/>
          <p:nvPr/>
        </p:nvSpPr>
        <p:spPr>
          <a:xfrm>
            <a:off x="5780735" y="1920550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5" name="Google Shape;405;p35"/>
          <p:cNvCxnSpPr>
            <a:endCxn id="404" idx="0"/>
          </p:cNvCxnSpPr>
          <p:nvPr/>
        </p:nvCxnSpPr>
        <p:spPr>
          <a:xfrm>
            <a:off x="5291735" y="1913650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6" name="Google Shape;406;p35"/>
          <p:cNvCxnSpPr/>
          <p:nvPr/>
        </p:nvCxnSpPr>
        <p:spPr>
          <a:xfrm flipH="1">
            <a:off x="5291735" y="2158150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07" name="Google Shape;407;p35"/>
          <p:cNvSpPr/>
          <p:nvPr/>
        </p:nvSpPr>
        <p:spPr>
          <a:xfrm>
            <a:off x="5229760" y="2175059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5"/>
          <p:cNvSpPr txBox="1"/>
          <p:nvPr/>
        </p:nvSpPr>
        <p:spPr>
          <a:xfrm>
            <a:off x="5823410" y="1870000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#4</a:t>
            </a:r>
            <a:endParaRPr sz="1000"/>
          </a:p>
        </p:txBody>
      </p:sp>
      <p:sp>
        <p:nvSpPr>
          <p:cNvPr id="409" name="Google Shape;409;p35"/>
          <p:cNvSpPr txBox="1"/>
          <p:nvPr/>
        </p:nvSpPr>
        <p:spPr>
          <a:xfrm>
            <a:off x="4926760" y="2065100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#4</a:t>
            </a:r>
            <a:endParaRPr sz="1000"/>
          </a:p>
        </p:txBody>
      </p:sp>
      <p:sp>
        <p:nvSpPr>
          <p:cNvPr id="410" name="Google Shape;410;p35"/>
          <p:cNvSpPr/>
          <p:nvPr/>
        </p:nvSpPr>
        <p:spPr>
          <a:xfrm>
            <a:off x="5776074" y="2311075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1" name="Google Shape;411;p35"/>
          <p:cNvCxnSpPr>
            <a:endCxn id="410" idx="0"/>
          </p:cNvCxnSpPr>
          <p:nvPr/>
        </p:nvCxnSpPr>
        <p:spPr>
          <a:xfrm>
            <a:off x="5287074" y="2304175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12" name="Google Shape;412;p35"/>
          <p:cNvCxnSpPr/>
          <p:nvPr/>
        </p:nvCxnSpPr>
        <p:spPr>
          <a:xfrm flipH="1">
            <a:off x="5287074" y="2548675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13" name="Google Shape;413;p35"/>
          <p:cNvSpPr/>
          <p:nvPr/>
        </p:nvSpPr>
        <p:spPr>
          <a:xfrm>
            <a:off x="5225099" y="2565584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5"/>
          <p:cNvSpPr txBox="1"/>
          <p:nvPr/>
        </p:nvSpPr>
        <p:spPr>
          <a:xfrm>
            <a:off x="5836720" y="2260525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#8</a:t>
            </a:r>
            <a:endParaRPr sz="1000"/>
          </a:p>
        </p:txBody>
      </p:sp>
      <p:sp>
        <p:nvSpPr>
          <p:cNvPr id="415" name="Google Shape;415;p35"/>
          <p:cNvSpPr txBox="1"/>
          <p:nvPr/>
        </p:nvSpPr>
        <p:spPr>
          <a:xfrm>
            <a:off x="4922099" y="2455625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#8</a:t>
            </a:r>
            <a:endParaRPr sz="1000"/>
          </a:p>
        </p:txBody>
      </p:sp>
      <p:sp>
        <p:nvSpPr>
          <p:cNvPr id="416" name="Google Shape;416;p35"/>
          <p:cNvSpPr/>
          <p:nvPr/>
        </p:nvSpPr>
        <p:spPr>
          <a:xfrm>
            <a:off x="5776479" y="2701600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7" name="Google Shape;417;p35"/>
          <p:cNvCxnSpPr>
            <a:endCxn id="416" idx="0"/>
          </p:cNvCxnSpPr>
          <p:nvPr/>
        </p:nvCxnSpPr>
        <p:spPr>
          <a:xfrm>
            <a:off x="5287479" y="2694700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18" name="Google Shape;418;p35"/>
          <p:cNvCxnSpPr/>
          <p:nvPr/>
        </p:nvCxnSpPr>
        <p:spPr>
          <a:xfrm flipH="1">
            <a:off x="5287479" y="2939200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19" name="Google Shape;419;p35"/>
          <p:cNvSpPr/>
          <p:nvPr/>
        </p:nvSpPr>
        <p:spPr>
          <a:xfrm>
            <a:off x="5225504" y="2956109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5"/>
          <p:cNvSpPr txBox="1"/>
          <p:nvPr/>
        </p:nvSpPr>
        <p:spPr>
          <a:xfrm>
            <a:off x="5819154" y="2651050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#9</a:t>
            </a:r>
            <a:endParaRPr sz="1000"/>
          </a:p>
        </p:txBody>
      </p:sp>
      <p:sp>
        <p:nvSpPr>
          <p:cNvPr id="421" name="Google Shape;421;p35"/>
          <p:cNvSpPr txBox="1"/>
          <p:nvPr/>
        </p:nvSpPr>
        <p:spPr>
          <a:xfrm>
            <a:off x="4922504" y="2846150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#9</a:t>
            </a:r>
            <a:endParaRPr sz="1000"/>
          </a:p>
        </p:txBody>
      </p:sp>
      <p:sp>
        <p:nvSpPr>
          <p:cNvPr id="422" name="Google Shape;422;p35"/>
          <p:cNvSpPr/>
          <p:nvPr/>
        </p:nvSpPr>
        <p:spPr>
          <a:xfrm>
            <a:off x="5781951" y="3097192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3" name="Google Shape;423;p35"/>
          <p:cNvCxnSpPr>
            <a:endCxn id="422" idx="0"/>
          </p:cNvCxnSpPr>
          <p:nvPr/>
        </p:nvCxnSpPr>
        <p:spPr>
          <a:xfrm>
            <a:off x="5292951" y="3090292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24" name="Google Shape;424;p35"/>
          <p:cNvCxnSpPr/>
          <p:nvPr/>
        </p:nvCxnSpPr>
        <p:spPr>
          <a:xfrm flipH="1">
            <a:off x="5292951" y="3334792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25" name="Google Shape;425;p35"/>
          <p:cNvSpPr/>
          <p:nvPr/>
        </p:nvSpPr>
        <p:spPr>
          <a:xfrm>
            <a:off x="5230976" y="3351700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5"/>
          <p:cNvSpPr txBox="1"/>
          <p:nvPr/>
        </p:nvSpPr>
        <p:spPr>
          <a:xfrm>
            <a:off x="5824626" y="3046642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#5</a:t>
            </a:r>
            <a:endParaRPr sz="1000"/>
          </a:p>
        </p:txBody>
      </p:sp>
      <p:sp>
        <p:nvSpPr>
          <p:cNvPr id="427" name="Google Shape;427;p35"/>
          <p:cNvSpPr txBox="1"/>
          <p:nvPr/>
        </p:nvSpPr>
        <p:spPr>
          <a:xfrm>
            <a:off x="4927976" y="3241742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#5</a:t>
            </a:r>
            <a:endParaRPr sz="1000"/>
          </a:p>
        </p:txBody>
      </p:sp>
      <p:sp>
        <p:nvSpPr>
          <p:cNvPr id="428" name="Google Shape;428;p35"/>
          <p:cNvSpPr/>
          <p:nvPr/>
        </p:nvSpPr>
        <p:spPr>
          <a:xfrm>
            <a:off x="5782356" y="3487717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9" name="Google Shape;429;p35"/>
          <p:cNvCxnSpPr>
            <a:endCxn id="428" idx="0"/>
          </p:cNvCxnSpPr>
          <p:nvPr/>
        </p:nvCxnSpPr>
        <p:spPr>
          <a:xfrm>
            <a:off x="5293356" y="3480817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30" name="Google Shape;430;p35"/>
          <p:cNvCxnSpPr/>
          <p:nvPr/>
        </p:nvCxnSpPr>
        <p:spPr>
          <a:xfrm flipH="1">
            <a:off x="5293356" y="3725317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31" name="Google Shape;431;p35"/>
          <p:cNvSpPr/>
          <p:nvPr/>
        </p:nvSpPr>
        <p:spPr>
          <a:xfrm>
            <a:off x="5231381" y="3742225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5"/>
          <p:cNvSpPr txBox="1"/>
          <p:nvPr/>
        </p:nvSpPr>
        <p:spPr>
          <a:xfrm>
            <a:off x="5811120" y="3437175"/>
            <a:ext cx="40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#10</a:t>
            </a:r>
            <a:endParaRPr sz="1000"/>
          </a:p>
        </p:txBody>
      </p:sp>
      <p:sp>
        <p:nvSpPr>
          <p:cNvPr id="433" name="Google Shape;433;p35"/>
          <p:cNvSpPr txBox="1"/>
          <p:nvPr/>
        </p:nvSpPr>
        <p:spPr>
          <a:xfrm>
            <a:off x="4914469" y="3632275"/>
            <a:ext cx="40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#10</a:t>
            </a:r>
            <a:endParaRPr sz="1000"/>
          </a:p>
        </p:txBody>
      </p:sp>
      <p:sp>
        <p:nvSpPr>
          <p:cNvPr id="434" name="Google Shape;434;p35"/>
          <p:cNvSpPr txBox="1"/>
          <p:nvPr/>
        </p:nvSpPr>
        <p:spPr>
          <a:xfrm>
            <a:off x="6015791" y="1448713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435" name="Google Shape;435;p35"/>
          <p:cNvSpPr txBox="1"/>
          <p:nvPr/>
        </p:nvSpPr>
        <p:spPr>
          <a:xfrm>
            <a:off x="6015816" y="1826538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436" name="Google Shape;436;p35"/>
          <p:cNvSpPr txBox="1"/>
          <p:nvPr/>
        </p:nvSpPr>
        <p:spPr>
          <a:xfrm>
            <a:off x="6015816" y="2217050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437" name="Google Shape;437;p35"/>
          <p:cNvSpPr txBox="1"/>
          <p:nvPr/>
        </p:nvSpPr>
        <p:spPr>
          <a:xfrm>
            <a:off x="6018591" y="2593888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438" name="Google Shape;438;p35"/>
          <p:cNvSpPr txBox="1"/>
          <p:nvPr/>
        </p:nvSpPr>
        <p:spPr>
          <a:xfrm>
            <a:off x="6018591" y="2984400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439" name="Google Shape;439;p35"/>
          <p:cNvSpPr txBox="1"/>
          <p:nvPr/>
        </p:nvSpPr>
        <p:spPr>
          <a:xfrm>
            <a:off x="6013726" y="3392013"/>
            <a:ext cx="5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miss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440" name="Google Shape;440;p35"/>
          <p:cNvSpPr/>
          <p:nvPr/>
        </p:nvSpPr>
        <p:spPr>
          <a:xfrm>
            <a:off x="7816285" y="1118086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1" name="Google Shape;441;p35"/>
          <p:cNvCxnSpPr>
            <a:endCxn id="440" idx="0"/>
          </p:cNvCxnSpPr>
          <p:nvPr/>
        </p:nvCxnSpPr>
        <p:spPr>
          <a:xfrm>
            <a:off x="7327285" y="1111186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42" name="Google Shape;442;p35"/>
          <p:cNvCxnSpPr/>
          <p:nvPr/>
        </p:nvCxnSpPr>
        <p:spPr>
          <a:xfrm flipH="1">
            <a:off x="7327285" y="1355686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43" name="Google Shape;443;p35"/>
          <p:cNvSpPr/>
          <p:nvPr/>
        </p:nvSpPr>
        <p:spPr>
          <a:xfrm>
            <a:off x="7265310" y="1372595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5"/>
          <p:cNvSpPr txBox="1"/>
          <p:nvPr/>
        </p:nvSpPr>
        <p:spPr>
          <a:xfrm>
            <a:off x="7858960" y="1067536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</a:t>
            </a:r>
            <a:endParaRPr sz="1000"/>
          </a:p>
        </p:txBody>
      </p:sp>
      <p:sp>
        <p:nvSpPr>
          <p:cNvPr id="445" name="Google Shape;445;p35"/>
          <p:cNvSpPr txBox="1"/>
          <p:nvPr/>
        </p:nvSpPr>
        <p:spPr>
          <a:xfrm>
            <a:off x="6962310" y="1262636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</a:t>
            </a:r>
            <a:endParaRPr sz="1000"/>
          </a:p>
        </p:txBody>
      </p:sp>
      <p:cxnSp>
        <p:nvCxnSpPr>
          <p:cNvPr id="446" name="Google Shape;446;p35"/>
          <p:cNvCxnSpPr/>
          <p:nvPr/>
        </p:nvCxnSpPr>
        <p:spPr>
          <a:xfrm>
            <a:off x="7322623" y="1376565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47" name="Google Shape;447;p35"/>
          <p:cNvSpPr/>
          <p:nvPr/>
        </p:nvSpPr>
        <p:spPr>
          <a:xfrm>
            <a:off x="7819585" y="1397486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5"/>
          <p:cNvSpPr txBox="1"/>
          <p:nvPr/>
        </p:nvSpPr>
        <p:spPr>
          <a:xfrm>
            <a:off x="7865912" y="1339984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#2</a:t>
            </a:r>
            <a:endParaRPr sz="1000"/>
          </a:p>
        </p:txBody>
      </p:sp>
      <p:sp>
        <p:nvSpPr>
          <p:cNvPr id="449" name="Google Shape;449;p35"/>
          <p:cNvSpPr/>
          <p:nvPr/>
        </p:nvSpPr>
        <p:spPr>
          <a:xfrm>
            <a:off x="8187085" y="1438728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5"/>
          <p:cNvSpPr txBox="1"/>
          <p:nvPr/>
        </p:nvSpPr>
        <p:spPr>
          <a:xfrm>
            <a:off x="8233412" y="1381226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FF"/>
                </a:solidFill>
              </a:rPr>
              <a:t>#3</a:t>
            </a:r>
            <a:endParaRPr b="1" sz="1000">
              <a:solidFill>
                <a:srgbClr val="0000FF"/>
              </a:solidFill>
            </a:endParaRPr>
          </a:p>
        </p:txBody>
      </p:sp>
      <p:cxnSp>
        <p:nvCxnSpPr>
          <p:cNvPr id="451" name="Google Shape;451;p35"/>
          <p:cNvCxnSpPr>
            <a:stCxn id="443" idx="0"/>
          </p:cNvCxnSpPr>
          <p:nvPr/>
        </p:nvCxnSpPr>
        <p:spPr>
          <a:xfrm>
            <a:off x="7323510" y="1372595"/>
            <a:ext cx="915900" cy="6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52" name="Google Shape;452;p35"/>
          <p:cNvCxnSpPr/>
          <p:nvPr/>
        </p:nvCxnSpPr>
        <p:spPr>
          <a:xfrm flipH="1">
            <a:off x="7333135" y="1640718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53" name="Google Shape;453;p35"/>
          <p:cNvSpPr/>
          <p:nvPr/>
        </p:nvSpPr>
        <p:spPr>
          <a:xfrm>
            <a:off x="7265857" y="1658459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5"/>
          <p:cNvSpPr txBox="1"/>
          <p:nvPr/>
        </p:nvSpPr>
        <p:spPr>
          <a:xfrm>
            <a:off x="6962857" y="1548500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#2</a:t>
            </a:r>
            <a:endParaRPr sz="1000"/>
          </a:p>
        </p:txBody>
      </p:sp>
      <p:sp>
        <p:nvSpPr>
          <p:cNvPr id="455" name="Google Shape;455;p35"/>
          <p:cNvSpPr/>
          <p:nvPr/>
        </p:nvSpPr>
        <p:spPr>
          <a:xfrm>
            <a:off x="7825119" y="1670812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6" name="Google Shape;456;p35"/>
          <p:cNvCxnSpPr>
            <a:endCxn id="455" idx="0"/>
          </p:cNvCxnSpPr>
          <p:nvPr/>
        </p:nvCxnSpPr>
        <p:spPr>
          <a:xfrm>
            <a:off x="7336119" y="1663912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57" name="Google Shape;457;p35"/>
          <p:cNvSpPr txBox="1"/>
          <p:nvPr/>
        </p:nvSpPr>
        <p:spPr>
          <a:xfrm>
            <a:off x="7867794" y="1620262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#4</a:t>
            </a:r>
            <a:endParaRPr sz="1000"/>
          </a:p>
        </p:txBody>
      </p:sp>
      <p:sp>
        <p:nvSpPr>
          <p:cNvPr id="458" name="Google Shape;458;p35"/>
          <p:cNvSpPr/>
          <p:nvPr/>
        </p:nvSpPr>
        <p:spPr>
          <a:xfrm>
            <a:off x="8188454" y="1715980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5"/>
          <p:cNvSpPr txBox="1"/>
          <p:nvPr/>
        </p:nvSpPr>
        <p:spPr>
          <a:xfrm>
            <a:off x="8234781" y="1658478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#5</a:t>
            </a:r>
            <a:endParaRPr sz="1000"/>
          </a:p>
        </p:txBody>
      </p:sp>
      <p:cxnSp>
        <p:nvCxnSpPr>
          <p:cNvPr id="460" name="Google Shape;460;p35"/>
          <p:cNvCxnSpPr/>
          <p:nvPr/>
        </p:nvCxnSpPr>
        <p:spPr>
          <a:xfrm>
            <a:off x="7324879" y="1649847"/>
            <a:ext cx="915900" cy="6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61" name="Google Shape;461;p35"/>
          <p:cNvCxnSpPr/>
          <p:nvPr/>
        </p:nvCxnSpPr>
        <p:spPr>
          <a:xfrm flipH="1">
            <a:off x="7327960" y="1904868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62" name="Google Shape;462;p35"/>
          <p:cNvSpPr/>
          <p:nvPr/>
        </p:nvSpPr>
        <p:spPr>
          <a:xfrm>
            <a:off x="7269859" y="1921607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5"/>
          <p:cNvSpPr txBox="1"/>
          <p:nvPr/>
        </p:nvSpPr>
        <p:spPr>
          <a:xfrm>
            <a:off x="6966859" y="1811648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#4</a:t>
            </a:r>
            <a:endParaRPr sz="1000"/>
          </a:p>
        </p:txBody>
      </p:sp>
      <p:cxnSp>
        <p:nvCxnSpPr>
          <p:cNvPr id="464" name="Google Shape;464;p35"/>
          <p:cNvCxnSpPr/>
          <p:nvPr/>
        </p:nvCxnSpPr>
        <p:spPr>
          <a:xfrm>
            <a:off x="7336569" y="1936022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65" name="Google Shape;465;p35"/>
          <p:cNvSpPr/>
          <p:nvPr/>
        </p:nvSpPr>
        <p:spPr>
          <a:xfrm>
            <a:off x="7828465" y="1954846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6" name="Google Shape;466;p35"/>
          <p:cNvCxnSpPr/>
          <p:nvPr/>
        </p:nvCxnSpPr>
        <p:spPr>
          <a:xfrm>
            <a:off x="7325329" y="1942331"/>
            <a:ext cx="915900" cy="6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67" name="Google Shape;467;p35"/>
          <p:cNvSpPr txBox="1"/>
          <p:nvPr/>
        </p:nvSpPr>
        <p:spPr>
          <a:xfrm>
            <a:off x="7871140" y="1904296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#8</a:t>
            </a:r>
            <a:endParaRPr sz="1000"/>
          </a:p>
        </p:txBody>
      </p:sp>
      <p:sp>
        <p:nvSpPr>
          <p:cNvPr id="468" name="Google Shape;468;p35"/>
          <p:cNvSpPr/>
          <p:nvPr/>
        </p:nvSpPr>
        <p:spPr>
          <a:xfrm>
            <a:off x="8191799" y="2000014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5"/>
          <p:cNvSpPr txBox="1"/>
          <p:nvPr/>
        </p:nvSpPr>
        <p:spPr>
          <a:xfrm>
            <a:off x="8238127" y="1942512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#9</a:t>
            </a:r>
            <a:endParaRPr sz="1000"/>
          </a:p>
        </p:txBody>
      </p:sp>
      <p:cxnSp>
        <p:nvCxnSpPr>
          <p:cNvPr id="470" name="Google Shape;470;p35"/>
          <p:cNvCxnSpPr/>
          <p:nvPr/>
        </p:nvCxnSpPr>
        <p:spPr>
          <a:xfrm flipH="1">
            <a:off x="7335192" y="2192248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71" name="Google Shape;471;p35"/>
          <p:cNvSpPr/>
          <p:nvPr/>
        </p:nvSpPr>
        <p:spPr>
          <a:xfrm>
            <a:off x="7277092" y="2208987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5"/>
          <p:cNvSpPr txBox="1"/>
          <p:nvPr/>
        </p:nvSpPr>
        <p:spPr>
          <a:xfrm>
            <a:off x="6974092" y="2099028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#8</a:t>
            </a:r>
            <a:endParaRPr sz="1000"/>
          </a:p>
        </p:txBody>
      </p:sp>
      <p:sp>
        <p:nvSpPr>
          <p:cNvPr id="473" name="Google Shape;473;p35"/>
          <p:cNvSpPr/>
          <p:nvPr/>
        </p:nvSpPr>
        <p:spPr>
          <a:xfrm>
            <a:off x="7276326" y="2342241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5"/>
          <p:cNvSpPr txBox="1"/>
          <p:nvPr/>
        </p:nvSpPr>
        <p:spPr>
          <a:xfrm>
            <a:off x="6973326" y="2232283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#9</a:t>
            </a:r>
            <a:endParaRPr sz="1000"/>
          </a:p>
        </p:txBody>
      </p:sp>
      <p:sp>
        <p:nvSpPr>
          <p:cNvPr id="475" name="Google Shape;475;p35"/>
          <p:cNvSpPr/>
          <p:nvPr/>
        </p:nvSpPr>
        <p:spPr>
          <a:xfrm>
            <a:off x="7275560" y="2480282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5"/>
          <p:cNvSpPr txBox="1"/>
          <p:nvPr/>
        </p:nvSpPr>
        <p:spPr>
          <a:xfrm>
            <a:off x="6972560" y="2370323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#5</a:t>
            </a:r>
            <a:endParaRPr sz="1000"/>
          </a:p>
        </p:txBody>
      </p:sp>
      <p:cxnSp>
        <p:nvCxnSpPr>
          <p:cNvPr id="477" name="Google Shape;477;p35"/>
          <p:cNvCxnSpPr/>
          <p:nvPr/>
        </p:nvCxnSpPr>
        <p:spPr>
          <a:xfrm>
            <a:off x="7324745" y="2474788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78" name="Google Shape;478;p35"/>
          <p:cNvSpPr/>
          <p:nvPr/>
        </p:nvSpPr>
        <p:spPr>
          <a:xfrm>
            <a:off x="7828465" y="2504539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5"/>
          <p:cNvSpPr txBox="1"/>
          <p:nvPr/>
        </p:nvSpPr>
        <p:spPr>
          <a:xfrm>
            <a:off x="7871131" y="2453993"/>
            <a:ext cx="395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#10</a:t>
            </a:r>
            <a:endParaRPr sz="1000"/>
          </a:p>
        </p:txBody>
      </p:sp>
      <p:sp>
        <p:nvSpPr>
          <p:cNvPr id="480" name="Google Shape;480;p35"/>
          <p:cNvSpPr/>
          <p:nvPr/>
        </p:nvSpPr>
        <p:spPr>
          <a:xfrm>
            <a:off x="8191799" y="2549707"/>
            <a:ext cx="116400" cy="23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5"/>
          <p:cNvSpPr txBox="1"/>
          <p:nvPr/>
        </p:nvSpPr>
        <p:spPr>
          <a:xfrm>
            <a:off x="8261156" y="2504543"/>
            <a:ext cx="395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#11</a:t>
            </a:r>
            <a:endParaRPr sz="1000"/>
          </a:p>
        </p:txBody>
      </p:sp>
      <p:cxnSp>
        <p:nvCxnSpPr>
          <p:cNvPr id="482" name="Google Shape;482;p35"/>
          <p:cNvCxnSpPr/>
          <p:nvPr/>
        </p:nvCxnSpPr>
        <p:spPr>
          <a:xfrm>
            <a:off x="7313505" y="2481097"/>
            <a:ext cx="915900" cy="6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83" name="Google Shape;483;p35"/>
          <p:cNvCxnSpPr/>
          <p:nvPr/>
        </p:nvCxnSpPr>
        <p:spPr>
          <a:xfrm flipH="1">
            <a:off x="7340278" y="2752505"/>
            <a:ext cx="5472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84" name="Google Shape;484;p35"/>
          <p:cNvSpPr/>
          <p:nvPr/>
        </p:nvSpPr>
        <p:spPr>
          <a:xfrm>
            <a:off x="7282177" y="2769244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5"/>
          <p:cNvSpPr txBox="1"/>
          <p:nvPr/>
        </p:nvSpPr>
        <p:spPr>
          <a:xfrm>
            <a:off x="6941871" y="2659275"/>
            <a:ext cx="395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#10</a:t>
            </a:r>
            <a:endParaRPr sz="1000"/>
          </a:p>
        </p:txBody>
      </p:sp>
      <p:sp>
        <p:nvSpPr>
          <p:cNvPr id="486" name="Google Shape;486;p35"/>
          <p:cNvSpPr/>
          <p:nvPr/>
        </p:nvSpPr>
        <p:spPr>
          <a:xfrm>
            <a:off x="7282412" y="2907012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5"/>
          <p:cNvSpPr txBox="1"/>
          <p:nvPr/>
        </p:nvSpPr>
        <p:spPr>
          <a:xfrm>
            <a:off x="6942105" y="2797044"/>
            <a:ext cx="395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#11</a:t>
            </a:r>
            <a:endParaRPr sz="1000"/>
          </a:p>
        </p:txBody>
      </p:sp>
      <p:sp>
        <p:nvSpPr>
          <p:cNvPr id="488" name="Google Shape;488;p35"/>
          <p:cNvSpPr/>
          <p:nvPr/>
        </p:nvSpPr>
        <p:spPr>
          <a:xfrm>
            <a:off x="7284030" y="3048380"/>
            <a:ext cx="116400" cy="1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5"/>
          <p:cNvSpPr txBox="1"/>
          <p:nvPr/>
        </p:nvSpPr>
        <p:spPr>
          <a:xfrm>
            <a:off x="7007277" y="2938293"/>
            <a:ext cx="3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FF"/>
                </a:solidFill>
              </a:rPr>
              <a:t>#3</a:t>
            </a:r>
            <a:endParaRPr b="1" sz="1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6"/>
          <p:cNvSpPr txBox="1"/>
          <p:nvPr/>
        </p:nvSpPr>
        <p:spPr>
          <a:xfrm>
            <a:off x="5267325" y="190500"/>
            <a:ext cx="309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Roboto"/>
              <a:buAutoNum type="arabicPeriod"/>
            </a:pPr>
            <a:r>
              <a:rPr b="1" lang="en" sz="22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Greedy Prefetching</a:t>
            </a:r>
            <a:endParaRPr sz="2100">
              <a:solidFill>
                <a:srgbClr val="FFFF00"/>
              </a:solidFill>
            </a:endParaRPr>
          </a:p>
        </p:txBody>
      </p:sp>
      <p:sp>
        <p:nvSpPr>
          <p:cNvPr id="495" name="Google Shape;495;p36"/>
          <p:cNvSpPr txBox="1"/>
          <p:nvPr/>
        </p:nvSpPr>
        <p:spPr>
          <a:xfrm>
            <a:off x="726450" y="1301475"/>
            <a:ext cx="7691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900"/>
              <a:t>Greedy Prefetching in k-ary RDS</a:t>
            </a:r>
            <a:endParaRPr b="1" sz="1900"/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Each node has </a:t>
            </a:r>
            <a:r>
              <a:rPr b="1" lang="en" sz="1700"/>
              <a:t>k pointers</a:t>
            </a:r>
            <a:r>
              <a:rPr lang="en" sz="1700"/>
              <a:t> to other nodes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Obser</a:t>
            </a:r>
            <a:r>
              <a:rPr b="1" lang="en" sz="1700"/>
              <a:t>v</a:t>
            </a:r>
            <a:r>
              <a:rPr b="1" lang="en" sz="1700"/>
              <a:t>ation:</a:t>
            </a:r>
            <a:r>
              <a:rPr lang="en" sz="1700"/>
              <a:t> Only one pointer is followed immediately during traversal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Greedy idea:</a:t>
            </a:r>
            <a:r>
              <a:rPr lang="en" sz="1700"/>
              <a:t> Remaining k-1 pointers are </a:t>
            </a:r>
            <a:r>
              <a:rPr b="1" lang="en" sz="1700">
                <a:solidFill>
                  <a:srgbClr val="980000"/>
                </a:solidFill>
              </a:rPr>
              <a:t>n</a:t>
            </a:r>
            <a:r>
              <a:rPr b="1" lang="en" sz="1700">
                <a:solidFill>
                  <a:srgbClr val="980000"/>
                </a:solidFill>
              </a:rPr>
              <a:t>atural jump-pointers</a:t>
            </a:r>
            <a:endParaRPr b="1" sz="1700">
              <a:solidFill>
                <a:srgbClr val="980000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Can be </a:t>
            </a:r>
            <a:r>
              <a:rPr b="1" lang="en" sz="1700"/>
              <a:t>prefetched immediately</a:t>
            </a:r>
            <a:r>
              <a:rPr lang="en" sz="1700"/>
              <a:t> upon visiting the node</a:t>
            </a:r>
            <a:endParaRPr sz="17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700"/>
              <a:t>Limitation: </a:t>
            </a:r>
            <a:r>
              <a:rPr lang="en" sz="1700"/>
              <a:t>Prefetched nodes may be evicted before use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Generalization:</a:t>
            </a:r>
            <a:r>
              <a:rPr lang="en" sz="1700"/>
              <a:t> For a k-ary tree, the fraction of nodes where latency is fully hidden is </a:t>
            </a:r>
            <a:r>
              <a:rPr b="1" lang="en" sz="1700"/>
              <a:t>roughly (k-1)/k</a:t>
            </a:r>
            <a:r>
              <a:rPr lang="en" sz="1700"/>
              <a:t>, assuming prefetched nodes are not displaced from cache</a:t>
            </a:r>
            <a:endParaRPr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01" name="Google Shape;501;p37"/>
          <p:cNvGraphicFramePr/>
          <p:nvPr/>
        </p:nvGraphicFramePr>
        <p:xfrm>
          <a:off x="493888" y="118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{7B55961F-5F4A-4B9C-B0DE-48F7D8F4482B}</a:tableStyleId>
              </a:tblPr>
              <a:tblGrid>
                <a:gridCol w="1054525"/>
                <a:gridCol w="705775"/>
                <a:gridCol w="2131975"/>
                <a:gridCol w="2131975"/>
                <a:gridCol w="2131975"/>
              </a:tblGrid>
              <a:tr h="6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Prefetching Schemes 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Naive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Greedy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History-Pointer</a:t>
                      </a:r>
                      <a:endParaRPr b="1" sz="15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Data-Linearization</a:t>
                      </a:r>
                      <a:endParaRPr b="1" sz="15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II𝓕ll 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Structures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Nature jump pointers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Artificial jump pointers 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(= History–pointers)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Mapping the nodes at creation time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74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Strengths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▪️Low runtime overhead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▪️Straightforward to implement in a compiler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▪️hide nearly all of the latency for subsequent traversals of the RDS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▪️Without requiring any pointer dereferences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Limitations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▪️Not offer precise control over the prefetching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distance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▪️execution overhead &amp; space overhead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▪️RDS traversal patterns need to be stable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▪️Only beneficial when RDS changes only slowly (or not at all)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Cases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Most widely applicable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Same RDS traversal patterns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RDS changes only slowly (or not at all)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02" name="Google Shape;502;p37"/>
          <p:cNvSpPr txBox="1"/>
          <p:nvPr/>
        </p:nvSpPr>
        <p:spPr>
          <a:xfrm>
            <a:off x="804375" y="694400"/>
            <a:ext cx="4248000" cy="431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At node n</a:t>
            </a:r>
            <a:r>
              <a:rPr b="1" baseline="-25000" lang="en" sz="16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with address A</a:t>
            </a:r>
            <a:r>
              <a:rPr b="1" baseline="-25000" lang="en" sz="16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, prefetch node n</a:t>
            </a:r>
            <a:r>
              <a:rPr b="1" baseline="-25000" lang="en" sz="1600">
                <a:latin typeface="Roboto"/>
                <a:ea typeface="Roboto"/>
                <a:cs typeface="Roboto"/>
                <a:sym typeface="Roboto"/>
              </a:rPr>
              <a:t>i+d</a:t>
            </a:r>
            <a:endParaRPr b="1"/>
          </a:p>
        </p:txBody>
      </p:sp>
      <p:sp>
        <p:nvSpPr>
          <p:cNvPr id="503" name="Google Shape;503;p37"/>
          <p:cNvSpPr txBox="1"/>
          <p:nvPr/>
        </p:nvSpPr>
        <p:spPr>
          <a:xfrm>
            <a:off x="6243150" y="161925"/>
            <a:ext cx="2657400" cy="384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II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𝓕</a:t>
            </a: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ll   := 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number of dereferences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8"/>
          <p:cNvSpPr txBox="1"/>
          <p:nvPr/>
        </p:nvSpPr>
        <p:spPr>
          <a:xfrm>
            <a:off x="5267325" y="190500"/>
            <a:ext cx="3096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2. History Pointer Prefetching</a:t>
            </a:r>
            <a:endParaRPr sz="1600">
              <a:solidFill>
                <a:srgbClr val="FF9900"/>
              </a:solidFill>
            </a:endParaRPr>
          </a:p>
        </p:txBody>
      </p:sp>
      <p:sp>
        <p:nvSpPr>
          <p:cNvPr id="509" name="Google Shape;509;p38"/>
          <p:cNvSpPr txBox="1"/>
          <p:nvPr/>
        </p:nvSpPr>
        <p:spPr>
          <a:xfrm>
            <a:off x="726450" y="1125300"/>
            <a:ext cx="76911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History-Pointer Prefetching</a:t>
            </a:r>
            <a:endParaRPr b="1" sz="19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700"/>
              <a:t>Idea: </a:t>
            </a:r>
            <a:endParaRPr b="1" sz="17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 sz="1700"/>
              <a:t>Create history-pointers in node n</a:t>
            </a:r>
            <a:r>
              <a:rPr b="1" baseline="-25000" lang="en" sz="1700"/>
              <a:t>i</a:t>
            </a:r>
            <a:r>
              <a:rPr b="1" lang="en" sz="1700"/>
              <a:t> to </a:t>
            </a:r>
            <a:r>
              <a:rPr b="1" lang="en" sz="1700">
                <a:solidFill>
                  <a:srgbClr val="FF0000"/>
                </a:solidFill>
              </a:rPr>
              <a:t>record A</a:t>
            </a:r>
            <a:r>
              <a:rPr b="1" baseline="-25000" lang="en" sz="1700">
                <a:solidFill>
                  <a:srgbClr val="FF0000"/>
                </a:solidFill>
              </a:rPr>
              <a:t>i+d</a:t>
            </a:r>
            <a:r>
              <a:rPr b="1" lang="en" sz="1700">
                <a:solidFill>
                  <a:srgbClr val="FF0000"/>
                </a:solidFill>
              </a:rPr>
              <a:t> observed in recent traversal</a:t>
            </a:r>
            <a:r>
              <a:rPr b="1" lang="en" sz="1700"/>
              <a:t> </a:t>
            </a:r>
            <a:endParaRPr b="1" sz="17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700"/>
              <a:t>(Can store multiple pointers to handle different traversal orders)</a:t>
            </a:r>
            <a:endParaRPr sz="17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700"/>
              <a:t>Effective if traversal patterns do not change rapidly</a:t>
            </a:r>
            <a:endParaRPr b="1" sz="17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700"/>
              <a:t>Construction: </a:t>
            </a:r>
            <a:endParaRPr sz="17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700"/>
              <a:t>Maintain a</a:t>
            </a:r>
            <a:r>
              <a:rPr b="1" lang="en" sz="1700"/>
              <a:t> FIFO queue of length d</a:t>
            </a:r>
            <a:r>
              <a:rPr lang="en" sz="1700"/>
              <a:t> with last d visited nodes</a:t>
            </a:r>
            <a:endParaRPr sz="17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700"/>
              <a:t>After first complete traversal, all history-pointers are set</a:t>
            </a:r>
            <a:endParaRPr sz="17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700"/>
              <a:t>Performance:</a:t>
            </a:r>
            <a:endParaRPr sz="17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700"/>
              <a:t>First traversal: no improvement (hi</a:t>
            </a:r>
            <a:r>
              <a:rPr lang="en" sz="1700"/>
              <a:t>story-</a:t>
            </a:r>
            <a:r>
              <a:rPr lang="en" sz="1700"/>
              <a:t>pointers not set yet)</a:t>
            </a:r>
            <a:endParaRPr sz="17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700"/>
              <a:t>Subsequent traversals: hides nearly all latency</a:t>
            </a:r>
            <a:endParaRPr sz="17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700"/>
              <a:t>(Greedy prefetching hides only a fraction)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9"/>
          <p:cNvSpPr txBox="1"/>
          <p:nvPr/>
        </p:nvSpPr>
        <p:spPr>
          <a:xfrm>
            <a:off x="5267325" y="190500"/>
            <a:ext cx="3096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2. History Pointer Prefetching</a:t>
            </a:r>
            <a:endParaRPr sz="1600">
              <a:solidFill>
                <a:srgbClr val="FF9900"/>
              </a:solidFill>
            </a:endParaRPr>
          </a:p>
        </p:txBody>
      </p:sp>
      <p:pic>
        <p:nvPicPr>
          <p:cNvPr id="515" name="Google Shape;5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947" y="1407125"/>
            <a:ext cx="5476100" cy="316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21" name="Google Shape;521;p40"/>
          <p:cNvGraphicFramePr/>
          <p:nvPr/>
        </p:nvGraphicFramePr>
        <p:xfrm>
          <a:off x="493888" y="118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{7B55961F-5F4A-4B9C-B0DE-48F7D8F4482B}</a:tableStyleId>
              </a:tblPr>
              <a:tblGrid>
                <a:gridCol w="1054525"/>
                <a:gridCol w="705775"/>
                <a:gridCol w="2131975"/>
                <a:gridCol w="2131975"/>
                <a:gridCol w="2131975"/>
              </a:tblGrid>
              <a:tr h="6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Prefetching Schemes 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Naive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Greed</a:t>
                      </a: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y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History</a:t>
                      </a: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Pointer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Data-</a:t>
                      </a:r>
                      <a:r>
                        <a:rPr b="1" lang="en" sz="15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Linearization</a:t>
                      </a:r>
                      <a:endParaRPr b="1" sz="15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II𝓕ll 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Structures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Nature jump pointers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Artificial jump pointers 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(= History–pointers)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Mapping the nodes at creation time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74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Strengths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▪️Low runtime overhead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▪️S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traightforward to implement in a compiler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▪️Hide nearly all of the latency for 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subsequent traversals of the RDS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▪️Without requiring any pointer dereferences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Limitations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▪️Not offer precise control over the prefetching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distance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▪️Execution overhead &amp; space overhead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▪️RDS traversal patterns need to be stable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▪️Only beneficial when </a:t>
                      </a: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RDS changes only slowly (or not at all)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Cases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Most widely applicable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Same RDS traversal patterns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EFEFE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RDS changes only slowly (or not at all)</a:t>
                      </a:r>
                      <a:endParaRPr sz="1200">
                        <a:solidFill>
                          <a:srgbClr val="EFEFE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22" name="Google Shape;522;p40"/>
          <p:cNvSpPr txBox="1"/>
          <p:nvPr/>
        </p:nvSpPr>
        <p:spPr>
          <a:xfrm>
            <a:off x="804375" y="694400"/>
            <a:ext cx="4248000" cy="431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At node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1" baseline="-25000" lang="en" sz="16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with address A</a:t>
            </a:r>
            <a:r>
              <a:rPr b="1" baseline="-25000" lang="en" sz="16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, prefetch node n</a:t>
            </a:r>
            <a:r>
              <a:rPr b="1" baseline="-25000" lang="en" sz="1600">
                <a:latin typeface="Roboto"/>
                <a:ea typeface="Roboto"/>
                <a:cs typeface="Roboto"/>
                <a:sym typeface="Roboto"/>
              </a:rPr>
              <a:t>i+d</a:t>
            </a:r>
            <a:endParaRPr b="1"/>
          </a:p>
        </p:txBody>
      </p:sp>
      <p:sp>
        <p:nvSpPr>
          <p:cNvPr id="523" name="Google Shape;523;p40"/>
          <p:cNvSpPr txBox="1"/>
          <p:nvPr/>
        </p:nvSpPr>
        <p:spPr>
          <a:xfrm>
            <a:off x="6243150" y="161925"/>
            <a:ext cx="2657400" cy="384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II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𝓕</a:t>
            </a: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ll   := 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number of dereferences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1"/>
          <p:cNvSpPr txBox="1"/>
          <p:nvPr/>
        </p:nvSpPr>
        <p:spPr>
          <a:xfrm>
            <a:off x="4901725" y="190500"/>
            <a:ext cx="3462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6B26B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1" lang="en" sz="1700">
                <a:solidFill>
                  <a:srgbClr val="F6B26B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b="1" lang="en" sz="1700">
                <a:solidFill>
                  <a:srgbClr val="F6B26B"/>
                </a:solidFill>
                <a:latin typeface="Roboto"/>
                <a:ea typeface="Roboto"/>
                <a:cs typeface="Roboto"/>
                <a:sym typeface="Roboto"/>
              </a:rPr>
              <a:t>Data-Linearization</a:t>
            </a:r>
            <a:r>
              <a:rPr b="1" lang="en" sz="1700">
                <a:solidFill>
                  <a:srgbClr val="F6B26B"/>
                </a:solidFill>
                <a:latin typeface="Roboto"/>
                <a:ea typeface="Roboto"/>
                <a:cs typeface="Roboto"/>
                <a:sym typeface="Roboto"/>
              </a:rPr>
              <a:t> Prefetching</a:t>
            </a:r>
            <a:endParaRPr sz="1600">
              <a:solidFill>
                <a:srgbClr val="F6B26B"/>
              </a:solidFill>
            </a:endParaRPr>
          </a:p>
        </p:txBody>
      </p:sp>
      <p:sp>
        <p:nvSpPr>
          <p:cNvPr id="529" name="Google Shape;529;p41"/>
          <p:cNvSpPr txBox="1"/>
          <p:nvPr/>
        </p:nvSpPr>
        <p:spPr>
          <a:xfrm>
            <a:off x="977850" y="1429905"/>
            <a:ext cx="6947100" cy="3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oboto"/>
                <a:ea typeface="Roboto"/>
                <a:cs typeface="Roboto"/>
                <a:sym typeface="Roboto"/>
              </a:rPr>
              <a:t>Data-Linearization Prefetching</a:t>
            </a:r>
            <a:endParaRPr b="1" sz="19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Goal: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Predict A</a:t>
            </a:r>
            <a:r>
              <a:rPr baseline="-25000" lang="en" sz="1500">
                <a:latin typeface="Roboto"/>
                <a:ea typeface="Roboto"/>
                <a:cs typeface="Roboto"/>
                <a:sym typeface="Roboto"/>
              </a:rPr>
              <a:t>i+d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precisely without pointer dereferences (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II𝓕ll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= 0)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Key idea: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Map heap-allocated nodes likely accessed together into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ontiguous memory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Improves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spatial locality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Compute A</a:t>
            </a:r>
            <a:r>
              <a:rPr baseline="-25000" lang="en" sz="1500">
                <a:latin typeface="Roboto"/>
                <a:ea typeface="Roboto"/>
                <a:cs typeface="Roboto"/>
                <a:sym typeface="Roboto"/>
              </a:rPr>
              <a:t>i+d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via simple arithmetic: </a:t>
            </a:r>
            <a:r>
              <a:rPr lang="en" sz="1500">
                <a:solidFill>
                  <a:srgbClr val="188038"/>
                </a:solidFill>
                <a:latin typeface="Roboto"/>
                <a:ea typeface="Roboto"/>
                <a:cs typeface="Roboto"/>
                <a:sym typeface="Roboto"/>
              </a:rPr>
              <a:t>&amp;x[i + d] = &amp;x[i] + d * sizeof(x[0])</a:t>
            </a:r>
            <a:endParaRPr sz="1500">
              <a:solidFill>
                <a:srgbClr val="18803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When to perform mapping: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500"/>
              <a:buChar char="○"/>
            </a:pPr>
            <a:r>
              <a:rPr lang="en" sz="15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Best at </a:t>
            </a:r>
            <a:r>
              <a:rPr b="1" lang="en" sz="15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node creation time</a:t>
            </a:r>
            <a:endParaRPr b="1" sz="15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Works well if creation order matches traversal or can be safely reordere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d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Char char="○"/>
            </a:pPr>
            <a:r>
              <a:rPr lang="en" sz="15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Dynamic remapping is </a:t>
            </a:r>
            <a:r>
              <a:rPr b="1" lang="en" sz="15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expensive or unsaf</a:t>
            </a:r>
            <a:r>
              <a:rPr b="1" lang="en" sz="15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endParaRPr b="1" sz="15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Limitations: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If RDS structure changes radically, program correctness is preserved, but prefetching benefit is los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t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0" name="Google Shape;53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900" y="678325"/>
            <a:ext cx="3960274" cy="1118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36" name="Google Shape;536;p42"/>
          <p:cNvGraphicFramePr/>
          <p:nvPr/>
        </p:nvGraphicFramePr>
        <p:xfrm>
          <a:off x="493888" y="118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{7B55961F-5F4A-4B9C-B0DE-48F7D8F4482B}</a:tableStyleId>
              </a:tblPr>
              <a:tblGrid>
                <a:gridCol w="1054525"/>
                <a:gridCol w="705775"/>
                <a:gridCol w="2131975"/>
                <a:gridCol w="2131975"/>
                <a:gridCol w="2131975"/>
              </a:tblGrid>
              <a:tr h="6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Prefetching Schemes 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Naive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Greedy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History-Pointer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Data-Linearization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II𝓕ll 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Structures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Nature jump pointers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Artificial jump pointers 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(= History–pointers)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Mapping the nodes at creation time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74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Strengths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▪️Low runtime overhead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▪️Straightforward to implement in a compiler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▪️Hide nearly all of the latency for subsequent traversals of the RDS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▪️Without requiring any pointer dereferences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Limitations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▪️Not offer precise control over the prefetching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distance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▪️Execution overhead &amp; space overhead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▪️RDS traversal patterns need to be stable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▪️Only beneficial when RDS changes only slowly (or not at all)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Cases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Most widely applicable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Same RDS traversal patterns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RDS changes only slowly (or not at all)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37" name="Google Shape;537;p42"/>
          <p:cNvSpPr txBox="1"/>
          <p:nvPr/>
        </p:nvSpPr>
        <p:spPr>
          <a:xfrm>
            <a:off x="804375" y="694400"/>
            <a:ext cx="4248000" cy="431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At node n</a:t>
            </a:r>
            <a:r>
              <a:rPr b="1" baseline="-25000" lang="en" sz="16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with address A</a:t>
            </a:r>
            <a:r>
              <a:rPr b="1" baseline="-25000" lang="en" sz="16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, prefetch node n</a:t>
            </a:r>
            <a:r>
              <a:rPr b="1" baseline="-25000" lang="en" sz="1600">
                <a:latin typeface="Roboto"/>
                <a:ea typeface="Roboto"/>
                <a:cs typeface="Roboto"/>
                <a:sym typeface="Roboto"/>
              </a:rPr>
              <a:t>i+d</a:t>
            </a:r>
            <a:endParaRPr b="1"/>
          </a:p>
        </p:txBody>
      </p:sp>
      <p:sp>
        <p:nvSpPr>
          <p:cNvPr id="538" name="Google Shape;538;p42"/>
          <p:cNvSpPr txBox="1"/>
          <p:nvPr/>
        </p:nvSpPr>
        <p:spPr>
          <a:xfrm>
            <a:off x="6243150" y="161925"/>
            <a:ext cx="2657400" cy="384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II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𝓕</a:t>
            </a: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ll   := 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number of dereferences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25"/>
          <p:cNvSpPr txBox="1"/>
          <p:nvPr>
            <p:ph type="title"/>
          </p:nvPr>
        </p:nvSpPr>
        <p:spPr>
          <a:xfrm>
            <a:off x="182325" y="968300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Motivation</a:t>
            </a:r>
            <a:endParaRPr sz="3200"/>
          </a:p>
        </p:txBody>
      </p:sp>
      <p:sp>
        <p:nvSpPr>
          <p:cNvPr id="225" name="Google Shape;225;p25"/>
          <p:cNvSpPr txBox="1"/>
          <p:nvPr>
            <p:ph idx="1" type="subTitle"/>
          </p:nvPr>
        </p:nvSpPr>
        <p:spPr>
          <a:xfrm>
            <a:off x="182325" y="1439150"/>
            <a:ext cx="53574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b="1" lang="en" sz="1600"/>
              <a:t>Memory wall</a:t>
            </a:r>
            <a:r>
              <a:rPr lang="en" sz="1600"/>
              <a:t>: Processor performance keeps increasing while memory latency has not caught up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bottleneck in performance-intensive computing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/>
              <a:t>Many techniques are aimed to hide memory latency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OoO execution, hierarchical cache, prefetch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/>
              <a:t>For instructions and data array, effective software prefetch solution exists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However </a:t>
            </a:r>
            <a:r>
              <a:rPr b="1" lang="en" sz="1600"/>
              <a:t>recursive data structures</a:t>
            </a:r>
            <a:r>
              <a:rPr lang="en" sz="1600"/>
              <a:t>(RDS) remain hard to tackle due to address dependence</a:t>
            </a:r>
            <a:endParaRPr sz="1600"/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350" y="3100175"/>
            <a:ext cx="3265798" cy="156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9500" y="1501075"/>
            <a:ext cx="3002355" cy="149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3"/>
          <p:cNvSpPr txBox="1"/>
          <p:nvPr>
            <p:ph type="title"/>
          </p:nvPr>
        </p:nvSpPr>
        <p:spPr>
          <a:xfrm>
            <a:off x="764175" y="1196829"/>
            <a:ext cx="7299600" cy="3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Implementation of Greedy Prefetching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Analysis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Scheduling Prefetches</a:t>
            </a:r>
            <a:endParaRPr sz="1500"/>
          </a:p>
        </p:txBody>
      </p:sp>
      <p:sp>
        <p:nvSpPr>
          <p:cNvPr id="544" name="Google Shape;544;p43"/>
          <p:cNvSpPr txBox="1"/>
          <p:nvPr>
            <p:ph idx="1" type="subTitle"/>
          </p:nvPr>
        </p:nvSpPr>
        <p:spPr>
          <a:xfrm>
            <a:off x="4845400" y="4314925"/>
            <a:ext cx="29670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/>
          <p:cNvSpPr txBox="1"/>
          <p:nvPr>
            <p:ph type="title"/>
          </p:nvPr>
        </p:nvSpPr>
        <p:spPr>
          <a:xfrm>
            <a:off x="942675" y="1606675"/>
            <a:ext cx="71010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Discover data structures with the </a:t>
            </a:r>
            <a:r>
              <a:rPr b="1" lang="en" sz="1700"/>
              <a:t>appropriate</a:t>
            </a:r>
            <a:r>
              <a:rPr b="1" lang="en" sz="1700"/>
              <a:t> types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Type declaration information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Figure out which data objects are </a:t>
            </a:r>
            <a:r>
              <a:rPr lang="en" sz="1700">
                <a:solidFill>
                  <a:srgbClr val="FF9900"/>
                </a:solidFill>
              </a:rPr>
              <a:t>Recursive Data Structures</a:t>
            </a:r>
            <a:endParaRPr sz="1700">
              <a:solidFill>
                <a:srgbClr val="FF9900"/>
              </a:solidFill>
            </a:endParaRPr>
          </a:p>
        </p:txBody>
      </p:sp>
      <p:sp>
        <p:nvSpPr>
          <p:cNvPr id="551" name="Google Shape;551;p4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2" name="Google Shape;552;p44"/>
          <p:cNvSpPr txBox="1"/>
          <p:nvPr>
            <p:ph idx="1" type="subTitle"/>
          </p:nvPr>
        </p:nvSpPr>
        <p:spPr>
          <a:xfrm>
            <a:off x="942678" y="2570113"/>
            <a:ext cx="28209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RDS type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553" name="Google Shape;553;p44"/>
          <p:cNvSpPr txBox="1"/>
          <p:nvPr>
            <p:ph idx="2" type="subTitle"/>
          </p:nvPr>
        </p:nvSpPr>
        <p:spPr>
          <a:xfrm>
            <a:off x="4470103" y="2570118"/>
            <a:ext cx="28209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Non RDS type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54" name="Google Shape;554;p44" title="Screenshot 2025-11-22 2007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089" y="3280690"/>
            <a:ext cx="2381160" cy="112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4" title="Screenshot 2025-11-22 2006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675" y="3311113"/>
            <a:ext cx="2380357" cy="1124237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4"/>
          <p:cNvSpPr txBox="1"/>
          <p:nvPr>
            <p:ph type="title"/>
          </p:nvPr>
        </p:nvSpPr>
        <p:spPr>
          <a:xfrm>
            <a:off x="910583" y="976847"/>
            <a:ext cx="71010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Analysis</a:t>
            </a:r>
            <a:endParaRPr sz="2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5"/>
          <p:cNvSpPr txBox="1"/>
          <p:nvPr>
            <p:ph type="title"/>
          </p:nvPr>
        </p:nvSpPr>
        <p:spPr>
          <a:xfrm>
            <a:off x="942675" y="1606675"/>
            <a:ext cx="71010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Figure out which control structures are traversing the RDSs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Looks for loops or recursive procedure calls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Compiler’s heuristic : Find </a:t>
            </a:r>
            <a:r>
              <a:rPr lang="en" sz="1700">
                <a:solidFill>
                  <a:srgbClr val="FF0000"/>
                </a:solidFill>
              </a:rPr>
              <a:t>recurrent pointer update</a:t>
            </a:r>
            <a:endParaRPr sz="1700">
              <a:solidFill>
                <a:srgbClr val="FF0000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A pointer keeps being updated from a field of itself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Propagates pointer values using a simplified but less precise pointer analysis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Which pointer variables point to an RDS, how values change</a:t>
            </a:r>
            <a:endParaRPr sz="1700"/>
          </a:p>
        </p:txBody>
      </p:sp>
      <p:sp>
        <p:nvSpPr>
          <p:cNvPr id="562" name="Google Shape;562;p4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3" name="Google Shape;563;p45"/>
          <p:cNvSpPr txBox="1"/>
          <p:nvPr>
            <p:ph type="title"/>
          </p:nvPr>
        </p:nvSpPr>
        <p:spPr>
          <a:xfrm>
            <a:off x="910583" y="976847"/>
            <a:ext cx="71010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Analysis</a:t>
            </a:r>
            <a:endParaRPr sz="2500"/>
          </a:p>
        </p:txBody>
      </p:sp>
      <p:pic>
        <p:nvPicPr>
          <p:cNvPr id="564" name="Google Shape;564;p45" title="Screenshot 2025-11-23 0934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8125" y="3735503"/>
            <a:ext cx="1709316" cy="12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5" title="Screenshot 2025-11-23 0934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972" y="3735504"/>
            <a:ext cx="1677744" cy="12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5" title="Screenshot 2025-11-23 09340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8617" y="3735505"/>
            <a:ext cx="1510750" cy="12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5" title="Screenshot 2025-11-23 09335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2565" y="3735504"/>
            <a:ext cx="1376967" cy="12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6"/>
          <p:cNvSpPr txBox="1"/>
          <p:nvPr>
            <p:ph type="title"/>
          </p:nvPr>
        </p:nvSpPr>
        <p:spPr>
          <a:xfrm>
            <a:off x="771550" y="1056600"/>
            <a:ext cx="7299600" cy="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Scheduling Prefetches</a:t>
            </a:r>
            <a:endParaRPr sz="2500"/>
          </a:p>
        </p:txBody>
      </p:sp>
      <p:sp>
        <p:nvSpPr>
          <p:cNvPr id="573" name="Google Shape;573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4" name="Google Shape;574;p46"/>
          <p:cNvSpPr txBox="1"/>
          <p:nvPr>
            <p:ph idx="1" type="subTitle"/>
          </p:nvPr>
        </p:nvSpPr>
        <p:spPr>
          <a:xfrm>
            <a:off x="4845400" y="4314925"/>
            <a:ext cx="29670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6"/>
          <p:cNvSpPr txBox="1"/>
          <p:nvPr>
            <p:ph idx="1" type="body"/>
          </p:nvPr>
        </p:nvSpPr>
        <p:spPr>
          <a:xfrm>
            <a:off x="889700" y="2394475"/>
            <a:ext cx="72129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Compiler inserts greedy prefetches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At the point where the recurrent pointer update occurs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Inserts prefetches of all pointers within this object that points to RDS-type objects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Earliest points where addresses are available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Propagating</a:t>
            </a:r>
            <a:r>
              <a:rPr lang="en" sz="1700"/>
              <a:t> the earliest generation points of pointer values with the values allows the computation of availability of prefetch addresses</a:t>
            </a:r>
            <a:endParaRPr sz="1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7"/>
          <p:cNvSpPr txBox="1"/>
          <p:nvPr>
            <p:ph type="title"/>
          </p:nvPr>
        </p:nvSpPr>
        <p:spPr>
          <a:xfrm>
            <a:off x="771550" y="1056600"/>
            <a:ext cx="7299600" cy="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Scheduling Prefetches</a:t>
            </a:r>
            <a:endParaRPr sz="2500"/>
          </a:p>
        </p:txBody>
      </p:sp>
      <p:sp>
        <p:nvSpPr>
          <p:cNvPr id="581" name="Google Shape;581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2" name="Google Shape;582;p47"/>
          <p:cNvSpPr txBox="1"/>
          <p:nvPr>
            <p:ph idx="1" type="subTitle"/>
          </p:nvPr>
        </p:nvSpPr>
        <p:spPr>
          <a:xfrm>
            <a:off x="4845400" y="4314925"/>
            <a:ext cx="29670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3" name="Google Shape;583;p47" title="Screenshot 2025-11-23 10090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350" y="3143575"/>
            <a:ext cx="1679426" cy="162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7" title="Screenshot 2025-11-23 10084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30" y="3143575"/>
            <a:ext cx="2001794" cy="16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7" title="Screenshot 2025-11-23 10112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4350" y="1605687"/>
            <a:ext cx="2036750" cy="110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7" title="Screenshot 2025-11-23 101109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7225" y="1616100"/>
            <a:ext cx="2140025" cy="108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7" name="Google Shape;587;p47"/>
          <p:cNvCxnSpPr/>
          <p:nvPr/>
        </p:nvCxnSpPr>
        <p:spPr>
          <a:xfrm>
            <a:off x="3291250" y="2184325"/>
            <a:ext cx="686400" cy="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8" name="Google Shape;588;p47"/>
          <p:cNvCxnSpPr/>
          <p:nvPr/>
        </p:nvCxnSpPr>
        <p:spPr>
          <a:xfrm>
            <a:off x="3335525" y="4007050"/>
            <a:ext cx="612600" cy="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94" name="Google Shape;594;p48"/>
          <p:cNvSpPr txBox="1"/>
          <p:nvPr>
            <p:ph type="title"/>
          </p:nvPr>
        </p:nvSpPr>
        <p:spPr>
          <a:xfrm>
            <a:off x="913150" y="3696100"/>
            <a:ext cx="7224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595" name="Google Shape;595;p48"/>
          <p:cNvSpPr txBox="1"/>
          <p:nvPr>
            <p:ph idx="1" type="subTitle"/>
          </p:nvPr>
        </p:nvSpPr>
        <p:spPr>
          <a:xfrm>
            <a:off x="896400" y="4489300"/>
            <a:ext cx="72411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&amp; Results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1" name="Google Shape;601;p49"/>
          <p:cNvSpPr txBox="1"/>
          <p:nvPr>
            <p:ph type="title"/>
          </p:nvPr>
        </p:nvSpPr>
        <p:spPr>
          <a:xfrm>
            <a:off x="913150" y="43500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Framework</a:t>
            </a:r>
            <a:endParaRPr/>
          </a:p>
        </p:txBody>
      </p:sp>
      <p:sp>
        <p:nvSpPr>
          <p:cNvPr id="602" name="Google Shape;602;p49"/>
          <p:cNvSpPr txBox="1"/>
          <p:nvPr>
            <p:ph idx="1" type="subTitle"/>
          </p:nvPr>
        </p:nvSpPr>
        <p:spPr>
          <a:xfrm>
            <a:off x="913154" y="1077150"/>
            <a:ext cx="74103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Goal</a:t>
            </a:r>
            <a:r>
              <a:rPr lang="en" sz="1700"/>
              <a:t>: quantify how well compiler-inserted prefetches hide memory latency for recursive data structures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Metrics</a:t>
            </a:r>
            <a:r>
              <a:rPr lang="en" sz="1700"/>
              <a:t>: speedup, stall cycles, prefetch coverage, and prefetch overhead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Also explore robustness: unnecessary prefetches, sensitivity to prefetch distance and miss latency</a:t>
            </a:r>
            <a:endParaRPr sz="1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8" name="Google Shape;608;p50"/>
          <p:cNvSpPr txBox="1"/>
          <p:nvPr>
            <p:ph type="title"/>
          </p:nvPr>
        </p:nvSpPr>
        <p:spPr>
          <a:xfrm>
            <a:off x="913150" y="43500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Framework (Cont’d)</a:t>
            </a:r>
            <a:endParaRPr/>
          </a:p>
        </p:txBody>
      </p:sp>
      <p:sp>
        <p:nvSpPr>
          <p:cNvPr id="609" name="Google Shape;609;p50"/>
          <p:cNvSpPr txBox="1"/>
          <p:nvPr>
            <p:ph idx="1" type="subTitle"/>
          </p:nvPr>
        </p:nvSpPr>
        <p:spPr>
          <a:xfrm>
            <a:off x="913150" y="1077150"/>
            <a:ext cx="76371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rgbClr val="000000"/>
                </a:solidFill>
              </a:rPr>
              <a:t>Benchmarks:</a:t>
            </a:r>
            <a:r>
              <a:rPr lang="en" sz="1600">
                <a:solidFill>
                  <a:srgbClr val="000000"/>
                </a:solidFill>
              </a:rPr>
              <a:t> 10 pointer-intensive Olden programs (lists, trees, graphs, etc.)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Experimented with </a:t>
            </a:r>
            <a:r>
              <a:rPr lang="en" sz="1600"/>
              <a:t>detailed, cycle-accurate simulations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Run on “dynamically-scheduled, super-scalar processor similar to the MIPS R10000”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Also use a custom allocator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/>
              <a:t>Minimize impact of store-stalls when initializing dynamic mem objects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&gt;2x speedup over </a:t>
            </a:r>
            <a:r>
              <a:rPr lang="en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malloc</a:t>
            </a:r>
            <a:r>
              <a:rPr lang="en" sz="1600"/>
              <a:t>, especially for small, frequently created objects</a:t>
            </a:r>
            <a:endParaRPr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5" name="Google Shape;61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5440"/>
            <a:ext cx="9144003" cy="342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1" name="Google Shape;62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50" y="1158025"/>
            <a:ext cx="4294599" cy="21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2000" y="1248350"/>
            <a:ext cx="4468426" cy="207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0425" y="249675"/>
            <a:ext cx="4123151" cy="5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6"/>
          <p:cNvSpPr txBox="1"/>
          <p:nvPr>
            <p:ph type="title"/>
          </p:nvPr>
        </p:nvSpPr>
        <p:spPr>
          <a:xfrm>
            <a:off x="182325" y="968300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Recursive Data Structures</a:t>
            </a:r>
            <a:endParaRPr sz="3200"/>
          </a:p>
        </p:txBody>
      </p:sp>
      <p:sp>
        <p:nvSpPr>
          <p:cNvPr id="234" name="Google Shape;234;p26"/>
          <p:cNvSpPr txBox="1"/>
          <p:nvPr>
            <p:ph idx="1" type="subTitle"/>
          </p:nvPr>
        </p:nvSpPr>
        <p:spPr>
          <a:xfrm>
            <a:off x="310700" y="1381825"/>
            <a:ext cx="58689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b="1" lang="en" sz="1600"/>
              <a:t>Pointer-based </a:t>
            </a:r>
            <a:r>
              <a:rPr lang="en" sz="1600"/>
              <a:t>structures: linked lists, trees, graphs, etc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individual nodes are dynamically allocated from the heap, nodes are linked together through pointers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/>
              <a:t>Traversal is pointer-chasing, not predictable indexing</a:t>
            </a:r>
            <a:endParaRPr b="1"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Low spatial locality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Next address unknown until current node is loaded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Prefetch too early/late → ineffective or wasteful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Thus, conventional prefetch is insufficient</a:t>
            </a:r>
            <a:endParaRPr sz="1600"/>
          </a:p>
        </p:txBody>
      </p:sp>
      <p:sp>
        <p:nvSpPr>
          <p:cNvPr id="235" name="Google Shape;235;p26"/>
          <p:cNvSpPr txBox="1"/>
          <p:nvPr/>
        </p:nvSpPr>
        <p:spPr>
          <a:xfrm>
            <a:off x="6021150" y="968300"/>
            <a:ext cx="3000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1100">
                <a:solidFill>
                  <a:srgbClr val="24292E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6F42C1"/>
                </a:solidFill>
                <a:latin typeface="Courier New"/>
                <a:ea typeface="Courier New"/>
                <a:cs typeface="Courier New"/>
                <a:sym typeface="Courier New"/>
              </a:rPr>
              <a:t>sum_array</a:t>
            </a:r>
            <a:r>
              <a:rPr b="1" lang="en" sz="1100">
                <a:solidFill>
                  <a:srgbClr val="24292E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1100">
                <a:solidFill>
                  <a:srgbClr val="24292E"/>
                </a:solidFill>
                <a:latin typeface="Courier New"/>
                <a:ea typeface="Courier New"/>
                <a:cs typeface="Courier New"/>
                <a:sym typeface="Courier New"/>
              </a:rPr>
              <a:t> *A, </a:t>
            </a: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1100">
                <a:solidFill>
                  <a:srgbClr val="24292E"/>
                </a:solidFill>
                <a:latin typeface="Courier New"/>
                <a:ea typeface="Courier New"/>
                <a:cs typeface="Courier New"/>
                <a:sym typeface="Courier New"/>
              </a:rPr>
              <a:t> n) 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sum = </a:t>
            </a:r>
            <a:r>
              <a:rPr b="1" lang="en" sz="1100">
                <a:solidFill>
                  <a:srgbClr val="005CC5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= </a:t>
            </a:r>
            <a:r>
              <a:rPr b="1" lang="en" sz="1100">
                <a:solidFill>
                  <a:srgbClr val="005CC5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i &lt; n; i++) {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sum += A[i];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sum;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/>
          </a:p>
        </p:txBody>
      </p:sp>
      <p:sp>
        <p:nvSpPr>
          <p:cNvPr id="236" name="Google Shape;236;p26"/>
          <p:cNvSpPr txBox="1"/>
          <p:nvPr/>
        </p:nvSpPr>
        <p:spPr>
          <a:xfrm>
            <a:off x="6021150" y="2571750"/>
            <a:ext cx="30000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6F42C1"/>
                </a:solidFill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data;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6F42C1"/>
                </a:solidFill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*next;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1100">
                <a:solidFill>
                  <a:srgbClr val="24292E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6F42C1"/>
                </a:solidFill>
                <a:latin typeface="Courier New"/>
                <a:ea typeface="Courier New"/>
                <a:cs typeface="Courier New"/>
                <a:sym typeface="Courier New"/>
              </a:rPr>
              <a:t>sum_list</a:t>
            </a:r>
            <a:r>
              <a:rPr b="1" lang="en" sz="1100">
                <a:solidFill>
                  <a:srgbClr val="24292E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b="1" lang="en" sz="1100">
                <a:solidFill>
                  <a:srgbClr val="24292E"/>
                </a:solidFill>
                <a:latin typeface="Courier New"/>
                <a:ea typeface="Courier New"/>
                <a:cs typeface="Courier New"/>
                <a:sym typeface="Courier New"/>
              </a:rPr>
              <a:t> Node *p) 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sum = </a:t>
            </a:r>
            <a:r>
              <a:rPr b="1" lang="en" sz="1100">
                <a:solidFill>
                  <a:srgbClr val="005CC5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(p != </a:t>
            </a:r>
            <a:r>
              <a:rPr b="1" lang="en" sz="1100">
                <a:solidFill>
                  <a:srgbClr val="005CC5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sum += p-&gt;data;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p = p-&gt;next;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100">
                <a:solidFill>
                  <a:srgbClr val="D73A49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sum;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/>
          </a:p>
        </p:txBody>
      </p:sp>
      <p:sp>
        <p:nvSpPr>
          <p:cNvPr id="237" name="Google Shape;237;p26"/>
          <p:cNvSpPr txBox="1"/>
          <p:nvPr/>
        </p:nvSpPr>
        <p:spPr>
          <a:xfrm>
            <a:off x="6798725" y="4748275"/>
            <a:ext cx="11841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(b) RDSs</a:t>
            </a:r>
            <a:endParaRPr sz="1600"/>
          </a:p>
        </p:txBody>
      </p:sp>
      <p:sp>
        <p:nvSpPr>
          <p:cNvPr id="238" name="Google Shape;238;p26"/>
          <p:cNvSpPr txBox="1"/>
          <p:nvPr/>
        </p:nvSpPr>
        <p:spPr>
          <a:xfrm>
            <a:off x="6741600" y="2162425"/>
            <a:ext cx="15591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(a) Data array</a:t>
            </a:r>
            <a:endParaRPr sz="1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9" name="Google Shape;629;p53"/>
          <p:cNvSpPr txBox="1"/>
          <p:nvPr>
            <p:ph type="title"/>
          </p:nvPr>
        </p:nvSpPr>
        <p:spPr>
          <a:xfrm>
            <a:off x="913150" y="43500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Overview</a:t>
            </a:r>
            <a:endParaRPr/>
          </a:p>
        </p:txBody>
      </p:sp>
      <p:sp>
        <p:nvSpPr>
          <p:cNvPr id="630" name="Google Shape;630;p53"/>
          <p:cNvSpPr txBox="1"/>
          <p:nvPr>
            <p:ph idx="1" type="subTitle"/>
          </p:nvPr>
        </p:nvSpPr>
        <p:spPr>
          <a:xfrm>
            <a:off x="913150" y="692400"/>
            <a:ext cx="7410300" cy="32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Compiler-Inserted Greedy Prefetching</a:t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Performance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 roughly half of the Olden programs, compiler-inserted greedy prefetching yields noticeable speedups (up to ~45%) by shrinking load stall time.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Coverage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Coverage factor (fraction of original D-cache misses that are either prefetched hits or misses) exceeds ~60% for 7/10 programs.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Remaining misses often stem from scalar/array loads outside recognized RDS patterns.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Unnecessary Prefetches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programs show &gt;80% of dynamic prefetches bring already-cached data (i.e., high “unnecessary” rate).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Despite this, overall execution time still improves because prefetch instructions are relatively cheap and scheduled early.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6" name="Google Shape;63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5463"/>
            <a:ext cx="8839204" cy="301258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54"/>
          <p:cNvSpPr txBox="1"/>
          <p:nvPr>
            <p:ph type="title"/>
          </p:nvPr>
        </p:nvSpPr>
        <p:spPr>
          <a:xfrm>
            <a:off x="913150" y="43500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(Cont’d)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3" name="Google Shape;643;p55"/>
          <p:cNvSpPr txBox="1"/>
          <p:nvPr>
            <p:ph type="title"/>
          </p:nvPr>
        </p:nvSpPr>
        <p:spPr>
          <a:xfrm>
            <a:off x="913150" y="43500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(Cont’d)</a:t>
            </a:r>
            <a:endParaRPr/>
          </a:p>
        </p:txBody>
      </p:sp>
      <p:pic>
        <p:nvPicPr>
          <p:cNvPr id="644" name="Google Shape;64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2675"/>
            <a:ext cx="8839204" cy="290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0" name="Google Shape;650;p56"/>
          <p:cNvSpPr txBox="1"/>
          <p:nvPr>
            <p:ph type="title"/>
          </p:nvPr>
        </p:nvSpPr>
        <p:spPr>
          <a:xfrm>
            <a:off x="913150" y="43500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(Cont’d)</a:t>
            </a:r>
            <a:endParaRPr/>
          </a:p>
        </p:txBody>
      </p:sp>
      <p:pic>
        <p:nvPicPr>
          <p:cNvPr id="651" name="Google Shape;65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363" y="791225"/>
            <a:ext cx="5173276" cy="335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7" name="Google Shape;657;p57"/>
          <p:cNvSpPr txBox="1"/>
          <p:nvPr>
            <p:ph type="title"/>
          </p:nvPr>
        </p:nvSpPr>
        <p:spPr>
          <a:xfrm>
            <a:off x="913150" y="43500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(Cont’d)</a:t>
            </a:r>
            <a:endParaRPr/>
          </a:p>
        </p:txBody>
      </p:sp>
      <p:sp>
        <p:nvSpPr>
          <p:cNvPr id="658" name="Google Shape;658;p57"/>
          <p:cNvSpPr txBox="1"/>
          <p:nvPr>
            <p:ph idx="1" type="subTitle"/>
          </p:nvPr>
        </p:nvSpPr>
        <p:spPr>
          <a:xfrm>
            <a:off x="913150" y="692400"/>
            <a:ext cx="7410300" cy="32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Compiler-Inserted Greedy Prefetching</a:t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Key Takeaways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Even a simple, widely applicable greedy scheme can substantially reduce memory stalls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But,</a:t>
            </a:r>
            <a:r>
              <a:rPr lang="en"/>
              <a:t> still lots of room to remove </a:t>
            </a:r>
            <a:r>
              <a:rPr i="1" lang="en"/>
              <a:t>useless</a:t>
            </a:r>
            <a:r>
              <a:rPr lang="en"/>
              <a:t> and </a:t>
            </a:r>
            <a:r>
              <a:rPr i="1" lang="en"/>
              <a:t>redundant</a:t>
            </a:r>
            <a:r>
              <a:rPr lang="en"/>
              <a:t> prefetches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4" name="Google Shape;664;p58"/>
          <p:cNvSpPr txBox="1"/>
          <p:nvPr>
            <p:ph type="title"/>
          </p:nvPr>
        </p:nvSpPr>
        <p:spPr>
          <a:xfrm>
            <a:off x="913150" y="43500"/>
            <a:ext cx="773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Wasted Prefetches</a:t>
            </a:r>
            <a:endParaRPr/>
          </a:p>
        </p:txBody>
      </p:sp>
      <p:sp>
        <p:nvSpPr>
          <p:cNvPr id="665" name="Google Shape;665;p58"/>
          <p:cNvSpPr txBox="1"/>
          <p:nvPr>
            <p:ph idx="1" type="subTitle"/>
          </p:nvPr>
        </p:nvSpPr>
        <p:spPr>
          <a:xfrm>
            <a:off x="913150" y="825100"/>
            <a:ext cx="77343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400">
                <a:solidFill>
                  <a:srgbClr val="000000"/>
                </a:solidFill>
              </a:rPr>
              <a:t>Idea:</a:t>
            </a:r>
            <a:r>
              <a:rPr lang="en" sz="1400">
                <a:solidFill>
                  <a:srgbClr val="000000"/>
                </a:solidFill>
              </a:rPr>
              <a:t> Use memory feedback (e.g., profiling/simulator data) to measure the hit rate of each static prefetch site.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Heuristic:</a:t>
            </a:r>
            <a:r>
              <a:rPr lang="en" sz="1400">
                <a:solidFill>
                  <a:srgbClr val="000000"/>
                </a:solidFill>
              </a:rPr>
              <a:t> Eliminate prefetch instructions whose addresses almost always hit in the cache (i.e., very high prefetch hit rate), keeping only high-payoff prefetches.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Results</a:t>
            </a:r>
            <a:endParaRPr b="1"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Light pruning of high-hit prefetch sites yields small but consistent extra speedups (by cutting useless/redundant traffic) on several of the benchmarks.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Too aggressive pruning reduces miss coverage and hurts performance; need to balance overhead vs coverage.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Takeaway:</a:t>
            </a:r>
            <a:r>
              <a:rPr lang="en" sz="1400"/>
              <a:t> </a:t>
            </a:r>
            <a:r>
              <a:rPr lang="en" sz="1400">
                <a:solidFill>
                  <a:srgbClr val="000000"/>
                </a:solidFill>
              </a:rPr>
              <a:t>better locality analysis can make compiler prefetching </a:t>
            </a:r>
            <a:r>
              <a:rPr i="1" lang="en" sz="1400">
                <a:solidFill>
                  <a:srgbClr val="000000"/>
                </a:solidFill>
              </a:rPr>
              <a:t>cheaper</a:t>
            </a:r>
            <a:r>
              <a:rPr lang="en" sz="1400">
                <a:solidFill>
                  <a:srgbClr val="000000"/>
                </a:solidFill>
              </a:rPr>
              <a:t> without redesigning the core prefetch algorithm.</a:t>
            </a:r>
            <a:endParaRPr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1" name="Google Shape;671;p59"/>
          <p:cNvSpPr txBox="1"/>
          <p:nvPr>
            <p:ph type="title"/>
          </p:nvPr>
        </p:nvSpPr>
        <p:spPr>
          <a:xfrm>
            <a:off x="913150" y="43500"/>
            <a:ext cx="773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</a:t>
            </a:r>
            <a:r>
              <a:rPr lang="en"/>
              <a:t> Approaches</a:t>
            </a:r>
            <a:endParaRPr/>
          </a:p>
        </p:txBody>
      </p:sp>
      <p:sp>
        <p:nvSpPr>
          <p:cNvPr id="672" name="Google Shape;672;p59"/>
          <p:cNvSpPr txBox="1"/>
          <p:nvPr>
            <p:ph idx="1" type="subTitle"/>
          </p:nvPr>
        </p:nvSpPr>
        <p:spPr>
          <a:xfrm>
            <a:off x="913150" y="692400"/>
            <a:ext cx="7734300" cy="32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History-Pointer Prefetching &amp; Data Linearization Prefetching</a:t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History-pointer prefetching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Adds “history pointers” to nodes to prefetch further ahead without pointer chasing.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</a:t>
            </a:r>
            <a:r>
              <a:rPr lang="en">
                <a:solidFill>
                  <a:srgbClr val="188038"/>
                </a:solidFill>
                <a:latin typeface="Roboto"/>
                <a:ea typeface="Roboto"/>
                <a:cs typeface="Roboto"/>
                <a:sym typeface="Roboto"/>
              </a:rPr>
              <a:t>health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improves speedup relative to greedy (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~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40% better) via: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Higher miss coverage (e.g., ~64% → ~100%)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Fewer unnecessary prefetches (e.g., ~41% → ~29%)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Tradeoff: extra instructions &amp; memory to maintain history pointers.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Data Linearization prefetching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Relies on laying out nodes so traversal order has locality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Achieves precise control of prefetch distance and good coverage, but only when a stable traversal order exists.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E.g., for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perimeter</a:t>
            </a:r>
            <a:r>
              <a:rPr lang="en"/>
              <a:t> and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treeadd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8" name="Google Shape;67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13" y="0"/>
            <a:ext cx="8476769" cy="435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4" name="Google Shape;684;p61"/>
          <p:cNvSpPr txBox="1"/>
          <p:nvPr>
            <p:ph type="title"/>
          </p:nvPr>
        </p:nvSpPr>
        <p:spPr>
          <a:xfrm>
            <a:off x="676900" y="43500"/>
            <a:ext cx="84672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Architectural Support for Prefetch RDSs</a:t>
            </a:r>
            <a:endParaRPr/>
          </a:p>
        </p:txBody>
      </p:sp>
      <p:sp>
        <p:nvSpPr>
          <p:cNvPr id="685" name="Google Shape;685;p61"/>
          <p:cNvSpPr txBox="1"/>
          <p:nvPr>
            <p:ph idx="1" type="subTitle"/>
          </p:nvPr>
        </p:nvSpPr>
        <p:spPr>
          <a:xfrm>
            <a:off x="913150" y="825100"/>
            <a:ext cx="7734300" cy="35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400">
                <a:solidFill>
                  <a:srgbClr val="000000"/>
                </a:solidFill>
              </a:rPr>
              <a:t>Problem</a:t>
            </a:r>
            <a:r>
              <a:rPr b="1" lang="en" sz="1400">
                <a:solidFill>
                  <a:srgbClr val="000000"/>
                </a:solidFill>
              </a:rPr>
              <a:t> #1 — Memory Function Units</a:t>
            </a:r>
            <a:endParaRPr b="1"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Prefetching adds both prefetch instructions and extra loads (e.g., for jump-pointers), increasing pressure on memory units.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20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Varying the number of memory units shows that two units capture most of the performance benefit; going beyond that yields diminishing returns.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400">
                <a:solidFill>
                  <a:srgbClr val="000000"/>
                </a:solidFill>
              </a:rPr>
              <a:t>Problem #2 — Non-Excepting Memory Operations</a:t>
            </a:r>
            <a:endParaRPr b="1"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RDS codes frequently generate invalid prefetch addresses (NULL / invalid pointers), unlike array codes where it mainly happens at array bounds.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20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With </a:t>
            </a:r>
            <a:r>
              <a:rPr i="1" lang="en">
                <a:latin typeface="Roboto"/>
                <a:ea typeface="Roboto"/>
                <a:cs typeface="Roboto"/>
                <a:sym typeface="Roboto"/>
              </a:rPr>
              <a:t>excepting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prefetches, the compiler must guard many prefetches with explicit NULL checks, and the out-of-order core cannot fully hide this overhead.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spcBef>
                <a:spcPts val="200"/>
              </a:spcBef>
              <a:spcAft>
                <a:spcPts val="0"/>
              </a:spcAft>
              <a:buSzPts val="1400"/>
              <a:buFont typeface="Roboto"/>
              <a:buChar char="■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Noticeable slowdowns in some benchmarks.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200"/>
              </a:spcBef>
              <a:spcAft>
                <a:spcPts val="20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With </a:t>
            </a:r>
            <a:r>
              <a:rPr i="1" lang="en">
                <a:latin typeface="Roboto"/>
                <a:ea typeface="Roboto"/>
                <a:cs typeface="Roboto"/>
                <a:sym typeface="Roboto"/>
              </a:rPr>
              <a:t>non-excepting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prefetches, those guards are unnecessary, so we keep most of the coverage with much lower overhead.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91" name="Google Shape;691;p62"/>
          <p:cNvSpPr txBox="1"/>
          <p:nvPr>
            <p:ph type="title"/>
          </p:nvPr>
        </p:nvSpPr>
        <p:spPr>
          <a:xfrm>
            <a:off x="913150" y="3696100"/>
            <a:ext cx="7224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692" name="Google Shape;692;p62"/>
          <p:cNvSpPr txBox="1"/>
          <p:nvPr>
            <p:ph idx="1" type="subTitle"/>
          </p:nvPr>
        </p:nvSpPr>
        <p:spPr>
          <a:xfrm>
            <a:off x="896400" y="4489300"/>
            <a:ext cx="72411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27"/>
          <p:cNvSpPr txBox="1"/>
          <p:nvPr>
            <p:ph type="title"/>
          </p:nvPr>
        </p:nvSpPr>
        <p:spPr>
          <a:xfrm>
            <a:off x="182325" y="968300"/>
            <a:ext cx="86346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Data Arrays VS Recursive Data Structures</a:t>
            </a:r>
            <a:endParaRPr sz="3200"/>
          </a:p>
        </p:txBody>
      </p:sp>
      <p:sp>
        <p:nvSpPr>
          <p:cNvPr id="245" name="Google Shape;245;p27"/>
          <p:cNvSpPr txBox="1"/>
          <p:nvPr>
            <p:ph idx="1" type="subTitle"/>
          </p:nvPr>
        </p:nvSpPr>
        <p:spPr>
          <a:xfrm>
            <a:off x="310700" y="1381825"/>
            <a:ext cx="39843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Data Arrays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Access pattern is index-driven and easily analyzable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Strong spatial locality, elements stored  contiguously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Future addresses can be computed statically (A[i+1], A[i+2], …)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246" name="Google Shape;246;p27"/>
          <p:cNvSpPr txBox="1"/>
          <p:nvPr>
            <p:ph idx="2" type="subTitle"/>
          </p:nvPr>
        </p:nvSpPr>
        <p:spPr>
          <a:xfrm>
            <a:off x="4901950" y="1381825"/>
            <a:ext cx="37716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RDSs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Structures shape determined at runtime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Memory layout reflects allocation history, not index order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Address of a pointer dereference is unknown until value is loaded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3"/>
          <p:cNvSpPr txBox="1"/>
          <p:nvPr>
            <p:ph type="title"/>
          </p:nvPr>
        </p:nvSpPr>
        <p:spPr>
          <a:xfrm>
            <a:off x="764175" y="1196824"/>
            <a:ext cx="7299600" cy="8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Related Works</a:t>
            </a:r>
            <a:endParaRPr sz="2500"/>
          </a:p>
        </p:txBody>
      </p:sp>
      <p:sp>
        <p:nvSpPr>
          <p:cNvPr id="698" name="Google Shape;698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9" name="Google Shape;699;p63"/>
          <p:cNvSpPr txBox="1"/>
          <p:nvPr>
            <p:ph idx="1" type="subTitle"/>
          </p:nvPr>
        </p:nvSpPr>
        <p:spPr>
          <a:xfrm>
            <a:off x="4845400" y="4314925"/>
            <a:ext cx="29670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63"/>
          <p:cNvSpPr txBox="1"/>
          <p:nvPr>
            <p:ph type="title"/>
          </p:nvPr>
        </p:nvSpPr>
        <p:spPr>
          <a:xfrm>
            <a:off x="764175" y="1936527"/>
            <a:ext cx="7299600" cy="26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Software Prefetching for Indirect Memory Accesses (CGO 2017)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Develops a LLVM IR pass that inserts prefetches automatically for indirect memory accesses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Use the compiler to generate prefetches that hardware can’t figure out easily, but implemented as an LLVM pass and targets modern CPUs</a:t>
            </a:r>
            <a:br>
              <a:rPr lang="en" sz="1500"/>
            </a:b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Coroutines for Prefetching Dynamic Data Structures (2024)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Builds an LLVM </a:t>
            </a:r>
            <a:r>
              <a:rPr lang="en" sz="1500"/>
              <a:t>compiler</a:t>
            </a:r>
            <a:r>
              <a:rPr lang="en" sz="1500"/>
              <a:t> pass that transforms code to use coroutines that prefetches in dynamic data structures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Reduce main-thread overhead and overlap memory latency better</a:t>
            </a:r>
            <a:endParaRPr sz="15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64"/>
          <p:cNvSpPr txBox="1"/>
          <p:nvPr>
            <p:ph type="title"/>
          </p:nvPr>
        </p:nvSpPr>
        <p:spPr>
          <a:xfrm>
            <a:off x="764175" y="1196824"/>
            <a:ext cx="7299600" cy="8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Related Works</a:t>
            </a:r>
            <a:endParaRPr sz="2500"/>
          </a:p>
        </p:txBody>
      </p:sp>
      <p:sp>
        <p:nvSpPr>
          <p:cNvPr id="706" name="Google Shape;706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7" name="Google Shape;707;p64"/>
          <p:cNvSpPr txBox="1"/>
          <p:nvPr>
            <p:ph idx="1" type="subTitle"/>
          </p:nvPr>
        </p:nvSpPr>
        <p:spPr>
          <a:xfrm>
            <a:off x="4845400" y="4314925"/>
            <a:ext cx="29670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64"/>
          <p:cNvSpPr txBox="1"/>
          <p:nvPr>
            <p:ph type="title"/>
          </p:nvPr>
        </p:nvSpPr>
        <p:spPr>
          <a:xfrm>
            <a:off x="764175" y="1936525"/>
            <a:ext cx="7708200" cy="26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Techniques for Bandwidth-Efficient Prefetching of  Linked Data Structures (2009)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Hardware </a:t>
            </a:r>
            <a:r>
              <a:rPr lang="en" sz="1500"/>
              <a:t>prefetcher</a:t>
            </a:r>
            <a:r>
              <a:rPr lang="en" sz="1500"/>
              <a:t> specialized for linked data</a:t>
            </a:r>
            <a:endParaRPr sz="15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Effective Jump-Pointer Prefetching for Linked Data Structures (1999)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Introduces hardware/software jump-pointer prefetching for linked lists and trees</a:t>
            </a:r>
            <a:endParaRPr sz="15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714" name="Google Shape;714;p65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715" name="Google Shape;715;p65"/>
          <p:cNvSpPr txBox="1"/>
          <p:nvPr>
            <p:ph type="title"/>
          </p:nvPr>
        </p:nvSpPr>
        <p:spPr>
          <a:xfrm>
            <a:off x="1065550" y="3157750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/>
              <a:t>Questions?</a:t>
            </a:r>
            <a:endParaRPr b="0"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28"/>
          <p:cNvSpPr txBox="1"/>
          <p:nvPr>
            <p:ph type="title"/>
          </p:nvPr>
        </p:nvSpPr>
        <p:spPr>
          <a:xfrm>
            <a:off x="182325" y="968300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Challenges in RDSs</a:t>
            </a:r>
            <a:endParaRPr sz="3200"/>
          </a:p>
        </p:txBody>
      </p:sp>
      <p:sp>
        <p:nvSpPr>
          <p:cNvPr id="253" name="Google Shape;253;p28"/>
          <p:cNvSpPr txBox="1"/>
          <p:nvPr>
            <p:ph idx="1" type="subTitle"/>
          </p:nvPr>
        </p:nvSpPr>
        <p:spPr>
          <a:xfrm>
            <a:off x="310700" y="1529800"/>
            <a:ext cx="58689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Analysis Challenges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Uncertain temporal locality, hard to identify which nodes will be reused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Heap-allocated nodes may be disjoint or partially shared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Difficult to predict memory access patterns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Scheduling Challenges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Goal is to prefetch far ahead to hide memory latency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Prefetch depth is limited by unknown future addresses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Intermediate nodes must be visited before computing future pointers-pointer-chasing, add extra instruction overhead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54" name="Google Shape;2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950" y="1094275"/>
            <a:ext cx="2908400" cy="20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7250" y="3051050"/>
            <a:ext cx="2907792" cy="1922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29"/>
          <p:cNvSpPr txBox="1"/>
          <p:nvPr>
            <p:ph type="title"/>
          </p:nvPr>
        </p:nvSpPr>
        <p:spPr>
          <a:xfrm>
            <a:off x="182325" y="968300"/>
            <a:ext cx="83769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Limits of Hardware Prefetch &amp; Multithreading</a:t>
            </a:r>
            <a:endParaRPr sz="3200"/>
          </a:p>
        </p:txBody>
      </p:sp>
      <p:sp>
        <p:nvSpPr>
          <p:cNvPr id="262" name="Google Shape;262;p29"/>
          <p:cNvSpPr txBox="1"/>
          <p:nvPr>
            <p:ph idx="1" type="subTitle"/>
          </p:nvPr>
        </p:nvSpPr>
        <p:spPr>
          <a:xfrm>
            <a:off x="356975" y="1385925"/>
            <a:ext cx="39483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Hardware Prefetch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Adv:  No extra instruction overhead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Cons: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Unable to recognize irregular memory access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Relies on predictable patterns, assuming regular, strided or sequential access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RDSs exhibit chaotic, data dependent address sequence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263" name="Google Shape;263;p29"/>
          <p:cNvSpPr txBox="1"/>
          <p:nvPr>
            <p:ph idx="2" type="subTitle"/>
          </p:nvPr>
        </p:nvSpPr>
        <p:spPr>
          <a:xfrm>
            <a:off x="4572000" y="1617209"/>
            <a:ext cx="44493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Multithreading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Adv: Does not require predicting address ahead of time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Cons: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Needs multiple runnable threads exist, which may not exist or be supported by hardware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Cannot resolve serial pointer dependencies in RDS traversal</a:t>
            </a:r>
            <a:endParaRPr sz="21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Often no parallel work exists during RDS traversal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30"/>
          <p:cNvSpPr txBox="1"/>
          <p:nvPr>
            <p:ph type="title"/>
          </p:nvPr>
        </p:nvSpPr>
        <p:spPr>
          <a:xfrm>
            <a:off x="182325" y="968300"/>
            <a:ext cx="83769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Proposed Software Prefetch</a:t>
            </a:r>
            <a:endParaRPr sz="3200"/>
          </a:p>
        </p:txBody>
      </p:sp>
      <p:sp>
        <p:nvSpPr>
          <p:cNvPr id="270" name="Google Shape;270;p30"/>
          <p:cNvSpPr txBox="1"/>
          <p:nvPr>
            <p:ph idx="1" type="subTitle"/>
          </p:nvPr>
        </p:nvSpPr>
        <p:spPr>
          <a:xfrm>
            <a:off x="273700" y="1513250"/>
            <a:ext cx="47427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Greedy prefetch</a:t>
            </a:r>
            <a:endParaRPr b="1"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Prefetch the next node followed by the immediate control flow </a:t>
            </a:r>
            <a:endParaRPr sz="16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History-pointer prefetch</a:t>
            </a:r>
            <a:endParaRPr b="1"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Add history pointers obtained from recent traversal</a:t>
            </a:r>
            <a:endParaRPr sz="16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Data-Linearization prefetch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Map nodes close in the traversal to contiguous memory</a:t>
            </a:r>
            <a:endParaRPr b="1" sz="1600"/>
          </a:p>
        </p:txBody>
      </p:sp>
      <p:pic>
        <p:nvPicPr>
          <p:cNvPr id="271" name="Google Shape;2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850" y="968305"/>
            <a:ext cx="2788921" cy="122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5850" y="2190125"/>
            <a:ext cx="2788921" cy="122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5850" y="3608070"/>
            <a:ext cx="2788921" cy="1354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279" name="Google Shape;279;p31" title="Research_header.jpg"/>
          <p:cNvPicPr preferRelativeResize="0"/>
          <p:nvPr/>
        </p:nvPicPr>
        <p:blipFill rotWithShape="1">
          <a:blip r:embed="rId3">
            <a:alphaModFix/>
          </a:blip>
          <a:srcRect b="0" l="0" r="36784" t="0"/>
          <a:stretch/>
        </p:blipFill>
        <p:spPr>
          <a:xfrm>
            <a:off x="4253388" y="908050"/>
            <a:ext cx="4037464" cy="4254500"/>
          </a:xfrm>
          <a:prstGeom prst="flowChartInputOutput">
            <a:avLst/>
          </a:prstGeom>
          <a:noFill/>
          <a:ln>
            <a:noFill/>
          </a:ln>
        </p:spPr>
      </p:pic>
      <p:pic>
        <p:nvPicPr>
          <p:cNvPr id="280" name="Google Shape;280;p31" title="Research_1200px.jpg"/>
          <p:cNvPicPr preferRelativeResize="0"/>
          <p:nvPr/>
        </p:nvPicPr>
        <p:blipFill rotWithShape="1">
          <a:blip r:embed="rId4">
            <a:alphaModFix amt="15000"/>
          </a:blip>
          <a:srcRect b="7458" l="17742" r="29358" t="8929"/>
          <a:stretch/>
        </p:blipFill>
        <p:spPr>
          <a:xfrm>
            <a:off x="1030567" y="908050"/>
            <a:ext cx="4037464" cy="4254500"/>
          </a:xfrm>
          <a:prstGeom prst="flowChartInputOutput">
            <a:avLst/>
          </a:prstGeom>
          <a:noFill/>
          <a:ln>
            <a:noFill/>
          </a:ln>
        </p:spPr>
      </p:pic>
      <p:pic>
        <p:nvPicPr>
          <p:cNvPr id="281" name="Google Shape;281;p31" title="Infrastructure_1200px.jpg"/>
          <p:cNvPicPr preferRelativeResize="0"/>
          <p:nvPr/>
        </p:nvPicPr>
        <p:blipFill rotWithShape="1">
          <a:blip r:embed="rId5">
            <a:alphaModFix amt="15000"/>
          </a:blip>
          <a:srcRect b="7088" l="14782" r="41063" t="10198"/>
          <a:stretch/>
        </p:blipFill>
        <p:spPr>
          <a:xfrm>
            <a:off x="-2193626" y="908050"/>
            <a:ext cx="4037464" cy="4254500"/>
          </a:xfrm>
          <a:prstGeom prst="flowChartInputOutput">
            <a:avLst/>
          </a:prstGeom>
          <a:noFill/>
          <a:ln>
            <a:noFill/>
          </a:ln>
        </p:spPr>
      </p:pic>
      <p:pic>
        <p:nvPicPr>
          <p:cNvPr id="282" name="Google Shape;282;p31" title="WellBeing_1200px.jpg"/>
          <p:cNvPicPr preferRelativeResize="0"/>
          <p:nvPr/>
        </p:nvPicPr>
        <p:blipFill rotWithShape="1">
          <a:blip r:embed="rId6">
            <a:alphaModFix amt="15000"/>
          </a:blip>
          <a:srcRect b="0" l="17652" r="24278" t="8223"/>
          <a:stretch/>
        </p:blipFill>
        <p:spPr>
          <a:xfrm>
            <a:off x="7471811" y="908050"/>
            <a:ext cx="4037464" cy="4254500"/>
          </a:xfrm>
          <a:prstGeom prst="flowChartInputOutput">
            <a:avLst/>
          </a:prstGeom>
          <a:noFill/>
          <a:ln>
            <a:noFill/>
          </a:ln>
        </p:spPr>
      </p:pic>
      <p:sp>
        <p:nvSpPr>
          <p:cNvPr id="283" name="Google Shape;283;p31"/>
          <p:cNvSpPr txBox="1"/>
          <p:nvPr>
            <p:ph type="title"/>
          </p:nvPr>
        </p:nvSpPr>
        <p:spPr>
          <a:xfrm>
            <a:off x="897275" y="3426225"/>
            <a:ext cx="7224300" cy="793200"/>
          </a:xfrm>
          <a:prstGeom prst="rect">
            <a:avLst/>
          </a:prstGeom>
          <a:solidFill>
            <a:srgbClr val="FFCB0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Software-Controlled Prefetching for RDSs</a:t>
            </a:r>
            <a:endParaRPr sz="2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Prefetching in RDSs – Key Points</a:t>
            </a:r>
            <a:endParaRPr/>
          </a:p>
        </p:txBody>
      </p:sp>
      <p:sp>
        <p:nvSpPr>
          <p:cNvPr id="289" name="Google Shape;289;p32"/>
          <p:cNvSpPr txBox="1"/>
          <p:nvPr>
            <p:ph idx="1" type="subTitle"/>
          </p:nvPr>
        </p:nvSpPr>
        <p:spPr>
          <a:xfrm>
            <a:off x="123325" y="1699650"/>
            <a:ext cx="5138700" cy="3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</a:rPr>
              <a:t>Challenge: RDSs make prefetch analysis and scheduling difficult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</a:rPr>
              <a:t>Focus: Schedule prefetches to maximize latency hiding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</a:rPr>
              <a:t>Core Problem: Pointer-Chasing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Must dereference pointer chains to compute future addresses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Cost =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II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𝓕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ll (number of dereferences)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</a:rPr>
              <a:t>Prefetch Distance (d):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Chosen to hide cache-miss latency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At node n</a:t>
            </a:r>
            <a:r>
              <a:rPr baseline="-25000" lang="en" sz="16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with address A</a:t>
            </a:r>
            <a:r>
              <a:rPr baseline="-25000" lang="en" sz="16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, prefetch node n</a:t>
            </a:r>
            <a:r>
              <a:rPr baseline="-25000" lang="en" sz="1600">
                <a:latin typeface="Roboto"/>
                <a:ea typeface="Roboto"/>
                <a:cs typeface="Roboto"/>
                <a:sym typeface="Roboto"/>
              </a:rPr>
              <a:t>i+d</a:t>
            </a:r>
            <a:endParaRPr baseline="-25000"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b="1" lang="en" sz="1600">
                <a:solidFill>
                  <a:srgbClr val="000000"/>
                </a:solidFill>
              </a:rPr>
              <a:t>Objective: Minimize II</a:t>
            </a:r>
            <a:r>
              <a:rPr b="1" lang="en" sz="1400">
                <a:solidFill>
                  <a:srgbClr val="000000"/>
                </a:solidFill>
              </a:rPr>
              <a:t>𝓕</a:t>
            </a:r>
            <a:r>
              <a:rPr b="1" lang="en" sz="1600">
                <a:solidFill>
                  <a:srgbClr val="000000"/>
                </a:solidFill>
              </a:rPr>
              <a:t>ll for timely, effective prefetching</a:t>
            </a:r>
            <a:endParaRPr b="1" sz="2900"/>
          </a:p>
        </p:txBody>
      </p:sp>
      <p:grpSp>
        <p:nvGrpSpPr>
          <p:cNvPr id="290" name="Google Shape;290;p32"/>
          <p:cNvGrpSpPr/>
          <p:nvPr/>
        </p:nvGrpSpPr>
        <p:grpSpPr>
          <a:xfrm>
            <a:off x="5860696" y="2271026"/>
            <a:ext cx="3023925" cy="548700"/>
            <a:chOff x="5851265" y="3347068"/>
            <a:chExt cx="3023925" cy="548700"/>
          </a:xfrm>
        </p:grpSpPr>
        <p:sp>
          <p:nvSpPr>
            <p:cNvPr id="291" name="Google Shape;291;p32"/>
            <p:cNvSpPr/>
            <p:nvPr/>
          </p:nvSpPr>
          <p:spPr>
            <a:xfrm>
              <a:off x="5851265" y="3347068"/>
              <a:ext cx="548700" cy="548700"/>
            </a:xfrm>
            <a:prstGeom prst="ellipse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607240" y="3347068"/>
              <a:ext cx="548700" cy="548700"/>
            </a:xfrm>
            <a:prstGeom prst="ellipse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7363215" y="3347068"/>
              <a:ext cx="548700" cy="548700"/>
            </a:xfrm>
            <a:prstGeom prst="ellipse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8119190" y="3347068"/>
              <a:ext cx="548700" cy="548700"/>
            </a:xfrm>
            <a:prstGeom prst="ellipse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  <p:cxnSp>
          <p:nvCxnSpPr>
            <p:cNvPr id="295" name="Google Shape;295;p32"/>
            <p:cNvCxnSpPr>
              <a:stCxn id="291" idx="6"/>
              <a:endCxn id="292" idx="2"/>
            </p:cNvCxnSpPr>
            <p:nvPr/>
          </p:nvCxnSpPr>
          <p:spPr>
            <a:xfrm>
              <a:off x="6399965" y="3621418"/>
              <a:ext cx="207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6" name="Google Shape;296;p32"/>
            <p:cNvCxnSpPr/>
            <p:nvPr/>
          </p:nvCxnSpPr>
          <p:spPr>
            <a:xfrm>
              <a:off x="7155928" y="3621418"/>
              <a:ext cx="207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7" name="Google Shape;297;p32"/>
            <p:cNvCxnSpPr/>
            <p:nvPr/>
          </p:nvCxnSpPr>
          <p:spPr>
            <a:xfrm>
              <a:off x="7911915" y="3621418"/>
              <a:ext cx="207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8" name="Google Shape;298;p32"/>
            <p:cNvCxnSpPr/>
            <p:nvPr/>
          </p:nvCxnSpPr>
          <p:spPr>
            <a:xfrm>
              <a:off x="8667890" y="3621418"/>
              <a:ext cx="207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99" name="Google Shape;299;p32"/>
          <p:cNvSpPr txBox="1"/>
          <p:nvPr/>
        </p:nvSpPr>
        <p:spPr>
          <a:xfrm>
            <a:off x="5966713" y="2888777"/>
            <a:ext cx="2811900" cy="985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Prefetch node 4 at node 1 requires 3 dereferences (*node1, *node2, *node3)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oboto"/>
                <a:ea typeface="Roboto"/>
                <a:cs typeface="Roboto"/>
                <a:sym typeface="Roboto"/>
              </a:rPr>
              <a:t>No Prefetching: II𝓕ll = 3</a:t>
            </a:r>
            <a:endParaRPr b="1"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6152975" y="2076760"/>
            <a:ext cx="2197375" cy="339900"/>
          </a:xfrm>
          <a:custGeom>
            <a:rect b="b" l="l" r="r" t="t"/>
            <a:pathLst>
              <a:path extrusionOk="0" h="13596" w="87895">
                <a:moveTo>
                  <a:pt x="0" y="13597"/>
                </a:moveTo>
                <a:cubicBezTo>
                  <a:pt x="7042" y="11334"/>
                  <a:pt x="27601" y="142"/>
                  <a:pt x="42250" y="16"/>
                </a:cubicBezTo>
                <a:cubicBezTo>
                  <a:pt x="56899" y="-110"/>
                  <a:pt x="80288" y="10704"/>
                  <a:pt x="87895" y="1284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sp>
      <p:sp>
        <p:nvSpPr>
          <p:cNvPr id="301" name="Google Shape;301;p32"/>
          <p:cNvSpPr txBox="1"/>
          <p:nvPr/>
        </p:nvSpPr>
        <p:spPr>
          <a:xfrm>
            <a:off x="7375175" y="1726174"/>
            <a:ext cx="107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4065"/>
                </a:solidFill>
                <a:latin typeface="Roboto"/>
                <a:ea typeface="Roboto"/>
                <a:cs typeface="Roboto"/>
                <a:sym typeface="Roboto"/>
              </a:rPr>
              <a:t>Prefetch</a:t>
            </a:r>
            <a:endParaRPr b="1" sz="2100">
              <a:solidFill>
                <a:srgbClr val="004065"/>
              </a:solidFill>
            </a:endParaRPr>
          </a:p>
        </p:txBody>
      </p:sp>
      <p:pic>
        <p:nvPicPr>
          <p:cNvPr id="302" name="Google Shape;3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150" y="4528775"/>
            <a:ext cx="3809267" cy="3399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E BLUE Connector Templat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EEEEEE"/>
      </a:lt2>
      <a:accent1>
        <a:srgbClr val="0277BD"/>
      </a:accent1>
      <a:accent2>
        <a:srgbClr val="D86018"/>
      </a:accent2>
      <a:accent3>
        <a:srgbClr val="A5A508"/>
      </a:accent3>
      <a:accent4>
        <a:srgbClr val="00B2A9"/>
      </a:accent4>
      <a:accent5>
        <a:srgbClr val="2F65A7"/>
      </a:accent5>
      <a:accent6>
        <a:srgbClr val="702082"/>
      </a:accent6>
      <a:hlink>
        <a:srgbClr val="1779B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