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pook.j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9c80fe4de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99c80fe4de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NCAL - addr is computed at runtime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9c80fe4de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99c80fe4de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9e81f33c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99e81f33c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LFENCE guarantees that younger instructions will not execute until older ones commit → 440% overhead when inserted after every cond branch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99c80fe4de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99c80fe4de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99c80fe4de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99c80fe4de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procedures share the same data stack, it is difficult to ensure that a publicly-typed stack access will not read a secret value transiently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c80fe4de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99c80fe4de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brian start --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99c80fe4de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99c80fe4de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9c80fe4de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99c80fe4de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9e81f33c2_8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99e81f33c2_8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Mitigation presented in the paper has less of an overhead than each of the baseline mitigations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LLSCT: 21.3%; Fence Baseline: 66.7%, Load-hardening Baseline: 24.9%</a:t>
            </a:r>
            <a:endParaRPr sz="1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Private stacks cut down on the number of fences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STL (store-to-load) disabled: 63.1%, PSF (predictive store forwarding) enabled: 65.8%</a:t>
            </a:r>
            <a:endParaRPr sz="1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Fence baseline inserts fences for every conditional branch so it has a higher overhead compared to only inserting fences to prevent transmitter functions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Overhead is based on no mitigation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99c80fe4d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99c80fe4d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99c80fe4de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99c80fe4de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Bugs involving cryptographic code are particularly harmful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2014, there was a widespread bug in OpenSSL, which is used for TLS (i.e. what lets you view websites over an encrypted connection)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was called Heartbleed, and it affected hundreds of thousands or even millions of popular websites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Heartbleed had a huge impact, but it was a buffer over-read, and it was relatively simple to detect and fix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involved a victim disclosing secrets directly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Even more insidious are side-channel attacks, which rely on inferring secrets through a program’s secret-</a:t>
            </a:r>
            <a:r>
              <a:rPr lang="en"/>
              <a:t>dependent</a:t>
            </a:r>
            <a:r>
              <a:rPr lang="en"/>
              <a:t> behavior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These are particularly dangerous in cryptographic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an attacker shares resources with the cryptographic code, they can measure its execution (time, memory access, etc.) and learn something about its secrets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99c80fe4de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99c80fe4de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Label secrets &amp; use taint tracking so we don’t have to conservatively assume that any memory op with a runtime-calculated address could read/write a secret → cuts down on LFENCE insertions (the dominating overhead of Serberus)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99c80fe4d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99c80fe4d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Constant-time code is code whose execution doesn’t depend on potentially secret information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Execution can refer to time, but also </a:t>
            </a:r>
            <a:r>
              <a:rPr lang="en"/>
              <a:t>memory</a:t>
            </a:r>
            <a:r>
              <a:rPr lang="en"/>
              <a:t> access patterns and other resource usage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Here’s an example of a program that’s not constant time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</a:t>
            </a:r>
            <a:r>
              <a:rPr lang="en"/>
              <a:t>function</a:t>
            </a:r>
            <a:r>
              <a:rPr lang="en"/>
              <a:t> checks if a password guess was correct by looping through each character of the password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a character doesn’t match, it immediately returns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execution time of the program leaks how many characters of the guess match the correct password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 attacker can use this to cut down their number of guesses dramatically, as they can guess characters </a:t>
            </a:r>
            <a:r>
              <a:rPr lang="en"/>
              <a:t>independently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Here, we have a constant-time version of the same program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program loops through all characters of the guess, even after it sees a character that doesn’t match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will take the same amount of time to run regardless of the guess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slower than the first example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99c80fe4d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99c80fe4d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turns out, this definition of constant time is incomplete due to how modern processors are implemented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a processor encounters a branch, like on line 1, it may take hundreds of cycles to load from memory and determine if the branch should be taken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Instead, the processor will use a branch predictor to guess the direction of the branch and </a:t>
            </a:r>
            <a:r>
              <a:rPr lang="en"/>
              <a:t>speculatively execute the instructions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Modern branch predictors are highly accurate, meaning it pays off to guess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And just undo its work when the branch resolves if the guess was wrong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turns out that even if the registers and architectural state are restored, speculative execution has other side effects which aren’t restored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These side effects, most prominently the cache state, can have serious security consequences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was first shown in Spectre in 2019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9c80fe4de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9c80fe4d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Now, let’s go back to the idea of constant-time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time, we’ll look at what happens if we consider speculative execution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array, we have four public values followed by a secret value on the stack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check the bounds, and then use the value from the array to indexed into a shared array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code is normally constant-time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has constant execution time and even memory access patterns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are only ever accessing shared_array[1]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However, due to branch misprediction, this example could speculatively take the input &lt; 4 branch with input = 4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would perform a secret-dependent memory access to public_array, which can leave side effects in the cache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an attacker also has access to shared_array, they can access it and time how long it takes to see which values were brought into the cache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Whichever indices are cached likely correspond to the secret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code can be rewritten to be constant time, even in the case of branch misprediction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However, this involves removing all branches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Here, we use bitwise operations to compute a mask that will result in the same value as before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However, we always access all elements of the public array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can be very costly if we have a large array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Ideally, we would like a more efficient method for mitigating speculative attacks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9c80fe4de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99c80fe4de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Every since these speculative attacks were discovered in 2019, researchers have discovered numerous additional vulnerabilities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many variants of speculative attacks that work slightly differently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Outside of the original attacks, called Spectre and Meltdown, there were attacks exploiting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Internal CPU buffers (MDS and Load-value injection)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Web browsers (</a:t>
            </a:r>
            <a:r>
              <a:rPr lang="en" u="sng">
                <a:solidFill>
                  <a:schemeClr val="hlink"/>
                </a:solidFill>
                <a:hlinkClick r:id="rId2"/>
              </a:rPr>
              <a:t>Spook.js</a:t>
            </a:r>
            <a:r>
              <a:rPr lang="en"/>
              <a:t> and iLeakage)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Secure enclaves (Foreshadow and SGX.fail)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Load address and load value predictors (SLAP and FLOP)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Branch prediction history, both conditional and indirector (Pathfinder and Indirector)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can we defend against all of these attacks?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They are widely present in code without architectural vulnerabilities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9c80fe4d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9c80fe4d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Symbolic execution has been used to detect speculative vulnerabilities, but it doesn’t scale well to large programs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it completely misses some types of vulnerabilities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Formal methods have also been used to model and detect leaked information, but not to comprehensively mitigate the leaks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Finally, there have been compiler tools to mitigate Spectre vulnerabilities, but they aren’t formally proven and typically focus on just one type of vulnerability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would like a solution which can detect and provably mitigate all types of speculative vulnerabilities, without sacrificing too much performance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9c80fe4de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99c80fe4d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Talk about how misprediction is induced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Talk about types of vulnerable instructions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These attacks are only possible when branches are mispredicted, and certain vulnerable instructions are executed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9c80fe4de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99c80fe4d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 Branch - PHT; indirect - BTB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STL - a load may speculatively read from any same-addr uncommitted store or the most recent same-addr committed store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hyperlink" Target="https://www.pcworld.com/article/444759/heartbleed-bug-in-openssl-puts-encrypted-communications-at-risk.html" TargetMode="External"/><Relationship Id="rId7" Type="http://schemas.openxmlformats.org/officeDocument/2006/relationships/hyperlink" Target="https://www.nbcnews.com/tech/security/hackers-use-heartbleed-bug-attack-major-corporation-n84521" TargetMode="External"/><Relationship Id="rId8" Type="http://schemas.openxmlformats.org/officeDocument/2006/relationships/hyperlink" Target="https://www.bostonglobe.com/business/2014/08/27/heartbleed-hack-still-threat-big-companies-months-later/GqVt4V4qRjMvHb6d6UCSyO/story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6.png"/><Relationship Id="rId13" Type="http://schemas.openxmlformats.org/officeDocument/2006/relationships/image" Target="../media/image23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4.png"/><Relationship Id="rId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hyperlink" Target="https://klee-se.org" TargetMode="External"/><Relationship Id="rId7" Type="http://schemas.openxmlformats.org/officeDocument/2006/relationships/hyperlink" Target="https://eprint.iacr.org/2022/426.pdf" TargetMode="External"/><Relationship Id="rId8" Type="http://schemas.openxmlformats.org/officeDocument/2006/relationships/hyperlink" Target="https://cseweb.ucsd.edu/~dstefan/pubs/vassena:2021:blade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S</a:t>
            </a:r>
            <a:r>
              <a:rPr lang="en" sz="3000"/>
              <a:t>erberus</a:t>
            </a:r>
            <a:r>
              <a:rPr lang="en" sz="3000"/>
              <a:t>: Protecting Cryptographic Code from Spectres at Compile-Time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11: Alex Georgiev, Max Christman, Brian McNulty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Leaky Instructions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Definition:</a:t>
            </a:r>
            <a:r>
              <a:rPr lang="en"/>
              <a:t> instructions that put a secret value in a publicly-typed register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Loads/Stores with non-constant (runtime-dependent) addresses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/>
              <a:t>Could </a:t>
            </a:r>
            <a:r>
              <a:rPr lang="en"/>
              <a:t>access or depend on secrets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Uninitialized stack loads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Speculatively operate on values from a previous stack frame before stack initialization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Enabled by store-to-load forwarding prediction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Unexpectedly secret arguments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Secrets in registers used in speculatively executed functions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Non-constant-address stores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*p = secret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temp = A[x]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Speculative non-constant-address store that precedes from a non-constant-address load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529788" y="3941700"/>
            <a:ext cx="17772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563963" y="3975875"/>
            <a:ext cx="1777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</a:t>
            </a:r>
            <a:r>
              <a:rPr lang="en">
                <a:solidFill>
                  <a:schemeClr val="dk2"/>
                </a:solidFill>
              </a:rPr>
              <a:t>4 = r4 + r3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1298775" y="1104363"/>
            <a:ext cx="1666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</a:t>
            </a:r>
            <a:r>
              <a:rPr lang="en">
                <a:solidFill>
                  <a:schemeClr val="dk2"/>
                </a:solidFill>
              </a:rPr>
              <a:t>w r1 → addr in r4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Defense: LFENCE insertion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572700"/>
            <a:ext cx="8520600" cy="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LFENCE prevents </a:t>
            </a:r>
            <a:r>
              <a:rPr lang="en"/>
              <a:t>instructions</a:t>
            </a:r>
            <a:r>
              <a:rPr lang="en"/>
              <a:t> after it from being executed speculatively</a:t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1264600" y="1070188"/>
            <a:ext cx="17259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563976" y="2602413"/>
            <a:ext cx="1725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</a:t>
            </a:r>
            <a:r>
              <a:rPr lang="en">
                <a:solidFill>
                  <a:schemeClr val="dk2"/>
                </a:solidFill>
              </a:rPr>
              <a:t>3 = r3 + 2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529801" y="2568238"/>
            <a:ext cx="17772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546876" y="3259225"/>
            <a:ext cx="1777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</a:t>
            </a:r>
            <a:r>
              <a:rPr lang="en">
                <a:solidFill>
                  <a:schemeClr val="dk2"/>
                </a:solidFill>
              </a:rPr>
              <a:t>w r4 ← from 0xbeef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529801" y="3209975"/>
            <a:ext cx="17772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563976" y="4673425"/>
            <a:ext cx="17772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581050" y="4690775"/>
            <a:ext cx="1930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</a:t>
            </a:r>
            <a:r>
              <a:rPr lang="en">
                <a:solidFill>
                  <a:schemeClr val="dk2"/>
                </a:solidFill>
              </a:rPr>
              <a:t>w r4 → to 0xbeef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3564296" y="2494850"/>
            <a:ext cx="11874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3093144" y="3226800"/>
            <a:ext cx="8280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4571994" y="3269650"/>
            <a:ext cx="8280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3841144" y="4556875"/>
            <a:ext cx="8280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3606825" y="2537575"/>
            <a:ext cx="11106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000"/>
                </a:solidFill>
              </a:rPr>
              <a:t>LFENCE</a:t>
            </a:r>
            <a:endParaRPr sz="1800">
              <a:solidFill>
                <a:srgbClr val="CC0000"/>
              </a:solidFill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1533846" y="1836300"/>
            <a:ext cx="11874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1576375" y="1879025"/>
            <a:ext cx="11106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</a:rPr>
              <a:t>LFENCE</a:t>
            </a:r>
            <a:endParaRPr sz="1800">
              <a:solidFill>
                <a:srgbClr val="008000"/>
              </a:solidFill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3743994" y="1720038"/>
            <a:ext cx="8280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2635019" y="4556875"/>
            <a:ext cx="8280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2913446" y="3958750"/>
            <a:ext cx="1187400" cy="48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2955975" y="4001475"/>
            <a:ext cx="11106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000"/>
                </a:solidFill>
              </a:rPr>
              <a:t>LFENCE</a:t>
            </a:r>
            <a:endParaRPr sz="1800">
              <a:solidFill>
                <a:srgbClr val="CC0000"/>
              </a:solidFill>
            </a:endParaRPr>
          </a:p>
        </p:txBody>
      </p:sp>
      <p:cxnSp>
        <p:nvCxnSpPr>
          <p:cNvPr id="177" name="Google Shape;177;p24"/>
          <p:cNvCxnSpPr>
            <a:stCxn id="159" idx="2"/>
            <a:endCxn id="171" idx="0"/>
          </p:cNvCxnSpPr>
          <p:nvPr/>
        </p:nvCxnSpPr>
        <p:spPr>
          <a:xfrm>
            <a:off x="2127550" y="1557088"/>
            <a:ext cx="0" cy="27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4"/>
          <p:cNvCxnSpPr>
            <a:stCxn id="171" idx="2"/>
            <a:endCxn id="161" idx="0"/>
          </p:cNvCxnSpPr>
          <p:nvPr/>
        </p:nvCxnSpPr>
        <p:spPr>
          <a:xfrm flipH="1">
            <a:off x="1418346" y="2323200"/>
            <a:ext cx="709200" cy="24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4"/>
          <p:cNvCxnSpPr>
            <a:stCxn id="159" idx="2"/>
            <a:endCxn id="161" idx="0"/>
          </p:cNvCxnSpPr>
          <p:nvPr/>
        </p:nvCxnSpPr>
        <p:spPr>
          <a:xfrm flipH="1">
            <a:off x="1418350" y="1557088"/>
            <a:ext cx="709200" cy="101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24"/>
          <p:cNvCxnSpPr>
            <a:stCxn id="159" idx="2"/>
            <a:endCxn id="173" idx="0"/>
          </p:cNvCxnSpPr>
          <p:nvPr/>
        </p:nvCxnSpPr>
        <p:spPr>
          <a:xfrm>
            <a:off x="2127550" y="1557088"/>
            <a:ext cx="2030400" cy="16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4"/>
          <p:cNvCxnSpPr>
            <a:stCxn id="171" idx="3"/>
            <a:endCxn id="173" idx="1"/>
          </p:cNvCxnSpPr>
          <p:nvPr/>
        </p:nvCxnSpPr>
        <p:spPr>
          <a:xfrm flipH="1" rot="10800000">
            <a:off x="2721246" y="1963350"/>
            <a:ext cx="1022700" cy="116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4"/>
          <p:cNvCxnSpPr>
            <a:stCxn id="173" idx="2"/>
            <a:endCxn id="166" idx="0"/>
          </p:cNvCxnSpPr>
          <p:nvPr/>
        </p:nvCxnSpPr>
        <p:spPr>
          <a:xfrm>
            <a:off x="4157994" y="2206938"/>
            <a:ext cx="0" cy="288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4"/>
          <p:cNvCxnSpPr>
            <a:endCxn id="167" idx="0"/>
          </p:cNvCxnSpPr>
          <p:nvPr/>
        </p:nvCxnSpPr>
        <p:spPr>
          <a:xfrm flipH="1">
            <a:off x="3507144" y="2981700"/>
            <a:ext cx="651000" cy="24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4"/>
          <p:cNvCxnSpPr>
            <a:stCxn id="166" idx="2"/>
            <a:endCxn id="168" idx="0"/>
          </p:cNvCxnSpPr>
          <p:nvPr/>
        </p:nvCxnSpPr>
        <p:spPr>
          <a:xfrm>
            <a:off x="4157996" y="2981750"/>
            <a:ext cx="828000" cy="288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4"/>
          <p:cNvCxnSpPr>
            <a:stCxn id="173" idx="2"/>
            <a:endCxn id="167" idx="0"/>
          </p:cNvCxnSpPr>
          <p:nvPr/>
        </p:nvCxnSpPr>
        <p:spPr>
          <a:xfrm flipH="1">
            <a:off x="3507294" y="2206938"/>
            <a:ext cx="650700" cy="102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4"/>
          <p:cNvCxnSpPr>
            <a:stCxn id="173" idx="2"/>
            <a:endCxn id="168" idx="0"/>
          </p:cNvCxnSpPr>
          <p:nvPr/>
        </p:nvCxnSpPr>
        <p:spPr>
          <a:xfrm>
            <a:off x="4157994" y="2206938"/>
            <a:ext cx="828000" cy="10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4"/>
          <p:cNvCxnSpPr>
            <a:stCxn id="167" idx="2"/>
            <a:endCxn id="175" idx="0"/>
          </p:cNvCxnSpPr>
          <p:nvPr/>
        </p:nvCxnSpPr>
        <p:spPr>
          <a:xfrm>
            <a:off x="3507144" y="3713700"/>
            <a:ext cx="0" cy="24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24"/>
          <p:cNvCxnSpPr>
            <a:stCxn id="175" idx="2"/>
            <a:endCxn id="174" idx="0"/>
          </p:cNvCxnSpPr>
          <p:nvPr/>
        </p:nvCxnSpPr>
        <p:spPr>
          <a:xfrm flipH="1">
            <a:off x="3049046" y="4445650"/>
            <a:ext cx="458100" cy="11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24"/>
          <p:cNvCxnSpPr>
            <a:stCxn id="175" idx="2"/>
            <a:endCxn id="169" idx="0"/>
          </p:cNvCxnSpPr>
          <p:nvPr/>
        </p:nvCxnSpPr>
        <p:spPr>
          <a:xfrm>
            <a:off x="3507146" y="4445650"/>
            <a:ext cx="747900" cy="11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24"/>
          <p:cNvCxnSpPr>
            <a:stCxn id="167" idx="2"/>
            <a:endCxn id="174" idx="0"/>
          </p:cNvCxnSpPr>
          <p:nvPr/>
        </p:nvCxnSpPr>
        <p:spPr>
          <a:xfrm flipH="1">
            <a:off x="3049044" y="3713700"/>
            <a:ext cx="458100" cy="84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4"/>
          <p:cNvCxnSpPr>
            <a:stCxn id="167" idx="2"/>
            <a:endCxn id="169" idx="0"/>
          </p:cNvCxnSpPr>
          <p:nvPr/>
        </p:nvCxnSpPr>
        <p:spPr>
          <a:xfrm>
            <a:off x="3507144" y="3713700"/>
            <a:ext cx="747900" cy="84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4"/>
          <p:cNvCxnSpPr>
            <a:stCxn id="161" idx="2"/>
            <a:endCxn id="163" idx="0"/>
          </p:cNvCxnSpPr>
          <p:nvPr/>
        </p:nvCxnSpPr>
        <p:spPr>
          <a:xfrm>
            <a:off x="1418401" y="3055138"/>
            <a:ext cx="0" cy="15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4"/>
          <p:cNvCxnSpPr>
            <a:stCxn id="163" idx="2"/>
            <a:endCxn id="154" idx="0"/>
          </p:cNvCxnSpPr>
          <p:nvPr/>
        </p:nvCxnSpPr>
        <p:spPr>
          <a:xfrm>
            <a:off x="1418401" y="3696875"/>
            <a:ext cx="0" cy="24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4"/>
          <p:cNvCxnSpPr>
            <a:stCxn id="155" idx="2"/>
            <a:endCxn id="164" idx="0"/>
          </p:cNvCxnSpPr>
          <p:nvPr/>
        </p:nvCxnSpPr>
        <p:spPr>
          <a:xfrm>
            <a:off x="1452563" y="4411775"/>
            <a:ext cx="0" cy="26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4"/>
          <p:cNvSpPr/>
          <p:nvPr/>
        </p:nvSpPr>
        <p:spPr>
          <a:xfrm>
            <a:off x="52751" y="2741014"/>
            <a:ext cx="507525" cy="2167150"/>
          </a:xfrm>
          <a:custGeom>
            <a:rect b="b" l="l" r="r" t="t"/>
            <a:pathLst>
              <a:path extrusionOk="0" h="86686" w="20301">
                <a:moveTo>
                  <a:pt x="20302" y="86686"/>
                </a:moveTo>
                <a:cubicBezTo>
                  <a:pt x="17015" y="77049"/>
                  <a:pt x="2746" y="42983"/>
                  <a:pt x="579" y="28864"/>
                </a:cubicBezTo>
                <a:cubicBezTo>
                  <a:pt x="-1587" y="14745"/>
                  <a:pt x="4315" y="6378"/>
                  <a:pt x="7303" y="1970"/>
                </a:cubicBezTo>
                <a:cubicBezTo>
                  <a:pt x="10291" y="-2438"/>
                  <a:pt x="16641" y="2343"/>
                  <a:pt x="18509" y="2418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96" name="Google Shape;196;p24"/>
          <p:cNvSpPr/>
          <p:nvPr/>
        </p:nvSpPr>
        <p:spPr>
          <a:xfrm>
            <a:off x="1249275" y="1151750"/>
            <a:ext cx="1765200" cy="313200"/>
          </a:xfrm>
          <a:prstGeom prst="flowChartConnector">
            <a:avLst/>
          </a:prstGeom>
          <a:noFill/>
          <a:ln cap="flat" cmpd="sng" w="19050">
            <a:solidFill>
              <a:srgbClr val="3C78D8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552875" y="3296813"/>
            <a:ext cx="1765200" cy="313200"/>
          </a:xfrm>
          <a:prstGeom prst="flowChartConnector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2358150" y="3289450"/>
            <a:ext cx="7092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Sink</a:t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3127100" y="1179075"/>
            <a:ext cx="9738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Source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6484900" y="1597725"/>
            <a:ext cx="1725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Intel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Serebus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5895400" y="1720050"/>
            <a:ext cx="589500" cy="244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5895400" y="2228550"/>
            <a:ext cx="589500" cy="2448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Uninitialized stack loads</a:t>
            </a:r>
            <a:endParaRPr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311700" y="1152475"/>
            <a:ext cx="60429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Speculatively r</a:t>
            </a:r>
            <a:r>
              <a:rPr lang="en"/>
              <a:t>ead stale data from stack</a:t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7080900" y="1874525"/>
            <a:ext cx="1751400" cy="310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529725" y="2178725"/>
            <a:ext cx="30162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process_secret():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</a:t>
            </a:r>
            <a:r>
              <a:rPr lang="en" sz="1800">
                <a:solidFill>
                  <a:schemeClr val="dk2"/>
                </a:solidFill>
              </a:rPr>
              <a:t>x</a:t>
            </a:r>
            <a:r>
              <a:rPr lang="en" sz="1800">
                <a:solidFill>
                  <a:schemeClr val="dk2"/>
                </a:solidFill>
              </a:rPr>
              <a:t>  = secret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…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return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unrelated_func():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y = 0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z = array[y]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	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6354600" y="1640575"/>
            <a:ext cx="7263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SP→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6354600" y="2536300"/>
            <a:ext cx="7263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SP→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7077600" y="1874525"/>
            <a:ext cx="1758000" cy="444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7077600" y="2318825"/>
            <a:ext cx="1758000" cy="44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7077600" y="2763125"/>
            <a:ext cx="1758000" cy="444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7077600" y="3207425"/>
            <a:ext cx="1758000" cy="444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7077600" y="3651725"/>
            <a:ext cx="1758000" cy="444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"/>
          <p:cNvSpPr txBox="1"/>
          <p:nvPr/>
        </p:nvSpPr>
        <p:spPr>
          <a:xfrm>
            <a:off x="7089925" y="1871875"/>
            <a:ext cx="1751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x_secret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2896425" y="3921700"/>
            <a:ext cx="6495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3861250" y="4050100"/>
            <a:ext cx="2240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z</a:t>
            </a:r>
            <a:r>
              <a:rPr lang="en" sz="1800">
                <a:solidFill>
                  <a:schemeClr val="dk2"/>
                </a:solidFill>
              </a:rPr>
              <a:t> = array[x_secret]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3414801" y="2634713"/>
            <a:ext cx="26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x</a:t>
            </a:r>
            <a:r>
              <a:rPr lang="en" sz="1600">
                <a:solidFill>
                  <a:schemeClr val="dk2"/>
                </a:solidFill>
              </a:rPr>
              <a:t>_secret is speculatively read before y = 0 is written!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2947700" y="1871863"/>
            <a:ext cx="3574800" cy="2048700"/>
          </a:xfrm>
          <a:prstGeom prst="star6">
            <a:avLst>
              <a:gd fmla="val 28868" name="adj"/>
              <a:gd fmla="val 115470" name="hf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Defense: Function-private stacks</a:t>
            </a:r>
            <a:endParaRPr/>
          </a:p>
        </p:txBody>
      </p:sp>
      <p:sp>
        <p:nvSpPr>
          <p:cNvPr id="228" name="Google Shape;228;p26"/>
          <p:cNvSpPr txBox="1"/>
          <p:nvPr>
            <p:ph idx="1" type="body"/>
          </p:nvPr>
        </p:nvSpPr>
        <p:spPr>
          <a:xfrm>
            <a:off x="311700" y="1152475"/>
            <a:ext cx="8520600" cy="18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44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25"/>
              <a:buChar char="●"/>
            </a:pPr>
            <a:r>
              <a:rPr lang="en" sz="1825"/>
              <a:t>Each function gets its own stack on which only it can allocate (never reused)</a:t>
            </a:r>
            <a:endParaRPr sz="1825"/>
          </a:p>
          <a:p>
            <a:pPr indent="-3444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25"/>
              <a:buChar char="●"/>
            </a:pPr>
            <a:r>
              <a:rPr lang="en" sz="1825"/>
              <a:t>load correct private stack pointer from memory</a:t>
            </a:r>
            <a:endParaRPr sz="1825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25"/>
              <a:t>→ cannot read stale data from other stacks</a:t>
            </a:r>
            <a:endParaRPr sz="1825"/>
          </a:p>
        </p:txBody>
      </p:sp>
      <p:sp>
        <p:nvSpPr>
          <p:cNvPr id="229" name="Google Shape;229;p26"/>
          <p:cNvSpPr/>
          <p:nvPr/>
        </p:nvSpPr>
        <p:spPr>
          <a:xfrm>
            <a:off x="7279500" y="1968525"/>
            <a:ext cx="1751400" cy="310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7279500" y="2301725"/>
            <a:ext cx="17514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7279500" y="3163275"/>
            <a:ext cx="1751400" cy="41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>
            <a:off x="7279500" y="3846025"/>
            <a:ext cx="17514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 txBox="1"/>
          <p:nvPr/>
        </p:nvSpPr>
        <p:spPr>
          <a:xfrm>
            <a:off x="7279500" y="2327375"/>
            <a:ext cx="1751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7279500" y="3176100"/>
            <a:ext cx="17514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7279500" y="3890125"/>
            <a:ext cx="1751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2491575" y="2448425"/>
            <a:ext cx="30279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 = private stack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PSP = private stack pointer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5946600" y="1999050"/>
            <a:ext cx="133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PSP 1 →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5946600" y="2874425"/>
            <a:ext cx="133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PSP 2 →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5946600" y="3553075"/>
            <a:ext cx="133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PSP 3 →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Unexpectedly secret arguments</a:t>
            </a:r>
            <a:endParaRPr/>
          </a:p>
        </p:txBody>
      </p:sp>
      <p:sp>
        <p:nvSpPr>
          <p:cNvPr id="245" name="Google Shape;245;p27"/>
          <p:cNvSpPr txBox="1"/>
          <p:nvPr>
            <p:ph idx="1" type="body"/>
          </p:nvPr>
        </p:nvSpPr>
        <p:spPr>
          <a:xfrm>
            <a:off x="311700" y="1152475"/>
            <a:ext cx="59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processor speculates execution of the wrong function, its arguments could refer to the same registers the calling function stores secrets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Since the incorrect function is not expecting a secret argument, it could speculatively execute instructions that leak secrets through the </a:t>
            </a:r>
            <a:r>
              <a:rPr b="1" lang="en"/>
              <a:t>unexpectedly secret arguments</a:t>
            </a:r>
            <a:endParaRPr/>
          </a:p>
        </p:txBody>
      </p:sp>
      <p:sp>
        <p:nvSpPr>
          <p:cNvPr id="246" name="Google Shape;246;p27"/>
          <p:cNvSpPr txBox="1"/>
          <p:nvPr/>
        </p:nvSpPr>
        <p:spPr>
          <a:xfrm>
            <a:off x="6307800" y="1264075"/>
            <a:ext cx="2836200" cy="3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do_nothing() { }</a:t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dangerous(</a:t>
            </a:r>
            <a:r>
              <a:rPr b="1" lang="en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x) {</a:t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This will leak the value in</a:t>
            </a:r>
            <a:endParaRPr b="1" sz="9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the register when speculated</a:t>
            </a:r>
            <a:endParaRPr b="1" sz="9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y = public_array[x];</a:t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secret_func(</a:t>
            </a:r>
            <a:r>
              <a:rPr b="1" lang="en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&amp;secret) {</a:t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temp = secret;</a:t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Speculative execution can cause</a:t>
            </a:r>
            <a:endParaRPr b="1" sz="9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dangerous() to be speculated</a:t>
            </a:r>
            <a:endParaRPr b="1" sz="9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with unexpected secret register</a:t>
            </a:r>
            <a:endParaRPr b="1" sz="9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do_nothing();</a:t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Defense: Register cleaning</a:t>
            </a:r>
            <a:endParaRPr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311700" y="1152475"/>
            <a:ext cx="639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Sets all non-argument registers to zero before calling any function within code handling secret arguments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“Argument registers” are determined based on the definition of the target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Secret values cannot be used as parameters to public </a:t>
            </a:r>
            <a:r>
              <a:rPr i="1" lang="en"/>
              <a:t>and secret </a:t>
            </a:r>
            <a:r>
              <a:rPr lang="en"/>
              <a:t>functions, as </a:t>
            </a:r>
            <a:r>
              <a:rPr i="1" lang="en"/>
              <a:t>both</a:t>
            </a:r>
            <a:r>
              <a:rPr lang="en"/>
              <a:t> can cause a secret to be speculatively executed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Instead, all secret arguments must be passed </a:t>
            </a:r>
            <a:r>
              <a:rPr i="1" lang="en"/>
              <a:t>by reference</a:t>
            </a:r>
            <a:r>
              <a:rPr lang="en"/>
              <a:t> and not </a:t>
            </a:r>
            <a:r>
              <a:rPr i="1" lang="en"/>
              <a:t>by value</a:t>
            </a:r>
            <a:endParaRPr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000" y="1074025"/>
            <a:ext cx="2137200" cy="357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Non-constant address loads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 txBox="1"/>
          <p:nvPr>
            <p:ph idx="1" type="body"/>
          </p:nvPr>
        </p:nvSpPr>
        <p:spPr>
          <a:xfrm>
            <a:off x="311700" y="1152475"/>
            <a:ext cx="8520600" cy="19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three of these defenses work to mitigate </a:t>
            </a:r>
            <a:r>
              <a:rPr b="1" lang="en"/>
              <a:t>non-constant address loads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LFENCE</a:t>
            </a:r>
            <a:r>
              <a:rPr b="1" lang="en"/>
              <a:t> insertion</a:t>
            </a:r>
            <a:r>
              <a:rPr lang="en"/>
              <a:t> prevents some speculative loads that could expose secrets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Function-private stacks</a:t>
            </a:r>
            <a:r>
              <a:rPr lang="en"/>
              <a:t> prevents stale secrets from other functions resulting in data leaks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Register cleaning</a:t>
            </a:r>
            <a:r>
              <a:rPr lang="en"/>
              <a:t> prevents registers from being exposed through public </a:t>
            </a:r>
            <a:r>
              <a:rPr lang="en"/>
              <a:t>function arguments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paper provides in-depth proofs to demonstrate that all of these defenses together prevent non-constant address loads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1255975" y="3080575"/>
            <a:ext cx="1512300" cy="82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3510200" y="3080575"/>
            <a:ext cx="1512300" cy="82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5807150" y="3080575"/>
            <a:ext cx="1512300" cy="82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1307225" y="3127100"/>
            <a:ext cx="14184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Fence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Insertion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3578500" y="3114775"/>
            <a:ext cx="14184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Private Stacks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5901050" y="3114775"/>
            <a:ext cx="14184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Register Cleaning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2768276" y="3259550"/>
            <a:ext cx="751200" cy="495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3583550" y="3934125"/>
            <a:ext cx="136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Uninitialized loads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1206125" y="3934125"/>
            <a:ext cx="16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Non-constant address stores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5890700" y="3934125"/>
            <a:ext cx="143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Unexpectedly secret args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5026425" y="3259550"/>
            <a:ext cx="780600" cy="495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 txBox="1"/>
          <p:nvPr/>
        </p:nvSpPr>
        <p:spPr>
          <a:xfrm>
            <a:off x="2713550" y="4746525"/>
            <a:ext cx="3105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Non-constant address loads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272" name="Google Shape;272;p29"/>
          <p:cNvCxnSpPr>
            <a:stCxn id="268" idx="2"/>
            <a:endCxn id="271" idx="1"/>
          </p:cNvCxnSpPr>
          <p:nvPr/>
        </p:nvCxnSpPr>
        <p:spPr>
          <a:xfrm>
            <a:off x="2016425" y="4506825"/>
            <a:ext cx="697200" cy="4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29"/>
          <p:cNvCxnSpPr>
            <a:stCxn id="267" idx="2"/>
            <a:endCxn id="271" idx="0"/>
          </p:cNvCxnSpPr>
          <p:nvPr/>
        </p:nvCxnSpPr>
        <p:spPr>
          <a:xfrm>
            <a:off x="4266350" y="4506825"/>
            <a:ext cx="0" cy="23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29"/>
          <p:cNvCxnSpPr>
            <a:stCxn id="269" idx="2"/>
            <a:endCxn id="271" idx="3"/>
          </p:cNvCxnSpPr>
          <p:nvPr/>
        </p:nvCxnSpPr>
        <p:spPr>
          <a:xfrm flipH="1">
            <a:off x="5819150" y="4506825"/>
            <a:ext cx="791100" cy="43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0" title="Screenshot 2025-11-18 at 8.42.2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74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311700" y="1017725"/>
            <a:ext cx="8608200" cy="4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Strengths: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First work to comprehensively defend constant-time code against Spectre attacks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Significantly less overhead than other mitigations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 annotations required (e.g., labeling secret values)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Only needed to rely on hardware to disable predictive store forwarding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Weaknesses: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Conservatively assumes any load/store with a runtime address may modify a secret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Requires program already be in constant-time format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Requires program pass secrets by reference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Relies on control-flow integrity hardware extensions (Intel CET)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pic>
        <p:nvPicPr>
          <p:cNvPr id="61" name="Google Shape;61;p14" title="Screenshot 2025-11-18 at 5.54.5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50" y="1314698"/>
            <a:ext cx="3934881" cy="95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Screenshot 2025-11-18 at 5.56.0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51" y="2457493"/>
            <a:ext cx="3934868" cy="85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Screenshot 2025-11-18 at 5.57.14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750" y="3647636"/>
            <a:ext cx="3934876" cy="76883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4294967295" type="body"/>
          </p:nvPr>
        </p:nvSpPr>
        <p:spPr>
          <a:xfrm>
            <a:off x="4644350" y="1152475"/>
            <a:ext cx="418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Side-channel attacks exploit programs whose behavior depends on secret values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can include timing, memory access patterns, resource usage,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code which shares resources with an untrusted party is potentially vulnerable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73625" y="4807100"/>
            <a:ext cx="8735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Headline 1: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PCWorld</a:t>
            </a:r>
            <a:r>
              <a:rPr lang="en" sz="1000">
                <a:solidFill>
                  <a:schemeClr val="dk2"/>
                </a:solidFill>
              </a:rPr>
              <a:t>, Headline 2: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NBC News</a:t>
            </a:r>
            <a:r>
              <a:rPr lang="en" sz="1000">
                <a:solidFill>
                  <a:schemeClr val="dk2"/>
                </a:solidFill>
              </a:rPr>
              <a:t>, Headline 3: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The Boston Globe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performance to allow defenses to be more widely adopted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programmer-annotated secret values to avoid </a:t>
            </a:r>
            <a:r>
              <a:rPr lang="en"/>
              <a:t>unnecessary LFENCE insertions, since fences dominate the overhead on Serberus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for hardening non-constant time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Lower the overhead of predictive store forwarding so that it doesn’t have to be disabled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Constant-time code</a:t>
            </a:r>
            <a:endParaRPr/>
          </a:p>
        </p:txBody>
      </p:sp>
      <p:pic>
        <p:nvPicPr>
          <p:cNvPr id="71" name="Google Shape;71;p15" title="Constant-ti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858" y="1200062"/>
            <a:ext cx="5505592" cy="282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Non-constant-tim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7300" y="1162166"/>
            <a:ext cx="5030574" cy="289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Speculative execution</a:t>
            </a:r>
            <a:endParaRPr/>
          </a:p>
        </p:txBody>
      </p:sp>
      <p:pic>
        <p:nvPicPr>
          <p:cNvPr id="78" name="Google Shape;78;p16" title="Conditional-branch-predi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5" y="1405400"/>
            <a:ext cx="4626698" cy="272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title="spectre-tex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449" y="1256002"/>
            <a:ext cx="2537224" cy="302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Speculative execution and constant-time</a:t>
            </a:r>
            <a:endParaRPr/>
          </a:p>
        </p:txBody>
      </p:sp>
      <p:pic>
        <p:nvPicPr>
          <p:cNvPr id="85" name="Google Shape;85;p17" title="Not-constant-time-with-specul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363507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Speculative-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125" y="1195789"/>
            <a:ext cx="4354949" cy="19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title="Speculative-load-secre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2125" y="3055879"/>
            <a:ext cx="4354949" cy="190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can we make constant-time code secure from the wide variety of Spectre-style attacks?</a:t>
            </a:r>
            <a:endParaRPr/>
          </a:p>
        </p:txBody>
      </p:sp>
      <p:pic>
        <p:nvPicPr>
          <p:cNvPr id="94" name="Google Shape;94;p18" title="spectre-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77" y="2254789"/>
            <a:ext cx="729977" cy="8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title="meltdown-tex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22" y="3528271"/>
            <a:ext cx="446898" cy="86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foreshadow-text-smal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8469" y="2241495"/>
            <a:ext cx="601383" cy="80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 title="md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8518" y="2155046"/>
            <a:ext cx="1230849" cy="115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title="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4418" y="3683272"/>
            <a:ext cx="910524" cy="7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title="spookjs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3730" y="2206471"/>
            <a:ext cx="910526" cy="98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title="sgx-fail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70242" y="3498592"/>
            <a:ext cx="729974" cy="92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title="ileakag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72596" y="3562097"/>
            <a:ext cx="942352" cy="8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slap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72695" y="2351019"/>
            <a:ext cx="729977" cy="7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flop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68847" y="3521283"/>
            <a:ext cx="729973" cy="72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 title="Indirector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04781" y="3574559"/>
            <a:ext cx="810249" cy="76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 title="Pathfinder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04768" y="2264270"/>
            <a:ext cx="810267" cy="92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173625" y="4807100"/>
            <a:ext cx="8735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All logos are licensed under Creative Commons.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previous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8520600" cy="12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Symbolic execution can detect Spectre vulnerabilities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Formal methods can also detect these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Compiler tools can mitigate vulnerabilities</a:t>
            </a:r>
            <a:endParaRPr/>
          </a:p>
        </p:txBody>
      </p:sp>
      <p:pic>
        <p:nvPicPr>
          <p:cNvPr id="113" name="Google Shape;113;p19" title="Screenshot 2025-11-18 at 6.42.1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63401"/>
            <a:ext cx="2119600" cy="7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title="Screenshot 2025-11-18 at 6.48.1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097" y="2651775"/>
            <a:ext cx="2701775" cy="180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title="Screenshot 2025-11-18 at 6.50.00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8670" y="3138793"/>
            <a:ext cx="2445650" cy="82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173625" y="4807100"/>
            <a:ext cx="87354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Figure 1: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Klee</a:t>
            </a:r>
            <a:r>
              <a:rPr lang="en" sz="1000">
                <a:solidFill>
                  <a:schemeClr val="dk2"/>
                </a:solidFill>
              </a:rPr>
              <a:t>, Figure 2: </a:t>
            </a:r>
            <a:r>
              <a:rPr lang="en" sz="1100" u="sng">
                <a:solidFill>
                  <a:schemeClr val="hlink"/>
                </a:solidFill>
                <a:hlinkClick r:id="rId7"/>
              </a:rPr>
              <a:t>https://eprint.iacr.org/2022/426.pdf</a:t>
            </a:r>
            <a:r>
              <a:rPr lang="en" sz="1000">
                <a:solidFill>
                  <a:schemeClr val="dk2"/>
                </a:solidFill>
              </a:rPr>
              <a:t>, Figure 3: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https://cseweb.ucsd.edu/~dstefan/pubs/vassena:2021:blade.pdf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Serberus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8549100" cy="20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A </a:t>
            </a:r>
            <a:r>
              <a:rPr b="1" lang="en"/>
              <a:t>leaky instruction</a:t>
            </a:r>
            <a:r>
              <a:rPr lang="en"/>
              <a:t> can </a:t>
            </a:r>
            <a:r>
              <a:rPr lang="en" u="sng"/>
              <a:t>leak secret data</a:t>
            </a:r>
            <a:r>
              <a:rPr lang="en"/>
              <a:t> when executed </a:t>
            </a:r>
            <a:r>
              <a:rPr b="1" lang="en"/>
              <a:t>speculatively </a:t>
            </a:r>
            <a:r>
              <a:rPr lang="en"/>
              <a:t>from an </a:t>
            </a:r>
            <a:r>
              <a:rPr b="1" lang="en"/>
              <a:t>misprediction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S</a:t>
            </a:r>
            <a:r>
              <a:rPr lang="en"/>
              <a:t>erberus</a:t>
            </a:r>
            <a:r>
              <a:rPr lang="en"/>
              <a:t> secures constant-time code against speculative attacks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Input: constant-time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Implemented as 3 LLVM passes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Written in 2023, published in 2024</a:t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7970636" y="2862250"/>
            <a:ext cx="420600" cy="4206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900" lIns="84900" spcFirstLastPara="1" rIns="84900" wrap="square" tIns="84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24" name="Google Shape;124;p20"/>
          <p:cNvSpPr/>
          <p:nvPr/>
        </p:nvSpPr>
        <p:spPr>
          <a:xfrm>
            <a:off x="7263150" y="3702059"/>
            <a:ext cx="420600" cy="4206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900" lIns="84900" spcFirstLastPara="1" rIns="84900" wrap="square" tIns="84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25" name="Google Shape;125;p20"/>
          <p:cNvSpPr/>
          <p:nvPr/>
        </p:nvSpPr>
        <p:spPr>
          <a:xfrm>
            <a:off x="8650447" y="3702059"/>
            <a:ext cx="420600" cy="420600"/>
          </a:xfrm>
          <a:prstGeom prst="ellipse">
            <a:avLst/>
          </a:prstGeom>
          <a:noFill/>
          <a:ln cap="flat" cmpd="sng" w="88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900" lIns="84900" spcFirstLastPara="1" rIns="84900" wrap="square" tIns="84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26" name="Google Shape;126;p20"/>
          <p:cNvSpPr/>
          <p:nvPr/>
        </p:nvSpPr>
        <p:spPr>
          <a:xfrm>
            <a:off x="7263150" y="4667545"/>
            <a:ext cx="420600" cy="4206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900" lIns="84900" spcFirstLastPara="1" rIns="84900" wrap="square" tIns="84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cxnSp>
        <p:nvCxnSpPr>
          <p:cNvPr id="127" name="Google Shape;127;p20"/>
          <p:cNvCxnSpPr>
            <a:stCxn id="123" idx="4"/>
            <a:endCxn id="124" idx="0"/>
          </p:cNvCxnSpPr>
          <p:nvPr/>
        </p:nvCxnSpPr>
        <p:spPr>
          <a:xfrm flipH="1">
            <a:off x="7473536" y="3282850"/>
            <a:ext cx="707400" cy="419100"/>
          </a:xfrm>
          <a:prstGeom prst="straightConnector1">
            <a:avLst/>
          </a:prstGeom>
          <a:noFill/>
          <a:ln cap="flat" cmpd="sng" w="265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20"/>
          <p:cNvCxnSpPr>
            <a:stCxn id="123" idx="4"/>
            <a:endCxn id="125" idx="0"/>
          </p:cNvCxnSpPr>
          <p:nvPr/>
        </p:nvCxnSpPr>
        <p:spPr>
          <a:xfrm>
            <a:off x="8180936" y="3282850"/>
            <a:ext cx="679800" cy="419100"/>
          </a:xfrm>
          <a:prstGeom prst="straightConnector1">
            <a:avLst/>
          </a:prstGeom>
          <a:noFill/>
          <a:ln cap="flat" cmpd="sng" w="265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20"/>
          <p:cNvCxnSpPr>
            <a:stCxn id="124" idx="4"/>
            <a:endCxn id="126" idx="0"/>
          </p:cNvCxnSpPr>
          <p:nvPr/>
        </p:nvCxnSpPr>
        <p:spPr>
          <a:xfrm>
            <a:off x="7473450" y="4122659"/>
            <a:ext cx="0" cy="544800"/>
          </a:xfrm>
          <a:prstGeom prst="straightConnector1">
            <a:avLst/>
          </a:prstGeom>
          <a:noFill/>
          <a:ln cap="flat" cmpd="sng" w="265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Open lock, unlock, unlocked icon (Provided by Getty Images)"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092" y="3762703"/>
            <a:ext cx="299402" cy="299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0"/>
          <p:cNvCxnSpPr>
            <a:stCxn id="125" idx="4"/>
            <a:endCxn id="126" idx="0"/>
          </p:cNvCxnSpPr>
          <p:nvPr/>
        </p:nvCxnSpPr>
        <p:spPr>
          <a:xfrm flipH="1">
            <a:off x="7473547" y="4122659"/>
            <a:ext cx="1387200" cy="544800"/>
          </a:xfrm>
          <a:prstGeom prst="straightConnector1">
            <a:avLst/>
          </a:prstGeom>
          <a:noFill/>
          <a:ln cap="flat" cmpd="sng" w="265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Avenues of misprediction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Conditional branch prediction (beq, regA, regB, offset)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Indirect branch prediction (call regA)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Return address prediction (ret)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Store-to-load forwarding prediction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 </a:t>
            </a:r>
            <a:r>
              <a:rPr b="1" lang="en" sz="1500"/>
              <a:t>load</a:t>
            </a:r>
            <a:r>
              <a:rPr lang="en" sz="1500"/>
              <a:t> may read</a:t>
            </a:r>
            <a:r>
              <a:rPr b="1" lang="en" sz="1500"/>
              <a:t> from</a:t>
            </a:r>
            <a:r>
              <a:rPr lang="en" sz="1500"/>
              <a:t> an </a:t>
            </a:r>
            <a:r>
              <a:rPr b="1" lang="en" sz="1500"/>
              <a:t>older</a:t>
            </a:r>
            <a:r>
              <a:rPr lang="en" sz="1500"/>
              <a:t> </a:t>
            </a:r>
            <a:r>
              <a:rPr b="1" lang="en" sz="1500"/>
              <a:t>same-address</a:t>
            </a:r>
            <a:r>
              <a:rPr lang="en" sz="1500"/>
              <a:t> (could be </a:t>
            </a:r>
            <a:r>
              <a:rPr lang="en" sz="1500"/>
              <a:t>uncommitted</a:t>
            </a:r>
            <a:r>
              <a:rPr lang="en" sz="1500"/>
              <a:t>) </a:t>
            </a:r>
            <a:r>
              <a:rPr b="1" lang="en" sz="1500"/>
              <a:t>store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Predictive store forwarding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 </a:t>
            </a:r>
            <a:r>
              <a:rPr b="1" lang="en" sz="1500"/>
              <a:t>load</a:t>
            </a:r>
            <a:r>
              <a:rPr lang="en" sz="1500"/>
              <a:t> may read</a:t>
            </a:r>
            <a:r>
              <a:rPr b="1" lang="en" sz="1500"/>
              <a:t> from any older store </a:t>
            </a:r>
            <a:r>
              <a:rPr lang="en" sz="1500"/>
              <a:t>(before their addresses have even resolved)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Serberus simply disables via hardware because of performance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