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</p:sldIdLst>
  <p:sldSz cy="5143500" cx="9144000"/>
  <p:notesSz cx="6858000" cy="9144000"/>
  <p:embeddedFontLst>
    <p:embeddedFont>
      <p:font typeface="PT Sans Narrow"/>
      <p:regular r:id="rId51"/>
      <p:bold r:id="rId52"/>
    </p:embeddedFont>
    <p:embeddedFont>
      <p:font typeface="Fira Code"/>
      <p:regular r:id="rId53"/>
      <p:bold r:id="rId54"/>
    </p:embeddedFont>
    <p:embeddedFont>
      <p:font typeface="Open Sans"/>
      <p:regular r:id="rId55"/>
      <p:bold r:id="rId56"/>
      <p:italic r:id="rId57"/>
      <p:boldItalic r:id="rId5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F99E4D7-06A0-4FD0-9C61-678F525ADBAC}">
  <a:tblStyle styleId="{4F99E4D7-06A0-4FD0-9C61-678F525ADBA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42" Type="http://schemas.openxmlformats.org/officeDocument/2006/relationships/slide" Target="slides/slide36.xml"/><Relationship Id="rId41" Type="http://schemas.openxmlformats.org/officeDocument/2006/relationships/slide" Target="slides/slide35.xml"/><Relationship Id="rId44" Type="http://schemas.openxmlformats.org/officeDocument/2006/relationships/slide" Target="slides/slide38.xml"/><Relationship Id="rId43" Type="http://schemas.openxmlformats.org/officeDocument/2006/relationships/slide" Target="slides/slide37.xml"/><Relationship Id="rId46" Type="http://schemas.openxmlformats.org/officeDocument/2006/relationships/slide" Target="slides/slide40.xml"/><Relationship Id="rId45" Type="http://schemas.openxmlformats.org/officeDocument/2006/relationships/slide" Target="slides/slide39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48" Type="http://schemas.openxmlformats.org/officeDocument/2006/relationships/slide" Target="slides/slide42.xml"/><Relationship Id="rId47" Type="http://schemas.openxmlformats.org/officeDocument/2006/relationships/slide" Target="slides/slide41.xml"/><Relationship Id="rId49" Type="http://schemas.openxmlformats.org/officeDocument/2006/relationships/slide" Target="slides/slide4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3" Type="http://schemas.openxmlformats.org/officeDocument/2006/relationships/slide" Target="slides/slide27.xml"/><Relationship Id="rId32" Type="http://schemas.openxmlformats.org/officeDocument/2006/relationships/slide" Target="slides/slide26.xml"/><Relationship Id="rId35" Type="http://schemas.openxmlformats.org/officeDocument/2006/relationships/slide" Target="slides/slide29.xml"/><Relationship Id="rId34" Type="http://schemas.openxmlformats.org/officeDocument/2006/relationships/slide" Target="slides/slide28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9" Type="http://schemas.openxmlformats.org/officeDocument/2006/relationships/slide" Target="slides/slide23.xml"/><Relationship Id="rId51" Type="http://schemas.openxmlformats.org/officeDocument/2006/relationships/font" Target="fonts/PTSansNarrow-regular.fntdata"/><Relationship Id="rId50" Type="http://schemas.openxmlformats.org/officeDocument/2006/relationships/slide" Target="slides/slide44.xml"/><Relationship Id="rId53" Type="http://schemas.openxmlformats.org/officeDocument/2006/relationships/font" Target="fonts/FiraCode-regular.fntdata"/><Relationship Id="rId52" Type="http://schemas.openxmlformats.org/officeDocument/2006/relationships/font" Target="fonts/PTSansNarrow-bold.fntdata"/><Relationship Id="rId11" Type="http://schemas.openxmlformats.org/officeDocument/2006/relationships/slide" Target="slides/slide5.xml"/><Relationship Id="rId55" Type="http://schemas.openxmlformats.org/officeDocument/2006/relationships/font" Target="fonts/OpenSans-regular.fntdata"/><Relationship Id="rId10" Type="http://schemas.openxmlformats.org/officeDocument/2006/relationships/slide" Target="slides/slide4.xml"/><Relationship Id="rId54" Type="http://schemas.openxmlformats.org/officeDocument/2006/relationships/font" Target="fonts/FiraCode-bold.fntdata"/><Relationship Id="rId13" Type="http://schemas.openxmlformats.org/officeDocument/2006/relationships/slide" Target="slides/slide7.xml"/><Relationship Id="rId57" Type="http://schemas.openxmlformats.org/officeDocument/2006/relationships/font" Target="fonts/OpenSans-italic.fntdata"/><Relationship Id="rId12" Type="http://schemas.openxmlformats.org/officeDocument/2006/relationships/slide" Target="slides/slide6.xml"/><Relationship Id="rId56" Type="http://schemas.openxmlformats.org/officeDocument/2006/relationships/font" Target="fonts/OpenSans-bold.fntdata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58" Type="http://schemas.openxmlformats.org/officeDocument/2006/relationships/font" Target="fonts/OpenSans-boldItalic.fntdata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99456deda0_1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99456deda0_1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990f092a2d_2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990f092a2d_2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995c7a000d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995c7a000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99136147e0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99136147e0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TNV is size 50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990f092a2d_3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990f092a2d_3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990f092a2d_2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3990f092a2d_2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99136147e0_0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399136147e0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9942b12a5b_1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9942b12a5b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99456deda0_1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399456deda0_1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39942b12a5b_1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39942b12a5b_1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a09b9bae9c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a09b9bae9c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3a280c5f30b_1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3a280c5f30b_1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3a2e6596661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3a2e6596661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3995c7a000d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4" name="Google Shape;264;g3995c7a000d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3995c7a000d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3995c7a000d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3995c7a000d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3995c7a000d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3995c7a000d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3995c7a000d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3995c7a000d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g3995c7a000d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399871b270c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5" name="Google Shape;295;g399871b270c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3995f8685cc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3995f8685cc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g3995f8685cc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7" name="Google Shape;307;g3995f8685cc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a1983eee2d_1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a1983eee2d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3995f8685cc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" name="Google Shape;313;g3995f8685cc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g399871b270c_1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9" name="Google Shape;319;g399871b270c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3990f092a2d_3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Google Shape;330;g3990f092a2d_3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3a280c5f30b_1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3a280c5f30b_1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3a280c5f30b_4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3a280c5f30b_4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TNV is size 50</a:t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g3a280c5f30b_3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9" name="Google Shape;349;g3a280c5f30b_3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3995c7a000d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3995c7a000d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g3a280c5f30b_1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1" name="Google Shape;361;g3a280c5f30b_1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g3a280c5f30b_5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8" name="Google Shape;368;g3a280c5f30b_5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3990f092a2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5" name="Google Shape;375;g3990f092a2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a1983eee2d_1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a1983eee2d_1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3990f092a2d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3990f092a2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g3990f092a2d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7" name="Google Shape;387;g3990f092a2d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g399136147e0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5" name="Google Shape;395;g399136147e0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3990f092a2d_3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0" name="Google Shape;400;g3990f092a2d_3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95D46"/>
              </a:buClr>
              <a:buSzPts val="1400"/>
              <a:buFont typeface="Open Sans"/>
              <a:buAutoNum type="arabicPeriod"/>
            </a:pPr>
            <a:r>
              <a:rPr lang="en" sz="1400">
                <a:solidFill>
                  <a:srgbClr val="695D46"/>
                </a:solidFill>
                <a:latin typeface="Open Sans"/>
                <a:ea typeface="Open Sans"/>
                <a:cs typeface="Open Sans"/>
                <a:sym typeface="Open Sans"/>
              </a:rPr>
              <a:t>Branch misprediction could be costly for processors without early branch resolution</a:t>
            </a:r>
            <a:endParaRPr sz="1400">
              <a:solidFill>
                <a:srgbClr val="695D4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95D46"/>
              </a:buClr>
              <a:buSzPts val="1400"/>
              <a:buFont typeface="Open Sans"/>
              <a:buAutoNum type="arabicPeriod"/>
            </a:pPr>
            <a:r>
              <a:rPr lang="en" sz="1400">
                <a:solidFill>
                  <a:srgbClr val="695D46"/>
                </a:solidFill>
                <a:latin typeface="Open Sans"/>
                <a:ea typeface="Open Sans"/>
                <a:cs typeface="Open Sans"/>
                <a:sym typeface="Open Sans"/>
              </a:rPr>
              <a:t>Additional control flow, creates more dependencies</a:t>
            </a:r>
            <a:endParaRPr sz="1400">
              <a:solidFill>
                <a:srgbClr val="695D4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95D46"/>
              </a:buClr>
              <a:buSzPts val="1400"/>
              <a:buFont typeface="Open Sans"/>
              <a:buAutoNum type="arabicPeriod"/>
            </a:pPr>
            <a:r>
              <a:rPr lang="en" sz="1400">
                <a:solidFill>
                  <a:srgbClr val="695D46"/>
                </a:solidFill>
                <a:latin typeface="Open Sans"/>
                <a:ea typeface="Open Sans"/>
                <a:cs typeface="Open Sans"/>
                <a:sym typeface="Open Sans"/>
              </a:rPr>
              <a:t>Additional conditional check requires a functional unit, could mess up modulo scheduling</a:t>
            </a:r>
            <a:endParaRPr sz="1400">
              <a:solidFill>
                <a:srgbClr val="695D4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95D46"/>
              </a:buClr>
              <a:buSzPts val="1400"/>
              <a:buFont typeface="Open Sans"/>
              <a:buAutoNum type="arabicPeriod"/>
            </a:pPr>
            <a:r>
              <a:rPr lang="en" sz="1400">
                <a:solidFill>
                  <a:srgbClr val="695D46"/>
                </a:solidFill>
                <a:latin typeface="Open Sans"/>
                <a:ea typeface="Open Sans"/>
                <a:cs typeface="Open Sans"/>
                <a:sym typeface="Open Sans"/>
              </a:rPr>
              <a:t>We don’t need to add all of these, i just thought of other issues when adding branches besides just mispreds</a:t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g390c0e6148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6" name="Google Shape;406;g390c0e6148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990f092a2d_3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990f092a2d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990f092a2d_2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990f092a2d_2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99136147e0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99136147e0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99456deda0_1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99456deda0_1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995c7a000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995c7a000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8" name="Google Shape;18;p2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1"/>
          <p:cNvSpPr txBox="1"/>
          <p:nvPr>
            <p:ph hasCustomPrompt="1"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3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5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6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54" name="Google Shape;5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trop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Value Profiling and Optimization</a:t>
            </a:r>
            <a:endParaRPr sz="4600"/>
          </a:p>
        </p:txBody>
      </p:sp>
      <p:sp>
        <p:nvSpPr>
          <p:cNvPr id="67" name="Google Shape;67;p13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Group 22: Kevin Calopisis, Rafe Symonds, Alex Smart</a:t>
            </a:r>
            <a:endParaRPr sz="1800"/>
          </a:p>
        </p:txBody>
      </p:sp>
      <p:sp>
        <p:nvSpPr>
          <p:cNvPr id="68" name="Google Shape;68;p13"/>
          <p:cNvSpPr/>
          <p:nvPr/>
        </p:nvSpPr>
        <p:spPr>
          <a:xfrm>
            <a:off x="1509225" y="3073450"/>
            <a:ext cx="670800" cy="1869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6961825" y="3073450"/>
            <a:ext cx="670800" cy="1869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2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we profile values?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2"/>
          <p:cNvSpPr txBox="1"/>
          <p:nvPr>
            <p:ph idx="1" type="body"/>
          </p:nvPr>
        </p:nvSpPr>
        <p:spPr>
          <a:xfrm>
            <a:off x="4660725" y="1266325"/>
            <a:ext cx="4299900" cy="347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int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z;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for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(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int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i = 0; i &lt; 10; ++i)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if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(i % 2 == 0)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	z = 10;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} 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else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	z = i % 4;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}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foo(z)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;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}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CC0000"/>
                </a:solidFill>
                <a:latin typeface="Fira Code"/>
                <a:ea typeface="Fira Code"/>
                <a:cs typeface="Fira Code"/>
                <a:sym typeface="Fira Code"/>
              </a:rPr>
              <a:t>z = 200;</a:t>
            </a:r>
            <a:endParaRPr b="1" sz="1200">
              <a:solidFill>
                <a:srgbClr val="CC0000"/>
              </a:solidFill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200">
              <a:latin typeface="Fira Code"/>
              <a:ea typeface="Fira Code"/>
              <a:cs typeface="Fira Code"/>
              <a:sym typeface="Fira Code"/>
            </a:endParaRPr>
          </a:p>
        </p:txBody>
      </p:sp>
      <p:graphicFrame>
        <p:nvGraphicFramePr>
          <p:cNvPr id="134" name="Google Shape;134;p22"/>
          <p:cNvGraphicFramePr/>
          <p:nvPr/>
        </p:nvGraphicFramePr>
        <p:xfrm>
          <a:off x="5413675" y="3229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{4F99E4D7-06A0-4FD0-9C61-678F525ADBAC}</a:tableStyleId>
              </a:tblPr>
              <a:tblGrid>
                <a:gridCol w="1397000"/>
                <a:gridCol w="13970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value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frequency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5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35" name="Google Shape;135;p22"/>
          <p:cNvSpPr txBox="1"/>
          <p:nvPr>
            <p:ph idx="1" type="body"/>
          </p:nvPr>
        </p:nvSpPr>
        <p:spPr>
          <a:xfrm>
            <a:off x="311700" y="1266325"/>
            <a:ext cx="42603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Top-N-Value Table:</a:t>
            </a:r>
            <a:r>
              <a:rPr b="1" lang="en" sz="1200">
                <a:solidFill>
                  <a:schemeClr val="accent3"/>
                </a:solidFill>
              </a:rPr>
              <a:t> </a:t>
            </a:r>
            <a:r>
              <a:rPr lang="en" sz="1200"/>
              <a:t>store the n most common values written to a register by an instruction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</a:rPr>
              <a:t>What else could we try when the table gets full?</a:t>
            </a:r>
            <a:endParaRPr b="1"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we profile values?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3"/>
          <p:cNvSpPr txBox="1"/>
          <p:nvPr>
            <p:ph idx="1" type="body"/>
          </p:nvPr>
        </p:nvSpPr>
        <p:spPr>
          <a:xfrm>
            <a:off x="311700" y="1266325"/>
            <a:ext cx="42603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Top-N-Value Table: store the n most common values written to a register by an instruction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</a:rPr>
              <a:t>What else could we try when the table gets full?</a:t>
            </a:r>
            <a:endParaRPr b="1" sz="1200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/>
              <a:t>Evict the least frequently encountered (LFE) value</a:t>
            </a:r>
            <a:endParaRPr b="1"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3"/>
          <p:cNvSpPr txBox="1"/>
          <p:nvPr>
            <p:ph idx="1" type="body"/>
          </p:nvPr>
        </p:nvSpPr>
        <p:spPr>
          <a:xfrm>
            <a:off x="4660725" y="1266325"/>
            <a:ext cx="4299900" cy="347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int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z;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for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(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int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i = 0; i &lt; 10; ++i)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if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(i % 2 == 0)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	z = 10;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} 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else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	z = i % 4;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}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foo(z)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;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}</a:t>
            </a:r>
            <a:endParaRPr b="1" i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CC0000"/>
                </a:solidFill>
                <a:latin typeface="Fira Code"/>
                <a:ea typeface="Fira Code"/>
                <a:cs typeface="Fira Code"/>
                <a:sym typeface="Fira Code"/>
              </a:rPr>
              <a:t>z = 200;</a:t>
            </a:r>
            <a:endParaRPr b="1" sz="1200">
              <a:solidFill>
                <a:srgbClr val="CC0000"/>
              </a:solidFill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200">
              <a:latin typeface="Fira Code"/>
              <a:ea typeface="Fira Code"/>
              <a:cs typeface="Fira Code"/>
              <a:sym typeface="Fira Code"/>
            </a:endParaRPr>
          </a:p>
        </p:txBody>
      </p:sp>
      <p:graphicFrame>
        <p:nvGraphicFramePr>
          <p:cNvPr id="143" name="Google Shape;143;p23"/>
          <p:cNvGraphicFramePr/>
          <p:nvPr/>
        </p:nvGraphicFramePr>
        <p:xfrm>
          <a:off x="5413675" y="3229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{4F99E4D7-06A0-4FD0-9C61-678F525ADBAC}</a:tableStyleId>
              </a:tblPr>
              <a:tblGrid>
                <a:gridCol w="1397000"/>
                <a:gridCol w="13970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value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frequency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trike="sng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</a:t>
                      </a:r>
                      <a:r>
                        <a:rPr b="1" lang="en">
                          <a:solidFill>
                            <a:srgbClr val="CC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200</a:t>
                      </a:r>
                      <a:endParaRPr b="1">
                        <a:solidFill>
                          <a:srgbClr val="CC0000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trike="sng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</a:t>
                      </a: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</a:t>
                      </a:r>
                      <a:r>
                        <a:rPr b="1" lang="en">
                          <a:solidFill>
                            <a:srgbClr val="CC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</a:t>
                      </a:r>
                      <a:endParaRPr b="1">
                        <a:solidFill>
                          <a:srgbClr val="CC0000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5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we profile values?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24"/>
          <p:cNvSpPr txBox="1"/>
          <p:nvPr>
            <p:ph idx="1" type="body"/>
          </p:nvPr>
        </p:nvSpPr>
        <p:spPr>
          <a:xfrm>
            <a:off x="311700" y="1266325"/>
            <a:ext cx="42603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Top-N-Value Table: store the n most common values written to a register by an instruction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/>
              <a:t>What else could we try when the table gets full?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/>
              <a:t>Evict the </a:t>
            </a:r>
            <a:r>
              <a:rPr b="1" lang="en" sz="1200"/>
              <a:t>least frequently encountered</a:t>
            </a:r>
            <a:r>
              <a:rPr lang="en" sz="1200"/>
              <a:t> (LFE) value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</a:rPr>
              <a:t>How do LRU and LFE compare?</a:t>
            </a:r>
            <a:endParaRPr b="1" sz="1200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24"/>
          <p:cNvSpPr txBox="1"/>
          <p:nvPr>
            <p:ph idx="1" type="body"/>
          </p:nvPr>
        </p:nvSpPr>
        <p:spPr>
          <a:xfrm>
            <a:off x="4660725" y="1266325"/>
            <a:ext cx="4299900" cy="347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int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z;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for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(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int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i = 0; i &lt; 10; ++i)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if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(i % 2 == 0)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	z = 10;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} 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else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	z = i % 4;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}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foo(z)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;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}</a:t>
            </a:r>
            <a:endParaRPr b="1" i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CC0000"/>
                </a:solidFill>
                <a:latin typeface="Fira Code"/>
                <a:ea typeface="Fira Code"/>
                <a:cs typeface="Fira Code"/>
                <a:sym typeface="Fira Code"/>
              </a:rPr>
              <a:t>z = 200;</a:t>
            </a:r>
            <a:endParaRPr b="1" sz="1200">
              <a:solidFill>
                <a:srgbClr val="CC0000"/>
              </a:solidFill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200">
              <a:latin typeface="Fira Code"/>
              <a:ea typeface="Fira Code"/>
              <a:cs typeface="Fira Code"/>
              <a:sym typeface="Fira Code"/>
            </a:endParaRPr>
          </a:p>
        </p:txBody>
      </p:sp>
      <p:graphicFrame>
        <p:nvGraphicFramePr>
          <p:cNvPr id="151" name="Google Shape;151;p24"/>
          <p:cNvGraphicFramePr/>
          <p:nvPr/>
        </p:nvGraphicFramePr>
        <p:xfrm>
          <a:off x="5413675" y="3229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{4F99E4D7-06A0-4FD0-9C61-678F525ADBAC}</a:tableStyleId>
              </a:tblPr>
              <a:tblGrid>
                <a:gridCol w="1397000"/>
                <a:gridCol w="13970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value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frequency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trike="sng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</a:t>
                      </a:r>
                      <a:r>
                        <a:rPr b="1" lang="en">
                          <a:solidFill>
                            <a:srgbClr val="CC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200</a:t>
                      </a:r>
                      <a:endParaRPr b="1">
                        <a:solidFill>
                          <a:srgbClr val="CC0000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trike="sng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</a:t>
                      </a: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</a:t>
                      </a:r>
                      <a:r>
                        <a:rPr b="1" lang="en">
                          <a:solidFill>
                            <a:srgbClr val="CC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</a:t>
                      </a:r>
                      <a:endParaRPr b="1">
                        <a:solidFill>
                          <a:srgbClr val="CC0000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5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we profile values?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25"/>
          <p:cNvSpPr txBox="1"/>
          <p:nvPr>
            <p:ph idx="1" type="body"/>
          </p:nvPr>
        </p:nvSpPr>
        <p:spPr>
          <a:xfrm>
            <a:off x="311700" y="1266325"/>
            <a:ext cx="42603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Top-N-Value Table: store the n most common values written to a register by an instruction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/>
              <a:t>What else could we try when the table gets full?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/>
              <a:t>Evict the </a:t>
            </a:r>
            <a:r>
              <a:rPr b="1" lang="en" sz="1200"/>
              <a:t>least frequently encountered</a:t>
            </a:r>
            <a:r>
              <a:rPr lang="en" sz="1200"/>
              <a:t> (LFE) value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</a:rPr>
              <a:t>How do LRU and LFE compare?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/>
              <a:t>LRU produces </a:t>
            </a:r>
            <a:r>
              <a:rPr b="1" lang="en" sz="1200"/>
              <a:t>significantly worse results!</a:t>
            </a:r>
            <a:endParaRPr b="1" sz="1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58" name="Google Shape;158;p25"/>
          <p:cNvGraphicFramePr/>
          <p:nvPr/>
        </p:nvGraphicFramePr>
        <p:xfrm>
          <a:off x="5515325" y="1105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{4F99E4D7-06A0-4FD0-9C61-678F525ADBAC}</a:tableStyleId>
              </a:tblPr>
              <a:tblGrid>
                <a:gridCol w="1087100"/>
                <a:gridCol w="1087100"/>
                <a:gridCol w="1087100"/>
              </a:tblGrid>
              <a:tr h="570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Program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LFE Find Top %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LRU Find Top %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570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compress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100.0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91.6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570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gcc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99.8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84.5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570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go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99.3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95.6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570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ijpeg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100.0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74.0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570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li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98.0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77.5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59" name="Google Shape;159;p25"/>
          <p:cNvSpPr txBox="1"/>
          <p:nvPr/>
        </p:nvSpPr>
        <p:spPr>
          <a:xfrm>
            <a:off x="5515325" y="4569025"/>
            <a:ext cx="3261300" cy="27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Table denoting accuracy of finding the top value for LFE and LRU</a:t>
            </a:r>
            <a:endParaRPr sz="12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6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Using the value profile information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Code specialization</a:t>
            </a:r>
            <a:endParaRPr/>
          </a:p>
        </p:txBody>
      </p:sp>
      <p:sp>
        <p:nvSpPr>
          <p:cNvPr id="170" name="Google Shape;170;p27"/>
          <p:cNvSpPr txBox="1"/>
          <p:nvPr>
            <p:ph idx="1" type="body"/>
          </p:nvPr>
        </p:nvSpPr>
        <p:spPr>
          <a:xfrm>
            <a:off x="311700" y="1266325"/>
            <a:ext cx="42168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</a:rPr>
              <a:t>Basic idea: </a:t>
            </a:r>
            <a:r>
              <a:rPr lang="en"/>
              <a:t>clone a BB of interest and optimize that BB for a certain case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Can be applied to a </a:t>
            </a:r>
            <a:r>
              <a:rPr b="1" lang="en"/>
              <a:t>set of</a:t>
            </a:r>
            <a:r>
              <a:rPr lang="en"/>
              <a:t> BBs</a:t>
            </a:r>
            <a:endParaRPr/>
          </a:p>
        </p:txBody>
      </p:sp>
      <p:sp>
        <p:nvSpPr>
          <p:cNvPr id="171" name="Google Shape;171;p27"/>
          <p:cNvSpPr txBox="1"/>
          <p:nvPr>
            <p:ph idx="1" type="body"/>
          </p:nvPr>
        </p:nvSpPr>
        <p:spPr>
          <a:xfrm>
            <a:off x="4572000" y="1266325"/>
            <a:ext cx="4216800" cy="130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Fira Code"/>
                <a:ea typeface="Fira Code"/>
                <a:cs typeface="Fira Code"/>
                <a:sym typeface="Fira Code"/>
              </a:rPr>
              <a:t>r1 = r2 - r3</a:t>
            </a:r>
            <a:endParaRPr b="1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>
                <a:latin typeface="Fira Code"/>
                <a:ea typeface="Fira Code"/>
                <a:cs typeface="Fira Code"/>
                <a:sym typeface="Fira Code"/>
              </a:rPr>
              <a:t>goto B</a:t>
            </a:r>
            <a:endParaRPr b="1">
              <a:latin typeface="Fira Code"/>
              <a:ea typeface="Fira Code"/>
              <a:cs typeface="Fira Code"/>
              <a:sym typeface="Fira Code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8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Code specialization</a:t>
            </a:r>
            <a:endParaRPr/>
          </a:p>
        </p:txBody>
      </p:sp>
      <p:sp>
        <p:nvSpPr>
          <p:cNvPr id="177" name="Google Shape;177;p28"/>
          <p:cNvSpPr txBox="1"/>
          <p:nvPr>
            <p:ph idx="1" type="body"/>
          </p:nvPr>
        </p:nvSpPr>
        <p:spPr>
          <a:xfrm>
            <a:off x="311700" y="1266325"/>
            <a:ext cx="42168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</a:rPr>
              <a:t>Basic idea: </a:t>
            </a:r>
            <a:r>
              <a:rPr lang="en"/>
              <a:t>clone a BB of interest and optimize that BB for a certain case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Can be applied to a </a:t>
            </a:r>
            <a:r>
              <a:rPr b="1" lang="en"/>
              <a:t>set of</a:t>
            </a:r>
            <a:r>
              <a:rPr lang="en"/>
              <a:t> BBs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28"/>
          <p:cNvSpPr txBox="1"/>
          <p:nvPr>
            <p:ph idx="1" type="body"/>
          </p:nvPr>
        </p:nvSpPr>
        <p:spPr>
          <a:xfrm>
            <a:off x="4572000" y="1266325"/>
            <a:ext cx="4216800" cy="130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ira Code"/>
                <a:ea typeface="Fira Code"/>
                <a:cs typeface="Fira Code"/>
                <a:sym typeface="Fira Code"/>
              </a:rPr>
              <a:t>r1 = r2 - r3</a:t>
            </a:r>
            <a:endParaRPr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latin typeface="Fira Code"/>
                <a:ea typeface="Fira Code"/>
                <a:cs typeface="Fira Code"/>
                <a:sym typeface="Fira Code"/>
              </a:rPr>
              <a:t>goto B</a:t>
            </a:r>
            <a:endParaRPr>
              <a:latin typeface="Fira Code"/>
              <a:ea typeface="Fira Code"/>
              <a:cs typeface="Fira Code"/>
              <a:sym typeface="Fira Code"/>
            </a:endParaRPr>
          </a:p>
        </p:txBody>
      </p:sp>
      <p:sp>
        <p:nvSpPr>
          <p:cNvPr id="179" name="Google Shape;179;p28"/>
          <p:cNvSpPr txBox="1"/>
          <p:nvPr>
            <p:ph idx="1" type="body"/>
          </p:nvPr>
        </p:nvSpPr>
        <p:spPr>
          <a:xfrm>
            <a:off x="4572000" y="3073075"/>
            <a:ext cx="4216800" cy="130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Fira Code"/>
                <a:ea typeface="Fira Code"/>
                <a:cs typeface="Fira Code"/>
                <a:sym typeface="Fira Code"/>
              </a:rPr>
              <a:t>r1 = r2 - r3</a:t>
            </a:r>
            <a:endParaRPr b="1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latin typeface="Fira Code"/>
                <a:ea typeface="Fira Code"/>
                <a:cs typeface="Fira Code"/>
                <a:sym typeface="Fira Code"/>
              </a:rPr>
              <a:t>if (r1 == 0) goto B_clone</a:t>
            </a:r>
            <a:endParaRPr b="1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>
                <a:latin typeface="Fira Code"/>
                <a:ea typeface="Fira Code"/>
                <a:cs typeface="Fira Code"/>
                <a:sym typeface="Fira Code"/>
              </a:rPr>
              <a:t>fallthrough to original code</a:t>
            </a:r>
            <a:endParaRPr b="1">
              <a:latin typeface="Fira Code"/>
              <a:ea typeface="Fira Code"/>
              <a:cs typeface="Fira Code"/>
              <a:sym typeface="Fira Code"/>
            </a:endParaRPr>
          </a:p>
        </p:txBody>
      </p:sp>
      <p:sp>
        <p:nvSpPr>
          <p:cNvPr id="180" name="Google Shape;180;p28"/>
          <p:cNvSpPr/>
          <p:nvPr/>
        </p:nvSpPr>
        <p:spPr>
          <a:xfrm>
            <a:off x="5770275" y="2408175"/>
            <a:ext cx="396000" cy="5553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9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Code specialization example</a:t>
            </a:r>
            <a:endParaRPr/>
          </a:p>
        </p:txBody>
      </p:sp>
      <p:sp>
        <p:nvSpPr>
          <p:cNvPr id="186" name="Google Shape;186;p29"/>
          <p:cNvSpPr txBox="1"/>
          <p:nvPr>
            <p:ph idx="1" type="body"/>
          </p:nvPr>
        </p:nvSpPr>
        <p:spPr>
          <a:xfrm>
            <a:off x="2360650" y="4037075"/>
            <a:ext cx="1876500" cy="9351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ira Code"/>
                <a:ea typeface="Fira Code"/>
                <a:cs typeface="Fira Code"/>
                <a:sym typeface="Fira Code"/>
              </a:rPr>
              <a:t>r1 = r6 + 7</a:t>
            </a:r>
            <a:endParaRPr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latin typeface="Fira Code"/>
                <a:ea typeface="Fira Code"/>
                <a:cs typeface="Fira Code"/>
                <a:sym typeface="Fira Code"/>
              </a:rPr>
              <a:t>r3 = r3 * r1</a:t>
            </a:r>
            <a:endParaRPr>
              <a:latin typeface="Fira Code"/>
              <a:ea typeface="Fira Code"/>
              <a:cs typeface="Fira Code"/>
              <a:sym typeface="Fira Code"/>
            </a:endParaRPr>
          </a:p>
        </p:txBody>
      </p:sp>
      <p:sp>
        <p:nvSpPr>
          <p:cNvPr id="187" name="Google Shape;187;p29"/>
          <p:cNvSpPr txBox="1"/>
          <p:nvPr>
            <p:ph idx="1" type="body"/>
          </p:nvPr>
        </p:nvSpPr>
        <p:spPr>
          <a:xfrm>
            <a:off x="4237150" y="3141900"/>
            <a:ext cx="1876500" cy="4320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ira Code"/>
                <a:ea typeface="Fira Code"/>
                <a:cs typeface="Fira Code"/>
                <a:sym typeface="Fira Code"/>
              </a:rPr>
              <a:t>r7 = r1 / r3</a:t>
            </a:r>
            <a:endParaRPr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latin typeface="Fira Code"/>
              <a:ea typeface="Fira Code"/>
              <a:cs typeface="Fira Code"/>
              <a:sym typeface="Fira Code"/>
            </a:endParaRPr>
          </a:p>
        </p:txBody>
      </p:sp>
      <p:sp>
        <p:nvSpPr>
          <p:cNvPr id="188" name="Google Shape;188;p29"/>
          <p:cNvSpPr txBox="1"/>
          <p:nvPr>
            <p:ph idx="1" type="body"/>
          </p:nvPr>
        </p:nvSpPr>
        <p:spPr>
          <a:xfrm>
            <a:off x="205425" y="3141900"/>
            <a:ext cx="1876500" cy="4320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ira Code"/>
                <a:ea typeface="Fira Code"/>
                <a:cs typeface="Fira Code"/>
                <a:sym typeface="Fira Code"/>
              </a:rPr>
              <a:t>r7 = r1 + 2</a:t>
            </a:r>
            <a:endParaRPr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latin typeface="Fira Code"/>
              <a:ea typeface="Fira Code"/>
              <a:cs typeface="Fira Code"/>
              <a:sym typeface="Fira Code"/>
            </a:endParaRPr>
          </a:p>
        </p:txBody>
      </p:sp>
      <p:cxnSp>
        <p:nvCxnSpPr>
          <p:cNvPr id="189" name="Google Shape;189;p29"/>
          <p:cNvCxnSpPr>
            <a:stCxn id="190" idx="2"/>
            <a:endCxn id="188" idx="0"/>
          </p:cNvCxnSpPr>
          <p:nvPr/>
        </p:nvCxnSpPr>
        <p:spPr>
          <a:xfrm flipH="1">
            <a:off x="1143700" y="2538775"/>
            <a:ext cx="2155200" cy="603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91" name="Google Shape;191;p29"/>
          <p:cNvCxnSpPr>
            <a:stCxn id="190" idx="2"/>
            <a:endCxn id="187" idx="0"/>
          </p:cNvCxnSpPr>
          <p:nvPr/>
        </p:nvCxnSpPr>
        <p:spPr>
          <a:xfrm>
            <a:off x="3298900" y="2538775"/>
            <a:ext cx="1876500" cy="603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92" name="Google Shape;192;p29"/>
          <p:cNvSpPr txBox="1"/>
          <p:nvPr/>
        </p:nvSpPr>
        <p:spPr>
          <a:xfrm>
            <a:off x="1143675" y="2571750"/>
            <a:ext cx="938100" cy="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Fira Code"/>
                <a:ea typeface="Fira Code"/>
                <a:cs typeface="Fira Code"/>
                <a:sym typeface="Fira Code"/>
              </a:rPr>
              <a:t>r5</a:t>
            </a:r>
            <a:r>
              <a:rPr lang="en" sz="1200">
                <a:solidFill>
                  <a:schemeClr val="dk2"/>
                </a:solidFill>
                <a:latin typeface="Fira Code"/>
                <a:ea typeface="Fira Code"/>
                <a:cs typeface="Fira Code"/>
                <a:sym typeface="Fira Code"/>
              </a:rPr>
              <a:t> != r8</a:t>
            </a:r>
            <a:endParaRPr sz="1200">
              <a:solidFill>
                <a:schemeClr val="dk2"/>
              </a:solidFill>
              <a:latin typeface="Fira Code"/>
              <a:ea typeface="Fira Code"/>
              <a:cs typeface="Fira Code"/>
              <a:sym typeface="Fira Code"/>
            </a:endParaRPr>
          </a:p>
        </p:txBody>
      </p:sp>
      <p:sp>
        <p:nvSpPr>
          <p:cNvPr id="193" name="Google Shape;193;p29"/>
          <p:cNvSpPr txBox="1"/>
          <p:nvPr/>
        </p:nvSpPr>
        <p:spPr>
          <a:xfrm>
            <a:off x="4495850" y="2571750"/>
            <a:ext cx="938100" cy="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Fira Code"/>
                <a:ea typeface="Fira Code"/>
                <a:cs typeface="Fira Code"/>
                <a:sym typeface="Fira Code"/>
              </a:rPr>
              <a:t>r5</a:t>
            </a:r>
            <a:r>
              <a:rPr lang="en" sz="1200">
                <a:solidFill>
                  <a:schemeClr val="dk2"/>
                </a:solidFill>
                <a:latin typeface="Fira Code"/>
                <a:ea typeface="Fira Code"/>
                <a:cs typeface="Fira Code"/>
                <a:sym typeface="Fira Code"/>
              </a:rPr>
              <a:t> == r8</a:t>
            </a:r>
            <a:endParaRPr sz="1200">
              <a:solidFill>
                <a:schemeClr val="dk2"/>
              </a:solidFill>
              <a:latin typeface="Fira Code"/>
              <a:ea typeface="Fira Code"/>
              <a:cs typeface="Fira Code"/>
              <a:sym typeface="Fira Code"/>
            </a:endParaRPr>
          </a:p>
        </p:txBody>
      </p:sp>
      <p:cxnSp>
        <p:nvCxnSpPr>
          <p:cNvPr id="194" name="Google Shape;194;p29"/>
          <p:cNvCxnSpPr>
            <a:stCxn id="188" idx="2"/>
            <a:endCxn id="186" idx="0"/>
          </p:cNvCxnSpPr>
          <p:nvPr/>
        </p:nvCxnSpPr>
        <p:spPr>
          <a:xfrm>
            <a:off x="1143675" y="3573900"/>
            <a:ext cx="2155200" cy="463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95" name="Google Shape;195;p29"/>
          <p:cNvCxnSpPr>
            <a:stCxn id="187" idx="2"/>
            <a:endCxn id="186" idx="0"/>
          </p:cNvCxnSpPr>
          <p:nvPr/>
        </p:nvCxnSpPr>
        <p:spPr>
          <a:xfrm flipH="1">
            <a:off x="3298900" y="3573900"/>
            <a:ext cx="1876500" cy="463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90" name="Google Shape;190;p29"/>
          <p:cNvSpPr txBox="1"/>
          <p:nvPr>
            <p:ph idx="1" type="body"/>
          </p:nvPr>
        </p:nvSpPr>
        <p:spPr>
          <a:xfrm>
            <a:off x="2360650" y="1603675"/>
            <a:ext cx="1876500" cy="9351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ira Code"/>
                <a:ea typeface="Fira Code"/>
                <a:cs typeface="Fira Code"/>
                <a:sym typeface="Fira Code"/>
              </a:rPr>
              <a:t>r1 = r2 - r4</a:t>
            </a:r>
            <a:endParaRPr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latin typeface="Fira Code"/>
                <a:ea typeface="Fira Code"/>
                <a:cs typeface="Fira Code"/>
                <a:sym typeface="Fira Code"/>
              </a:rPr>
              <a:t>r5</a:t>
            </a:r>
            <a:r>
              <a:rPr lang="en">
                <a:latin typeface="Fira Code"/>
                <a:ea typeface="Fira Code"/>
                <a:cs typeface="Fira Code"/>
                <a:sym typeface="Fira Code"/>
              </a:rPr>
              <a:t> = r1 + r8</a:t>
            </a:r>
            <a:endParaRPr>
              <a:latin typeface="Fira Code"/>
              <a:ea typeface="Fira Code"/>
              <a:cs typeface="Fira Code"/>
              <a:sym typeface="Fira Code"/>
            </a:endParaRPr>
          </a:p>
        </p:txBody>
      </p:sp>
      <p:sp>
        <p:nvSpPr>
          <p:cNvPr id="196" name="Google Shape;196;p29"/>
          <p:cNvSpPr txBox="1"/>
          <p:nvPr/>
        </p:nvSpPr>
        <p:spPr>
          <a:xfrm>
            <a:off x="5311325" y="1438900"/>
            <a:ext cx="2917500" cy="80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Open Sans"/>
                <a:ea typeface="Open Sans"/>
                <a:cs typeface="Open Sans"/>
                <a:sym typeface="Open Sans"/>
              </a:rPr>
              <a:t>Based on value profiling, r1 = 0 90% of the time</a:t>
            </a:r>
            <a:endParaRPr b="1">
              <a:solidFill>
                <a:schemeClr val="accent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97" name="Google Shape;197;p29"/>
          <p:cNvCxnSpPr>
            <a:stCxn id="196" idx="1"/>
            <a:endCxn id="190" idx="3"/>
          </p:cNvCxnSpPr>
          <p:nvPr/>
        </p:nvCxnSpPr>
        <p:spPr>
          <a:xfrm flipH="1">
            <a:off x="4237025" y="1843450"/>
            <a:ext cx="1074300" cy="227700"/>
          </a:xfrm>
          <a:prstGeom prst="straightConnector1">
            <a:avLst/>
          </a:prstGeom>
          <a:noFill/>
          <a:ln cap="flat" cmpd="sng" w="9525">
            <a:solidFill>
              <a:schemeClr val="accent3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0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Code specialization example</a:t>
            </a:r>
            <a:endParaRPr/>
          </a:p>
        </p:txBody>
      </p:sp>
      <p:sp>
        <p:nvSpPr>
          <p:cNvPr id="203" name="Google Shape;203;p30"/>
          <p:cNvSpPr txBox="1"/>
          <p:nvPr>
            <p:ph idx="1" type="body"/>
          </p:nvPr>
        </p:nvSpPr>
        <p:spPr>
          <a:xfrm>
            <a:off x="2360650" y="2405975"/>
            <a:ext cx="1876500" cy="4320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ira Code"/>
                <a:ea typeface="Fira Code"/>
                <a:cs typeface="Fira Code"/>
                <a:sym typeface="Fira Code"/>
              </a:rPr>
              <a:t>r5 = r1 + r8</a:t>
            </a:r>
            <a:endParaRPr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latin typeface="Fira Code"/>
              <a:ea typeface="Fira Code"/>
              <a:cs typeface="Fira Code"/>
              <a:sym typeface="Fira Code"/>
            </a:endParaRPr>
          </a:p>
        </p:txBody>
      </p:sp>
      <p:sp>
        <p:nvSpPr>
          <p:cNvPr id="204" name="Google Shape;204;p30"/>
          <p:cNvSpPr txBox="1"/>
          <p:nvPr>
            <p:ph idx="1" type="body"/>
          </p:nvPr>
        </p:nvSpPr>
        <p:spPr>
          <a:xfrm>
            <a:off x="2360650" y="4037075"/>
            <a:ext cx="1876500" cy="9351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ira Code"/>
                <a:ea typeface="Fira Code"/>
                <a:cs typeface="Fira Code"/>
                <a:sym typeface="Fira Code"/>
              </a:rPr>
              <a:t>r1 = r6 + 7</a:t>
            </a:r>
            <a:endParaRPr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latin typeface="Fira Code"/>
                <a:ea typeface="Fira Code"/>
                <a:cs typeface="Fira Code"/>
                <a:sym typeface="Fira Code"/>
              </a:rPr>
              <a:t>r3 = r3 * r1</a:t>
            </a:r>
            <a:endParaRPr>
              <a:latin typeface="Fira Code"/>
              <a:ea typeface="Fira Code"/>
              <a:cs typeface="Fira Code"/>
              <a:sym typeface="Fira Code"/>
            </a:endParaRPr>
          </a:p>
        </p:txBody>
      </p:sp>
      <p:sp>
        <p:nvSpPr>
          <p:cNvPr id="205" name="Google Shape;205;p30"/>
          <p:cNvSpPr txBox="1"/>
          <p:nvPr>
            <p:ph idx="1" type="body"/>
          </p:nvPr>
        </p:nvSpPr>
        <p:spPr>
          <a:xfrm>
            <a:off x="2360650" y="3221525"/>
            <a:ext cx="1876500" cy="4320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ira Code"/>
                <a:ea typeface="Fira Code"/>
                <a:cs typeface="Fira Code"/>
                <a:sym typeface="Fira Code"/>
              </a:rPr>
              <a:t>r7 = r1 / r3</a:t>
            </a:r>
            <a:endParaRPr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latin typeface="Fira Code"/>
              <a:ea typeface="Fira Code"/>
              <a:cs typeface="Fira Code"/>
              <a:sym typeface="Fira Code"/>
            </a:endParaRPr>
          </a:p>
        </p:txBody>
      </p:sp>
      <p:sp>
        <p:nvSpPr>
          <p:cNvPr id="206" name="Google Shape;206;p30"/>
          <p:cNvSpPr txBox="1"/>
          <p:nvPr>
            <p:ph idx="1" type="body"/>
          </p:nvPr>
        </p:nvSpPr>
        <p:spPr>
          <a:xfrm>
            <a:off x="205425" y="3221525"/>
            <a:ext cx="1876500" cy="4320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ira Code"/>
                <a:ea typeface="Fira Code"/>
                <a:cs typeface="Fira Code"/>
                <a:sym typeface="Fira Code"/>
              </a:rPr>
              <a:t>r7 = r1 + 2</a:t>
            </a:r>
            <a:endParaRPr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latin typeface="Fira Code"/>
              <a:ea typeface="Fira Code"/>
              <a:cs typeface="Fira Code"/>
              <a:sym typeface="Fira Code"/>
            </a:endParaRPr>
          </a:p>
        </p:txBody>
      </p:sp>
      <p:cxnSp>
        <p:nvCxnSpPr>
          <p:cNvPr id="207" name="Google Shape;207;p30"/>
          <p:cNvCxnSpPr>
            <a:stCxn id="203" idx="2"/>
            <a:endCxn id="206" idx="0"/>
          </p:cNvCxnSpPr>
          <p:nvPr/>
        </p:nvCxnSpPr>
        <p:spPr>
          <a:xfrm flipH="1">
            <a:off x="1143700" y="2837975"/>
            <a:ext cx="2155200" cy="383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08" name="Google Shape;208;p30"/>
          <p:cNvCxnSpPr>
            <a:stCxn id="203" idx="2"/>
            <a:endCxn id="205" idx="0"/>
          </p:cNvCxnSpPr>
          <p:nvPr/>
        </p:nvCxnSpPr>
        <p:spPr>
          <a:xfrm>
            <a:off x="3298900" y="2837975"/>
            <a:ext cx="0" cy="383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09" name="Google Shape;209;p30"/>
          <p:cNvSpPr txBox="1"/>
          <p:nvPr/>
        </p:nvSpPr>
        <p:spPr>
          <a:xfrm>
            <a:off x="1392500" y="2718675"/>
            <a:ext cx="968100" cy="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Fira Code"/>
                <a:ea typeface="Fira Code"/>
                <a:cs typeface="Fira Code"/>
                <a:sym typeface="Fira Code"/>
              </a:rPr>
              <a:t>r5 != r8</a:t>
            </a:r>
            <a:endParaRPr sz="1200">
              <a:solidFill>
                <a:schemeClr val="dk2"/>
              </a:solidFill>
              <a:latin typeface="Fira Code"/>
              <a:ea typeface="Fira Code"/>
              <a:cs typeface="Fira Code"/>
              <a:sym typeface="Fira Code"/>
            </a:endParaRPr>
          </a:p>
        </p:txBody>
      </p:sp>
      <p:sp>
        <p:nvSpPr>
          <p:cNvPr id="210" name="Google Shape;210;p30"/>
          <p:cNvSpPr txBox="1"/>
          <p:nvPr/>
        </p:nvSpPr>
        <p:spPr>
          <a:xfrm>
            <a:off x="3388450" y="2837975"/>
            <a:ext cx="968100" cy="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Fira Code"/>
                <a:ea typeface="Fira Code"/>
                <a:cs typeface="Fira Code"/>
                <a:sym typeface="Fira Code"/>
              </a:rPr>
              <a:t>r5 == r8</a:t>
            </a:r>
            <a:endParaRPr sz="1200">
              <a:solidFill>
                <a:schemeClr val="dk2"/>
              </a:solidFill>
              <a:latin typeface="Fira Code"/>
              <a:ea typeface="Fira Code"/>
              <a:cs typeface="Fira Code"/>
              <a:sym typeface="Fira Code"/>
            </a:endParaRPr>
          </a:p>
        </p:txBody>
      </p:sp>
      <p:cxnSp>
        <p:nvCxnSpPr>
          <p:cNvPr id="211" name="Google Shape;211;p30"/>
          <p:cNvCxnSpPr>
            <a:stCxn id="212" idx="2"/>
            <a:endCxn id="203" idx="0"/>
          </p:cNvCxnSpPr>
          <p:nvPr/>
        </p:nvCxnSpPr>
        <p:spPr>
          <a:xfrm>
            <a:off x="3298900" y="1995200"/>
            <a:ext cx="0" cy="410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13" name="Google Shape;213;p30"/>
          <p:cNvCxnSpPr>
            <a:stCxn id="206" idx="2"/>
            <a:endCxn id="204" idx="0"/>
          </p:cNvCxnSpPr>
          <p:nvPr/>
        </p:nvCxnSpPr>
        <p:spPr>
          <a:xfrm>
            <a:off x="1143675" y="3653525"/>
            <a:ext cx="2155200" cy="383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14" name="Google Shape;214;p30"/>
          <p:cNvCxnSpPr>
            <a:stCxn id="205" idx="2"/>
            <a:endCxn id="204" idx="0"/>
          </p:cNvCxnSpPr>
          <p:nvPr/>
        </p:nvCxnSpPr>
        <p:spPr>
          <a:xfrm>
            <a:off x="3298900" y="3653525"/>
            <a:ext cx="0" cy="383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12" name="Google Shape;212;p30"/>
          <p:cNvSpPr txBox="1"/>
          <p:nvPr>
            <p:ph idx="1" type="body"/>
          </p:nvPr>
        </p:nvSpPr>
        <p:spPr>
          <a:xfrm>
            <a:off x="2360650" y="1563200"/>
            <a:ext cx="1876500" cy="4320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latin typeface="Fira Code"/>
                <a:ea typeface="Fira Code"/>
                <a:cs typeface="Fira Code"/>
                <a:sym typeface="Fira Code"/>
              </a:rPr>
              <a:t>r1 = r2 - r4</a:t>
            </a:r>
            <a:endParaRPr>
              <a:latin typeface="Fira Code"/>
              <a:ea typeface="Fira Code"/>
              <a:cs typeface="Fira Code"/>
              <a:sym typeface="Fira Code"/>
            </a:endParaRPr>
          </a:p>
        </p:txBody>
      </p:sp>
      <p:sp>
        <p:nvSpPr>
          <p:cNvPr id="215" name="Google Shape;215;p30"/>
          <p:cNvSpPr txBox="1"/>
          <p:nvPr/>
        </p:nvSpPr>
        <p:spPr>
          <a:xfrm>
            <a:off x="5860800" y="2405975"/>
            <a:ext cx="1323300" cy="4320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r5 = </a:t>
            </a:r>
            <a:r>
              <a:rPr b="1" lang="en" sz="1800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rPr>
              <a:t>0 </a:t>
            </a:r>
            <a:r>
              <a:rPr lang="en"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+ r8</a:t>
            </a:r>
            <a:endParaRPr sz="18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16" name="Google Shape;216;p30"/>
          <p:cNvSpPr txBox="1"/>
          <p:nvPr/>
        </p:nvSpPr>
        <p:spPr>
          <a:xfrm>
            <a:off x="4893500" y="1856550"/>
            <a:ext cx="848700" cy="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1"/>
                </a:solidFill>
                <a:latin typeface="Fira Code"/>
                <a:ea typeface="Fira Code"/>
                <a:cs typeface="Fira Code"/>
                <a:sym typeface="Fira Code"/>
              </a:rPr>
              <a:t>r1 == 0</a:t>
            </a:r>
            <a:endParaRPr b="1" sz="1200">
              <a:solidFill>
                <a:schemeClr val="accent1"/>
              </a:solidFill>
              <a:latin typeface="Fira Code"/>
              <a:ea typeface="Fira Code"/>
              <a:cs typeface="Fira Code"/>
              <a:sym typeface="Fira Code"/>
            </a:endParaRPr>
          </a:p>
        </p:txBody>
      </p:sp>
      <p:sp>
        <p:nvSpPr>
          <p:cNvPr id="217" name="Google Shape;217;p30"/>
          <p:cNvSpPr txBox="1"/>
          <p:nvPr/>
        </p:nvSpPr>
        <p:spPr>
          <a:xfrm>
            <a:off x="2450200" y="2048638"/>
            <a:ext cx="848700" cy="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1"/>
                </a:solidFill>
                <a:latin typeface="Fira Code"/>
                <a:ea typeface="Fira Code"/>
                <a:cs typeface="Fira Code"/>
                <a:sym typeface="Fira Code"/>
              </a:rPr>
              <a:t>r1 != 0</a:t>
            </a:r>
            <a:endParaRPr b="1" sz="1200">
              <a:solidFill>
                <a:schemeClr val="accent1"/>
              </a:solidFill>
              <a:latin typeface="Fira Code"/>
              <a:ea typeface="Fira Code"/>
              <a:cs typeface="Fira Code"/>
              <a:sym typeface="Fira Code"/>
            </a:endParaRPr>
          </a:p>
        </p:txBody>
      </p:sp>
      <p:cxnSp>
        <p:nvCxnSpPr>
          <p:cNvPr id="218" name="Google Shape;218;p30"/>
          <p:cNvCxnSpPr>
            <a:stCxn id="212" idx="2"/>
            <a:endCxn id="215" idx="0"/>
          </p:cNvCxnSpPr>
          <p:nvPr/>
        </p:nvCxnSpPr>
        <p:spPr>
          <a:xfrm>
            <a:off x="3298900" y="1995200"/>
            <a:ext cx="3223500" cy="410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19" name="Google Shape;219;p30"/>
          <p:cNvSpPr txBox="1"/>
          <p:nvPr>
            <p:ph idx="1" type="body"/>
          </p:nvPr>
        </p:nvSpPr>
        <p:spPr>
          <a:xfrm>
            <a:off x="6611660" y="3221525"/>
            <a:ext cx="1876500" cy="4320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latin typeface="Fira Code"/>
                <a:ea typeface="Fira Code"/>
                <a:cs typeface="Fira Code"/>
                <a:sym typeface="Fira Code"/>
              </a:rPr>
              <a:t>r7 = </a:t>
            </a:r>
            <a:r>
              <a:rPr b="1" lang="en">
                <a:solidFill>
                  <a:schemeClr val="accent1"/>
                </a:solidFill>
                <a:latin typeface="Fira Code"/>
                <a:ea typeface="Fira Code"/>
                <a:cs typeface="Fira Code"/>
                <a:sym typeface="Fira Code"/>
              </a:rPr>
              <a:t>0</a:t>
            </a:r>
            <a:r>
              <a:rPr b="1" lang="en">
                <a:latin typeface="Fira Code"/>
                <a:ea typeface="Fira Code"/>
                <a:cs typeface="Fira Code"/>
                <a:sym typeface="Fira Code"/>
              </a:rPr>
              <a:t> </a:t>
            </a:r>
            <a:r>
              <a:rPr lang="en">
                <a:latin typeface="Fira Code"/>
                <a:ea typeface="Fira Code"/>
                <a:cs typeface="Fira Code"/>
                <a:sym typeface="Fira Code"/>
              </a:rPr>
              <a:t>/ r3</a:t>
            </a:r>
            <a:endParaRPr>
              <a:latin typeface="Fira Code"/>
              <a:ea typeface="Fira Code"/>
              <a:cs typeface="Fira Code"/>
              <a:sym typeface="Fira Code"/>
            </a:endParaRPr>
          </a:p>
        </p:txBody>
      </p:sp>
      <p:sp>
        <p:nvSpPr>
          <p:cNvPr id="220" name="Google Shape;220;p30"/>
          <p:cNvSpPr txBox="1"/>
          <p:nvPr>
            <p:ph idx="1" type="body"/>
          </p:nvPr>
        </p:nvSpPr>
        <p:spPr>
          <a:xfrm>
            <a:off x="4486160" y="3221525"/>
            <a:ext cx="1876500" cy="4320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ira Code"/>
                <a:ea typeface="Fira Code"/>
                <a:cs typeface="Fira Code"/>
                <a:sym typeface="Fira Code"/>
              </a:rPr>
              <a:t>r7 = </a:t>
            </a:r>
            <a:r>
              <a:rPr b="1" lang="en">
                <a:solidFill>
                  <a:schemeClr val="accent1"/>
                </a:solidFill>
                <a:latin typeface="Fira Code"/>
                <a:ea typeface="Fira Code"/>
                <a:cs typeface="Fira Code"/>
                <a:sym typeface="Fira Code"/>
              </a:rPr>
              <a:t>0</a:t>
            </a:r>
            <a:r>
              <a:rPr lang="en">
                <a:latin typeface="Fira Code"/>
                <a:ea typeface="Fira Code"/>
                <a:cs typeface="Fira Code"/>
                <a:sym typeface="Fira Code"/>
              </a:rPr>
              <a:t> + 2</a:t>
            </a:r>
            <a:endParaRPr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latin typeface="Fira Code"/>
              <a:ea typeface="Fira Code"/>
              <a:cs typeface="Fira Code"/>
              <a:sym typeface="Fira Code"/>
            </a:endParaRPr>
          </a:p>
        </p:txBody>
      </p:sp>
      <p:cxnSp>
        <p:nvCxnSpPr>
          <p:cNvPr id="221" name="Google Shape;221;p30"/>
          <p:cNvCxnSpPr>
            <a:stCxn id="215" idx="2"/>
            <a:endCxn id="220" idx="0"/>
          </p:cNvCxnSpPr>
          <p:nvPr/>
        </p:nvCxnSpPr>
        <p:spPr>
          <a:xfrm flipH="1">
            <a:off x="5424450" y="2837975"/>
            <a:ext cx="1098000" cy="383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22" name="Google Shape;222;p30"/>
          <p:cNvCxnSpPr>
            <a:stCxn id="215" idx="2"/>
            <a:endCxn id="219" idx="0"/>
          </p:cNvCxnSpPr>
          <p:nvPr/>
        </p:nvCxnSpPr>
        <p:spPr>
          <a:xfrm>
            <a:off x="6522450" y="2837975"/>
            <a:ext cx="1027500" cy="383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23" name="Google Shape;223;p30"/>
          <p:cNvSpPr txBox="1"/>
          <p:nvPr/>
        </p:nvSpPr>
        <p:spPr>
          <a:xfrm>
            <a:off x="4979424" y="2718675"/>
            <a:ext cx="915900" cy="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Fira Code"/>
                <a:ea typeface="Fira Code"/>
                <a:cs typeface="Fira Code"/>
                <a:sym typeface="Fira Code"/>
              </a:rPr>
              <a:t>r5 != r8</a:t>
            </a:r>
            <a:endParaRPr sz="1200">
              <a:solidFill>
                <a:schemeClr val="dk2"/>
              </a:solidFill>
              <a:latin typeface="Fira Code"/>
              <a:ea typeface="Fira Code"/>
              <a:cs typeface="Fira Code"/>
              <a:sym typeface="Fira Code"/>
            </a:endParaRPr>
          </a:p>
        </p:txBody>
      </p:sp>
      <p:sp>
        <p:nvSpPr>
          <p:cNvPr id="224" name="Google Shape;224;p30"/>
          <p:cNvSpPr txBox="1"/>
          <p:nvPr/>
        </p:nvSpPr>
        <p:spPr>
          <a:xfrm>
            <a:off x="7294649" y="2718675"/>
            <a:ext cx="915900" cy="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Fira Code"/>
                <a:ea typeface="Fira Code"/>
                <a:cs typeface="Fira Code"/>
                <a:sym typeface="Fira Code"/>
              </a:rPr>
              <a:t>r5 == r8</a:t>
            </a:r>
            <a:endParaRPr sz="1200">
              <a:solidFill>
                <a:schemeClr val="dk2"/>
              </a:solidFill>
              <a:latin typeface="Fira Code"/>
              <a:ea typeface="Fira Code"/>
              <a:cs typeface="Fira Code"/>
              <a:sym typeface="Fira Code"/>
            </a:endParaRPr>
          </a:p>
        </p:txBody>
      </p:sp>
      <p:cxnSp>
        <p:nvCxnSpPr>
          <p:cNvPr id="225" name="Google Shape;225;p30"/>
          <p:cNvCxnSpPr>
            <a:stCxn id="220" idx="2"/>
            <a:endCxn id="204" idx="0"/>
          </p:cNvCxnSpPr>
          <p:nvPr/>
        </p:nvCxnSpPr>
        <p:spPr>
          <a:xfrm flipH="1">
            <a:off x="3298910" y="3653525"/>
            <a:ext cx="2125500" cy="383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26" name="Google Shape;226;p30"/>
          <p:cNvCxnSpPr>
            <a:stCxn id="219" idx="2"/>
            <a:endCxn id="204" idx="0"/>
          </p:cNvCxnSpPr>
          <p:nvPr/>
        </p:nvCxnSpPr>
        <p:spPr>
          <a:xfrm flipH="1">
            <a:off x="3298910" y="3653525"/>
            <a:ext cx="4251000" cy="383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27" name="Google Shape;227;p30"/>
          <p:cNvSpPr txBox="1"/>
          <p:nvPr/>
        </p:nvSpPr>
        <p:spPr>
          <a:xfrm>
            <a:off x="5796975" y="1334275"/>
            <a:ext cx="2346300" cy="85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3"/>
                </a:solidFill>
                <a:latin typeface="Open Sans"/>
                <a:ea typeface="Open Sans"/>
                <a:cs typeface="Open Sans"/>
                <a:sym typeface="Open Sans"/>
              </a:rPr>
              <a:t>Can this be optimized more?</a:t>
            </a:r>
            <a:endParaRPr b="1" sz="1800">
              <a:solidFill>
                <a:schemeClr val="accent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Code specialization example</a:t>
            </a:r>
            <a:endParaRPr/>
          </a:p>
        </p:txBody>
      </p:sp>
      <p:sp>
        <p:nvSpPr>
          <p:cNvPr id="233" name="Google Shape;233;p31"/>
          <p:cNvSpPr txBox="1"/>
          <p:nvPr>
            <p:ph idx="1" type="body"/>
          </p:nvPr>
        </p:nvSpPr>
        <p:spPr>
          <a:xfrm>
            <a:off x="2360650" y="2405975"/>
            <a:ext cx="1876500" cy="4320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ira Code"/>
                <a:ea typeface="Fira Code"/>
                <a:cs typeface="Fira Code"/>
                <a:sym typeface="Fira Code"/>
              </a:rPr>
              <a:t>r5 = r1 + r8</a:t>
            </a:r>
            <a:endParaRPr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latin typeface="Fira Code"/>
              <a:ea typeface="Fira Code"/>
              <a:cs typeface="Fira Code"/>
              <a:sym typeface="Fira Code"/>
            </a:endParaRPr>
          </a:p>
        </p:txBody>
      </p:sp>
      <p:sp>
        <p:nvSpPr>
          <p:cNvPr id="234" name="Google Shape;234;p31"/>
          <p:cNvSpPr txBox="1"/>
          <p:nvPr>
            <p:ph idx="1" type="body"/>
          </p:nvPr>
        </p:nvSpPr>
        <p:spPr>
          <a:xfrm>
            <a:off x="2360650" y="4037075"/>
            <a:ext cx="1876500" cy="9351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ira Code"/>
                <a:ea typeface="Fira Code"/>
                <a:cs typeface="Fira Code"/>
                <a:sym typeface="Fira Code"/>
              </a:rPr>
              <a:t>r1 = r6 + 7</a:t>
            </a:r>
            <a:endParaRPr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latin typeface="Fira Code"/>
                <a:ea typeface="Fira Code"/>
                <a:cs typeface="Fira Code"/>
                <a:sym typeface="Fira Code"/>
              </a:rPr>
              <a:t>r3 = r3 * r1</a:t>
            </a:r>
            <a:endParaRPr>
              <a:latin typeface="Fira Code"/>
              <a:ea typeface="Fira Code"/>
              <a:cs typeface="Fira Code"/>
              <a:sym typeface="Fira Code"/>
            </a:endParaRPr>
          </a:p>
        </p:txBody>
      </p:sp>
      <p:sp>
        <p:nvSpPr>
          <p:cNvPr id="235" name="Google Shape;235;p31"/>
          <p:cNvSpPr txBox="1"/>
          <p:nvPr>
            <p:ph idx="1" type="body"/>
          </p:nvPr>
        </p:nvSpPr>
        <p:spPr>
          <a:xfrm>
            <a:off x="2360650" y="3221525"/>
            <a:ext cx="1876500" cy="4320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ira Code"/>
                <a:ea typeface="Fira Code"/>
                <a:cs typeface="Fira Code"/>
                <a:sym typeface="Fira Code"/>
              </a:rPr>
              <a:t>r7 = r1 / r3</a:t>
            </a:r>
            <a:endParaRPr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latin typeface="Fira Code"/>
              <a:ea typeface="Fira Code"/>
              <a:cs typeface="Fira Code"/>
              <a:sym typeface="Fira Code"/>
            </a:endParaRPr>
          </a:p>
        </p:txBody>
      </p:sp>
      <p:sp>
        <p:nvSpPr>
          <p:cNvPr id="236" name="Google Shape;236;p31"/>
          <p:cNvSpPr txBox="1"/>
          <p:nvPr>
            <p:ph idx="1" type="body"/>
          </p:nvPr>
        </p:nvSpPr>
        <p:spPr>
          <a:xfrm>
            <a:off x="205425" y="3221525"/>
            <a:ext cx="1876500" cy="4320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ira Code"/>
                <a:ea typeface="Fira Code"/>
                <a:cs typeface="Fira Code"/>
                <a:sym typeface="Fira Code"/>
              </a:rPr>
              <a:t>r7 = r1 + 2</a:t>
            </a:r>
            <a:endParaRPr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latin typeface="Fira Code"/>
              <a:ea typeface="Fira Code"/>
              <a:cs typeface="Fira Code"/>
              <a:sym typeface="Fira Code"/>
            </a:endParaRPr>
          </a:p>
        </p:txBody>
      </p:sp>
      <p:cxnSp>
        <p:nvCxnSpPr>
          <p:cNvPr id="237" name="Google Shape;237;p31"/>
          <p:cNvCxnSpPr>
            <a:stCxn id="233" idx="2"/>
            <a:endCxn id="236" idx="0"/>
          </p:cNvCxnSpPr>
          <p:nvPr/>
        </p:nvCxnSpPr>
        <p:spPr>
          <a:xfrm flipH="1">
            <a:off x="1143700" y="2837975"/>
            <a:ext cx="2155200" cy="383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38" name="Google Shape;238;p31"/>
          <p:cNvCxnSpPr>
            <a:stCxn id="233" idx="2"/>
            <a:endCxn id="235" idx="0"/>
          </p:cNvCxnSpPr>
          <p:nvPr/>
        </p:nvCxnSpPr>
        <p:spPr>
          <a:xfrm>
            <a:off x="3298900" y="2837975"/>
            <a:ext cx="0" cy="383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39" name="Google Shape;239;p31"/>
          <p:cNvSpPr txBox="1"/>
          <p:nvPr/>
        </p:nvSpPr>
        <p:spPr>
          <a:xfrm>
            <a:off x="1392500" y="2718675"/>
            <a:ext cx="968100" cy="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Fira Code"/>
                <a:ea typeface="Fira Code"/>
                <a:cs typeface="Fira Code"/>
                <a:sym typeface="Fira Code"/>
              </a:rPr>
              <a:t>r5 != r8</a:t>
            </a:r>
            <a:endParaRPr sz="1200">
              <a:solidFill>
                <a:schemeClr val="dk2"/>
              </a:solidFill>
              <a:latin typeface="Fira Code"/>
              <a:ea typeface="Fira Code"/>
              <a:cs typeface="Fira Code"/>
              <a:sym typeface="Fira Code"/>
            </a:endParaRPr>
          </a:p>
        </p:txBody>
      </p:sp>
      <p:sp>
        <p:nvSpPr>
          <p:cNvPr id="240" name="Google Shape;240;p31"/>
          <p:cNvSpPr txBox="1"/>
          <p:nvPr/>
        </p:nvSpPr>
        <p:spPr>
          <a:xfrm>
            <a:off x="3388450" y="2837975"/>
            <a:ext cx="920100" cy="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Fira Code"/>
                <a:ea typeface="Fira Code"/>
                <a:cs typeface="Fira Code"/>
                <a:sym typeface="Fira Code"/>
              </a:rPr>
              <a:t>r5 == r8</a:t>
            </a:r>
            <a:endParaRPr sz="1200">
              <a:solidFill>
                <a:schemeClr val="dk2"/>
              </a:solidFill>
              <a:latin typeface="Fira Code"/>
              <a:ea typeface="Fira Code"/>
              <a:cs typeface="Fira Code"/>
              <a:sym typeface="Fira Code"/>
            </a:endParaRPr>
          </a:p>
        </p:txBody>
      </p:sp>
      <p:cxnSp>
        <p:nvCxnSpPr>
          <p:cNvPr id="241" name="Google Shape;241;p31"/>
          <p:cNvCxnSpPr>
            <a:stCxn id="242" idx="2"/>
            <a:endCxn id="233" idx="0"/>
          </p:cNvCxnSpPr>
          <p:nvPr/>
        </p:nvCxnSpPr>
        <p:spPr>
          <a:xfrm>
            <a:off x="3298900" y="1995200"/>
            <a:ext cx="0" cy="410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43" name="Google Shape;243;p31"/>
          <p:cNvCxnSpPr>
            <a:stCxn id="236" idx="2"/>
            <a:endCxn id="234" idx="0"/>
          </p:cNvCxnSpPr>
          <p:nvPr/>
        </p:nvCxnSpPr>
        <p:spPr>
          <a:xfrm>
            <a:off x="1143675" y="3653525"/>
            <a:ext cx="2155200" cy="383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44" name="Google Shape;244;p31"/>
          <p:cNvCxnSpPr>
            <a:stCxn id="235" idx="2"/>
            <a:endCxn id="234" idx="0"/>
          </p:cNvCxnSpPr>
          <p:nvPr/>
        </p:nvCxnSpPr>
        <p:spPr>
          <a:xfrm>
            <a:off x="3298900" y="3653525"/>
            <a:ext cx="0" cy="383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42" name="Google Shape;242;p31"/>
          <p:cNvSpPr txBox="1"/>
          <p:nvPr>
            <p:ph idx="1" type="body"/>
          </p:nvPr>
        </p:nvSpPr>
        <p:spPr>
          <a:xfrm>
            <a:off x="2360650" y="1563200"/>
            <a:ext cx="1876500" cy="4320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latin typeface="Fira Code"/>
                <a:ea typeface="Fira Code"/>
                <a:cs typeface="Fira Code"/>
                <a:sym typeface="Fira Code"/>
              </a:rPr>
              <a:t>r1 = r2 - r4</a:t>
            </a:r>
            <a:endParaRPr>
              <a:latin typeface="Fira Code"/>
              <a:ea typeface="Fira Code"/>
              <a:cs typeface="Fira Code"/>
              <a:sym typeface="Fira Code"/>
            </a:endParaRPr>
          </a:p>
        </p:txBody>
      </p:sp>
      <p:sp>
        <p:nvSpPr>
          <p:cNvPr id="245" name="Google Shape;245;p31"/>
          <p:cNvSpPr txBox="1"/>
          <p:nvPr/>
        </p:nvSpPr>
        <p:spPr>
          <a:xfrm>
            <a:off x="6083150" y="2405900"/>
            <a:ext cx="920100" cy="6696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rPr>
              <a:t>r5 = r8</a:t>
            </a:r>
            <a:endParaRPr b="1" sz="1800">
              <a:solidFill>
                <a:schemeClr val="accen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rPr>
              <a:t>r7 = 0</a:t>
            </a:r>
            <a:endParaRPr b="1" sz="1800">
              <a:solidFill>
                <a:schemeClr val="accen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46" name="Google Shape;246;p31"/>
          <p:cNvSpPr txBox="1"/>
          <p:nvPr/>
        </p:nvSpPr>
        <p:spPr>
          <a:xfrm>
            <a:off x="2450200" y="2048638"/>
            <a:ext cx="848700" cy="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1"/>
                </a:solidFill>
                <a:latin typeface="Fira Code"/>
                <a:ea typeface="Fira Code"/>
                <a:cs typeface="Fira Code"/>
                <a:sym typeface="Fira Code"/>
              </a:rPr>
              <a:t>r1 != 0</a:t>
            </a:r>
            <a:endParaRPr b="1" sz="1200">
              <a:solidFill>
                <a:schemeClr val="accent1"/>
              </a:solidFill>
              <a:latin typeface="Fira Code"/>
              <a:ea typeface="Fira Code"/>
              <a:cs typeface="Fira Code"/>
              <a:sym typeface="Fira Code"/>
            </a:endParaRPr>
          </a:p>
        </p:txBody>
      </p:sp>
      <p:cxnSp>
        <p:nvCxnSpPr>
          <p:cNvPr id="247" name="Google Shape;247;p31"/>
          <p:cNvCxnSpPr>
            <a:stCxn id="242" idx="2"/>
            <a:endCxn id="245" idx="0"/>
          </p:cNvCxnSpPr>
          <p:nvPr/>
        </p:nvCxnSpPr>
        <p:spPr>
          <a:xfrm>
            <a:off x="3298900" y="1995200"/>
            <a:ext cx="3244200" cy="410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48" name="Google Shape;248;p31"/>
          <p:cNvCxnSpPr>
            <a:stCxn id="245" idx="2"/>
            <a:endCxn id="234" idx="0"/>
          </p:cNvCxnSpPr>
          <p:nvPr/>
        </p:nvCxnSpPr>
        <p:spPr>
          <a:xfrm flipH="1">
            <a:off x="3299000" y="3075500"/>
            <a:ext cx="3244200" cy="961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49" name="Google Shape;249;p31"/>
          <p:cNvSpPr txBox="1"/>
          <p:nvPr/>
        </p:nvSpPr>
        <p:spPr>
          <a:xfrm>
            <a:off x="4893500" y="1856550"/>
            <a:ext cx="848700" cy="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1"/>
                </a:solidFill>
                <a:latin typeface="Fira Code"/>
                <a:ea typeface="Fira Code"/>
                <a:cs typeface="Fira Code"/>
                <a:sym typeface="Fira Code"/>
              </a:rPr>
              <a:t>r1 == 0</a:t>
            </a:r>
            <a:endParaRPr b="1" sz="1200">
              <a:solidFill>
                <a:schemeClr val="accent1"/>
              </a:solidFill>
              <a:latin typeface="Fira Code"/>
              <a:ea typeface="Fira Code"/>
              <a:cs typeface="Fira Code"/>
              <a:sym typeface="Fira Code"/>
            </a:endParaRPr>
          </a:p>
        </p:txBody>
      </p:sp>
      <p:sp>
        <p:nvSpPr>
          <p:cNvPr id="250" name="Google Shape;250;p31"/>
          <p:cNvSpPr txBox="1"/>
          <p:nvPr/>
        </p:nvSpPr>
        <p:spPr>
          <a:xfrm>
            <a:off x="5967600" y="1424725"/>
            <a:ext cx="2864700" cy="85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3"/>
                </a:solidFill>
                <a:latin typeface="Open Sans"/>
                <a:ea typeface="Open Sans"/>
                <a:cs typeface="Open Sans"/>
                <a:sym typeface="Open Sans"/>
              </a:rPr>
              <a:t>Leads to even more optimizations…</a:t>
            </a:r>
            <a:endParaRPr b="1" sz="1800">
              <a:solidFill>
                <a:schemeClr val="accent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311700" y="1266325"/>
            <a:ext cx="39192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/>
              <a:t>Take this code on the right</a:t>
            </a:r>
            <a:endParaRPr b="1"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</a:rPr>
              <a:t>Why would we want to optimize it</a:t>
            </a:r>
            <a:r>
              <a:rPr b="1" lang="en" sz="1200">
                <a:solidFill>
                  <a:schemeClr val="accent3"/>
                </a:solidFill>
              </a:rPr>
              <a:t>? </a:t>
            </a:r>
            <a:endParaRPr b="1" sz="1200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</a:rPr>
              <a:t>How </a:t>
            </a:r>
            <a:r>
              <a:rPr b="1" lang="en" sz="1200">
                <a:solidFill>
                  <a:schemeClr val="accent3"/>
                </a:solidFill>
              </a:rPr>
              <a:t>could </a:t>
            </a:r>
            <a:r>
              <a:rPr b="1" lang="en" sz="1200">
                <a:solidFill>
                  <a:schemeClr val="accent3"/>
                </a:solidFill>
              </a:rPr>
              <a:t>we even do that since foo is called with many different things from many different places!?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75" name="Google Shape;75;p1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Motivation</a:t>
            </a:r>
            <a:endParaRPr/>
          </a:p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>
            <a:off x="4660725" y="1266325"/>
            <a:ext cx="4299900" cy="224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2"/>
                </a:solidFill>
                <a:latin typeface="Fira Code"/>
                <a:ea typeface="Fira Code"/>
                <a:cs typeface="Fira Code"/>
                <a:sym typeface="Fira Code"/>
              </a:rPr>
              <a:t>void 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func_a() { … }</a:t>
            </a:r>
            <a:endParaRPr b="1" sz="1200">
              <a:solidFill>
                <a:schemeClr val="accent2"/>
              </a:solidFill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accent2"/>
              </a:solidFill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2"/>
                </a:solidFill>
                <a:latin typeface="Fira Code"/>
                <a:ea typeface="Fira Code"/>
                <a:cs typeface="Fira Code"/>
                <a:sym typeface="Fira Code"/>
              </a:rPr>
              <a:t>v</a:t>
            </a:r>
            <a:r>
              <a:rPr b="1" lang="en" sz="1200">
                <a:solidFill>
                  <a:schemeClr val="accent2"/>
                </a:solidFill>
                <a:latin typeface="Fira Code"/>
                <a:ea typeface="Fira Code"/>
                <a:cs typeface="Fira Code"/>
                <a:sym typeface="Fira Code"/>
              </a:rPr>
              <a:t>oid 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foo(</a:t>
            </a:r>
            <a:r>
              <a:rPr b="1" lang="en" sz="1200">
                <a:solidFill>
                  <a:schemeClr val="accent2"/>
                </a:solidFill>
                <a:latin typeface="Fira Code"/>
                <a:ea typeface="Fira Code"/>
                <a:cs typeface="Fira Code"/>
                <a:sym typeface="Fira Code"/>
              </a:rPr>
              <a:t>function&lt;void()&gt;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func, </a:t>
            </a:r>
            <a:r>
              <a:rPr b="1" lang="en" sz="1200">
                <a:solidFill>
                  <a:schemeClr val="accent2"/>
                </a:solidFill>
                <a:latin typeface="Fira Code"/>
                <a:ea typeface="Fira Code"/>
                <a:cs typeface="Fira Code"/>
                <a:sym typeface="Fira Code"/>
              </a:rPr>
              <a:t>int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 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y)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…	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func();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…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z = sqrt(pow(y / 10, 100000 * y));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…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}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…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200">
                <a:latin typeface="Fira Code"/>
                <a:ea typeface="Fira Code"/>
                <a:cs typeface="Fira Code"/>
                <a:sym typeface="Fira Code"/>
              </a:rPr>
              <a:t>A bunch of different calls to </a:t>
            </a:r>
            <a:r>
              <a:rPr b="1" i="1" lang="en" sz="1200">
                <a:latin typeface="Fira Code"/>
                <a:ea typeface="Fira Code"/>
                <a:cs typeface="Fira Code"/>
                <a:sym typeface="Fira Code"/>
              </a:rPr>
              <a:t>foo</a:t>
            </a:r>
            <a:endParaRPr b="1" i="1" sz="1200">
              <a:latin typeface="Fira Code"/>
              <a:ea typeface="Fira Code"/>
              <a:cs typeface="Fira Code"/>
              <a:sym typeface="Fira Code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32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But how practical is code specialization?</a:t>
            </a:r>
            <a:endParaRPr/>
          </a:p>
        </p:txBody>
      </p:sp>
      <p:sp>
        <p:nvSpPr>
          <p:cNvPr id="256" name="Google Shape;256;p32"/>
          <p:cNvSpPr txBox="1"/>
          <p:nvPr>
            <p:ph idx="1" type="body"/>
          </p:nvPr>
        </p:nvSpPr>
        <p:spPr>
          <a:xfrm>
            <a:off x="311700" y="1266325"/>
            <a:ext cx="8400000" cy="355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</a:rPr>
              <a:t>M88ksim</a:t>
            </a:r>
            <a:endParaRPr b="1">
              <a:solidFill>
                <a:schemeClr val="accent3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Decreased </a:t>
            </a:r>
            <a:r>
              <a:rPr lang="en"/>
              <a:t>execution time by </a:t>
            </a:r>
            <a:r>
              <a:rPr b="1" lang="en"/>
              <a:t>21%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Optimized code that accounted for 11% of all dynamic instructions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O</a:t>
            </a:r>
            <a:r>
              <a:rPr b="1" lang="en"/>
              <a:t>ptimized</a:t>
            </a:r>
            <a:r>
              <a:rPr b="1" lang="en"/>
              <a:t> 100% invariance</a:t>
            </a:r>
            <a:r>
              <a:rPr lang="en"/>
              <a:t> of the value 0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</a:rPr>
              <a:t>Hydro2d</a:t>
            </a:r>
            <a:endParaRPr b="1">
              <a:solidFill>
                <a:schemeClr val="accent3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Decreased</a:t>
            </a:r>
            <a:r>
              <a:rPr b="1" lang="en">
                <a:solidFill>
                  <a:schemeClr val="accent2"/>
                </a:solidFill>
              </a:rPr>
              <a:t> </a:t>
            </a:r>
            <a:r>
              <a:rPr lang="en"/>
              <a:t>execution time </a:t>
            </a:r>
            <a:r>
              <a:rPr b="1" lang="en"/>
              <a:t>by 15%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Optimized a segment of code accounting for 13% of all dynamic instructions </a:t>
            </a:r>
            <a:endParaRPr b="1">
              <a:solidFill>
                <a:schemeClr val="accent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Specialized </a:t>
            </a:r>
            <a:r>
              <a:rPr lang="en"/>
              <a:t>for an </a:t>
            </a:r>
            <a:r>
              <a:rPr b="1" lang="en"/>
              <a:t>11% speedup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Found 1-2% speedups elsewhere</a:t>
            </a:r>
            <a:endParaRPr b="1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3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Memory Profiling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3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Memory profiling</a:t>
            </a:r>
            <a:endParaRPr/>
          </a:p>
        </p:txBody>
      </p:sp>
      <p:sp>
        <p:nvSpPr>
          <p:cNvPr id="267" name="Google Shape;267;p34"/>
          <p:cNvSpPr txBox="1"/>
          <p:nvPr>
            <p:ph idx="1" type="body"/>
          </p:nvPr>
        </p:nvSpPr>
        <p:spPr>
          <a:xfrm>
            <a:off x="311700" y="1266325"/>
            <a:ext cx="8520600" cy="348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 far, we’ve only been profiling instructions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Memory profiling</a:t>
            </a:r>
            <a:endParaRPr/>
          </a:p>
        </p:txBody>
      </p:sp>
      <p:sp>
        <p:nvSpPr>
          <p:cNvPr id="273" name="Google Shape;273;p35"/>
          <p:cNvSpPr txBox="1"/>
          <p:nvPr>
            <p:ph idx="1" type="body"/>
          </p:nvPr>
        </p:nvSpPr>
        <p:spPr>
          <a:xfrm>
            <a:off x="311700" y="1266325"/>
            <a:ext cx="8520600" cy="348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 far, we’ve only been profiling instructions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</a:rPr>
              <a:t>However, could </a:t>
            </a:r>
            <a:r>
              <a:rPr b="1" i="1" lang="en">
                <a:solidFill>
                  <a:schemeClr val="accent3"/>
                </a:solidFill>
              </a:rPr>
              <a:t>just </a:t>
            </a:r>
            <a:r>
              <a:rPr b="1" lang="en">
                <a:solidFill>
                  <a:schemeClr val="accent3"/>
                </a:solidFill>
              </a:rPr>
              <a:t>profiling instructions limit what information we can get?</a:t>
            </a:r>
            <a:endParaRPr b="1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Memory profiling</a:t>
            </a:r>
            <a:endParaRPr/>
          </a:p>
        </p:txBody>
      </p:sp>
      <p:sp>
        <p:nvSpPr>
          <p:cNvPr id="279" name="Google Shape;279;p36"/>
          <p:cNvSpPr txBox="1"/>
          <p:nvPr>
            <p:ph idx="1" type="body"/>
          </p:nvPr>
        </p:nvSpPr>
        <p:spPr>
          <a:xfrm>
            <a:off x="311700" y="1266325"/>
            <a:ext cx="8520600" cy="348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 far, we’ve only been profiling instructions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</a:rPr>
              <a:t>However, could </a:t>
            </a:r>
            <a:r>
              <a:rPr b="1" i="1" lang="en">
                <a:solidFill>
                  <a:schemeClr val="accent3"/>
                </a:solidFill>
              </a:rPr>
              <a:t>just </a:t>
            </a:r>
            <a:r>
              <a:rPr b="1" lang="en">
                <a:solidFill>
                  <a:schemeClr val="accent3"/>
                </a:solidFill>
              </a:rPr>
              <a:t>profiling instructions limit what information we can get?</a:t>
            </a:r>
            <a:endParaRPr b="1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Yes!</a:t>
            </a:r>
            <a:r>
              <a:rPr lang="en"/>
              <a:t> Some instructions have behavior that’s hard to predict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3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Memory profiling</a:t>
            </a:r>
            <a:endParaRPr/>
          </a:p>
        </p:txBody>
      </p:sp>
      <p:sp>
        <p:nvSpPr>
          <p:cNvPr id="285" name="Google Shape;285;p37"/>
          <p:cNvSpPr txBox="1"/>
          <p:nvPr>
            <p:ph idx="1" type="body"/>
          </p:nvPr>
        </p:nvSpPr>
        <p:spPr>
          <a:xfrm>
            <a:off x="311700" y="1266325"/>
            <a:ext cx="8520600" cy="348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 far, we’ve only been profiling instructions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However, could </a:t>
            </a:r>
            <a:r>
              <a:rPr b="1" i="1" lang="en"/>
              <a:t>just </a:t>
            </a:r>
            <a:r>
              <a:rPr b="1" lang="en"/>
              <a:t>profiling instructions limit what information we can get?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Yes!</a:t>
            </a:r>
            <a:r>
              <a:rPr lang="en"/>
              <a:t> Some instructions have behavior that’s hard to predict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 example, a function called with a lot of different arguments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</a:rPr>
              <a:t>Where else could we try to get value information from?</a:t>
            </a:r>
            <a:endParaRPr b="1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38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Memory profiling</a:t>
            </a:r>
            <a:endParaRPr/>
          </a:p>
        </p:txBody>
      </p:sp>
      <p:sp>
        <p:nvSpPr>
          <p:cNvPr id="291" name="Google Shape;291;p38"/>
          <p:cNvSpPr txBox="1"/>
          <p:nvPr>
            <p:ph idx="1" type="body"/>
          </p:nvPr>
        </p:nvSpPr>
        <p:spPr>
          <a:xfrm>
            <a:off x="311700" y="1266325"/>
            <a:ext cx="8520600" cy="348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 far, we’ve only been profiling instructions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However, could </a:t>
            </a:r>
            <a:r>
              <a:rPr b="1" i="1" lang="en"/>
              <a:t>just </a:t>
            </a:r>
            <a:r>
              <a:rPr b="1" lang="en"/>
              <a:t>profiling instructions limit what information we can get?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Yes! Some instructions have behavior that’s hard to predict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 example, a function called with a lot of different arguments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</a:rPr>
              <a:t>Where else could we try to get value information from?</a:t>
            </a:r>
            <a:endParaRPr b="1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/>
              <a:t>Memory, </a:t>
            </a:r>
            <a:r>
              <a:rPr lang="en"/>
              <a:t>which can </a:t>
            </a:r>
            <a:r>
              <a:rPr i="1" lang="en"/>
              <a:t>sometimes </a:t>
            </a:r>
            <a:r>
              <a:rPr lang="en"/>
              <a:t>be more invariant than instructions</a:t>
            </a:r>
            <a:endParaRPr/>
          </a:p>
        </p:txBody>
      </p:sp>
      <p:sp>
        <p:nvSpPr>
          <p:cNvPr id="292" name="Google Shape;292;p38"/>
          <p:cNvSpPr txBox="1"/>
          <p:nvPr/>
        </p:nvSpPr>
        <p:spPr>
          <a:xfrm>
            <a:off x="1206125" y="-655825"/>
            <a:ext cx="1462500" cy="21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9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Memory profiling</a:t>
            </a:r>
            <a:endParaRPr/>
          </a:p>
        </p:txBody>
      </p:sp>
      <p:sp>
        <p:nvSpPr>
          <p:cNvPr id="298" name="Google Shape;298;p39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</a:rPr>
              <a:t>Same idea as value profiling</a:t>
            </a:r>
            <a:endParaRPr b="1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Treat </a:t>
            </a:r>
            <a:r>
              <a:rPr b="1" lang="en"/>
              <a:t>8-byte sections</a:t>
            </a:r>
            <a:r>
              <a:rPr lang="en"/>
              <a:t> in memory as the “registers”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Profile the </a:t>
            </a:r>
            <a:r>
              <a:rPr b="1" lang="en"/>
              <a:t>values</a:t>
            </a:r>
            <a:r>
              <a:rPr lang="en"/>
              <a:t> </a:t>
            </a:r>
            <a:r>
              <a:rPr lang="en"/>
              <a:t>stored in</a:t>
            </a:r>
            <a:r>
              <a:rPr lang="en"/>
              <a:t> these “registers”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900"/>
              <a:t>Anal</a:t>
            </a:r>
            <a:r>
              <a:rPr lang="en"/>
              <a:t>yze the memory addresses accessed by load instructions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40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Memory profiling</a:t>
            </a:r>
            <a:endParaRPr/>
          </a:p>
        </p:txBody>
      </p:sp>
      <p:sp>
        <p:nvSpPr>
          <p:cNvPr id="304" name="Google Shape;304;p40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>
                <a:solidFill>
                  <a:schemeClr val="accent3"/>
                </a:solidFill>
              </a:rPr>
              <a:t>How is this different from value profiling?</a:t>
            </a:r>
            <a:endParaRPr b="1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4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Memory profiling</a:t>
            </a:r>
            <a:endParaRPr/>
          </a:p>
        </p:txBody>
      </p:sp>
      <p:sp>
        <p:nvSpPr>
          <p:cNvPr id="310" name="Google Shape;310;p4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</a:rPr>
              <a:t>How is this different from value profiling?</a:t>
            </a:r>
            <a:endParaRPr b="1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If the value loaded isn’t one of the </a:t>
            </a:r>
            <a:r>
              <a:rPr b="1" lang="en"/>
              <a:t>top values</a:t>
            </a:r>
            <a:r>
              <a:rPr lang="en"/>
              <a:t>, the load </a:t>
            </a:r>
            <a:r>
              <a:rPr b="1" lang="en"/>
              <a:t>wouldn’t</a:t>
            </a:r>
            <a:r>
              <a:rPr lang="en"/>
              <a:t> get optimized.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/>
          <p:nvPr>
            <p:ph idx="1" type="body"/>
          </p:nvPr>
        </p:nvSpPr>
        <p:spPr>
          <a:xfrm>
            <a:off x="311700" y="1266325"/>
            <a:ext cx="39192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Take this code on the right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/>
              <a:t>Why would we want to optimize it? 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/>
              <a:t>How could we even do that since foo is called with many different things from many different places!?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</a:rPr>
              <a:t>Well, </a:t>
            </a:r>
            <a:r>
              <a:rPr b="1" lang="en" sz="1200">
                <a:solidFill>
                  <a:schemeClr val="accent3"/>
                </a:solidFill>
              </a:rPr>
              <a:t>what if we knew </a:t>
            </a:r>
            <a:r>
              <a:rPr b="1" lang="en" sz="1200">
                <a:solidFill>
                  <a:schemeClr val="accent3"/>
                </a:solidFill>
                <a:latin typeface="Courier New"/>
                <a:ea typeface="Courier New"/>
                <a:cs typeface="Courier New"/>
                <a:sym typeface="Courier New"/>
              </a:rPr>
              <a:t>func</a:t>
            </a:r>
            <a:r>
              <a:rPr b="1" lang="en" sz="1200">
                <a:solidFill>
                  <a:schemeClr val="accent3"/>
                </a:solidFill>
              </a:rPr>
              <a:t> was </a:t>
            </a:r>
            <a:r>
              <a:rPr b="1" lang="en" sz="1200">
                <a:solidFill>
                  <a:schemeClr val="accent3"/>
                </a:solidFill>
                <a:latin typeface="Courier New"/>
                <a:ea typeface="Courier New"/>
                <a:cs typeface="Courier New"/>
                <a:sym typeface="Courier New"/>
              </a:rPr>
              <a:t>func_a</a:t>
            </a:r>
            <a:r>
              <a:rPr b="1" lang="en" sz="1200">
                <a:solidFill>
                  <a:schemeClr val="accent3"/>
                </a:solidFill>
              </a:rPr>
              <a:t> 70% of the time? What if we knew </a:t>
            </a:r>
            <a:r>
              <a:rPr b="1" lang="en" sz="1200">
                <a:solidFill>
                  <a:schemeClr val="accent3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b="1" lang="en" sz="1200">
                <a:solidFill>
                  <a:schemeClr val="accent3"/>
                </a:solidFill>
              </a:rPr>
              <a:t> was 0 90% of the time?</a:t>
            </a:r>
            <a:endParaRPr b="1" sz="1200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82" name="Google Shape;82;p1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Motivation</a:t>
            </a:r>
            <a:endParaRPr/>
          </a:p>
        </p:txBody>
      </p:sp>
      <p:sp>
        <p:nvSpPr>
          <p:cNvPr id="83" name="Google Shape;83;p15"/>
          <p:cNvSpPr txBox="1"/>
          <p:nvPr>
            <p:ph idx="1" type="body"/>
          </p:nvPr>
        </p:nvSpPr>
        <p:spPr>
          <a:xfrm>
            <a:off x="4660725" y="1266325"/>
            <a:ext cx="4299900" cy="277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2"/>
                </a:solidFill>
                <a:latin typeface="Fira Code"/>
                <a:ea typeface="Fira Code"/>
                <a:cs typeface="Fira Code"/>
                <a:sym typeface="Fira Code"/>
              </a:rPr>
              <a:t>void 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func_a() { … }</a:t>
            </a:r>
            <a:endParaRPr b="1" sz="1200">
              <a:solidFill>
                <a:schemeClr val="accent2"/>
              </a:solidFill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accent2"/>
              </a:solidFill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2"/>
                </a:solidFill>
                <a:latin typeface="Fira Code"/>
                <a:ea typeface="Fira Code"/>
                <a:cs typeface="Fira Code"/>
                <a:sym typeface="Fira Code"/>
              </a:rPr>
              <a:t>void 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foo(</a:t>
            </a:r>
            <a:r>
              <a:rPr b="1" lang="en" sz="1200">
                <a:solidFill>
                  <a:schemeClr val="accent2"/>
                </a:solidFill>
                <a:latin typeface="Fira Code"/>
                <a:ea typeface="Fira Code"/>
                <a:cs typeface="Fira Code"/>
                <a:sym typeface="Fira Code"/>
              </a:rPr>
              <a:t>function&lt;void()&gt;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func, </a:t>
            </a:r>
            <a:r>
              <a:rPr b="1" lang="en" sz="1200">
                <a:solidFill>
                  <a:schemeClr val="accent2"/>
                </a:solidFill>
                <a:latin typeface="Fira Code"/>
                <a:ea typeface="Fira Code"/>
                <a:cs typeface="Fira Code"/>
                <a:sym typeface="Fira Code"/>
              </a:rPr>
              <a:t>int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 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y)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…	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func();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…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z = sqrt(pow(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y / 10, 100000 * y));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…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}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…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200">
                <a:latin typeface="Fira Code"/>
                <a:ea typeface="Fira Code"/>
                <a:cs typeface="Fira Code"/>
                <a:sym typeface="Fira Code"/>
              </a:rPr>
              <a:t>A bunch of different calls to </a:t>
            </a:r>
            <a:r>
              <a:rPr b="1" i="1" lang="en" sz="1200">
                <a:latin typeface="Fira Code"/>
                <a:ea typeface="Fira Code"/>
                <a:cs typeface="Fira Code"/>
                <a:sym typeface="Fira Code"/>
              </a:rPr>
              <a:t>foo</a:t>
            </a:r>
            <a:endParaRPr b="1" i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200">
              <a:latin typeface="Fira Code"/>
              <a:ea typeface="Fira Code"/>
              <a:cs typeface="Fira Code"/>
              <a:sym typeface="Fira Code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42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Memory profiling</a:t>
            </a:r>
            <a:endParaRPr/>
          </a:p>
        </p:txBody>
      </p:sp>
      <p:sp>
        <p:nvSpPr>
          <p:cNvPr id="316" name="Google Shape;316;p42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</a:rPr>
              <a:t>How is this different from value profiling?</a:t>
            </a:r>
            <a:endParaRPr b="1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If the value loaded isn’t one of the top values, the load wouldn’t get optimized.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/>
              <a:t>S</a:t>
            </a:r>
            <a:r>
              <a:rPr b="1" lang="en"/>
              <a:t>aving </a:t>
            </a:r>
            <a:r>
              <a:rPr lang="en"/>
              <a:t>a load is still valuable.</a:t>
            </a:r>
            <a:r>
              <a:rPr b="1" lang="en"/>
              <a:t> </a:t>
            </a:r>
            <a:endParaRPr b="1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4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Memory profiling</a:t>
            </a:r>
            <a:endParaRPr/>
          </a:p>
        </p:txBody>
      </p:sp>
      <p:sp>
        <p:nvSpPr>
          <p:cNvPr id="322" name="Google Shape;322;p43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</a:rPr>
              <a:t>How is this different from value profiling?</a:t>
            </a:r>
            <a:endParaRPr b="1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If the value loaded isn’t one of the top values, the load wouldn’t get optimized.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Saving a load is still valuable.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We can also optimize loads to </a:t>
            </a:r>
            <a:r>
              <a:rPr b="1" lang="en"/>
              <a:t>different</a:t>
            </a:r>
            <a:r>
              <a:rPr lang="en"/>
              <a:t> registers with the </a:t>
            </a:r>
            <a:r>
              <a:rPr b="1" lang="en"/>
              <a:t>same</a:t>
            </a:r>
            <a:r>
              <a:rPr lang="en"/>
              <a:t> memory access.</a:t>
            </a:r>
            <a:endParaRPr/>
          </a:p>
        </p:txBody>
      </p:sp>
      <p:graphicFrame>
        <p:nvGraphicFramePr>
          <p:cNvPr id="323" name="Google Shape;323;p43"/>
          <p:cNvGraphicFramePr/>
          <p:nvPr/>
        </p:nvGraphicFramePr>
        <p:xfrm>
          <a:off x="3384775" y="4341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{4F99E4D7-06A0-4FD0-9C61-678F525ADBAC}</a:tableStyleId>
              </a:tblPr>
              <a:tblGrid>
                <a:gridCol w="445975"/>
                <a:gridCol w="445975"/>
                <a:gridCol w="445975"/>
                <a:gridCol w="4459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…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9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…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cxnSp>
        <p:nvCxnSpPr>
          <p:cNvPr id="324" name="Google Shape;324;p43"/>
          <p:cNvCxnSpPr/>
          <p:nvPr/>
        </p:nvCxnSpPr>
        <p:spPr>
          <a:xfrm>
            <a:off x="3589575" y="3644700"/>
            <a:ext cx="401400" cy="64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25" name="Google Shape;325;p43"/>
          <p:cNvCxnSpPr/>
          <p:nvPr/>
        </p:nvCxnSpPr>
        <p:spPr>
          <a:xfrm flipH="1">
            <a:off x="4108500" y="3657600"/>
            <a:ext cx="425400" cy="641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26" name="Google Shape;326;p43"/>
          <p:cNvSpPr txBox="1"/>
          <p:nvPr/>
        </p:nvSpPr>
        <p:spPr>
          <a:xfrm>
            <a:off x="2502000" y="3250800"/>
            <a:ext cx="1606500" cy="31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2"/>
                </a:solidFill>
                <a:latin typeface="Open Sans"/>
                <a:ea typeface="Open Sans"/>
                <a:cs typeface="Open Sans"/>
                <a:sym typeface="Open Sans"/>
              </a:rPr>
              <a:t>r1</a:t>
            </a:r>
            <a:r>
              <a:rPr lang="en"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= load 0x1</a:t>
            </a:r>
            <a:endParaRPr sz="18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27" name="Google Shape;327;p43"/>
          <p:cNvSpPr txBox="1"/>
          <p:nvPr/>
        </p:nvSpPr>
        <p:spPr>
          <a:xfrm>
            <a:off x="4368850" y="3250800"/>
            <a:ext cx="1606500" cy="31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3"/>
                </a:solidFill>
                <a:latin typeface="Open Sans"/>
                <a:ea typeface="Open Sans"/>
                <a:cs typeface="Open Sans"/>
                <a:sym typeface="Open Sans"/>
              </a:rPr>
              <a:t>r2</a:t>
            </a:r>
            <a:r>
              <a:rPr lang="en"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= load 0x1</a:t>
            </a:r>
            <a:endParaRPr sz="18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44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Problems with Value Profiling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4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Profiling is very slow</a:t>
            </a:r>
            <a:endParaRPr/>
          </a:p>
        </p:txBody>
      </p:sp>
      <p:sp>
        <p:nvSpPr>
          <p:cNvPr id="338" name="Google Shape;338;p45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Standard profiling can be 100x slower than original application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1"/>
                </a:solidFill>
              </a:rPr>
              <a:t>Problem: </a:t>
            </a:r>
            <a:r>
              <a:rPr lang="en"/>
              <a:t>the user has to wait a while for the value profiler to spit out good value profile information.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</a:rPr>
              <a:t>How can we reduce the time it takes to value profile?</a:t>
            </a:r>
            <a:endParaRPr b="1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46"/>
          <p:cNvSpPr txBox="1"/>
          <p:nvPr>
            <p:ph idx="1" type="body"/>
          </p:nvPr>
        </p:nvSpPr>
        <p:spPr>
          <a:xfrm>
            <a:off x="311700" y="1266325"/>
            <a:ext cx="42603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/>
              <a:t>Most </a:t>
            </a:r>
            <a:r>
              <a:rPr lang="en" sz="1200"/>
              <a:t>instruction’s values</a:t>
            </a:r>
            <a:r>
              <a:rPr b="1" lang="en" sz="1200"/>
              <a:t> converge </a:t>
            </a:r>
            <a:r>
              <a:rPr lang="en" sz="1200"/>
              <a:t>to a</a:t>
            </a:r>
            <a:r>
              <a:rPr b="1" lang="en" sz="1200"/>
              <a:t> steady state </a:t>
            </a:r>
            <a:r>
              <a:rPr lang="en" sz="1200"/>
              <a:t>in the </a:t>
            </a:r>
            <a:r>
              <a:rPr b="1" lang="en" sz="1200"/>
              <a:t>first few percent</a:t>
            </a:r>
            <a:r>
              <a:rPr lang="en" sz="1200"/>
              <a:t> of their execution time 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1200">
                <a:solidFill>
                  <a:schemeClr val="accent3"/>
                </a:solidFill>
              </a:rPr>
              <a:t>Intuition: </a:t>
            </a:r>
            <a:r>
              <a:rPr lang="en" sz="1200"/>
              <a:t>instructions tend to repeat a pattern of values after some point</a:t>
            </a:r>
            <a:endParaRPr sz="1200"/>
          </a:p>
        </p:txBody>
      </p:sp>
      <p:sp>
        <p:nvSpPr>
          <p:cNvPr id="344" name="Google Shape;344;p4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Convergent Value Profiling</a:t>
            </a:r>
            <a:endParaRPr/>
          </a:p>
        </p:txBody>
      </p:sp>
      <p:sp>
        <p:nvSpPr>
          <p:cNvPr id="345" name="Google Shape;345;p46"/>
          <p:cNvSpPr txBox="1"/>
          <p:nvPr>
            <p:ph idx="1" type="body"/>
          </p:nvPr>
        </p:nvSpPr>
        <p:spPr>
          <a:xfrm>
            <a:off x="4572000" y="1266325"/>
            <a:ext cx="4260300" cy="11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/>
              <a:t>for </a:t>
            </a:r>
            <a:r>
              <a:rPr lang="en" sz="1200"/>
              <a:t>(int</a:t>
            </a:r>
            <a:r>
              <a:rPr b="1" lang="en" sz="1200"/>
              <a:t> </a:t>
            </a:r>
            <a:r>
              <a:rPr lang="en" sz="1200"/>
              <a:t>frame </a:t>
            </a:r>
            <a:r>
              <a:rPr b="1" lang="en" sz="1200"/>
              <a:t>=</a:t>
            </a:r>
            <a:r>
              <a:rPr lang="en" sz="1200"/>
              <a:t> 0</a:t>
            </a:r>
            <a:r>
              <a:rPr b="1" lang="en" sz="1200"/>
              <a:t>;</a:t>
            </a:r>
            <a:r>
              <a:rPr lang="en" sz="1200"/>
              <a:t> frame </a:t>
            </a:r>
            <a:r>
              <a:rPr b="1" lang="en" sz="1200"/>
              <a:t>&lt;</a:t>
            </a:r>
            <a:r>
              <a:rPr lang="en" sz="1200"/>
              <a:t> 10000</a:t>
            </a:r>
            <a:r>
              <a:rPr b="1" lang="en" sz="1200"/>
              <a:t>;</a:t>
            </a:r>
            <a:r>
              <a:rPr lang="en" sz="1200"/>
              <a:t> ++frame) {</a:t>
            </a:r>
            <a:endParaRPr sz="12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/>
              <a:t>    </a:t>
            </a:r>
            <a:r>
              <a:rPr lang="en" sz="1200"/>
              <a:t>velocity += acceleration * dt;</a:t>
            </a:r>
            <a:endParaRPr sz="12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/>
              <a:t>    </a:t>
            </a:r>
            <a:r>
              <a:rPr lang="en" sz="1200"/>
              <a:t>position +=</a:t>
            </a:r>
            <a:r>
              <a:rPr b="1" lang="en" sz="1200"/>
              <a:t> </a:t>
            </a:r>
            <a:r>
              <a:rPr lang="en" sz="1200"/>
              <a:t>velocity * dt;</a:t>
            </a:r>
            <a:endParaRPr sz="12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/>
              <a:t>    </a:t>
            </a:r>
            <a:r>
              <a:rPr lang="en" sz="1200"/>
              <a:t>energy = 0.5 * mass * velocity * velocity;</a:t>
            </a:r>
            <a:endParaRPr sz="12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}</a:t>
            </a:r>
            <a:endParaRPr sz="1200"/>
          </a:p>
        </p:txBody>
      </p:sp>
      <p:sp>
        <p:nvSpPr>
          <p:cNvPr id="346" name="Google Shape;346;p46"/>
          <p:cNvSpPr txBox="1"/>
          <p:nvPr>
            <p:ph idx="1" type="body"/>
          </p:nvPr>
        </p:nvSpPr>
        <p:spPr>
          <a:xfrm>
            <a:off x="4572000" y="2368775"/>
            <a:ext cx="4472400" cy="184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100"/>
              <a:t>In a game</a:t>
            </a:r>
            <a:r>
              <a:rPr lang="en" sz="1100"/>
              <a:t> engine</a:t>
            </a:r>
            <a:r>
              <a:rPr lang="en" sz="1100"/>
              <a:t>, player movement reaches max velocity quickly</a:t>
            </a:r>
            <a:endParaRPr sz="11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4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Random Sampling Value Profiling</a:t>
            </a:r>
            <a:endParaRPr/>
          </a:p>
        </p:txBody>
      </p:sp>
      <p:sp>
        <p:nvSpPr>
          <p:cNvPr id="352" name="Google Shape;352;p47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</a:t>
            </a:r>
            <a:r>
              <a:rPr lang="en"/>
              <a:t>nother technique to speedup profiling is to only take measurements </a:t>
            </a:r>
            <a:r>
              <a:rPr i="1" lang="en"/>
              <a:t>sometimes</a:t>
            </a:r>
            <a:endParaRPr i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</a:rPr>
              <a:t>Random Sampling: </a:t>
            </a:r>
            <a:r>
              <a:rPr lang="en"/>
              <a:t>measure all results within a </a:t>
            </a:r>
            <a:r>
              <a:rPr b="1" lang="en"/>
              <a:t>set time period</a:t>
            </a:r>
            <a:r>
              <a:rPr lang="en"/>
              <a:t>, take a </a:t>
            </a:r>
            <a:r>
              <a:rPr b="1" lang="en"/>
              <a:t>break</a:t>
            </a:r>
            <a:r>
              <a:rPr lang="en"/>
              <a:t>, and </a:t>
            </a:r>
            <a:r>
              <a:rPr b="1" lang="en"/>
              <a:t>repeat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48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Random Sampling Value Profiling</a:t>
            </a:r>
            <a:endParaRPr/>
          </a:p>
        </p:txBody>
      </p:sp>
      <p:sp>
        <p:nvSpPr>
          <p:cNvPr id="358" name="Google Shape;358;p48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Another technique to speedup profiling is to only take measurements </a:t>
            </a:r>
            <a:r>
              <a:rPr i="1" lang="en"/>
              <a:t>sometimes</a:t>
            </a:r>
            <a:endParaRPr i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Random Sampling:</a:t>
            </a:r>
            <a:r>
              <a:rPr b="1" lang="en">
                <a:solidFill>
                  <a:schemeClr val="accent3"/>
                </a:solidFill>
              </a:rPr>
              <a:t> </a:t>
            </a:r>
            <a:r>
              <a:rPr lang="en"/>
              <a:t>measure all results within a </a:t>
            </a:r>
            <a:r>
              <a:rPr b="1" lang="en"/>
              <a:t>set time period</a:t>
            </a:r>
            <a:r>
              <a:rPr lang="en"/>
              <a:t>, take a </a:t>
            </a:r>
            <a:r>
              <a:rPr b="1" lang="en"/>
              <a:t>break</a:t>
            </a:r>
            <a:r>
              <a:rPr lang="en"/>
              <a:t>, and </a:t>
            </a:r>
            <a:r>
              <a:rPr b="1" lang="en"/>
              <a:t>repeat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</a:rPr>
              <a:t>So how do these two alternate techniques compare?</a:t>
            </a:r>
            <a:endParaRPr b="1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49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we compare profiling methods?</a:t>
            </a:r>
            <a:endParaRPr/>
          </a:p>
        </p:txBody>
      </p:sp>
      <p:sp>
        <p:nvSpPr>
          <p:cNvPr id="364" name="Google Shape;364;p49"/>
          <p:cNvSpPr txBox="1"/>
          <p:nvPr>
            <p:ph idx="1" type="body"/>
          </p:nvPr>
        </p:nvSpPr>
        <p:spPr>
          <a:xfrm>
            <a:off x="311700" y="2125350"/>
            <a:ext cx="8520600" cy="269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 to compare the accuracy of two profiles, we compare the: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</a:t>
            </a:r>
            <a:r>
              <a:rPr b="1" lang="en"/>
              <a:t>d</a:t>
            </a:r>
            <a:r>
              <a:rPr b="1" lang="en"/>
              <a:t>ifference </a:t>
            </a:r>
            <a:r>
              <a:rPr lang="en"/>
              <a:t>in </a:t>
            </a:r>
            <a:r>
              <a:rPr i="1" lang="en"/>
              <a:t>invariance</a:t>
            </a:r>
            <a:r>
              <a:rPr lang="en"/>
              <a:t> of their </a:t>
            </a:r>
            <a:r>
              <a:rPr b="1" lang="en"/>
              <a:t>top</a:t>
            </a:r>
            <a:r>
              <a:rPr lang="en"/>
              <a:t> (most frequent) value </a:t>
            </a:r>
            <a:r>
              <a:rPr b="1" lang="en">
                <a:solidFill>
                  <a:schemeClr val="accent2"/>
                </a:solidFill>
              </a:rPr>
              <a:t>(Diff-Top)</a:t>
            </a:r>
            <a:endParaRPr b="1">
              <a:solidFill>
                <a:schemeClr val="accent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</a:t>
            </a:r>
            <a:r>
              <a:rPr b="1" lang="en"/>
              <a:t>d</a:t>
            </a:r>
            <a:r>
              <a:rPr b="1" lang="en"/>
              <a:t>ifference </a:t>
            </a:r>
            <a:r>
              <a:rPr lang="en"/>
              <a:t>in </a:t>
            </a:r>
            <a:r>
              <a:rPr i="1" lang="en"/>
              <a:t>invariance</a:t>
            </a:r>
            <a:r>
              <a:rPr lang="en"/>
              <a:t> of </a:t>
            </a:r>
            <a:r>
              <a:rPr b="1" lang="en"/>
              <a:t>all </a:t>
            </a:r>
            <a:r>
              <a:rPr lang="en"/>
              <a:t>values </a:t>
            </a:r>
            <a:r>
              <a:rPr b="1" lang="en">
                <a:solidFill>
                  <a:schemeClr val="accent2"/>
                </a:solidFill>
              </a:rPr>
              <a:t>(Diff-All)</a:t>
            </a:r>
            <a:endParaRPr b="1">
              <a:solidFill>
                <a:schemeClr val="accent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</a:t>
            </a:r>
            <a:r>
              <a:rPr i="1" lang="en"/>
              <a:t>percent</a:t>
            </a:r>
            <a:r>
              <a:rPr lang="en"/>
              <a:t> of time the top values </a:t>
            </a:r>
            <a:r>
              <a:rPr b="1" lang="en"/>
              <a:t>are equal </a:t>
            </a:r>
            <a:r>
              <a:rPr lang="en"/>
              <a:t>across profiles </a:t>
            </a:r>
            <a:r>
              <a:rPr b="1" lang="en">
                <a:solidFill>
                  <a:schemeClr val="accent2"/>
                </a:solidFill>
              </a:rPr>
              <a:t>(Find-Top)</a:t>
            </a:r>
            <a:endParaRPr b="1">
              <a:solidFill>
                <a:schemeClr val="accent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So, when these differences are </a:t>
            </a:r>
            <a:r>
              <a:rPr b="1" lang="en"/>
              <a:t>smaller</a:t>
            </a:r>
            <a:r>
              <a:rPr lang="en"/>
              <a:t>, profiles are </a:t>
            </a:r>
            <a:r>
              <a:rPr b="1" lang="en"/>
              <a:t>more similar</a:t>
            </a:r>
            <a:endParaRPr/>
          </a:p>
        </p:txBody>
      </p:sp>
      <p:sp>
        <p:nvSpPr>
          <p:cNvPr id="365" name="Google Shape;365;p49"/>
          <p:cNvSpPr txBox="1"/>
          <p:nvPr>
            <p:ph idx="1" type="body"/>
          </p:nvPr>
        </p:nvSpPr>
        <p:spPr>
          <a:xfrm>
            <a:off x="311700" y="1266325"/>
            <a:ext cx="8520600" cy="78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>
                <a:solidFill>
                  <a:schemeClr val="accent3"/>
                </a:solidFill>
              </a:rPr>
              <a:t>Instruction Invariance</a:t>
            </a:r>
            <a:r>
              <a:rPr b="1" lang="en">
                <a:solidFill>
                  <a:schemeClr val="accent3"/>
                </a:solidFill>
              </a:rPr>
              <a:t>: </a:t>
            </a:r>
            <a:r>
              <a:rPr lang="en"/>
              <a:t>intuitively, it’s </a:t>
            </a:r>
            <a:r>
              <a:rPr i="1" lang="en"/>
              <a:t>roughly</a:t>
            </a:r>
            <a:r>
              <a:rPr lang="en"/>
              <a:t> the percentage of execution time an </a:t>
            </a:r>
            <a:r>
              <a:rPr lang="en"/>
              <a:t>instruction</a:t>
            </a:r>
            <a:r>
              <a:rPr lang="en"/>
              <a:t> spends on </a:t>
            </a:r>
            <a:r>
              <a:rPr b="1" lang="en"/>
              <a:t>a set </a:t>
            </a:r>
            <a:r>
              <a:rPr lang="en"/>
              <a:t>of values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50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</a:t>
            </a:r>
            <a:r>
              <a:rPr lang="en"/>
              <a:t> do convergence and random profiling compare?</a:t>
            </a:r>
            <a:endParaRPr/>
          </a:p>
        </p:txBody>
      </p:sp>
      <p:sp>
        <p:nvSpPr>
          <p:cNvPr id="371" name="Google Shape;371;p50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Convergent </a:t>
            </a:r>
            <a:r>
              <a:rPr lang="en"/>
              <a:t>and</a:t>
            </a:r>
            <a:r>
              <a:rPr b="1" lang="en">
                <a:solidFill>
                  <a:schemeClr val="accent3"/>
                </a:solidFill>
              </a:rPr>
              <a:t> </a:t>
            </a:r>
            <a:r>
              <a:rPr b="1" lang="en"/>
              <a:t>random sampling</a:t>
            </a:r>
            <a:r>
              <a:rPr b="1" lang="en">
                <a:solidFill>
                  <a:schemeClr val="accent3"/>
                </a:solidFill>
              </a:rPr>
              <a:t> </a:t>
            </a:r>
            <a:r>
              <a:rPr lang="en"/>
              <a:t>have</a:t>
            </a:r>
            <a:r>
              <a:rPr b="1" lang="en">
                <a:solidFill>
                  <a:schemeClr val="accent3"/>
                </a:solidFill>
              </a:rPr>
              <a:t> similar accuracy </a:t>
            </a:r>
            <a:r>
              <a:rPr lang="en">
                <a:solidFill>
                  <a:srgbClr val="9E9E9E"/>
                </a:solidFill>
              </a:rPr>
              <a:t>(depends on the input)</a:t>
            </a:r>
            <a:endParaRPr>
              <a:solidFill>
                <a:srgbClr val="9E9E9E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lt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lt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372" name="Google Shape;372;p50"/>
          <p:cNvGraphicFramePr/>
          <p:nvPr/>
        </p:nvGraphicFramePr>
        <p:xfrm>
          <a:off x="597475" y="2571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{4F99E4D7-06A0-4FD0-9C61-678F525ADBAC}</a:tableStyleId>
              </a:tblPr>
              <a:tblGrid>
                <a:gridCol w="1468875"/>
                <a:gridCol w="1080025"/>
                <a:gridCol w="1080025"/>
                <a:gridCol w="1080025"/>
                <a:gridCol w="1080025"/>
                <a:gridCol w="1080025"/>
                <a:gridCol w="1080025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/>
                    </a:p>
                  </a:txBody>
                  <a:tcPr marT="91425" marB="91425" marR="91425" marL="91425"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Convergence Profiling</a:t>
                      </a:r>
                      <a:endParaRPr b="1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hMerge="1"/>
                <a:tc hMerge="1"/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Random</a:t>
                      </a:r>
                      <a:endParaRPr b="1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  <a:tc hMerge="1"/>
              </a:tr>
              <a:tr h="346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Metrics from last slide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Diff-Top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Diff-All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Find-Top</a:t>
                      </a:r>
                      <a:endParaRPr/>
                    </a:p>
                  </a:txBody>
                  <a:tcPr marT="91425" marB="91425" marR="91425" marL="91425"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Diff-Top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Diff-All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Find-Top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Average across benchmarks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3.7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0.8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99.2</a:t>
                      </a:r>
                      <a:endParaRPr/>
                    </a:p>
                  </a:txBody>
                  <a:tcPr marT="91425" marB="91425" marR="91425" marL="91425"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7.3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1.5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99.6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51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Interesting related work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/>
          <p:nvPr>
            <p:ph idx="1" type="body"/>
          </p:nvPr>
        </p:nvSpPr>
        <p:spPr>
          <a:xfrm>
            <a:off x="311700" y="1266325"/>
            <a:ext cx="39192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Take this code on the right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/>
              <a:t>Why would we want to optimize it?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/>
              <a:t>How could we even do that since foo is called with many different things from many different places!?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</a:rPr>
              <a:t>Well, w</a:t>
            </a:r>
            <a:r>
              <a:rPr b="1" lang="en" sz="1200">
                <a:solidFill>
                  <a:schemeClr val="accent3"/>
                </a:solidFill>
              </a:rPr>
              <a:t>hat if we knew </a:t>
            </a:r>
            <a:r>
              <a:rPr b="1" lang="en" sz="1200">
                <a:solidFill>
                  <a:schemeClr val="accent3"/>
                </a:solidFill>
                <a:latin typeface="Courier New"/>
                <a:ea typeface="Courier New"/>
                <a:cs typeface="Courier New"/>
                <a:sym typeface="Courier New"/>
              </a:rPr>
              <a:t>func</a:t>
            </a:r>
            <a:r>
              <a:rPr b="1" lang="en" sz="1200">
                <a:solidFill>
                  <a:schemeClr val="accent3"/>
                </a:solidFill>
              </a:rPr>
              <a:t> was </a:t>
            </a:r>
            <a:r>
              <a:rPr b="1" lang="en" sz="1200">
                <a:solidFill>
                  <a:schemeClr val="accent3"/>
                </a:solidFill>
                <a:latin typeface="Courier New"/>
                <a:ea typeface="Courier New"/>
                <a:cs typeface="Courier New"/>
                <a:sym typeface="Courier New"/>
              </a:rPr>
              <a:t>func_a</a:t>
            </a:r>
            <a:r>
              <a:rPr b="1" lang="en" sz="1200">
                <a:solidFill>
                  <a:schemeClr val="accent3"/>
                </a:solidFill>
              </a:rPr>
              <a:t> 70% of the time? What if we knew </a:t>
            </a:r>
            <a:r>
              <a:rPr b="1" lang="en" sz="1200">
                <a:solidFill>
                  <a:schemeClr val="accent3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b="1" lang="en" sz="1200">
                <a:solidFill>
                  <a:schemeClr val="accent3"/>
                </a:solidFill>
              </a:rPr>
              <a:t> was 0 90% of the time?</a:t>
            </a:r>
            <a:endParaRPr b="1" sz="1200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/>
              <a:t>We can take advantage of this </a:t>
            </a:r>
            <a:r>
              <a:rPr b="1" i="1" lang="en" sz="1200"/>
              <a:t>value profile</a:t>
            </a:r>
            <a:r>
              <a:rPr b="1" lang="en" sz="1200"/>
              <a:t> information to </a:t>
            </a:r>
            <a:r>
              <a:rPr b="1" i="1" lang="en" sz="1200"/>
              <a:t>specialize </a:t>
            </a:r>
            <a:r>
              <a:rPr b="1" lang="en" sz="1200"/>
              <a:t>the code!</a:t>
            </a:r>
            <a:endParaRPr b="1" sz="1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89" name="Google Shape;89;p1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Motivation</a:t>
            </a:r>
            <a:endParaRPr/>
          </a:p>
        </p:txBody>
      </p:sp>
      <p:sp>
        <p:nvSpPr>
          <p:cNvPr id="90" name="Google Shape;90;p16"/>
          <p:cNvSpPr txBox="1"/>
          <p:nvPr>
            <p:ph idx="1" type="body"/>
          </p:nvPr>
        </p:nvSpPr>
        <p:spPr>
          <a:xfrm>
            <a:off x="4660725" y="1266325"/>
            <a:ext cx="4299900" cy="368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2"/>
                </a:solidFill>
                <a:latin typeface="Fira Code"/>
                <a:ea typeface="Fira Code"/>
                <a:cs typeface="Fira Code"/>
                <a:sym typeface="Fira Code"/>
              </a:rPr>
              <a:t>void 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func_a() { … }</a:t>
            </a:r>
            <a:endParaRPr b="1" sz="1200">
              <a:solidFill>
                <a:schemeClr val="accent2"/>
              </a:solidFill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accent2"/>
              </a:solidFill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2"/>
                </a:solidFill>
                <a:latin typeface="Fira Code"/>
                <a:ea typeface="Fira Code"/>
                <a:cs typeface="Fira Code"/>
                <a:sym typeface="Fira Code"/>
              </a:rPr>
              <a:t>void 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foo(</a:t>
            </a:r>
            <a:r>
              <a:rPr b="1" lang="en" sz="1200">
                <a:solidFill>
                  <a:schemeClr val="accent2"/>
                </a:solidFill>
                <a:latin typeface="Fira Code"/>
                <a:ea typeface="Fira Code"/>
                <a:cs typeface="Fira Code"/>
                <a:sym typeface="Fira Code"/>
              </a:rPr>
              <a:t>function&lt;void()&gt;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func, </a:t>
            </a:r>
            <a:r>
              <a:rPr b="1" lang="en" sz="1200">
                <a:solidFill>
                  <a:schemeClr val="accent2"/>
                </a:solidFill>
                <a:latin typeface="Fira Code"/>
                <a:ea typeface="Fira Code"/>
                <a:cs typeface="Fira Code"/>
                <a:sym typeface="Fira Code"/>
              </a:rPr>
              <a:t>int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 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y)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…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if(func == func_a):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func_a();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e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lse: 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	func();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…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if(y != 0):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	z = sqrt(pow(y / 10, 100000 * y))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;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else: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	z = 0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…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}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…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200">
                <a:latin typeface="Fira Code"/>
                <a:ea typeface="Fira Code"/>
                <a:cs typeface="Fira Code"/>
                <a:sym typeface="Fira Code"/>
              </a:rPr>
              <a:t>A bunch of different calls to </a:t>
            </a:r>
            <a:r>
              <a:rPr b="1" i="1" lang="en" sz="1200">
                <a:latin typeface="Fira Code"/>
                <a:ea typeface="Fira Code"/>
                <a:cs typeface="Fira Code"/>
                <a:sym typeface="Fira Code"/>
              </a:rPr>
              <a:t>foo</a:t>
            </a:r>
            <a:endParaRPr b="1" i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200">
              <a:latin typeface="Fira Code"/>
              <a:ea typeface="Fira Code"/>
              <a:cs typeface="Fira Code"/>
              <a:sym typeface="Fira Code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52"/>
          <p:cNvSpPr txBox="1"/>
          <p:nvPr>
            <p:ph idx="1" type="body"/>
          </p:nvPr>
        </p:nvSpPr>
        <p:spPr>
          <a:xfrm>
            <a:off x="311700" y="1266325"/>
            <a:ext cx="39192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</a:rPr>
              <a:t>49% of instruction repeat the same result value as last time.</a:t>
            </a:r>
            <a:endParaRPr b="1" sz="1200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1200"/>
              <a:t>How can we use this information?</a:t>
            </a:r>
            <a:endParaRPr b="1" sz="1200"/>
          </a:p>
        </p:txBody>
      </p:sp>
      <p:sp>
        <p:nvSpPr>
          <p:cNvPr id="383" name="Google Shape;383;p52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Value Prediction and Speculation</a:t>
            </a:r>
            <a:endParaRPr/>
          </a:p>
        </p:txBody>
      </p:sp>
      <p:sp>
        <p:nvSpPr>
          <p:cNvPr id="384" name="Google Shape;384;p52"/>
          <p:cNvSpPr txBox="1"/>
          <p:nvPr>
            <p:ph idx="1" type="body"/>
          </p:nvPr>
        </p:nvSpPr>
        <p:spPr>
          <a:xfrm>
            <a:off x="4660725" y="1266325"/>
            <a:ext cx="4299900" cy="27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loop_i: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…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r1 = 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load(global_var)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r3 = r1 + r2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…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assume: load(global_var) doesn’t change that much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53"/>
          <p:cNvSpPr txBox="1"/>
          <p:nvPr>
            <p:ph idx="1" type="body"/>
          </p:nvPr>
        </p:nvSpPr>
        <p:spPr>
          <a:xfrm>
            <a:off x="311700" y="2084925"/>
            <a:ext cx="3919200" cy="248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Identify instructions with stable results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mark them for value speculation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Speculatively break true data dependencies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issue dependent instructions before real value is ready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Schedule more instructions sooner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Avoid waiting on long-latency operations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200"/>
          </a:p>
        </p:txBody>
      </p:sp>
      <p:sp>
        <p:nvSpPr>
          <p:cNvPr id="390" name="Google Shape;390;p5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Value Prediction and Speculation</a:t>
            </a:r>
            <a:endParaRPr/>
          </a:p>
        </p:txBody>
      </p:sp>
      <p:sp>
        <p:nvSpPr>
          <p:cNvPr id="391" name="Google Shape;391;p53"/>
          <p:cNvSpPr txBox="1"/>
          <p:nvPr>
            <p:ph idx="1" type="body"/>
          </p:nvPr>
        </p:nvSpPr>
        <p:spPr>
          <a:xfrm>
            <a:off x="4660725" y="1266325"/>
            <a:ext cx="4299900" cy="27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loop_i: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…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  <a:latin typeface="Fira Code"/>
                <a:ea typeface="Fira Code"/>
                <a:cs typeface="Fira Code"/>
                <a:sym typeface="Fira Code"/>
              </a:rPr>
              <a:t>Retrieved</a:t>
            </a:r>
            <a:r>
              <a:rPr b="1" lang="en" sz="1200">
                <a:solidFill>
                  <a:schemeClr val="accent3"/>
                </a:solidFill>
                <a:latin typeface="Fira Code"/>
                <a:ea typeface="Fira Code"/>
                <a:cs typeface="Fira Code"/>
                <a:sym typeface="Fira Code"/>
              </a:rPr>
              <a:t> from value history table</a:t>
            </a:r>
            <a:endParaRPr b="1" sz="1200">
              <a:solidFill>
                <a:schemeClr val="accent3"/>
              </a:solidFill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r1_prev = last_value[r1_PC] 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r3 = r1_prev + r2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…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r1 = load(global_var)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…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if (r1_prev != r1)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  <a:latin typeface="Fira Code"/>
                <a:ea typeface="Fira Code"/>
                <a:cs typeface="Fira Code"/>
                <a:sym typeface="Fira Code"/>
              </a:rPr>
              <a:t>Recovery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assume: load(global_var) doesn’t change that much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</p:txBody>
      </p:sp>
      <p:sp>
        <p:nvSpPr>
          <p:cNvPr id="392" name="Google Shape;392;p53"/>
          <p:cNvSpPr txBox="1"/>
          <p:nvPr>
            <p:ph idx="1" type="body"/>
          </p:nvPr>
        </p:nvSpPr>
        <p:spPr>
          <a:xfrm>
            <a:off x="311700" y="1266325"/>
            <a:ext cx="3919200" cy="93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49% of instructions repeat the same result value as last time.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</a:rPr>
              <a:t>How can we use this information?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2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54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Comments</a:t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5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Strengths and Weaknesses</a:t>
            </a:r>
            <a:endParaRPr/>
          </a:p>
        </p:txBody>
      </p:sp>
      <p:sp>
        <p:nvSpPr>
          <p:cNvPr id="403" name="Google Shape;403;p55"/>
          <p:cNvSpPr txBox="1"/>
          <p:nvPr>
            <p:ph idx="1" type="body"/>
          </p:nvPr>
        </p:nvSpPr>
        <p:spPr>
          <a:xfrm>
            <a:off x="311700" y="1266325"/>
            <a:ext cx="8520600" cy="367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</a:rPr>
              <a:t>Strengths</a:t>
            </a:r>
            <a:endParaRPr b="1">
              <a:solidFill>
                <a:schemeClr val="accent3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Highlights the potential of value profiling to yield speedup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Analyzes the slowdown profiling </a:t>
            </a:r>
            <a:r>
              <a:rPr lang="en"/>
              <a:t>incurs</a:t>
            </a:r>
            <a:r>
              <a:rPr lang="en"/>
              <a:t>, and compares heuristics which accelerate convergence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Proposed different mechanisms to profile values (instructions, memory)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</a:rPr>
              <a:t>Weaknesses</a:t>
            </a:r>
            <a:endParaRPr b="1">
              <a:solidFill>
                <a:schemeClr val="accent3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Doesn’t </a:t>
            </a:r>
            <a:r>
              <a:rPr lang="en"/>
              <a:t>discuss</a:t>
            </a:r>
            <a:r>
              <a:rPr lang="en"/>
              <a:t> cost-benefit </a:t>
            </a:r>
            <a:r>
              <a:rPr lang="en"/>
              <a:t>trade offs</a:t>
            </a:r>
            <a:r>
              <a:rPr lang="en"/>
              <a:t> </a:t>
            </a:r>
            <a:r>
              <a:rPr lang="en"/>
              <a:t>from</a:t>
            </a:r>
            <a:r>
              <a:rPr lang="en"/>
              <a:t> inserting branches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Doesn’t </a:t>
            </a:r>
            <a:r>
              <a:rPr lang="en"/>
              <a:t>discuss</a:t>
            </a:r>
            <a:r>
              <a:rPr lang="en"/>
              <a:t> how </a:t>
            </a:r>
            <a:r>
              <a:rPr lang="en"/>
              <a:t>specialization</a:t>
            </a:r>
            <a:r>
              <a:rPr lang="en"/>
              <a:t> might impact instructions with side effects (e.g. exceptions)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Doesn’t explore profiling of floating point values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56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But how do we profile values in the first place?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we profile values?</a:t>
            </a:r>
            <a:endParaRPr/>
          </a:p>
        </p:txBody>
      </p:sp>
      <p:sp>
        <p:nvSpPr>
          <p:cNvPr id="101" name="Google Shape;101;p18"/>
          <p:cNvSpPr txBox="1"/>
          <p:nvPr>
            <p:ph idx="1" type="body"/>
          </p:nvPr>
        </p:nvSpPr>
        <p:spPr>
          <a:xfrm>
            <a:off x="311700" y="1266325"/>
            <a:ext cx="42603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</a:rPr>
              <a:t>Top-N-Value Table: </a:t>
            </a:r>
            <a:r>
              <a:rPr lang="en" sz="1200"/>
              <a:t>store the n most common values written to a register by an instruction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8"/>
          <p:cNvSpPr txBox="1"/>
          <p:nvPr>
            <p:ph idx="1" type="body"/>
          </p:nvPr>
        </p:nvSpPr>
        <p:spPr>
          <a:xfrm>
            <a:off x="4660725" y="1266325"/>
            <a:ext cx="4299900" cy="347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nt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z;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f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or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(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int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i = 0; i &lt; 10; ++i)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if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(i % 2 == 0)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	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z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= 10;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} 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else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	z = i % 4;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}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foo(z)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;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}</a:t>
            </a:r>
            <a:endParaRPr b="1" i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200">
              <a:latin typeface="Fira Code"/>
              <a:ea typeface="Fira Code"/>
              <a:cs typeface="Fira Code"/>
              <a:sym typeface="Fira Code"/>
            </a:endParaRPr>
          </a:p>
        </p:txBody>
      </p:sp>
      <p:graphicFrame>
        <p:nvGraphicFramePr>
          <p:cNvPr id="103" name="Google Shape;103;p18"/>
          <p:cNvGraphicFramePr/>
          <p:nvPr/>
        </p:nvGraphicFramePr>
        <p:xfrm>
          <a:off x="5413675" y="3229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{4F99E4D7-06A0-4FD0-9C61-678F525ADBAC}</a:tableStyleId>
              </a:tblPr>
              <a:tblGrid>
                <a:gridCol w="1397000"/>
                <a:gridCol w="13970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value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frequency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5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9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we profile values?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9"/>
          <p:cNvSpPr txBox="1"/>
          <p:nvPr>
            <p:ph idx="1" type="body"/>
          </p:nvPr>
        </p:nvSpPr>
        <p:spPr>
          <a:xfrm>
            <a:off x="311700" y="1266325"/>
            <a:ext cx="42603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Top-N-Value Table:</a:t>
            </a:r>
            <a:r>
              <a:rPr b="1" lang="en" sz="1200">
                <a:solidFill>
                  <a:schemeClr val="accent3"/>
                </a:solidFill>
              </a:rPr>
              <a:t> </a:t>
            </a:r>
            <a:r>
              <a:rPr lang="en" sz="1200"/>
              <a:t>store the n most common values written to a register by an instruction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</a:rPr>
              <a:t>What happens when the table gets full?</a:t>
            </a:r>
            <a:endParaRPr b="1" sz="1200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9"/>
          <p:cNvSpPr txBox="1"/>
          <p:nvPr>
            <p:ph idx="1" type="body"/>
          </p:nvPr>
        </p:nvSpPr>
        <p:spPr>
          <a:xfrm>
            <a:off x="4660725" y="1266325"/>
            <a:ext cx="4299900" cy="347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int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z;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for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(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int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i = 0; i &lt; 10; ++i)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if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(i % 2 == 0)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	z = 10;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} 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else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	z = i % 4;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}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foo(z)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;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}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CC0000"/>
                </a:solidFill>
                <a:latin typeface="Fira Code"/>
                <a:ea typeface="Fira Code"/>
                <a:cs typeface="Fira Code"/>
                <a:sym typeface="Fira Code"/>
              </a:rPr>
              <a:t>z</a:t>
            </a:r>
            <a:r>
              <a:rPr b="1" lang="en" sz="1200">
                <a:solidFill>
                  <a:srgbClr val="CC0000"/>
                </a:solidFill>
                <a:latin typeface="Fira Code"/>
                <a:ea typeface="Fira Code"/>
                <a:cs typeface="Fira Code"/>
                <a:sym typeface="Fira Code"/>
              </a:rPr>
              <a:t> = 200;</a:t>
            </a:r>
            <a:endParaRPr b="1" sz="1200">
              <a:solidFill>
                <a:srgbClr val="CC0000"/>
              </a:solidFill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200">
              <a:latin typeface="Fira Code"/>
              <a:ea typeface="Fira Code"/>
              <a:cs typeface="Fira Code"/>
              <a:sym typeface="Fira Code"/>
            </a:endParaRPr>
          </a:p>
        </p:txBody>
      </p:sp>
      <p:graphicFrame>
        <p:nvGraphicFramePr>
          <p:cNvPr id="111" name="Google Shape;111;p19"/>
          <p:cNvGraphicFramePr/>
          <p:nvPr/>
        </p:nvGraphicFramePr>
        <p:xfrm>
          <a:off x="5413675" y="3229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{4F99E4D7-06A0-4FD0-9C61-678F525ADBAC}</a:tableStyleId>
              </a:tblPr>
              <a:tblGrid>
                <a:gridCol w="1397000"/>
                <a:gridCol w="13970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value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frequency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5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0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we profile values?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20"/>
          <p:cNvSpPr txBox="1"/>
          <p:nvPr>
            <p:ph idx="1" type="body"/>
          </p:nvPr>
        </p:nvSpPr>
        <p:spPr>
          <a:xfrm>
            <a:off x="311700" y="1266325"/>
            <a:ext cx="42603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Top-N-Value Table:</a:t>
            </a:r>
            <a:r>
              <a:rPr b="1" lang="en" sz="1200">
                <a:solidFill>
                  <a:schemeClr val="accent3"/>
                </a:solidFill>
              </a:rPr>
              <a:t> </a:t>
            </a:r>
            <a:r>
              <a:rPr lang="en" sz="1200"/>
              <a:t>store the n most common values written to a register by an instruction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/>
              <a:t>What happens when the table gets full? 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</a:rPr>
              <a:t>Evict least recently used (LRU)?</a:t>
            </a:r>
            <a:endParaRPr b="1" sz="1200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0"/>
          <p:cNvSpPr txBox="1"/>
          <p:nvPr>
            <p:ph idx="1" type="body"/>
          </p:nvPr>
        </p:nvSpPr>
        <p:spPr>
          <a:xfrm>
            <a:off x="4660725" y="1266325"/>
            <a:ext cx="4299900" cy="347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int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z;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for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(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int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i = 0; i &lt; 10; ++i)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if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(i % 2 == 0)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	z = 10;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} 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else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	z = i % 4;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}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foo(z)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;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}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CC0000"/>
                </a:solidFill>
                <a:latin typeface="Fira Code"/>
                <a:ea typeface="Fira Code"/>
                <a:cs typeface="Fira Code"/>
                <a:sym typeface="Fira Code"/>
              </a:rPr>
              <a:t>z = 200;</a:t>
            </a:r>
            <a:endParaRPr b="1" sz="1200">
              <a:solidFill>
                <a:srgbClr val="CC0000"/>
              </a:solidFill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200">
              <a:latin typeface="Fira Code"/>
              <a:ea typeface="Fira Code"/>
              <a:cs typeface="Fira Code"/>
              <a:sym typeface="Fira Code"/>
            </a:endParaRPr>
          </a:p>
        </p:txBody>
      </p:sp>
      <p:graphicFrame>
        <p:nvGraphicFramePr>
          <p:cNvPr id="119" name="Google Shape;119;p20"/>
          <p:cNvGraphicFramePr/>
          <p:nvPr/>
        </p:nvGraphicFramePr>
        <p:xfrm>
          <a:off x="5413675" y="3229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{4F99E4D7-06A0-4FD0-9C61-678F525ADBAC}</a:tableStyleId>
              </a:tblPr>
              <a:tblGrid>
                <a:gridCol w="1397000"/>
                <a:gridCol w="13970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value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frequency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5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we profile values?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1"/>
          <p:cNvSpPr txBox="1"/>
          <p:nvPr>
            <p:ph idx="1" type="body"/>
          </p:nvPr>
        </p:nvSpPr>
        <p:spPr>
          <a:xfrm>
            <a:off x="4660725" y="1266325"/>
            <a:ext cx="4299900" cy="347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int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z;</a:t>
            </a:r>
            <a:endParaRPr b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for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(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int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i = 0; i &lt; 10; ++i)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if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(i % 2 == 0)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	z = 10;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} 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else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 {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	z = i % 4;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}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	</a:t>
            </a:r>
            <a:r>
              <a:rPr b="1" lang="en" sz="1200">
                <a:latin typeface="Fira Code"/>
                <a:ea typeface="Fira Code"/>
                <a:cs typeface="Fira Code"/>
                <a:sym typeface="Fira Code"/>
              </a:rPr>
              <a:t>foo(z)</a:t>
            </a: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;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Fira Code"/>
                <a:ea typeface="Fira Code"/>
                <a:cs typeface="Fira Code"/>
                <a:sym typeface="Fira Code"/>
              </a:rPr>
              <a:t>}</a:t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CC0000"/>
                </a:solidFill>
                <a:latin typeface="Fira Code"/>
                <a:ea typeface="Fira Code"/>
                <a:cs typeface="Fira Code"/>
                <a:sym typeface="Fira Code"/>
              </a:rPr>
              <a:t>z = 200;</a:t>
            </a:r>
            <a:endParaRPr b="1" sz="1200">
              <a:solidFill>
                <a:srgbClr val="CC0000"/>
              </a:solidFill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200">
              <a:latin typeface="Fira Code"/>
              <a:ea typeface="Fira Code"/>
              <a:cs typeface="Fira Code"/>
              <a:sym typeface="Fira Cod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200">
              <a:latin typeface="Fira Code"/>
              <a:ea typeface="Fira Code"/>
              <a:cs typeface="Fira Code"/>
              <a:sym typeface="Fira Code"/>
            </a:endParaRPr>
          </a:p>
        </p:txBody>
      </p:sp>
      <p:graphicFrame>
        <p:nvGraphicFramePr>
          <p:cNvPr id="126" name="Google Shape;126;p21"/>
          <p:cNvGraphicFramePr/>
          <p:nvPr/>
        </p:nvGraphicFramePr>
        <p:xfrm>
          <a:off x="5413675" y="3229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{4F99E4D7-06A0-4FD0-9C61-678F525ADBAC}</a:tableStyleId>
              </a:tblPr>
              <a:tblGrid>
                <a:gridCol w="1397000"/>
                <a:gridCol w="13970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value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frequency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5</a:t>
                      </a:r>
                      <a:endParaRPr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27" name="Google Shape;127;p21"/>
          <p:cNvSpPr txBox="1"/>
          <p:nvPr>
            <p:ph idx="1" type="body"/>
          </p:nvPr>
        </p:nvSpPr>
        <p:spPr>
          <a:xfrm>
            <a:off x="311700" y="1266325"/>
            <a:ext cx="42603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Top-N-Value Table:</a:t>
            </a:r>
            <a:r>
              <a:rPr b="1" lang="en" sz="1200">
                <a:solidFill>
                  <a:schemeClr val="accent3"/>
                </a:solidFill>
              </a:rPr>
              <a:t> </a:t>
            </a:r>
            <a:r>
              <a:rPr lang="en" sz="1200"/>
              <a:t>store the n most common values written to a register by an instruction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/>
              <a:t>What happens when the table gets full? 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</a:rPr>
              <a:t>Evict least recently used (LRU)?</a:t>
            </a:r>
            <a:endParaRPr b="1" sz="1200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/>
              <a:t>Consider a case where the values are:</a:t>
            </a:r>
            <a:endParaRPr b="1"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/>
              <a:t>0, 0, …, 0, 1, 2, 3, … </a:t>
            </a:r>
            <a:endParaRPr b="1"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CE93D8"/>
      </a:accent2>
      <a:accent3>
        <a:srgbClr val="4DB6AC"/>
      </a:accent3>
      <a:accent4>
        <a:srgbClr val="FF9800"/>
      </a:accent4>
      <a:accent5>
        <a:srgbClr val="009668"/>
      </a:accent5>
      <a:accent6>
        <a:srgbClr val="EEFF41"/>
      </a:accent6>
      <a:hlink>
        <a:srgbClr val="009668"/>
      </a:hlink>
      <a:folHlink>
        <a:srgbClr val="0096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