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Ethan McKea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81D962C-D132-4327-938B-1D26C3A08179}">
  <a:tblStyle styleId="{D81D962C-D132-4327-938B-1D26C3A0817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22" Type="http://schemas.openxmlformats.org/officeDocument/2006/relationships/slide" Target="slides/slide15.xml"/><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12" Type="http://schemas.openxmlformats.org/officeDocument/2006/relationships/slide" Target="slides/slide5.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commentAuthors" Target="commentAuthors.xml"/><Relationship Id="rId19" Type="http://schemas.openxmlformats.org/officeDocument/2006/relationships/slide" Target="slides/slide12.xml"/><Relationship Id="rId6" Type="http://schemas.openxmlformats.org/officeDocument/2006/relationships/slideMaster" Target="slideMasters/slideMaster1.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11-09T15:57:49.473">
    <p:pos x="196" y="725"/>
    <p:text>let's make these bullets instead of sentences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5-11-03T01:06:58.628">
    <p:pos x="377" y="556"/>
    <p:text>possibly swap out</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5-11-09T06:40:37.330">
    <p:pos x="325" y="737"/>
    <p:text>note to self: these are somewhat a bit blurry -&gt; can we extract a better screenshot?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a11e527ee6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a11e527ee6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CIMA’s security evaluation used two real cyber-physical testbeds:</a:t>
            </a:r>
            <a:endParaRPr>
              <a:solidFill>
                <a:schemeClr val="dk1"/>
              </a:solidFill>
            </a:endParaRPr>
          </a:p>
          <a:p>
            <a:pPr indent="-304800" lvl="0" marL="457200" rtl="0" algn="l">
              <a:lnSpc>
                <a:spcPct val="115000"/>
              </a:lnSpc>
              <a:spcBef>
                <a:spcPts val="1200"/>
              </a:spcBef>
              <a:spcAft>
                <a:spcPts val="0"/>
              </a:spcAft>
              <a:buClr>
                <a:schemeClr val="dk1"/>
              </a:buClr>
              <a:buSzPts val="1200"/>
              <a:buChar char="●"/>
            </a:pPr>
            <a:r>
              <a:rPr b="1" lang="en" sz="1200">
                <a:solidFill>
                  <a:schemeClr val="dk1"/>
                </a:solidFill>
              </a:rPr>
              <a:t>SWaT(secure water treatment)</a:t>
            </a:r>
            <a:r>
              <a:rPr lang="en" sz="1200">
                <a:solidFill>
                  <a:schemeClr val="dk1"/>
                </a:solidFill>
              </a:rPr>
              <a:t>  is a fully operational water purification testbed for research that produces five gallons/minute of doubly filtered water. Unfortunately, </a:t>
            </a:r>
            <a:r>
              <a:rPr lang="en" sz="1200">
                <a:solidFill>
                  <a:srgbClr val="1F1F1F"/>
                </a:solidFill>
                <a:latin typeface="Georgia"/>
                <a:ea typeface="Georgia"/>
                <a:cs typeface="Georgia"/>
                <a:sym typeface="Georgia"/>
              </a:rPr>
              <a:t>SWaT is designed using proprietary PLCs, so it was not possible for the researchers to directly modify the firmware of these PLCs. However, they have the specifications, so they replicated the system’s behavior that relate to the Scan time and Memory safety overhead of PLCs with an OpenPLC controller, which they called open-SWaT</a:t>
            </a:r>
            <a:endParaRPr sz="1200">
              <a:solidFill>
                <a:srgbClr val="1F1F1F"/>
              </a:solidFill>
              <a:latin typeface="Georgia"/>
              <a:ea typeface="Georgia"/>
              <a:cs typeface="Georgia"/>
              <a:sym typeface="Georgia"/>
            </a:endParaRPr>
          </a:p>
          <a:p>
            <a:pPr indent="0" lvl="0" marL="457200" rtl="0" algn="l">
              <a:lnSpc>
                <a:spcPct val="115000"/>
              </a:lnSpc>
              <a:spcBef>
                <a:spcPts val="1200"/>
              </a:spcBef>
              <a:spcAft>
                <a:spcPts val="0"/>
              </a:spcAft>
              <a:buClr>
                <a:schemeClr val="dk1"/>
              </a:buClr>
              <a:buSzPts val="1100"/>
              <a:buFont typeface="Arial"/>
              <a:buNone/>
            </a:pPr>
            <a:r>
              <a:rPr lang="en">
                <a:solidFill>
                  <a:schemeClr val="dk1"/>
                </a:solidFill>
              </a:rPr>
              <a:t>An overview of the design is to the left but the exact details arent that important</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SecUTS (secure urban transport system) was designed to research the security of a Metro SCADA system. . At a high level, it controls</a:t>
            </a:r>
            <a:r>
              <a:rPr lang="en">
                <a:solidFill>
                  <a:schemeClr val="dk1"/>
                </a:solidFill>
              </a:rPr>
              <a:t> </a:t>
            </a:r>
            <a:r>
              <a:rPr b="1" lang="en">
                <a:solidFill>
                  <a:schemeClr val="dk1"/>
                </a:solidFill>
              </a:rPr>
              <a:t>traffic lights and vehicle signals</a:t>
            </a:r>
            <a:r>
              <a:rPr lang="en">
                <a:solidFill>
                  <a:schemeClr val="dk1"/>
                </a:solidFill>
              </a:rPr>
              <a:t> through distributed embedded controllers. Similarly, the PLCs are proprietary and needed to be replicated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9fa18bd513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9fa18bd513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u="sng">
                <a:solidFill>
                  <a:schemeClr val="dk1"/>
                </a:solidFill>
              </a:rPr>
              <a:t>Security- Defined as how accurately we mitigate memory safety violations</a:t>
            </a:r>
            <a:endParaRPr b="1"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Tested a variety of vulnerabilities such as (stack, heap and global) buffer under/overflows, use-after-free errors (dangling pointers), use-after- return errors, initialization order bugs and memory leaks.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nice thing about ASan is that it has no false positives on these errors and rarely has false negatives.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Cima correctly avoided any problems ASan detected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700">
              <a:solidFill>
                <a:schemeClr val="dk1"/>
              </a:solidFill>
            </a:endParaRPr>
          </a:p>
          <a:p>
            <a:pPr indent="0" lvl="0" marL="0" rtl="0" algn="l">
              <a:lnSpc>
                <a:spcPct val="115000"/>
              </a:lnSpc>
              <a:spcBef>
                <a:spcPts val="0"/>
              </a:spcBef>
              <a:spcAft>
                <a:spcPts val="1200"/>
              </a:spcAft>
              <a:buClr>
                <a:schemeClr val="dk1"/>
              </a:buClr>
              <a:buSzPts val="1100"/>
              <a:buFont typeface="Arial"/>
              <a:buNone/>
            </a:pPr>
            <a:r>
              <a:rPr lang="en" sz="1300">
                <a:solidFill>
                  <a:srgbClr val="595959"/>
                </a:solidFill>
              </a:rPr>
              <a:t>Discovered a global buffer overflow vulnerability in the OpenPLC firmware that CIMA protected against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9fa18bd513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9fa18bd513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u="sng">
                <a:solidFill>
                  <a:schemeClr val="dk1"/>
                </a:solidFill>
              </a:rPr>
              <a:t>Go over</a:t>
            </a:r>
            <a:endParaRPr b="1"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Seems sizeable, but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What we really care about is whether or not the overhead is tolerable for out real time constraints if we look at the cycle time and scan time, we are way underneath in both cases on average and even in the worse case.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a11e527ee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a11e527ee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u="sng">
                <a:solidFill>
                  <a:schemeClr val="dk1"/>
                </a:solidFill>
              </a:rPr>
              <a:t>Resiliency</a:t>
            </a:r>
            <a:endParaRPr b="1"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good thing about how we designed the system is that if the scan time is below the cycle time, we get resilience for free because the system basically never crashes. To emphasize how much we are under the threshold, we have these graphs that show the total scan time compared to the cycle time.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a11e527ee6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a11e527ee6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rgbClr val="1F1F1F"/>
              </a:solidFill>
              <a:latin typeface="Georgia"/>
              <a:ea typeface="Georgia"/>
              <a:cs typeface="Georgia"/>
              <a:sym typeface="Georgia"/>
            </a:endParaRPr>
          </a:p>
          <a:p>
            <a:pPr indent="-304800" lvl="0" marL="457200" rtl="0" algn="l">
              <a:lnSpc>
                <a:spcPct val="115000"/>
              </a:lnSpc>
              <a:spcBef>
                <a:spcPts val="0"/>
              </a:spcBef>
              <a:spcAft>
                <a:spcPts val="0"/>
              </a:spcAft>
              <a:buClr>
                <a:srgbClr val="1F1F1F"/>
              </a:buClr>
              <a:buSzPts val="1200"/>
              <a:buFont typeface="Georgia"/>
              <a:buChar char="-"/>
            </a:pPr>
            <a:r>
              <a:rPr lang="en" sz="1200">
                <a:solidFill>
                  <a:srgbClr val="1F1F1F"/>
                </a:solidFill>
                <a:latin typeface="Georgia"/>
                <a:ea typeface="Georgia"/>
                <a:cs typeface="Georgia"/>
                <a:sym typeface="Georgia"/>
              </a:rPr>
              <a:t>They measure the virtual memory usage, real memory usage, binary size and shared library usage. </a:t>
            </a:r>
            <a:endParaRPr sz="1200">
              <a:solidFill>
                <a:srgbClr val="1F1F1F"/>
              </a:solidFill>
              <a:latin typeface="Georgia"/>
              <a:ea typeface="Georgia"/>
              <a:cs typeface="Georgia"/>
              <a:sym typeface="Georgia"/>
            </a:endParaRPr>
          </a:p>
          <a:p>
            <a:pPr indent="-304800" lvl="0" marL="457200" rtl="0" algn="l">
              <a:lnSpc>
                <a:spcPct val="115000"/>
              </a:lnSpc>
              <a:spcBef>
                <a:spcPts val="0"/>
              </a:spcBef>
              <a:spcAft>
                <a:spcPts val="0"/>
              </a:spcAft>
              <a:buClr>
                <a:srgbClr val="1F1F1F"/>
              </a:buClr>
              <a:buSzPts val="1200"/>
              <a:buFont typeface="Georgia"/>
              <a:buChar char="-"/>
            </a:pPr>
            <a:r>
              <a:rPr lang="en" sz="1200">
                <a:solidFill>
                  <a:srgbClr val="1F1F1F"/>
                </a:solidFill>
                <a:latin typeface="Georgia"/>
                <a:ea typeface="Georgia"/>
                <a:cs typeface="Georgia"/>
                <a:sym typeface="Georgia"/>
              </a:rPr>
              <a:t>They found a nearly 9x increase in virtual memory usage, primarily because of the allocation of large redzones with </a:t>
            </a:r>
            <a:r>
              <a:rPr i="1" lang="en" sz="1200">
                <a:solidFill>
                  <a:srgbClr val="1F1F1F"/>
                </a:solidFill>
                <a:latin typeface="Georgia"/>
                <a:ea typeface="Georgia"/>
                <a:cs typeface="Georgia"/>
                <a:sym typeface="Georgia"/>
              </a:rPr>
              <a:t>malloc</a:t>
            </a:r>
            <a:endParaRPr i="1" sz="1200">
              <a:solidFill>
                <a:srgbClr val="1F1F1F"/>
              </a:solidFill>
              <a:latin typeface="Georgia"/>
              <a:ea typeface="Georgia"/>
              <a:cs typeface="Georgia"/>
              <a:sym typeface="Georgia"/>
            </a:endParaRPr>
          </a:p>
          <a:p>
            <a:pPr indent="-304800" lvl="0" marL="457200" rtl="0" algn="l">
              <a:lnSpc>
                <a:spcPct val="115000"/>
              </a:lnSpc>
              <a:spcBef>
                <a:spcPts val="0"/>
              </a:spcBef>
              <a:spcAft>
                <a:spcPts val="0"/>
              </a:spcAft>
              <a:buClr>
                <a:srgbClr val="1F1F1F"/>
              </a:buClr>
              <a:buSzPts val="1200"/>
              <a:buFont typeface="Georgia"/>
              <a:buChar char="-"/>
            </a:pPr>
            <a:r>
              <a:rPr lang="en" sz="1200">
                <a:solidFill>
                  <a:srgbClr val="1F1F1F"/>
                </a:solidFill>
                <a:latin typeface="Georgia"/>
                <a:ea typeface="Georgia"/>
                <a:cs typeface="Georgia"/>
                <a:sym typeface="Georgia"/>
              </a:rPr>
              <a:t>Real usage only increased by 1.1-1.37x</a:t>
            </a:r>
            <a:endParaRPr sz="1200">
              <a:solidFill>
                <a:srgbClr val="1F1F1F"/>
              </a:solidFill>
              <a:latin typeface="Georgia"/>
              <a:ea typeface="Georgia"/>
              <a:cs typeface="Georgia"/>
              <a:sym typeface="Georgia"/>
            </a:endParaRPr>
          </a:p>
          <a:p>
            <a:pPr indent="-304800" lvl="0" marL="457200" rtl="0" algn="l">
              <a:lnSpc>
                <a:spcPct val="115000"/>
              </a:lnSpc>
              <a:spcBef>
                <a:spcPts val="0"/>
              </a:spcBef>
              <a:spcAft>
                <a:spcPts val="0"/>
              </a:spcAft>
              <a:buClr>
                <a:srgbClr val="1F1F1F"/>
              </a:buClr>
              <a:buSzPts val="1200"/>
              <a:buFont typeface="Georgia"/>
              <a:buChar char="-"/>
            </a:pPr>
            <a:r>
              <a:rPr lang="en" sz="1200">
                <a:solidFill>
                  <a:srgbClr val="1F1F1F"/>
                </a:solidFill>
                <a:latin typeface="Georgia"/>
                <a:ea typeface="Georgia"/>
                <a:cs typeface="Georgia"/>
                <a:sym typeface="Georgia"/>
              </a:rPr>
              <a:t>Deemed acceptable since most PLCs nowadays have &gt;1GB of memory. If you look at the raw numbers, they all fall way under that.</a:t>
            </a:r>
            <a:endParaRPr b="1">
              <a:latin typeface="Georgia"/>
              <a:ea typeface="Georgia"/>
              <a:cs typeface="Georgia"/>
              <a:sym typeface="Georgi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9fa18bd51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9fa18bd51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u="sng">
                <a:solidFill>
                  <a:schemeClr val="dk1"/>
                </a:solidFill>
              </a:rPr>
              <a:t>Strengths</a:t>
            </a:r>
            <a:endParaRPr b="1" u="sng">
              <a:solidFill>
                <a:schemeClr val="dk1"/>
              </a:solidFill>
            </a:endParaRPr>
          </a:p>
          <a:p>
            <a:pPr indent="-298450" lvl="0" marL="457200" rtl="0" algn="l">
              <a:lnSpc>
                <a:spcPct val="115000"/>
              </a:lnSpc>
              <a:spcBef>
                <a:spcPts val="0"/>
              </a:spcBef>
              <a:spcAft>
                <a:spcPts val="0"/>
              </a:spcAft>
              <a:buClr>
                <a:schemeClr val="dk1"/>
              </a:buClr>
              <a:buSzPts val="1100"/>
              <a:buChar char="-"/>
            </a:pPr>
            <a:r>
              <a:rPr b="1" lang="en" u="sng">
                <a:solidFill>
                  <a:schemeClr val="dk1"/>
                </a:solidFill>
              </a:rPr>
              <a:t>Relatively easy to implement because it depends on ASan, and widely used tool</a:t>
            </a:r>
            <a:endParaRPr b="1" u="sng">
              <a:solidFill>
                <a:schemeClr val="dk1"/>
              </a:solidFill>
            </a:endParaRPr>
          </a:p>
          <a:p>
            <a:pPr indent="-298450" lvl="0" marL="457200" rtl="0" algn="l">
              <a:lnSpc>
                <a:spcPct val="115000"/>
              </a:lnSpc>
              <a:spcBef>
                <a:spcPts val="0"/>
              </a:spcBef>
              <a:spcAft>
                <a:spcPts val="0"/>
              </a:spcAft>
              <a:buClr>
                <a:schemeClr val="dk1"/>
              </a:buClr>
              <a:buSzPts val="1100"/>
              <a:buChar char="-"/>
            </a:pPr>
            <a:r>
              <a:rPr b="1" lang="en" u="sng">
                <a:solidFill>
                  <a:schemeClr val="dk1"/>
                </a:solidFill>
              </a:rPr>
              <a:t>Works as well as ASan which is a well understood and dependable</a:t>
            </a:r>
            <a:endParaRPr b="1" u="sng">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u="sng">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u="sng">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u="sng">
                <a:solidFill>
                  <a:schemeClr val="dk1"/>
                </a:solidFill>
              </a:rPr>
              <a:t>Weaknesses</a:t>
            </a:r>
            <a:endParaRPr b="1" u="sng">
              <a:solidFill>
                <a:schemeClr val="dk1"/>
              </a:solidFill>
            </a:endParaRPr>
          </a:p>
          <a:p>
            <a:pPr indent="-298450" lvl="0" marL="457200" rtl="0" algn="l">
              <a:lnSpc>
                <a:spcPct val="115000"/>
              </a:lnSpc>
              <a:spcBef>
                <a:spcPts val="0"/>
              </a:spcBef>
              <a:spcAft>
                <a:spcPts val="0"/>
              </a:spcAft>
              <a:buClr>
                <a:schemeClr val="dk1"/>
              </a:buClr>
              <a:buSzPts val="1100"/>
              <a:buChar char="-"/>
            </a:pPr>
            <a:r>
              <a:rPr b="1" lang="en" u="sng">
                <a:solidFill>
                  <a:schemeClr val="dk1"/>
                </a:solidFill>
              </a:rPr>
              <a:t>We also found that being reliant on ASancoudl be seens as a weakness, not as flexible and carries over the same edge case false negatives</a:t>
            </a:r>
            <a:endParaRPr b="1" u="sng">
              <a:solidFill>
                <a:schemeClr val="dk1"/>
              </a:solidFill>
            </a:endParaRPr>
          </a:p>
          <a:p>
            <a:pPr indent="-298450" lvl="0" marL="457200" rtl="0" algn="l">
              <a:lnSpc>
                <a:spcPct val="115000"/>
              </a:lnSpc>
              <a:spcBef>
                <a:spcPts val="0"/>
              </a:spcBef>
              <a:spcAft>
                <a:spcPts val="0"/>
              </a:spcAft>
              <a:buClr>
                <a:schemeClr val="dk1"/>
              </a:buClr>
              <a:buSzPts val="1100"/>
              <a:buChar char="-"/>
            </a:pPr>
            <a:r>
              <a:rPr b="1" lang="en" u="sng">
                <a:solidFill>
                  <a:schemeClr val="dk1"/>
                </a:solidFill>
              </a:rPr>
              <a:t>Changing semantics can still be very bad– likely to be left in an undefined state–for example, invariants can be broken, variables could be uninitialized -. They even mentioned in the apper a pathological case where an attacker could cause an infinite loop </a:t>
            </a:r>
            <a:r>
              <a:rPr lang="en">
                <a:solidFill>
                  <a:schemeClr val="dk1"/>
                </a:solidFill>
              </a:rPr>
              <a:t>– at most as bad as faulting, our project says focuses on doing bette by not just skipping - default values, getting closest valid memory- maybe running average of variable in loop</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The evaluation did not compare against other solutions self healing and live patching, which they claimed were too slow to highlight the benefits of CIMA.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a1a1b8b93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a1a1b8b93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9fa18bd513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9fa18bd513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9fa18bd513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9fa18bd513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SCADA: Supervisory Control and Data Acquisition</a:t>
            </a:r>
            <a:endParaRPr/>
          </a:p>
          <a:p>
            <a:pPr indent="0" lvl="0" marL="0" rtl="0" algn="l">
              <a:spcBef>
                <a:spcPts val="0"/>
              </a:spcBef>
              <a:spcAft>
                <a:spcPts val="0"/>
              </a:spcAft>
              <a:buNone/>
            </a:pPr>
            <a:r>
              <a:rPr lang="en"/>
              <a:t>EWS: Engineering Workstation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a122f5d22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a122f5d22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9fa18bd51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9fa18bd51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Shadow Memory is a special region of memory that tracks metadata about process memory</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Red zones are memory regions inserted between objects so that ASan can detect out of bounds accesses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9fa18bd513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9fa18bd513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that CIMA implemented in GCC, we are going to target LLVM</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9fa18bd513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9fa18bd513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Figure 6: Illustrating the change of CFG in scenario 1 (i.e. i and Ti reside</a:t>
            </a:r>
            <a:endParaRPr/>
          </a:p>
          <a:p>
            <a:pPr indent="0" lvl="0" marL="0" rtl="0" algn="l">
              <a:spcBef>
                <a:spcPts val="0"/>
              </a:spcBef>
              <a:spcAft>
                <a:spcPts val="0"/>
              </a:spcAft>
              <a:buClr>
                <a:schemeClr val="dk1"/>
              </a:buClr>
              <a:buSzPts val="1100"/>
              <a:buFont typeface="Arial"/>
              <a:buNone/>
            </a:pPr>
            <a:r>
              <a:rPr lang="en"/>
              <a:t>in same basic block) involving three cases: attacker diverted CFG (without</a:t>
            </a:r>
            <a:endParaRPr/>
          </a:p>
          <a:p>
            <a:pPr indent="0" lvl="0" marL="0" rtl="0" algn="l">
              <a:spcBef>
                <a:spcPts val="0"/>
              </a:spcBef>
              <a:spcAft>
                <a:spcPts val="0"/>
              </a:spcAft>
              <a:buClr>
                <a:schemeClr val="dk1"/>
              </a:buClr>
              <a:buSzPts val="1100"/>
              <a:buFont typeface="Arial"/>
              <a:buNone/>
            </a:pPr>
            <a:r>
              <a:rPr lang="en"/>
              <a:t>memory-safety), ASan instrumented CFG (preventing exploitation but crashing</a:t>
            </a:r>
            <a:endParaRPr/>
          </a:p>
          <a:p>
            <a:pPr indent="0" lvl="0" marL="0" rtl="0" algn="l">
              <a:spcBef>
                <a:spcPts val="0"/>
              </a:spcBef>
              <a:spcAft>
                <a:spcPts val="0"/>
              </a:spcAft>
              <a:buClr>
                <a:schemeClr val="dk1"/>
              </a:buClr>
              <a:buSzPts val="1100"/>
              <a:buFont typeface="Arial"/>
              <a:buNone/>
            </a:pPr>
            <a:r>
              <a:rPr lang="en"/>
              <a:t>execution) and CIMA instrumented CFG (preventing exploitation and continu-</a:t>
            </a:r>
            <a:endParaRPr/>
          </a:p>
          <a:p>
            <a:pPr indent="0" lvl="0" marL="0" rtl="0" algn="l">
              <a:spcBef>
                <a:spcPts val="0"/>
              </a:spcBef>
              <a:spcAft>
                <a:spcPts val="0"/>
              </a:spcAft>
              <a:buNone/>
            </a:pPr>
            <a:r>
              <a:rPr lang="en"/>
              <a:t>ing execution).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6fd74bb22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6fd74bb22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Figure 7: Illustrating the change of CFG in scenario 2 (i.e. i and Ti reside in</a:t>
            </a:r>
            <a:endParaRPr/>
          </a:p>
          <a:p>
            <a:pPr indent="0" lvl="0" marL="0" rtl="0" algn="l">
              <a:spcBef>
                <a:spcPts val="0"/>
              </a:spcBef>
              <a:spcAft>
                <a:spcPts val="0"/>
              </a:spcAft>
              <a:buClr>
                <a:schemeClr val="dk1"/>
              </a:buClr>
              <a:buSzPts val="1100"/>
              <a:buFont typeface="Arial"/>
              <a:buNone/>
            </a:pPr>
            <a:r>
              <a:rPr lang="en"/>
              <a:t>different basic blocks) involving three cases: attacker diverted CFG (without</a:t>
            </a:r>
            <a:endParaRPr/>
          </a:p>
          <a:p>
            <a:pPr indent="0" lvl="0" marL="0" rtl="0" algn="l">
              <a:spcBef>
                <a:spcPts val="0"/>
              </a:spcBef>
              <a:spcAft>
                <a:spcPts val="0"/>
              </a:spcAft>
              <a:buClr>
                <a:schemeClr val="dk1"/>
              </a:buClr>
              <a:buSzPts val="1100"/>
              <a:buFont typeface="Arial"/>
              <a:buNone/>
            </a:pPr>
            <a:r>
              <a:rPr lang="en"/>
              <a:t>memory-safety), ASan instrumented CFG (preventing exploitation but aborting</a:t>
            </a:r>
            <a:endParaRPr/>
          </a:p>
          <a:p>
            <a:pPr indent="0" lvl="0" marL="0" rtl="0" algn="l">
              <a:spcBef>
                <a:spcPts val="0"/>
              </a:spcBef>
              <a:spcAft>
                <a:spcPts val="0"/>
              </a:spcAft>
              <a:buClr>
                <a:schemeClr val="dk1"/>
              </a:buClr>
              <a:buSzPts val="1100"/>
              <a:buFont typeface="Arial"/>
              <a:buNone/>
            </a:pPr>
            <a:r>
              <a:rPr lang="en"/>
              <a:t>execution) and CIMA instrumented CFG (preventing exploitation and continu-</a:t>
            </a:r>
            <a:endParaRPr/>
          </a:p>
          <a:p>
            <a:pPr indent="0" lvl="0" marL="0" rtl="0" algn="l">
              <a:spcBef>
                <a:spcPts val="0"/>
              </a:spcBef>
              <a:spcAft>
                <a:spcPts val="0"/>
              </a:spcAft>
              <a:buNone/>
            </a:pPr>
            <a:r>
              <a:rPr lang="en"/>
              <a:t>ing execution)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a11e527ee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a11e527ee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define scan and cycle time</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comments" Target="../comments/commen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omments" Target="../comments/commen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t/>
            </a:r>
            <a:endParaRPr sz="3980"/>
          </a:p>
          <a:p>
            <a:pPr indent="0" lvl="0" marL="0" rtl="0" algn="ctr">
              <a:spcBef>
                <a:spcPts val="0"/>
              </a:spcBef>
              <a:spcAft>
                <a:spcPts val="0"/>
              </a:spcAft>
              <a:buSzPts val="990"/>
              <a:buNone/>
            </a:pPr>
            <a:r>
              <a:rPr lang="en" sz="3980"/>
              <a:t>CIMA: Compiler-Enforced Resilience Against Memory Safety Attacks in Cyber-Physical Systems</a:t>
            </a:r>
            <a:endParaRPr sz="3980"/>
          </a:p>
        </p:txBody>
      </p:sp>
      <p:sp>
        <p:nvSpPr>
          <p:cNvPr id="55" name="Google Shape;55;p13"/>
          <p:cNvSpPr txBox="1"/>
          <p:nvPr>
            <p:ph idx="1" type="subTitle"/>
          </p:nvPr>
        </p:nvSpPr>
        <p:spPr>
          <a:xfrm>
            <a:off x="311700" y="2834125"/>
            <a:ext cx="8520600" cy="658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Chekole et. al. Computers &amp; Security 94 (2020)</a:t>
            </a:r>
            <a:endParaRPr/>
          </a:p>
        </p:txBody>
      </p:sp>
      <p:sp>
        <p:nvSpPr>
          <p:cNvPr id="56" name="Google Shape;56;p13"/>
          <p:cNvSpPr txBox="1"/>
          <p:nvPr/>
        </p:nvSpPr>
        <p:spPr>
          <a:xfrm>
            <a:off x="667350" y="4561052"/>
            <a:ext cx="7809300" cy="57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Group 2: Ethan McKean, Andre Quimper Osores, Forest Zhang</a:t>
            </a:r>
            <a:endParaRPr sz="18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Evaluation Overview</a:t>
            </a:r>
            <a:endParaRPr/>
          </a:p>
        </p:txBody>
      </p:sp>
      <p:sp>
        <p:nvSpPr>
          <p:cNvPr id="122" name="Google Shape;122;p22"/>
          <p:cNvSpPr txBox="1"/>
          <p:nvPr>
            <p:ph idx="1" type="body"/>
          </p:nvPr>
        </p:nvSpPr>
        <p:spPr>
          <a:xfrm>
            <a:off x="311700" y="1152475"/>
            <a:ext cx="5654100" cy="1375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 2 OpenPLC </a:t>
            </a:r>
            <a:r>
              <a:rPr lang="en"/>
              <a:t>test beds based on real world CPS:</a:t>
            </a:r>
            <a:endParaRPr/>
          </a:p>
          <a:p>
            <a:pPr indent="-342900" lvl="0" marL="457200" rtl="0" algn="l">
              <a:spcBef>
                <a:spcPts val="1200"/>
              </a:spcBef>
              <a:spcAft>
                <a:spcPts val="0"/>
              </a:spcAft>
              <a:buSzPts val="1800"/>
              <a:buChar char="●"/>
            </a:pPr>
            <a:r>
              <a:rPr lang="en"/>
              <a:t>Secure Water Treatment (SWaT)</a:t>
            </a:r>
            <a:endParaRPr/>
          </a:p>
          <a:p>
            <a:pPr indent="-342900" lvl="0" marL="457200" rtl="0" algn="l">
              <a:spcBef>
                <a:spcPts val="0"/>
              </a:spcBef>
              <a:spcAft>
                <a:spcPts val="0"/>
              </a:spcAft>
              <a:buSzPts val="1800"/>
              <a:buChar char="●"/>
            </a:pPr>
            <a:r>
              <a:rPr lang="en"/>
              <a:t>Secure Urban Transportation System (SecUTS)</a:t>
            </a:r>
            <a:endParaRPr/>
          </a:p>
        </p:txBody>
      </p:sp>
      <p:sp>
        <p:nvSpPr>
          <p:cNvPr id="123" name="Google Shape;123;p22"/>
          <p:cNvSpPr txBox="1"/>
          <p:nvPr/>
        </p:nvSpPr>
        <p:spPr>
          <a:xfrm>
            <a:off x="311700" y="2571750"/>
            <a:ext cx="6865200" cy="189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800">
                <a:solidFill>
                  <a:schemeClr val="dk2"/>
                </a:solidFill>
              </a:rPr>
              <a:t>4 dimensions</a:t>
            </a:r>
            <a:endParaRPr sz="1800">
              <a:solidFill>
                <a:schemeClr val="dk2"/>
              </a:solidFill>
            </a:endParaRPr>
          </a:p>
          <a:p>
            <a:pPr indent="-342900" lvl="0" marL="457200" rtl="0" algn="l">
              <a:lnSpc>
                <a:spcPct val="115000"/>
              </a:lnSpc>
              <a:spcBef>
                <a:spcPts val="1200"/>
              </a:spcBef>
              <a:spcAft>
                <a:spcPts val="0"/>
              </a:spcAft>
              <a:buClr>
                <a:schemeClr val="dk2"/>
              </a:buClr>
              <a:buSzPts val="1800"/>
              <a:buChar char="●"/>
            </a:pPr>
            <a:r>
              <a:rPr lang="en" sz="1800">
                <a:solidFill>
                  <a:schemeClr val="dk2"/>
                </a:solidFill>
              </a:rPr>
              <a:t>Security</a:t>
            </a:r>
            <a:endParaRPr sz="1800">
              <a:solidFill>
                <a:schemeClr val="dk2"/>
              </a:solidFill>
            </a:endParaRPr>
          </a:p>
          <a:p>
            <a:pPr indent="-342900" lvl="0" marL="457200" rtl="0" algn="l">
              <a:lnSpc>
                <a:spcPct val="115000"/>
              </a:lnSpc>
              <a:spcBef>
                <a:spcPts val="0"/>
              </a:spcBef>
              <a:spcAft>
                <a:spcPts val="0"/>
              </a:spcAft>
              <a:buClr>
                <a:schemeClr val="dk2"/>
              </a:buClr>
              <a:buSzPts val="1800"/>
              <a:buChar char="●"/>
            </a:pPr>
            <a:r>
              <a:rPr lang="en" sz="1800">
                <a:solidFill>
                  <a:schemeClr val="dk2"/>
                </a:solidFill>
              </a:rPr>
              <a:t>Efficiency</a:t>
            </a:r>
            <a:endParaRPr sz="1800">
              <a:solidFill>
                <a:schemeClr val="dk2"/>
              </a:solidFill>
            </a:endParaRPr>
          </a:p>
          <a:p>
            <a:pPr indent="-342900" lvl="0" marL="457200" rtl="0" algn="l">
              <a:lnSpc>
                <a:spcPct val="115000"/>
              </a:lnSpc>
              <a:spcBef>
                <a:spcPts val="0"/>
              </a:spcBef>
              <a:spcAft>
                <a:spcPts val="0"/>
              </a:spcAft>
              <a:buClr>
                <a:schemeClr val="dk2"/>
              </a:buClr>
              <a:buSzPts val="1800"/>
              <a:buChar char="●"/>
            </a:pPr>
            <a:r>
              <a:rPr lang="en" sz="1800">
                <a:solidFill>
                  <a:schemeClr val="dk2"/>
                </a:solidFill>
              </a:rPr>
              <a:t>Resilience</a:t>
            </a:r>
            <a:endParaRPr sz="1800">
              <a:solidFill>
                <a:schemeClr val="dk2"/>
              </a:solidFill>
            </a:endParaRPr>
          </a:p>
          <a:p>
            <a:pPr indent="-342900" lvl="0" marL="457200" rtl="0" algn="l">
              <a:lnSpc>
                <a:spcPct val="115000"/>
              </a:lnSpc>
              <a:spcBef>
                <a:spcPts val="0"/>
              </a:spcBef>
              <a:spcAft>
                <a:spcPts val="0"/>
              </a:spcAft>
              <a:buClr>
                <a:schemeClr val="dk2"/>
              </a:buClr>
              <a:buSzPts val="1800"/>
              <a:buChar char="●"/>
            </a:pPr>
            <a:r>
              <a:rPr lang="en" sz="1800">
                <a:solidFill>
                  <a:schemeClr val="dk2"/>
                </a:solidFill>
              </a:rPr>
              <a:t>Memory Overhead</a:t>
            </a:r>
            <a:endParaRPr/>
          </a:p>
        </p:txBody>
      </p:sp>
      <p:pic>
        <p:nvPicPr>
          <p:cNvPr id="124" name="Google Shape;124;p22" title="Screenshot 2025-11-02 at 8.33.55 PM.png"/>
          <p:cNvPicPr preferRelativeResize="0"/>
          <p:nvPr/>
        </p:nvPicPr>
        <p:blipFill>
          <a:blip r:embed="rId3">
            <a:alphaModFix/>
          </a:blip>
          <a:stretch>
            <a:fillRect/>
          </a:stretch>
        </p:blipFill>
        <p:spPr>
          <a:xfrm>
            <a:off x="5847575" y="32525"/>
            <a:ext cx="3247675" cy="26172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Security</a:t>
            </a:r>
            <a:endParaRPr/>
          </a:p>
        </p:txBody>
      </p:sp>
      <p:sp>
        <p:nvSpPr>
          <p:cNvPr id="130" name="Google Shape;130;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Detection and Mitigation accuracy</a:t>
            </a:r>
            <a:endParaRPr/>
          </a:p>
          <a:p>
            <a:pPr indent="-342900" lvl="0" marL="457200" rtl="0" algn="l">
              <a:spcBef>
                <a:spcPts val="1200"/>
              </a:spcBef>
              <a:spcAft>
                <a:spcPts val="0"/>
              </a:spcAft>
              <a:buSzPts val="1800"/>
              <a:buChar char="●"/>
            </a:pPr>
            <a:r>
              <a:rPr lang="en"/>
              <a:t>Tested on a wide range of safety attacks (buffer under/overflows, use-after-free, etc.)</a:t>
            </a:r>
            <a:endParaRPr/>
          </a:p>
          <a:p>
            <a:pPr indent="-342900" lvl="0" marL="457200" rtl="0" algn="l">
              <a:spcBef>
                <a:spcPts val="0"/>
              </a:spcBef>
              <a:spcAft>
                <a:spcPts val="0"/>
              </a:spcAft>
              <a:buSzPts val="1800"/>
              <a:buChar char="●"/>
            </a:pPr>
            <a:r>
              <a:rPr lang="en"/>
              <a:t>Depends on ASan, works just as well with </a:t>
            </a:r>
            <a:r>
              <a:rPr lang="en" u="sng"/>
              <a:t>no false positives</a:t>
            </a:r>
            <a:endParaRPr u="sng"/>
          </a:p>
          <a:p>
            <a:pPr indent="-342900" lvl="0" marL="457200" rtl="0" algn="l">
              <a:spcBef>
                <a:spcPts val="0"/>
              </a:spcBef>
              <a:spcAft>
                <a:spcPts val="0"/>
              </a:spcAft>
              <a:buSzPts val="1800"/>
              <a:buChar char="●"/>
            </a:pPr>
            <a:r>
              <a:rPr lang="en"/>
              <a:t>Found vulnerability in the OpenPLC firmware that CIMA protected against</a:t>
            </a:r>
            <a:endParaRPr/>
          </a:p>
          <a:p>
            <a:pPr indent="0" lvl="0" marL="0" rtl="0" algn="l">
              <a:spcBef>
                <a:spcPts val="1200"/>
              </a:spcBef>
              <a:spcAft>
                <a:spcPts val="12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Efficiency</a:t>
            </a:r>
            <a:endParaRPr/>
          </a:p>
        </p:txBody>
      </p:sp>
      <p:graphicFrame>
        <p:nvGraphicFramePr>
          <p:cNvPr id="136" name="Google Shape;136;p24"/>
          <p:cNvGraphicFramePr/>
          <p:nvPr/>
        </p:nvGraphicFramePr>
        <p:xfrm>
          <a:off x="293403" y="1467114"/>
          <a:ext cx="3000000" cy="3000000"/>
        </p:xfrm>
        <a:graphic>
          <a:graphicData uri="http://schemas.openxmlformats.org/drawingml/2006/table">
            <a:tbl>
              <a:tblPr>
                <a:noFill/>
                <a:tableStyleId>{D81D962C-D132-4327-938B-1D26C3A08179}</a:tableStyleId>
              </a:tblPr>
              <a:tblGrid>
                <a:gridCol w="1525725"/>
                <a:gridCol w="1471475"/>
                <a:gridCol w="1681500"/>
              </a:tblGrid>
              <a:tr h="33165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lnSpc>
                          <a:spcPct val="115000"/>
                        </a:lnSpc>
                        <a:spcBef>
                          <a:spcPts val="0"/>
                        </a:spcBef>
                        <a:spcAft>
                          <a:spcPts val="1200"/>
                        </a:spcAft>
                        <a:buNone/>
                      </a:pPr>
                      <a:r>
                        <a:rPr lang="en">
                          <a:solidFill>
                            <a:schemeClr val="dk2"/>
                          </a:solidFill>
                        </a:rPr>
                        <a:t>SWaT</a:t>
                      </a:r>
                      <a:endParaRPr sz="1000"/>
                    </a:p>
                  </a:txBody>
                  <a:tcPr marT="91425" marB="91425" marR="91425" marL="91425"/>
                </a:tc>
                <a:tc>
                  <a:txBody>
                    <a:bodyPr/>
                    <a:lstStyle/>
                    <a:p>
                      <a:pPr indent="0" lvl="0" marL="0" rtl="0" algn="ctr">
                        <a:lnSpc>
                          <a:spcPct val="115000"/>
                        </a:lnSpc>
                        <a:spcBef>
                          <a:spcPts val="0"/>
                        </a:spcBef>
                        <a:spcAft>
                          <a:spcPts val="1200"/>
                        </a:spcAft>
                        <a:buNone/>
                      </a:pPr>
                      <a:r>
                        <a:rPr lang="en">
                          <a:solidFill>
                            <a:schemeClr val="dk2"/>
                          </a:solidFill>
                        </a:rPr>
                        <a:t>SecUTS</a:t>
                      </a:r>
                      <a:endParaRPr/>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en">
                          <a:solidFill>
                            <a:schemeClr val="dk1"/>
                          </a:solidFill>
                        </a:rPr>
                        <a:t>ASan Overhead</a:t>
                      </a:r>
                      <a:endParaRPr/>
                    </a:p>
                  </a:txBody>
                  <a:tcPr marT="91425" marB="91425" marR="91425" marL="91425"/>
                </a:tc>
                <a:tc>
                  <a:txBody>
                    <a:bodyPr/>
                    <a:lstStyle/>
                    <a:p>
                      <a:pPr indent="0" lvl="0" marL="0" rtl="0" algn="ctr">
                        <a:spcBef>
                          <a:spcPts val="0"/>
                        </a:spcBef>
                        <a:spcAft>
                          <a:spcPts val="0"/>
                        </a:spcAft>
                        <a:buNone/>
                      </a:pPr>
                      <a:r>
                        <a:rPr lang="en"/>
                        <a:t>53.46%</a:t>
                      </a:r>
                      <a:endParaRPr/>
                    </a:p>
                  </a:txBody>
                  <a:tcPr marT="91425" marB="91425" marR="91425" marL="91425"/>
                </a:tc>
                <a:tc>
                  <a:txBody>
                    <a:bodyPr/>
                    <a:lstStyle/>
                    <a:p>
                      <a:pPr indent="0" lvl="0" marL="0" rtl="0" algn="ctr">
                        <a:spcBef>
                          <a:spcPts val="0"/>
                        </a:spcBef>
                        <a:spcAft>
                          <a:spcPts val="0"/>
                        </a:spcAft>
                        <a:buNone/>
                      </a:pPr>
                      <a:r>
                        <a:rPr lang="en"/>
                        <a:t> 50.4%</a:t>
                      </a:r>
                      <a:endParaRPr/>
                    </a:p>
                  </a:txBody>
                  <a:tcPr marT="91425" marB="91425" marR="91425" marL="91425"/>
                </a:tc>
              </a:tr>
              <a:tr h="381000">
                <a:tc>
                  <a:txBody>
                    <a:bodyPr/>
                    <a:lstStyle/>
                    <a:p>
                      <a:pPr indent="0" lvl="0" marL="0" rtl="0" algn="l">
                        <a:spcBef>
                          <a:spcPts val="0"/>
                        </a:spcBef>
                        <a:spcAft>
                          <a:spcPts val="0"/>
                        </a:spcAft>
                        <a:buNone/>
                      </a:pPr>
                      <a:r>
                        <a:rPr lang="en"/>
                        <a:t>CIMA Overhead</a:t>
                      </a:r>
                      <a:endParaRPr/>
                    </a:p>
                  </a:txBody>
                  <a:tcPr marT="91425" marB="91425" marR="91425" marL="91425"/>
                </a:tc>
                <a:tc>
                  <a:txBody>
                    <a:bodyPr/>
                    <a:lstStyle/>
                    <a:p>
                      <a:pPr indent="0" lvl="0" marL="0" rtl="0" algn="ctr">
                        <a:spcBef>
                          <a:spcPts val="0"/>
                        </a:spcBef>
                        <a:spcAft>
                          <a:spcPts val="0"/>
                        </a:spcAft>
                        <a:buNone/>
                      </a:pPr>
                      <a:r>
                        <a:rPr lang="en"/>
                        <a:t>8.06% </a:t>
                      </a:r>
                      <a:endParaRPr/>
                    </a:p>
                  </a:txBody>
                  <a:tcPr marT="91425" marB="91425" marR="91425" marL="91425"/>
                </a:tc>
                <a:tc>
                  <a:txBody>
                    <a:bodyPr/>
                    <a:lstStyle/>
                    <a:p>
                      <a:pPr indent="0" lvl="0" marL="0" rtl="0" algn="ctr">
                        <a:spcBef>
                          <a:spcPts val="0"/>
                        </a:spcBef>
                        <a:spcAft>
                          <a:spcPts val="0"/>
                        </a:spcAft>
                        <a:buNone/>
                      </a:pPr>
                      <a:r>
                        <a:rPr lang="en"/>
                        <a:t>6.53%</a:t>
                      </a:r>
                      <a:endParaRPr/>
                    </a:p>
                  </a:txBody>
                  <a:tcPr marT="91425" marB="91425" marR="91425" marL="91425"/>
                </a:tc>
              </a:tr>
              <a:tr h="381000">
                <a:tc>
                  <a:txBody>
                    <a:bodyPr/>
                    <a:lstStyle/>
                    <a:p>
                      <a:pPr indent="0" lvl="0" marL="0" rtl="0" algn="l">
                        <a:spcBef>
                          <a:spcPts val="0"/>
                        </a:spcBef>
                        <a:spcAft>
                          <a:spcPts val="0"/>
                        </a:spcAft>
                        <a:buNone/>
                      </a:pPr>
                      <a:r>
                        <a:rPr lang="en"/>
                        <a:t>Total</a:t>
                      </a:r>
                      <a:endParaRPr/>
                    </a:p>
                  </a:txBody>
                  <a:tcPr marT="91425" marB="91425" marR="91425" marL="91425"/>
                </a:tc>
                <a:tc>
                  <a:txBody>
                    <a:bodyPr/>
                    <a:lstStyle/>
                    <a:p>
                      <a:pPr indent="0" lvl="0" marL="0" rtl="0" algn="ctr">
                        <a:spcBef>
                          <a:spcPts val="0"/>
                        </a:spcBef>
                        <a:spcAft>
                          <a:spcPts val="0"/>
                        </a:spcAft>
                        <a:buNone/>
                      </a:pPr>
                      <a:r>
                        <a:rPr lang="en"/>
                        <a:t>61.52%</a:t>
                      </a:r>
                      <a:endParaRPr/>
                    </a:p>
                  </a:txBody>
                  <a:tcPr marT="91425" marB="91425" marR="91425" marL="91425"/>
                </a:tc>
                <a:tc>
                  <a:txBody>
                    <a:bodyPr/>
                    <a:lstStyle/>
                    <a:p>
                      <a:pPr indent="0" lvl="0" marL="0" rtl="0" algn="ctr">
                        <a:spcBef>
                          <a:spcPts val="0"/>
                        </a:spcBef>
                        <a:spcAft>
                          <a:spcPts val="0"/>
                        </a:spcAft>
                        <a:buNone/>
                      </a:pPr>
                      <a:r>
                        <a:rPr lang="en"/>
                        <a:t>56.57%</a:t>
                      </a:r>
                      <a:endParaRPr/>
                    </a:p>
                  </a:txBody>
                  <a:tcPr marT="91425" marB="91425" marR="91425" marL="91425"/>
                </a:tc>
              </a:tr>
            </a:tbl>
          </a:graphicData>
        </a:graphic>
      </p:graphicFrame>
      <p:graphicFrame>
        <p:nvGraphicFramePr>
          <p:cNvPr id="137" name="Google Shape;137;p24"/>
          <p:cNvGraphicFramePr/>
          <p:nvPr/>
        </p:nvGraphicFramePr>
        <p:xfrm>
          <a:off x="293406" y="3247000"/>
          <a:ext cx="3000000" cy="3000000"/>
        </p:xfrm>
        <a:graphic>
          <a:graphicData uri="http://schemas.openxmlformats.org/drawingml/2006/table">
            <a:tbl>
              <a:tblPr>
                <a:noFill/>
                <a:tableStyleId>{D81D962C-D132-4327-938B-1D26C3A08179}</a:tableStyleId>
              </a:tblPr>
              <a:tblGrid>
                <a:gridCol w="1525725"/>
                <a:gridCol w="1471475"/>
                <a:gridCol w="1681500"/>
              </a:tblGrid>
              <a:tr h="20112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lnSpc>
                          <a:spcPct val="115000"/>
                        </a:lnSpc>
                        <a:spcBef>
                          <a:spcPts val="0"/>
                        </a:spcBef>
                        <a:spcAft>
                          <a:spcPts val="1200"/>
                        </a:spcAft>
                        <a:buNone/>
                      </a:pPr>
                      <a:r>
                        <a:rPr lang="en">
                          <a:solidFill>
                            <a:schemeClr val="dk2"/>
                          </a:solidFill>
                        </a:rPr>
                        <a:t>SWaT</a:t>
                      </a:r>
                      <a:endParaRPr sz="1000"/>
                    </a:p>
                  </a:txBody>
                  <a:tcPr marT="91425" marB="91425" marR="91425" marL="91425"/>
                </a:tc>
                <a:tc>
                  <a:txBody>
                    <a:bodyPr/>
                    <a:lstStyle/>
                    <a:p>
                      <a:pPr indent="0" lvl="0" marL="0" rtl="0" algn="ctr">
                        <a:lnSpc>
                          <a:spcPct val="115000"/>
                        </a:lnSpc>
                        <a:spcBef>
                          <a:spcPts val="0"/>
                        </a:spcBef>
                        <a:spcAft>
                          <a:spcPts val="1200"/>
                        </a:spcAft>
                        <a:buNone/>
                      </a:pPr>
                      <a:r>
                        <a:rPr lang="en">
                          <a:solidFill>
                            <a:schemeClr val="dk2"/>
                          </a:solidFill>
                        </a:rPr>
                        <a:t>SecUTS</a:t>
                      </a:r>
                      <a:endParaRPr/>
                    </a:p>
                  </a:txBody>
                  <a:tcPr marT="91425" marB="91425" marR="91425" marL="91425"/>
                </a:tc>
              </a:tr>
              <a:tr h="381000">
                <a:tc>
                  <a:txBody>
                    <a:bodyPr/>
                    <a:lstStyle/>
                    <a:p>
                      <a:pPr indent="0" lvl="0" marL="0" rtl="0" algn="l">
                        <a:spcBef>
                          <a:spcPts val="0"/>
                        </a:spcBef>
                        <a:spcAft>
                          <a:spcPts val="0"/>
                        </a:spcAft>
                        <a:buNone/>
                      </a:pPr>
                      <a:r>
                        <a:rPr lang="en">
                          <a:solidFill>
                            <a:schemeClr val="dk1"/>
                          </a:solidFill>
                        </a:rPr>
                        <a:t>T</a:t>
                      </a:r>
                      <a:r>
                        <a:rPr baseline="-25000" lang="en">
                          <a:solidFill>
                            <a:schemeClr val="dk1"/>
                          </a:solidFill>
                        </a:rPr>
                        <a:t>c</a:t>
                      </a:r>
                      <a:endParaRPr baseline="-25000"/>
                    </a:p>
                  </a:txBody>
                  <a:tcPr marT="91425" marB="91425" marR="91425" marL="91425"/>
                </a:tc>
                <a:tc>
                  <a:txBody>
                    <a:bodyPr/>
                    <a:lstStyle/>
                    <a:p>
                      <a:pPr indent="0" lvl="0" marL="0" rtl="0" algn="ctr">
                        <a:spcBef>
                          <a:spcPts val="0"/>
                        </a:spcBef>
                        <a:spcAft>
                          <a:spcPts val="0"/>
                        </a:spcAft>
                        <a:buNone/>
                      </a:pPr>
                      <a:r>
                        <a:rPr lang="en"/>
                        <a:t>10ms</a:t>
                      </a:r>
                      <a:endParaRPr/>
                    </a:p>
                  </a:txBody>
                  <a:tcPr marT="91425" marB="91425" marR="91425" marL="91425"/>
                </a:tc>
                <a:tc>
                  <a:txBody>
                    <a:bodyPr/>
                    <a:lstStyle/>
                    <a:p>
                      <a:pPr indent="0" lvl="0" marL="0" rtl="0" algn="ctr">
                        <a:spcBef>
                          <a:spcPts val="0"/>
                        </a:spcBef>
                        <a:spcAft>
                          <a:spcPts val="0"/>
                        </a:spcAft>
                        <a:buNone/>
                      </a:pPr>
                      <a:r>
                        <a:rPr lang="en"/>
                        <a:t> 30ms</a:t>
                      </a:r>
                      <a:endParaRPr/>
                    </a:p>
                  </a:txBody>
                  <a:tcPr marT="91425" marB="91425" marR="91425" marL="91425"/>
                </a:tc>
              </a:tr>
              <a:tr h="381000">
                <a:tc>
                  <a:txBody>
                    <a:bodyPr/>
                    <a:lstStyle/>
                    <a:p>
                      <a:pPr indent="0" lvl="0" marL="0" rtl="0" algn="l">
                        <a:spcBef>
                          <a:spcPts val="0"/>
                        </a:spcBef>
                        <a:spcAft>
                          <a:spcPts val="0"/>
                        </a:spcAft>
                        <a:buNone/>
                      </a:pPr>
                      <a:r>
                        <a:rPr lang="en"/>
                        <a:t>Mean T</a:t>
                      </a:r>
                      <a:r>
                        <a:rPr baseline="-25000" lang="en"/>
                        <a:t>s</a:t>
                      </a:r>
                      <a:endParaRPr baseline="-25000"/>
                    </a:p>
                  </a:txBody>
                  <a:tcPr marT="91425" marB="91425" marR="91425" marL="91425"/>
                </a:tc>
                <a:tc>
                  <a:txBody>
                    <a:bodyPr/>
                    <a:lstStyle/>
                    <a:p>
                      <a:pPr indent="0" lvl="0" marL="0" rtl="0" algn="ctr">
                        <a:spcBef>
                          <a:spcPts val="0"/>
                        </a:spcBef>
                        <a:spcAft>
                          <a:spcPts val="0"/>
                        </a:spcAft>
                        <a:buNone/>
                      </a:pPr>
                      <a:r>
                        <a:rPr lang="en"/>
                        <a:t> 441.72μs</a:t>
                      </a:r>
                      <a:endParaRPr/>
                    </a:p>
                  </a:txBody>
                  <a:tcPr marT="91425" marB="91425" marR="91425" marL="91425"/>
                </a:tc>
                <a:tc>
                  <a:txBody>
                    <a:bodyPr/>
                    <a:lstStyle/>
                    <a:p>
                      <a:pPr indent="0" lvl="0" marL="0" rtl="0" algn="ctr">
                        <a:spcBef>
                          <a:spcPts val="0"/>
                        </a:spcBef>
                        <a:spcAft>
                          <a:spcPts val="0"/>
                        </a:spcAft>
                        <a:buNone/>
                      </a:pPr>
                      <a:r>
                        <a:rPr lang="en"/>
                        <a:t>398.39μs</a:t>
                      </a:r>
                      <a:endParaRPr/>
                    </a:p>
                  </a:txBody>
                  <a:tcPr marT="91425" marB="91425" marR="91425" marL="91425"/>
                </a:tc>
              </a:tr>
              <a:tr h="381000">
                <a:tc>
                  <a:txBody>
                    <a:bodyPr/>
                    <a:lstStyle/>
                    <a:p>
                      <a:pPr indent="0" lvl="0" marL="0" rtl="0" algn="l">
                        <a:spcBef>
                          <a:spcPts val="0"/>
                        </a:spcBef>
                        <a:spcAft>
                          <a:spcPts val="0"/>
                        </a:spcAft>
                        <a:buNone/>
                      </a:pPr>
                      <a:r>
                        <a:rPr lang="en"/>
                        <a:t>Max T</a:t>
                      </a:r>
                      <a:r>
                        <a:rPr baseline="-25000" lang="en"/>
                        <a:t>s</a:t>
                      </a:r>
                      <a:endParaRPr baseline="-25000"/>
                    </a:p>
                  </a:txBody>
                  <a:tcPr marT="91425" marB="91425" marR="91425" marL="91425"/>
                </a:tc>
                <a:tc>
                  <a:txBody>
                    <a:bodyPr/>
                    <a:lstStyle/>
                    <a:p>
                      <a:pPr indent="0" lvl="0" marL="0" rtl="0" algn="ctr">
                        <a:spcBef>
                          <a:spcPts val="0"/>
                        </a:spcBef>
                        <a:spcAft>
                          <a:spcPts val="0"/>
                        </a:spcAft>
                        <a:buNone/>
                      </a:pPr>
                      <a:r>
                        <a:rPr lang="en"/>
                        <a:t> 3167.15μs,</a:t>
                      </a:r>
                      <a:endParaRPr/>
                    </a:p>
                  </a:txBody>
                  <a:tcPr marT="91425" marB="91425" marR="91425" marL="91425"/>
                </a:tc>
                <a:tc>
                  <a:txBody>
                    <a:bodyPr/>
                    <a:lstStyle/>
                    <a:p>
                      <a:pPr indent="0" lvl="0" marL="0" rtl="0" algn="ctr">
                        <a:spcBef>
                          <a:spcPts val="0"/>
                        </a:spcBef>
                        <a:spcAft>
                          <a:spcPts val="0"/>
                        </a:spcAft>
                        <a:buNone/>
                      </a:pPr>
                      <a:r>
                        <a:rPr lang="en"/>
                        <a:t>2506.39 μs</a:t>
                      </a:r>
                      <a:endParaRPr/>
                    </a:p>
                  </a:txBody>
                  <a:tcPr marT="91425" marB="91425" marR="91425" marL="91425"/>
                </a:tc>
              </a:tr>
            </a:tbl>
          </a:graphicData>
        </a:graphic>
      </p:graphicFrame>
      <p:sp>
        <p:nvSpPr>
          <p:cNvPr id="138" name="Google Shape;138;p24"/>
          <p:cNvSpPr txBox="1"/>
          <p:nvPr/>
        </p:nvSpPr>
        <p:spPr>
          <a:xfrm>
            <a:off x="198850" y="918650"/>
            <a:ext cx="4867800" cy="35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Measure overhead</a:t>
            </a:r>
            <a:endParaRPr sz="18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Resilience</a:t>
            </a:r>
            <a:endParaRPr/>
          </a:p>
        </p:txBody>
      </p:sp>
      <p:sp>
        <p:nvSpPr>
          <p:cNvPr id="144" name="Google Shape;144;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Resilience</a:t>
            </a:r>
            <a:r>
              <a:rPr lang="en"/>
              <a:t> follows from efficiency by </a:t>
            </a:r>
            <a:r>
              <a:rPr lang="en"/>
              <a:t>construction because the system can only miss a cycle from overhead.</a:t>
            </a:r>
            <a:endParaRPr/>
          </a:p>
        </p:txBody>
      </p:sp>
      <p:pic>
        <p:nvPicPr>
          <p:cNvPr id="145" name="Google Shape;145;p25" title="Screenshot 2025-11-06 at 10.19.45 PM.png"/>
          <p:cNvPicPr preferRelativeResize="0"/>
          <p:nvPr/>
        </p:nvPicPr>
        <p:blipFill>
          <a:blip r:embed="rId3">
            <a:alphaModFix/>
          </a:blip>
          <a:stretch>
            <a:fillRect/>
          </a:stretch>
        </p:blipFill>
        <p:spPr>
          <a:xfrm>
            <a:off x="4654575" y="1845050"/>
            <a:ext cx="4122626" cy="3091975"/>
          </a:xfrm>
          <a:prstGeom prst="rect">
            <a:avLst/>
          </a:prstGeom>
          <a:noFill/>
          <a:ln>
            <a:noFill/>
          </a:ln>
        </p:spPr>
      </p:pic>
      <p:pic>
        <p:nvPicPr>
          <p:cNvPr id="146" name="Google Shape;146;p25" title="Screenshot 2025-11-06 at 10.20.06 PM.png"/>
          <p:cNvPicPr preferRelativeResize="0"/>
          <p:nvPr/>
        </p:nvPicPr>
        <p:blipFill>
          <a:blip r:embed="rId4">
            <a:alphaModFix/>
          </a:blip>
          <a:stretch>
            <a:fillRect/>
          </a:stretch>
        </p:blipFill>
        <p:spPr>
          <a:xfrm>
            <a:off x="480075" y="1926344"/>
            <a:ext cx="3753526" cy="3015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Memory Overhead</a:t>
            </a:r>
            <a:endParaRPr/>
          </a:p>
        </p:txBody>
      </p:sp>
      <p:sp>
        <p:nvSpPr>
          <p:cNvPr id="152" name="Google Shape;152;p26"/>
          <p:cNvSpPr txBox="1"/>
          <p:nvPr>
            <p:ph idx="1" type="body"/>
          </p:nvPr>
        </p:nvSpPr>
        <p:spPr>
          <a:xfrm>
            <a:off x="311700" y="1152475"/>
            <a:ext cx="4077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Majority of memory overhead came from Asan</a:t>
            </a:r>
            <a:endParaRPr/>
          </a:p>
          <a:p>
            <a:pPr indent="-342900" lvl="0" marL="457200" rtl="0" algn="l">
              <a:spcBef>
                <a:spcPts val="0"/>
              </a:spcBef>
              <a:spcAft>
                <a:spcPts val="0"/>
              </a:spcAft>
              <a:buSzPts val="1800"/>
              <a:buChar char="●"/>
            </a:pPr>
            <a:r>
              <a:rPr lang="en"/>
              <a:t>Acceptable -  PLCs have ≥1GB </a:t>
            </a:r>
            <a:endParaRPr/>
          </a:p>
          <a:p>
            <a:pPr indent="0" lvl="0" marL="0" rtl="0" algn="l">
              <a:spcBef>
                <a:spcPts val="1200"/>
              </a:spcBef>
              <a:spcAft>
                <a:spcPts val="1200"/>
              </a:spcAft>
              <a:buNone/>
            </a:pPr>
            <a:r>
              <a:t/>
            </a:r>
            <a:endParaRPr/>
          </a:p>
        </p:txBody>
      </p:sp>
      <p:pic>
        <p:nvPicPr>
          <p:cNvPr id="153" name="Google Shape;153;p26" title="Screenshot 2025-11-06 at 10.22.11 PM.png"/>
          <p:cNvPicPr preferRelativeResize="0"/>
          <p:nvPr/>
        </p:nvPicPr>
        <p:blipFill rotWithShape="1">
          <a:blip r:embed="rId3">
            <a:alphaModFix/>
          </a:blip>
          <a:srcRect b="0" l="0" r="7697" t="0"/>
          <a:stretch/>
        </p:blipFill>
        <p:spPr>
          <a:xfrm>
            <a:off x="4063325" y="1152475"/>
            <a:ext cx="4942499" cy="3630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Strengths and Weaknesses</a:t>
            </a:r>
            <a:endParaRPr/>
          </a:p>
        </p:txBody>
      </p:sp>
      <p:sp>
        <p:nvSpPr>
          <p:cNvPr id="159" name="Google Shape;159;p27"/>
          <p:cNvSpPr txBox="1"/>
          <p:nvPr>
            <p:ph idx="1" type="body"/>
          </p:nvPr>
        </p:nvSpPr>
        <p:spPr>
          <a:xfrm>
            <a:off x="311700" y="1152475"/>
            <a:ext cx="8520600" cy="1318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Strengths</a:t>
            </a:r>
            <a:endParaRPr/>
          </a:p>
          <a:p>
            <a:pPr indent="-342900" lvl="0" marL="457200" rtl="0" algn="l">
              <a:spcBef>
                <a:spcPts val="1200"/>
              </a:spcBef>
              <a:spcAft>
                <a:spcPts val="0"/>
              </a:spcAft>
              <a:buSzPts val="1800"/>
              <a:buChar char="●"/>
            </a:pPr>
            <a:r>
              <a:rPr lang="en"/>
              <a:t>Relatively easy to implement</a:t>
            </a:r>
            <a:endParaRPr/>
          </a:p>
          <a:p>
            <a:pPr indent="-342900" lvl="0" marL="457200" rtl="0" algn="l">
              <a:spcBef>
                <a:spcPts val="0"/>
              </a:spcBef>
              <a:spcAft>
                <a:spcPts val="0"/>
              </a:spcAft>
              <a:buSzPts val="1800"/>
              <a:buChar char="●"/>
            </a:pPr>
            <a:r>
              <a:rPr lang="en"/>
              <a:t>Works as well as ASan</a:t>
            </a:r>
            <a:endParaRPr/>
          </a:p>
        </p:txBody>
      </p:sp>
      <p:sp>
        <p:nvSpPr>
          <p:cNvPr id="160" name="Google Shape;160;p27"/>
          <p:cNvSpPr txBox="1"/>
          <p:nvPr>
            <p:ph idx="1" type="body"/>
          </p:nvPr>
        </p:nvSpPr>
        <p:spPr>
          <a:xfrm>
            <a:off x="311700" y="2470975"/>
            <a:ext cx="8520600" cy="211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Weaknesses</a:t>
            </a:r>
            <a:endParaRPr/>
          </a:p>
          <a:p>
            <a:pPr indent="-342900" lvl="0" marL="457200" rtl="0" algn="l">
              <a:spcBef>
                <a:spcPts val="1200"/>
              </a:spcBef>
              <a:spcAft>
                <a:spcPts val="0"/>
              </a:spcAft>
              <a:buSzPts val="1800"/>
              <a:buChar char="●"/>
            </a:pPr>
            <a:r>
              <a:rPr lang="en"/>
              <a:t>Reliant on ASan</a:t>
            </a:r>
            <a:endParaRPr/>
          </a:p>
          <a:p>
            <a:pPr indent="-342900" lvl="0" marL="457200" rtl="0" algn="l">
              <a:spcBef>
                <a:spcPts val="0"/>
              </a:spcBef>
              <a:spcAft>
                <a:spcPts val="0"/>
              </a:spcAft>
              <a:buSzPts val="1800"/>
              <a:buChar char="●"/>
            </a:pPr>
            <a:r>
              <a:rPr lang="en"/>
              <a:t>Skipping instructions can be detrimental to the program/system</a:t>
            </a:r>
            <a:endParaRPr/>
          </a:p>
          <a:p>
            <a:pPr indent="-342900" lvl="0" marL="457200" rtl="0" algn="l">
              <a:spcBef>
                <a:spcPts val="0"/>
              </a:spcBef>
              <a:spcAft>
                <a:spcPts val="0"/>
              </a:spcAft>
              <a:buSzPts val="1800"/>
              <a:buChar char="●"/>
            </a:pPr>
            <a:r>
              <a:rPr lang="en"/>
              <a:t>Evaluation does not compare to any other approaches to </a:t>
            </a:r>
            <a:r>
              <a:rPr lang="en"/>
              <a:t>highlight</a:t>
            </a:r>
            <a:r>
              <a:rPr lang="en"/>
              <a:t> advantages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9600"/>
              <a:t>Q&amp;A!</a:t>
            </a:r>
            <a:endParaRPr sz="9600"/>
          </a:p>
        </p:txBody>
      </p:sp>
      <p:pic>
        <p:nvPicPr>
          <p:cNvPr id="166" name="Google Shape;166;p28" title="animated_0000023770-185195679.gif"/>
          <p:cNvPicPr preferRelativeResize="0"/>
          <p:nvPr/>
        </p:nvPicPr>
        <p:blipFill>
          <a:blip r:embed="rId3">
            <a:alphaModFix/>
          </a:blip>
          <a:stretch>
            <a:fillRect/>
          </a:stretch>
        </p:blipFill>
        <p:spPr>
          <a:xfrm>
            <a:off x="7329775" y="3561775"/>
            <a:ext cx="1416125" cy="1416125"/>
          </a:xfrm>
          <a:prstGeom prst="rect">
            <a:avLst/>
          </a:prstGeom>
          <a:noFill/>
          <a:ln>
            <a:noFill/>
          </a:ln>
        </p:spPr>
      </p:pic>
      <p:pic>
        <p:nvPicPr>
          <p:cNvPr id="167" name="Google Shape;167;p28" title="09eef1b0ca89524d0cb90d5c7e1c7acf.gif"/>
          <p:cNvPicPr preferRelativeResize="0"/>
          <p:nvPr/>
        </p:nvPicPr>
        <p:blipFill>
          <a:blip r:embed="rId4">
            <a:alphaModFix/>
          </a:blip>
          <a:stretch>
            <a:fillRect/>
          </a:stretch>
        </p:blipFill>
        <p:spPr>
          <a:xfrm>
            <a:off x="311689" y="3333700"/>
            <a:ext cx="2232086" cy="18097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Motivation</a:t>
            </a:r>
            <a:endParaRPr/>
          </a:p>
        </p:txBody>
      </p:sp>
      <p:pic>
        <p:nvPicPr>
          <p:cNvPr id="62" name="Google Shape;62;p14"/>
          <p:cNvPicPr preferRelativeResize="0"/>
          <p:nvPr/>
        </p:nvPicPr>
        <p:blipFill>
          <a:blip r:embed="rId3">
            <a:alphaModFix/>
          </a:blip>
          <a:stretch>
            <a:fillRect/>
          </a:stretch>
        </p:blipFill>
        <p:spPr>
          <a:xfrm>
            <a:off x="152400" y="1005721"/>
            <a:ext cx="8839200" cy="2537817"/>
          </a:xfrm>
          <a:prstGeom prst="rect">
            <a:avLst/>
          </a:prstGeom>
          <a:noFill/>
          <a:ln>
            <a:noFill/>
          </a:ln>
        </p:spPr>
      </p:pic>
      <p:sp>
        <p:nvSpPr>
          <p:cNvPr id="63" name="Google Shape;63;p14"/>
          <p:cNvSpPr txBox="1"/>
          <p:nvPr/>
        </p:nvSpPr>
        <p:spPr>
          <a:xfrm>
            <a:off x="1662150" y="3484830"/>
            <a:ext cx="5819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2"/>
                </a:solidFill>
              </a:rPr>
              <a:t>Secure Water Treatment (SWaT)™ Testbed</a:t>
            </a:r>
            <a:endParaRPr>
              <a:solidFill>
                <a:schemeClr val="dk2"/>
              </a:solidFill>
            </a:endParaRPr>
          </a:p>
        </p:txBody>
      </p:sp>
      <p:sp>
        <p:nvSpPr>
          <p:cNvPr id="64" name="Google Shape;64;p14"/>
          <p:cNvSpPr txBox="1"/>
          <p:nvPr/>
        </p:nvSpPr>
        <p:spPr>
          <a:xfrm>
            <a:off x="213725" y="3868211"/>
            <a:ext cx="8778000" cy="96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rPr>
              <a:t>Most Cyber-Physical Systems run Memory Unsafe C/C++</a:t>
            </a:r>
            <a:endParaRPr sz="1800">
              <a:solidFill>
                <a:schemeClr val="dk1"/>
              </a:solidFill>
            </a:endParaRPr>
          </a:p>
          <a:p>
            <a:pPr indent="0" lvl="0" marL="0" rtl="0" algn="l">
              <a:spcBef>
                <a:spcPts val="0"/>
              </a:spcBef>
              <a:spcAft>
                <a:spcPts val="0"/>
              </a:spcAft>
              <a:buNone/>
            </a:pPr>
            <a:r>
              <a:t/>
            </a:r>
            <a:endParaRPr sz="1800">
              <a:solidFill>
                <a:schemeClr val="dk1"/>
              </a:solidFill>
            </a:endParaRPr>
          </a:p>
          <a:p>
            <a:pPr indent="0" lvl="0" marL="0" rtl="0" algn="l">
              <a:spcBef>
                <a:spcPts val="0"/>
              </a:spcBef>
              <a:spcAft>
                <a:spcPts val="0"/>
              </a:spcAft>
              <a:buNone/>
            </a:pPr>
            <a:r>
              <a:rPr lang="en" sz="1800">
                <a:solidFill>
                  <a:schemeClr val="dk1"/>
                </a:solidFill>
              </a:rPr>
              <a:t>Memory safety vulnerabilities occur when a program incorrectly accesses memory locations it shouldn't, leading to security exploits.</a:t>
            </a:r>
            <a:endParaRPr sz="1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1988361" y="334313"/>
            <a:ext cx="5167275" cy="4474876"/>
          </a:xfrm>
          <a:prstGeom prst="rect">
            <a:avLst/>
          </a:prstGeom>
          <a:noFill/>
          <a:ln>
            <a:noFill/>
          </a:ln>
        </p:spPr>
      </p:pic>
      <p:sp>
        <p:nvSpPr>
          <p:cNvPr id="70" name="Google Shape;70;p15"/>
          <p:cNvSpPr txBox="1"/>
          <p:nvPr/>
        </p:nvSpPr>
        <p:spPr>
          <a:xfrm>
            <a:off x="3137250" y="4738475"/>
            <a:ext cx="2869500" cy="51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rPr>
              <a:t>SWaT network diagram</a:t>
            </a:r>
            <a:endParaRPr sz="1800">
              <a:solidFill>
                <a:schemeClr val="dk2"/>
              </a:solidFill>
            </a:endParaRPr>
          </a:p>
        </p:txBody>
      </p:sp>
      <p:sp>
        <p:nvSpPr>
          <p:cNvPr id="71" name="Google Shape;71;p15"/>
          <p:cNvSpPr txBox="1"/>
          <p:nvPr/>
        </p:nvSpPr>
        <p:spPr>
          <a:xfrm>
            <a:off x="283525" y="1738725"/>
            <a:ext cx="15348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FF0000"/>
                </a:solidFill>
              </a:rPr>
              <a:t>Potentially Untrusted Sources of Data for our PLCs</a:t>
            </a:r>
            <a:endParaRPr sz="1800">
              <a:solidFill>
                <a:srgbClr val="FF0000"/>
              </a:solidFill>
            </a:endParaRPr>
          </a:p>
        </p:txBody>
      </p:sp>
      <p:sp>
        <p:nvSpPr>
          <p:cNvPr id="72" name="Google Shape;72;p15"/>
          <p:cNvSpPr/>
          <p:nvPr/>
        </p:nvSpPr>
        <p:spPr>
          <a:xfrm>
            <a:off x="2919725" y="1609825"/>
            <a:ext cx="808500" cy="7734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 name="Google Shape;73;p15"/>
          <p:cNvSpPr/>
          <p:nvPr/>
        </p:nvSpPr>
        <p:spPr>
          <a:xfrm>
            <a:off x="3997721" y="1586479"/>
            <a:ext cx="808500" cy="7734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 name="Google Shape;74;p15"/>
          <p:cNvSpPr/>
          <p:nvPr/>
        </p:nvSpPr>
        <p:spPr>
          <a:xfrm>
            <a:off x="2837700" y="4093700"/>
            <a:ext cx="4264800" cy="515400"/>
          </a:xfrm>
          <a:prstGeom prst="roundRect">
            <a:avLst>
              <a:gd fmla="val 16667" name="adj"/>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75" name="Google Shape;75;p15"/>
          <p:cNvCxnSpPr>
            <a:stCxn id="71" idx="3"/>
            <a:endCxn id="72" idx="1"/>
          </p:cNvCxnSpPr>
          <p:nvPr/>
        </p:nvCxnSpPr>
        <p:spPr>
          <a:xfrm flipH="1" rot="10800000">
            <a:off x="1818325" y="1996575"/>
            <a:ext cx="1101300" cy="527100"/>
          </a:xfrm>
          <a:prstGeom prst="straightConnector1">
            <a:avLst/>
          </a:prstGeom>
          <a:noFill/>
          <a:ln cap="flat" cmpd="sng" w="9525">
            <a:solidFill>
              <a:srgbClr val="FF0000"/>
            </a:solidFill>
            <a:prstDash val="solid"/>
            <a:round/>
            <a:headEnd len="med" w="med" type="none"/>
            <a:tailEnd len="med" w="med" type="triangle"/>
          </a:ln>
        </p:spPr>
      </p:cxnSp>
      <p:cxnSp>
        <p:nvCxnSpPr>
          <p:cNvPr id="76" name="Google Shape;76;p15"/>
          <p:cNvCxnSpPr>
            <a:stCxn id="71" idx="3"/>
            <a:endCxn id="73" idx="1"/>
          </p:cNvCxnSpPr>
          <p:nvPr/>
        </p:nvCxnSpPr>
        <p:spPr>
          <a:xfrm flipH="1" rot="10800000">
            <a:off x="1818325" y="1973175"/>
            <a:ext cx="2179500" cy="550500"/>
          </a:xfrm>
          <a:prstGeom prst="straightConnector1">
            <a:avLst/>
          </a:prstGeom>
          <a:noFill/>
          <a:ln cap="flat" cmpd="sng" w="9525">
            <a:solidFill>
              <a:srgbClr val="FF0000"/>
            </a:solidFill>
            <a:prstDash val="solid"/>
            <a:round/>
            <a:headEnd len="med" w="med" type="none"/>
            <a:tailEnd len="med" w="med" type="triangle"/>
          </a:ln>
        </p:spPr>
      </p:cxnSp>
      <p:cxnSp>
        <p:nvCxnSpPr>
          <p:cNvPr id="77" name="Google Shape;77;p15"/>
          <p:cNvCxnSpPr>
            <a:stCxn id="71" idx="3"/>
            <a:endCxn id="74" idx="1"/>
          </p:cNvCxnSpPr>
          <p:nvPr/>
        </p:nvCxnSpPr>
        <p:spPr>
          <a:xfrm>
            <a:off x="1818325" y="2523675"/>
            <a:ext cx="1019400" cy="18276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Other Defense Techniques</a:t>
            </a:r>
            <a:endParaRPr/>
          </a:p>
        </p:txBody>
      </p:sp>
      <p:sp>
        <p:nvSpPr>
          <p:cNvPr id="83" name="Google Shape;8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Static Program </a:t>
            </a:r>
            <a:r>
              <a:rPr lang="en"/>
              <a:t>Analysis</a:t>
            </a:r>
            <a:endParaRPr/>
          </a:p>
          <a:p>
            <a:pPr indent="-317500" lvl="1" marL="914400" rtl="0" algn="l">
              <a:spcBef>
                <a:spcPts val="0"/>
              </a:spcBef>
              <a:spcAft>
                <a:spcPts val="0"/>
              </a:spcAft>
              <a:buSzPts val="1400"/>
              <a:buChar char="-"/>
            </a:pPr>
            <a:r>
              <a:rPr lang="en"/>
              <a:t>U</a:t>
            </a:r>
            <a:r>
              <a:rPr lang="en"/>
              <a:t>nfeasible on real systems due to scalability issues</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Self-healing or Live Patching</a:t>
            </a:r>
            <a:endParaRPr/>
          </a:p>
          <a:p>
            <a:pPr indent="-317500" lvl="1" marL="914400" rtl="0" algn="l">
              <a:spcBef>
                <a:spcPts val="0"/>
              </a:spcBef>
              <a:spcAft>
                <a:spcPts val="0"/>
              </a:spcAft>
              <a:buSzPts val="1400"/>
              <a:buChar char="-"/>
            </a:pPr>
            <a:r>
              <a:rPr lang="en"/>
              <a:t>Directly detect attacks and resume the corrupted system from a previous safe state</a:t>
            </a:r>
            <a:endParaRPr/>
          </a:p>
          <a:p>
            <a:pPr indent="-317500" lvl="1" marL="914400" rtl="0" algn="l">
              <a:spcBef>
                <a:spcPts val="0"/>
              </a:spcBef>
              <a:spcAft>
                <a:spcPts val="0"/>
              </a:spcAft>
              <a:buSzPts val="1400"/>
              <a:buChar char="-"/>
            </a:pPr>
            <a:r>
              <a:rPr lang="en"/>
              <a:t>Heavy overhead of maintaining system states for checkpoints.</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AddressSanitizer (ASan)</a:t>
            </a:r>
            <a:endParaRPr/>
          </a:p>
          <a:p>
            <a:pPr indent="-317500" lvl="1" marL="914400" rtl="0" algn="l">
              <a:spcBef>
                <a:spcPts val="0"/>
              </a:spcBef>
              <a:spcAft>
                <a:spcPts val="0"/>
              </a:spcAft>
              <a:buSzPts val="1400"/>
              <a:buChar char="-"/>
            </a:pPr>
            <a:r>
              <a:rPr lang="en"/>
              <a:t>Abort the program upon detection of memory corruption</a:t>
            </a:r>
            <a:endParaRPr/>
          </a:p>
          <a:p>
            <a:pPr indent="-317500" lvl="1" marL="914400" rtl="0" algn="l">
              <a:spcBef>
                <a:spcPts val="0"/>
              </a:spcBef>
              <a:spcAft>
                <a:spcPts val="0"/>
              </a:spcAft>
              <a:buSzPts val="1400"/>
              <a:buChar char="-"/>
            </a:pPr>
            <a:r>
              <a:rPr lang="en"/>
              <a:t>Catastrophic on most Cyber-Physical Systems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135553" y="104474"/>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Technical Background: AddressSanitizer (ASan)</a:t>
            </a:r>
            <a:endParaRPr/>
          </a:p>
        </p:txBody>
      </p:sp>
      <p:pic>
        <p:nvPicPr>
          <p:cNvPr id="89" name="Google Shape;89;p17"/>
          <p:cNvPicPr preferRelativeResize="0"/>
          <p:nvPr/>
        </p:nvPicPr>
        <p:blipFill>
          <a:blip r:embed="rId3">
            <a:alphaModFix/>
          </a:blip>
          <a:stretch>
            <a:fillRect/>
          </a:stretch>
        </p:blipFill>
        <p:spPr>
          <a:xfrm>
            <a:off x="1983288" y="594973"/>
            <a:ext cx="4825124" cy="45268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CIMA</a:t>
            </a:r>
            <a:endParaRPr/>
          </a:p>
        </p:txBody>
      </p:sp>
      <p:pic>
        <p:nvPicPr>
          <p:cNvPr id="95" name="Google Shape;95;p18" title="Screenshot 2025-11-02 at 8.06.44 PM.png"/>
          <p:cNvPicPr preferRelativeResize="0"/>
          <p:nvPr/>
        </p:nvPicPr>
        <p:blipFill rotWithShape="1">
          <a:blip r:embed="rId4">
            <a:alphaModFix/>
          </a:blip>
          <a:srcRect b="36536" l="0" r="0" t="0"/>
          <a:stretch/>
        </p:blipFill>
        <p:spPr>
          <a:xfrm>
            <a:off x="598525" y="883050"/>
            <a:ext cx="3973474" cy="4155975"/>
          </a:xfrm>
          <a:prstGeom prst="rect">
            <a:avLst/>
          </a:prstGeom>
          <a:noFill/>
          <a:ln>
            <a:noFill/>
          </a:ln>
        </p:spPr>
      </p:pic>
      <p:pic>
        <p:nvPicPr>
          <p:cNvPr id="96" name="Google Shape;96;p18" title="Screenshot 2025-11-02 at 8.06.44 PM.png"/>
          <p:cNvPicPr preferRelativeResize="0"/>
          <p:nvPr/>
        </p:nvPicPr>
        <p:blipFill rotWithShape="1">
          <a:blip r:embed="rId4">
            <a:alphaModFix/>
          </a:blip>
          <a:srcRect b="0" l="0" r="0" t="63464"/>
          <a:stretch/>
        </p:blipFill>
        <p:spPr>
          <a:xfrm>
            <a:off x="4623200" y="1664412"/>
            <a:ext cx="3973474" cy="23925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Scenario 1</a:t>
            </a:r>
            <a:endParaRPr/>
          </a:p>
        </p:txBody>
      </p:sp>
      <p:pic>
        <p:nvPicPr>
          <p:cNvPr id="102" name="Google Shape;102;p19" title="Screenshot 2025-11-02 at 8.07.41 PM.png"/>
          <p:cNvPicPr preferRelativeResize="0"/>
          <p:nvPr/>
        </p:nvPicPr>
        <p:blipFill>
          <a:blip r:embed="rId3">
            <a:alphaModFix/>
          </a:blip>
          <a:stretch>
            <a:fillRect/>
          </a:stretch>
        </p:blipFill>
        <p:spPr>
          <a:xfrm>
            <a:off x="910150" y="1112300"/>
            <a:ext cx="7323700" cy="3575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Scenario 2</a:t>
            </a:r>
            <a:endParaRPr/>
          </a:p>
        </p:txBody>
      </p:sp>
      <p:pic>
        <p:nvPicPr>
          <p:cNvPr id="108" name="Google Shape;108;p20" title="Screenshot 2025-11-05 at 9.34.45 PM.png"/>
          <p:cNvPicPr preferRelativeResize="0"/>
          <p:nvPr/>
        </p:nvPicPr>
        <p:blipFill>
          <a:blip r:embed="rId4">
            <a:alphaModFix/>
          </a:blip>
          <a:stretch>
            <a:fillRect/>
          </a:stretch>
        </p:blipFill>
        <p:spPr>
          <a:xfrm>
            <a:off x="516150" y="1170125"/>
            <a:ext cx="7587151" cy="36753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CPS Model</a:t>
            </a:r>
            <a:endParaRPr>
              <a:solidFill>
                <a:srgbClr val="FF0000"/>
              </a:solidFill>
            </a:endParaRPr>
          </a:p>
        </p:txBody>
      </p:sp>
      <p:sp>
        <p:nvSpPr>
          <p:cNvPr id="114" name="Google Shape;114;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PLCs input scan, do logic, and output update</a:t>
            </a:r>
            <a:endParaRPr/>
          </a:p>
          <a:p>
            <a:pPr indent="-342900" lvl="0" marL="457200" rtl="0" algn="l">
              <a:spcBef>
                <a:spcPts val="0"/>
              </a:spcBef>
              <a:spcAft>
                <a:spcPts val="0"/>
              </a:spcAft>
              <a:buSzPts val="1800"/>
              <a:buChar char="●"/>
            </a:pPr>
            <a:r>
              <a:rPr lang="en"/>
              <a:t>In the cyber physical model we care about</a:t>
            </a:r>
            <a:endParaRPr/>
          </a:p>
          <a:p>
            <a:pPr indent="-317500" lvl="1" marL="914400" rtl="0" algn="l">
              <a:spcBef>
                <a:spcPts val="0"/>
              </a:spcBef>
              <a:spcAft>
                <a:spcPts val="0"/>
              </a:spcAft>
              <a:buSzPts val="1400"/>
              <a:buChar char="○"/>
            </a:pPr>
            <a:r>
              <a:rPr lang="en"/>
              <a:t>Real-time (can we schedule in time)</a:t>
            </a:r>
            <a:endParaRPr/>
          </a:p>
          <a:p>
            <a:pPr indent="-317500" lvl="1" marL="914400" rtl="0" algn="l">
              <a:spcBef>
                <a:spcPts val="0"/>
              </a:spcBef>
              <a:spcAft>
                <a:spcPts val="0"/>
              </a:spcAft>
              <a:buSzPts val="1400"/>
              <a:buChar char="○"/>
            </a:pPr>
            <a:r>
              <a:rPr lang="en"/>
              <a:t>Physical state resiliency</a:t>
            </a:r>
            <a:endParaRPr/>
          </a:p>
          <a:p>
            <a:pPr indent="0" lvl="0" marL="0" rtl="0" algn="l">
              <a:spcBef>
                <a:spcPts val="1200"/>
              </a:spcBef>
              <a:spcAft>
                <a:spcPts val="1200"/>
              </a:spcAft>
              <a:buNone/>
            </a:pPr>
            <a:r>
              <a:t/>
            </a:r>
            <a:endParaRPr/>
          </a:p>
        </p:txBody>
      </p:sp>
      <p:pic>
        <p:nvPicPr>
          <p:cNvPr id="115" name="Google Shape;115;p21"/>
          <p:cNvPicPr preferRelativeResize="0"/>
          <p:nvPr/>
        </p:nvPicPr>
        <p:blipFill>
          <a:blip r:embed="rId3">
            <a:alphaModFix/>
          </a:blip>
          <a:stretch>
            <a:fillRect/>
          </a:stretch>
        </p:blipFill>
        <p:spPr>
          <a:xfrm>
            <a:off x="4255975" y="1870500"/>
            <a:ext cx="4797101" cy="2698375"/>
          </a:xfrm>
          <a:prstGeom prst="rect">
            <a:avLst/>
          </a:prstGeom>
          <a:noFill/>
          <a:ln>
            <a:noFill/>
          </a:ln>
        </p:spPr>
      </p:pic>
      <p:pic>
        <p:nvPicPr>
          <p:cNvPr id="116" name="Google Shape;116;p21" title="animated-large-explosion-plane-crash-ubf3ys0zaegsagpc-3417146578.gif"/>
          <p:cNvPicPr preferRelativeResize="0"/>
          <p:nvPr/>
        </p:nvPicPr>
        <p:blipFill>
          <a:blip r:embed="rId4">
            <a:alphaModFix/>
          </a:blip>
          <a:stretch>
            <a:fillRect/>
          </a:stretch>
        </p:blipFill>
        <p:spPr>
          <a:xfrm>
            <a:off x="457800" y="2820352"/>
            <a:ext cx="3429000" cy="1924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