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</p:sldIdLst>
  <p:sldSz cy="5143500" cx="9144000"/>
  <p:notesSz cx="6858000" cy="9144000"/>
  <p:embeddedFontLst>
    <p:embeddedFont>
      <p:font typeface="Cambria Math"/>
      <p:regular r:id="rId2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22" Type="http://schemas.openxmlformats.org/officeDocument/2006/relationships/slide" Target="slides/slide17.xml"/><Relationship Id="rId10" Type="http://schemas.openxmlformats.org/officeDocument/2006/relationships/slide" Target="slides/slide5.xml"/><Relationship Id="rId21" Type="http://schemas.openxmlformats.org/officeDocument/2006/relationships/slide" Target="slides/slide16.xml"/><Relationship Id="rId13" Type="http://schemas.openxmlformats.org/officeDocument/2006/relationships/slide" Target="slides/slide8.xml"/><Relationship Id="rId24" Type="http://schemas.openxmlformats.org/officeDocument/2006/relationships/font" Target="fonts/CambriaMath-regular.fntdata"/><Relationship Id="rId12" Type="http://schemas.openxmlformats.org/officeDocument/2006/relationships/slide" Target="slides/slide7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37fdd1b12b2_1_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3" name="Google Shape;123;g37fdd1b12b2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g37fdd1b12b2_1_6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3" name="Google Shape;193;g37fdd1b12b2_1_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g37fdd1b12b2_1_7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1" name="Google Shape;201;g37fdd1b12b2_1_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g37fdd1b12b2_0_11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9" name="Google Shape;209;g37fdd1b12b2_0_1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g37fdd1b12b2_1_7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15" name="Google Shape;215;g37fdd1b12b2_1_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g37fdd1b12b2_1_8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1" name="Google Shape;221;g37fdd1b12b2_1_8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g37fdd1b12b2_1_8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7" name="Google Shape;227;g37fdd1b12b2_1_8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g37fdd1b12b2_1_9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3" name="Google Shape;233;g37fdd1b12b2_1_9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g37fdd1b12b2_1_9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9" name="Google Shape;239;g37fdd1b12b2_1_9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g37fdd1b12b2_1_10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45" name="Google Shape;245;g37fdd1b12b2_1_10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7fdd1b12b2_1_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9" name="Google Shape;129;g37fdd1b12b2_1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37fdd1b12b2_1_1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0" name="Google Shape;140;g37fdd1b12b2_1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37fdd1b12b2_1_2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2" name="Google Shape;152;g37fdd1b12b2_1_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37fdd1b12b2_1_3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9" name="Google Shape;159;g37fdd1b12b2_1_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37fdd1b12b2_1_3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5" name="Google Shape;165;g37fdd1b12b2_1_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37fdd1b12b2_1_4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2" name="Google Shape;172;g37fdd1b12b2_1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37fdd1b12b2_1_5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9" name="Google Shape;179;g37fdd1b12b2_1_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g37fdd1b12b2_1_5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6" name="Google Shape;186;g37fdd1b12b2_1_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8" name="Google Shape;18;p2"/>
          <p:cNvSpPr txBox="1"/>
          <p:nvPr>
            <p:ph idx="12" type="sldNum"/>
          </p:nvPr>
        </p:nvSpPr>
        <p:spPr>
          <a:xfrm>
            <a:off x="7086475" y="4936797"/>
            <a:ext cx="2057400" cy="20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9" name="Google Shape;19;p2"/>
          <p:cNvSpPr txBox="1"/>
          <p:nvPr>
            <p:ph idx="2" type="title"/>
          </p:nvPr>
        </p:nvSpPr>
        <p:spPr>
          <a:xfrm>
            <a:off x="2512225" y="4955550"/>
            <a:ext cx="5932800" cy="18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1000"/>
              <a:buNone/>
              <a:defRPr sz="1000">
                <a:solidFill>
                  <a:srgbClr val="1E4E79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6" name="Google Shape;5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7" name="Google Shape;5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_1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3"/>
          <p:cNvSpPr/>
          <p:nvPr/>
        </p:nvSpPr>
        <p:spPr>
          <a:xfrm>
            <a:off x="0" y="4713685"/>
            <a:ext cx="9144000" cy="429900"/>
          </a:xfrm>
          <a:prstGeom prst="rect">
            <a:avLst/>
          </a:prstGeom>
          <a:solidFill>
            <a:srgbClr val="1E4E79"/>
          </a:solidFill>
          <a:ln>
            <a:noFill/>
          </a:ln>
          <a:effectLst>
            <a:outerShdw blurRad="40000" rotWithShape="0" dir="5400000" dist="23000">
              <a:srgbClr val="808080">
                <a:alpha val="34900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Google Shape;62;p13"/>
          <p:cNvSpPr txBox="1"/>
          <p:nvPr>
            <p:ph type="ctrTitle"/>
          </p:nvPr>
        </p:nvSpPr>
        <p:spPr>
          <a:xfrm>
            <a:off x="1143000" y="841772"/>
            <a:ext cx="6858000" cy="10359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  <a:defRPr b="0" i="0" sz="4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rtl="0">
              <a:spcBef>
                <a:spcPts val="0"/>
              </a:spcBef>
              <a:spcAft>
                <a:spcPts val="0"/>
              </a:spcAft>
              <a:buSzPts val="2800"/>
              <a:buNone/>
              <a:defRPr sz="1400"/>
            </a:lvl2pPr>
            <a:lvl3pPr indent="0" lvl="2" rtl="0">
              <a:spcBef>
                <a:spcPts val="0"/>
              </a:spcBef>
              <a:spcAft>
                <a:spcPts val="0"/>
              </a:spcAft>
              <a:buSzPts val="2800"/>
              <a:buNone/>
              <a:defRPr sz="1400"/>
            </a:lvl3pPr>
            <a:lvl4pPr indent="0" lvl="3" rtl="0">
              <a:spcBef>
                <a:spcPts val="0"/>
              </a:spcBef>
              <a:spcAft>
                <a:spcPts val="0"/>
              </a:spcAft>
              <a:buSzPts val="2800"/>
              <a:buNone/>
              <a:defRPr sz="1400"/>
            </a:lvl4pPr>
            <a:lvl5pPr indent="0" lvl="4" rtl="0">
              <a:spcBef>
                <a:spcPts val="0"/>
              </a:spcBef>
              <a:spcAft>
                <a:spcPts val="0"/>
              </a:spcAft>
              <a:buSzPts val="2800"/>
              <a:buNone/>
              <a:defRPr sz="1400"/>
            </a:lvl5pPr>
            <a:lvl6pPr indent="0" lvl="5" rtl="0">
              <a:spcBef>
                <a:spcPts val="0"/>
              </a:spcBef>
              <a:spcAft>
                <a:spcPts val="0"/>
              </a:spcAft>
              <a:buSzPts val="2800"/>
              <a:buNone/>
              <a:defRPr sz="1400"/>
            </a:lvl6pPr>
            <a:lvl7pPr indent="0" lvl="6" rtl="0">
              <a:spcBef>
                <a:spcPts val="0"/>
              </a:spcBef>
              <a:spcAft>
                <a:spcPts val="0"/>
              </a:spcAft>
              <a:buSzPts val="2800"/>
              <a:buNone/>
              <a:defRPr sz="1400"/>
            </a:lvl7pPr>
            <a:lvl8pPr indent="0" lvl="7" rtl="0">
              <a:spcBef>
                <a:spcPts val="0"/>
              </a:spcBef>
              <a:spcAft>
                <a:spcPts val="0"/>
              </a:spcAft>
              <a:buSzPts val="2800"/>
              <a:buNone/>
              <a:defRPr sz="1400"/>
            </a:lvl8pPr>
            <a:lvl9pPr indent="0" lvl="8" rtl="0">
              <a:spcBef>
                <a:spcPts val="0"/>
              </a:spcBef>
              <a:spcAft>
                <a:spcPts val="0"/>
              </a:spcAft>
              <a:buSzPts val="2800"/>
              <a:buNone/>
              <a:defRPr sz="1400"/>
            </a:lvl9pPr>
          </a:lstStyle>
          <a:p/>
        </p:txBody>
      </p:sp>
      <p:sp>
        <p:nvSpPr>
          <p:cNvPr id="63" name="Google Shape;63;p13"/>
          <p:cNvSpPr txBox="1"/>
          <p:nvPr>
            <p:ph idx="1" type="subTitle"/>
          </p:nvPr>
        </p:nvSpPr>
        <p:spPr>
          <a:xfrm>
            <a:off x="1143000" y="2701528"/>
            <a:ext cx="6858000" cy="124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0" lvl="0" marL="0" marR="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342900" marR="0" rtl="0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1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685800" marR="0" rtl="0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028700" marR="0" rtl="0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371600" marR="0" rtl="0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1714500" marR="0" rtl="0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057400" marR="0" rtl="0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2400300" marR="0" rtl="0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2743200" marR="0" rtl="0" algn="ctr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Google Shape;64;p13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3429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685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0287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17145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057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24003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5" name="Google Shape;65;p13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3429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685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0287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17145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057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24003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6" name="Google Shape;66;p13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67" name="Google Shape;67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77275" y="4799409"/>
            <a:ext cx="360392" cy="25834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rtl="0">
              <a:spcBef>
                <a:spcPts val="0"/>
              </a:spcBef>
              <a:spcAft>
                <a:spcPts val="0"/>
              </a:spcAft>
              <a:buSzPts val="2800"/>
              <a:buNone/>
              <a:defRPr sz="1400"/>
            </a:lvl2pPr>
            <a:lvl3pPr indent="0" lvl="2" rtl="0">
              <a:spcBef>
                <a:spcPts val="0"/>
              </a:spcBef>
              <a:spcAft>
                <a:spcPts val="0"/>
              </a:spcAft>
              <a:buSzPts val="2800"/>
              <a:buNone/>
              <a:defRPr sz="1400"/>
            </a:lvl3pPr>
            <a:lvl4pPr indent="0" lvl="3" rtl="0">
              <a:spcBef>
                <a:spcPts val="0"/>
              </a:spcBef>
              <a:spcAft>
                <a:spcPts val="0"/>
              </a:spcAft>
              <a:buSzPts val="2800"/>
              <a:buNone/>
              <a:defRPr sz="1400"/>
            </a:lvl4pPr>
            <a:lvl5pPr indent="0" lvl="4" rtl="0">
              <a:spcBef>
                <a:spcPts val="0"/>
              </a:spcBef>
              <a:spcAft>
                <a:spcPts val="0"/>
              </a:spcAft>
              <a:buSzPts val="2800"/>
              <a:buNone/>
              <a:defRPr sz="1400"/>
            </a:lvl5pPr>
            <a:lvl6pPr indent="0" lvl="5" rtl="0">
              <a:spcBef>
                <a:spcPts val="0"/>
              </a:spcBef>
              <a:spcAft>
                <a:spcPts val="0"/>
              </a:spcAft>
              <a:buSzPts val="2800"/>
              <a:buNone/>
              <a:defRPr sz="1400"/>
            </a:lvl6pPr>
            <a:lvl7pPr indent="0" lvl="6" rtl="0">
              <a:spcBef>
                <a:spcPts val="0"/>
              </a:spcBef>
              <a:spcAft>
                <a:spcPts val="0"/>
              </a:spcAft>
              <a:buSzPts val="2800"/>
              <a:buNone/>
              <a:defRPr sz="1400"/>
            </a:lvl7pPr>
            <a:lvl8pPr indent="0" lvl="7" rtl="0">
              <a:spcBef>
                <a:spcPts val="0"/>
              </a:spcBef>
              <a:spcAft>
                <a:spcPts val="0"/>
              </a:spcAft>
              <a:buSzPts val="2800"/>
              <a:buNone/>
              <a:defRPr sz="1400"/>
            </a:lvl8pPr>
            <a:lvl9pPr indent="0" lvl="8" rtl="0">
              <a:spcBef>
                <a:spcPts val="0"/>
              </a:spcBef>
              <a:spcAft>
                <a:spcPts val="0"/>
              </a:spcAft>
              <a:buSzPts val="2800"/>
              <a:buNone/>
              <a:defRPr sz="1400"/>
            </a:lvl9pPr>
          </a:lstStyle>
          <a:p/>
        </p:txBody>
      </p:sp>
      <p:sp>
        <p:nvSpPr>
          <p:cNvPr id="70" name="Google Shape;70;p14"/>
          <p:cNvSpPr txBox="1"/>
          <p:nvPr>
            <p:ph idx="1" type="body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1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1" name="Google Shape;71;p14"/>
          <p:cNvSpPr txBox="1"/>
          <p:nvPr/>
        </p:nvSpPr>
        <p:spPr>
          <a:xfrm>
            <a:off x="2499710" y="4936788"/>
            <a:ext cx="5701200" cy="20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rgbClr val="1E4E79"/>
              </a:solidFill>
            </a:endParaRPr>
          </a:p>
        </p:txBody>
      </p:sp>
      <p:sp>
        <p:nvSpPr>
          <p:cNvPr id="72" name="Google Shape;72;p14"/>
          <p:cNvSpPr txBox="1"/>
          <p:nvPr>
            <p:ph idx="12" type="sldNum"/>
          </p:nvPr>
        </p:nvSpPr>
        <p:spPr>
          <a:xfrm>
            <a:off x="7086475" y="4936797"/>
            <a:ext cx="2057400" cy="20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>
              <a:solidFill>
                <a:srgbClr val="1E4E79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>
  <p:cSld name="SECTION_HEADER_1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5"/>
          <p:cNvSpPr txBox="1"/>
          <p:nvPr>
            <p:ph type="title"/>
          </p:nvPr>
        </p:nvSpPr>
        <p:spPr>
          <a:xfrm>
            <a:off x="623888" y="1282304"/>
            <a:ext cx="7886700" cy="2139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  <a:defRPr b="0" i="0" sz="4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rtl="0">
              <a:spcBef>
                <a:spcPts val="0"/>
              </a:spcBef>
              <a:spcAft>
                <a:spcPts val="0"/>
              </a:spcAft>
              <a:buSzPts val="2800"/>
              <a:buNone/>
              <a:defRPr sz="1400"/>
            </a:lvl2pPr>
            <a:lvl3pPr indent="0" lvl="2" rtl="0">
              <a:spcBef>
                <a:spcPts val="0"/>
              </a:spcBef>
              <a:spcAft>
                <a:spcPts val="0"/>
              </a:spcAft>
              <a:buSzPts val="2800"/>
              <a:buNone/>
              <a:defRPr sz="1400"/>
            </a:lvl3pPr>
            <a:lvl4pPr indent="0" lvl="3" rtl="0">
              <a:spcBef>
                <a:spcPts val="0"/>
              </a:spcBef>
              <a:spcAft>
                <a:spcPts val="0"/>
              </a:spcAft>
              <a:buSzPts val="2800"/>
              <a:buNone/>
              <a:defRPr sz="1400"/>
            </a:lvl4pPr>
            <a:lvl5pPr indent="0" lvl="4" rtl="0">
              <a:spcBef>
                <a:spcPts val="0"/>
              </a:spcBef>
              <a:spcAft>
                <a:spcPts val="0"/>
              </a:spcAft>
              <a:buSzPts val="2800"/>
              <a:buNone/>
              <a:defRPr sz="1400"/>
            </a:lvl5pPr>
            <a:lvl6pPr indent="0" lvl="5" rtl="0">
              <a:spcBef>
                <a:spcPts val="0"/>
              </a:spcBef>
              <a:spcAft>
                <a:spcPts val="0"/>
              </a:spcAft>
              <a:buSzPts val="2800"/>
              <a:buNone/>
              <a:defRPr sz="1400"/>
            </a:lvl6pPr>
            <a:lvl7pPr indent="0" lvl="6" rtl="0">
              <a:spcBef>
                <a:spcPts val="0"/>
              </a:spcBef>
              <a:spcAft>
                <a:spcPts val="0"/>
              </a:spcAft>
              <a:buSzPts val="2800"/>
              <a:buNone/>
              <a:defRPr sz="1400"/>
            </a:lvl7pPr>
            <a:lvl8pPr indent="0" lvl="7" rtl="0">
              <a:spcBef>
                <a:spcPts val="0"/>
              </a:spcBef>
              <a:spcAft>
                <a:spcPts val="0"/>
              </a:spcAft>
              <a:buSzPts val="2800"/>
              <a:buNone/>
              <a:defRPr sz="1400"/>
            </a:lvl8pPr>
            <a:lvl9pPr indent="0" lvl="8" rtl="0">
              <a:spcBef>
                <a:spcPts val="0"/>
              </a:spcBef>
              <a:spcAft>
                <a:spcPts val="0"/>
              </a:spcAft>
              <a:buSzPts val="2800"/>
              <a:buNone/>
              <a:defRPr sz="1400"/>
            </a:lvl9pPr>
          </a:lstStyle>
          <a:p/>
        </p:txBody>
      </p:sp>
      <p:sp>
        <p:nvSpPr>
          <p:cNvPr id="75" name="Google Shape;75;p15"/>
          <p:cNvSpPr txBox="1"/>
          <p:nvPr>
            <p:ph idx="1" type="body"/>
          </p:nvPr>
        </p:nvSpPr>
        <p:spPr>
          <a:xfrm>
            <a:off x="623888" y="3442097"/>
            <a:ext cx="7886700" cy="112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1" sz="15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buClr>
                <a:srgbClr val="888888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6" name="Google Shape;76;p15"/>
          <p:cNvSpPr txBox="1"/>
          <p:nvPr>
            <p:ph idx="12" type="sldNum"/>
          </p:nvPr>
        </p:nvSpPr>
        <p:spPr>
          <a:xfrm>
            <a:off x="7086475" y="4936797"/>
            <a:ext cx="2057400" cy="20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>
              <a:solidFill>
                <a:srgbClr val="1E4E79"/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1">
  <p:cSld name="TITLE_2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6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79" name="Google Shape;79;p16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80" name="Google Shape;80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 1">
  <p:cSld name="TITLE_AND_BODY_1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83" name="Google Shape;83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84" name="Google Shape;84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2">
  <p:cSld name="TITLE_3">
    <p:bg>
      <p:bgPr>
        <a:solidFill>
          <a:schemeClr val="lt2"/>
        </a:solidFill>
      </p:bgPr>
    </p:bg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8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7" name="Google Shape;87;p18"/>
          <p:cNvGrpSpPr/>
          <p:nvPr/>
        </p:nvGrpSpPr>
        <p:grpSpPr>
          <a:xfrm>
            <a:off x="830392" y="810256"/>
            <a:ext cx="745763" cy="45826"/>
            <a:chOff x="4580561" y="2589004"/>
            <a:chExt cx="1064464" cy="25200"/>
          </a:xfrm>
        </p:grpSpPr>
        <p:sp>
          <p:nvSpPr>
            <p:cNvPr id="88" name="Google Shape;88;p18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9" name="Google Shape;89;p18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0" name="Google Shape;90;p18"/>
          <p:cNvSpPr txBox="1"/>
          <p:nvPr>
            <p:ph type="ctrTitle"/>
          </p:nvPr>
        </p:nvSpPr>
        <p:spPr>
          <a:xfrm>
            <a:off x="729450" y="1322450"/>
            <a:ext cx="7688100" cy="166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91" name="Google Shape;91;p18"/>
          <p:cNvSpPr txBox="1"/>
          <p:nvPr>
            <p:ph idx="1" type="subTitle"/>
          </p:nvPr>
        </p:nvSpPr>
        <p:spPr>
          <a:xfrm>
            <a:off x="729627" y="3172900"/>
            <a:ext cx="7688100" cy="54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92" name="Google Shape;92;p18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 2">
  <p:cSld name="TITLE_AND_BODY_2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9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95" name="Google Shape;95;p19"/>
          <p:cNvGrpSpPr/>
          <p:nvPr/>
        </p:nvGrpSpPr>
        <p:grpSpPr>
          <a:xfrm>
            <a:off x="830392" y="810256"/>
            <a:ext cx="745763" cy="45826"/>
            <a:chOff x="4580561" y="2589004"/>
            <a:chExt cx="1064464" cy="25200"/>
          </a:xfrm>
        </p:grpSpPr>
        <p:sp>
          <p:nvSpPr>
            <p:cNvPr id="96" name="Google Shape;96;p19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7" name="Google Shape;97;p19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8" name="Google Shape;98;p19"/>
          <p:cNvSpPr txBox="1"/>
          <p:nvPr>
            <p:ph type="title"/>
          </p:nvPr>
        </p:nvSpPr>
        <p:spPr>
          <a:xfrm>
            <a:off x="729450" y="937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99" name="Google Shape;99;p19"/>
          <p:cNvSpPr txBox="1"/>
          <p:nvPr>
            <p:ph idx="1" type="body"/>
          </p:nvPr>
        </p:nvSpPr>
        <p:spPr>
          <a:xfrm>
            <a:off x="729450" y="1554425"/>
            <a:ext cx="7688700" cy="278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23850" lvl="0" marL="457200" rtl="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indent="-311150" lvl="1" marL="914400" rtl="0">
              <a:spcBef>
                <a:spcPts val="0"/>
              </a:spcBef>
              <a:spcAft>
                <a:spcPts val="0"/>
              </a:spcAft>
              <a:buSzPts val="1300"/>
              <a:buChar char="○"/>
              <a:defRPr sz="1300"/>
            </a:lvl2pPr>
            <a:lvl3pPr indent="-311150" lvl="2" marL="1371600" rtl="0">
              <a:spcBef>
                <a:spcPts val="0"/>
              </a:spcBef>
              <a:spcAft>
                <a:spcPts val="0"/>
              </a:spcAft>
              <a:buSzPts val="1300"/>
              <a:buChar char="■"/>
              <a:defRPr sz="1300"/>
            </a:lvl3pPr>
            <a:lvl4pPr indent="-311150" lvl="3" marL="1828800" rtl="0">
              <a:spcBef>
                <a:spcPts val="0"/>
              </a:spcBef>
              <a:spcAft>
                <a:spcPts val="0"/>
              </a:spcAft>
              <a:buSzPts val="1300"/>
              <a:buChar char="●"/>
              <a:defRPr sz="1300"/>
            </a:lvl4pPr>
            <a:lvl5pPr indent="-311150" lvl="4" marL="2286000" rtl="0">
              <a:spcBef>
                <a:spcPts val="0"/>
              </a:spcBef>
              <a:spcAft>
                <a:spcPts val="0"/>
              </a:spcAft>
              <a:buSzPts val="1300"/>
              <a:buChar char="○"/>
              <a:defRPr sz="1300"/>
            </a:lvl5pPr>
            <a:lvl6pPr indent="-311150" lvl="5" marL="2743200" rtl="0">
              <a:spcBef>
                <a:spcPts val="0"/>
              </a:spcBef>
              <a:spcAft>
                <a:spcPts val="0"/>
              </a:spcAft>
              <a:buSzPts val="1300"/>
              <a:buChar char="■"/>
              <a:defRPr sz="1300"/>
            </a:lvl6pPr>
            <a:lvl7pPr indent="-311150" lvl="6" marL="3200400" rtl="0">
              <a:spcBef>
                <a:spcPts val="0"/>
              </a:spcBef>
              <a:spcAft>
                <a:spcPts val="0"/>
              </a:spcAft>
              <a:buSzPts val="1300"/>
              <a:buChar char="●"/>
              <a:defRPr sz="1300"/>
            </a:lvl7pPr>
            <a:lvl8pPr indent="-311150" lvl="7" marL="3657600" rtl="0">
              <a:spcBef>
                <a:spcPts val="0"/>
              </a:spcBef>
              <a:spcAft>
                <a:spcPts val="0"/>
              </a:spcAft>
              <a:buSzPts val="1300"/>
              <a:buChar char="○"/>
              <a:defRPr sz="1300"/>
            </a:lvl8pPr>
            <a:lvl9pPr indent="-311150" lvl="8" marL="4114800" rtl="0">
              <a:spcBef>
                <a:spcPts val="0"/>
              </a:spcBef>
              <a:spcAft>
                <a:spcPts val="0"/>
              </a:spcAft>
              <a:buSzPts val="1300"/>
              <a:buChar char="■"/>
              <a:defRPr sz="1300"/>
            </a:lvl9pPr>
          </a:lstStyle>
          <a:p/>
        </p:txBody>
      </p:sp>
      <p:sp>
        <p:nvSpPr>
          <p:cNvPr id="100" name="Google Shape;100;p19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 3">
  <p:cSld name="TITLE_AND_BODY_3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03" name="Google Shape;103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04" name="Google Shape;104;p20"/>
          <p:cNvSpPr txBox="1"/>
          <p:nvPr>
            <p:ph idx="12" type="sldNum"/>
          </p:nvPr>
        </p:nvSpPr>
        <p:spPr>
          <a:xfrm>
            <a:off x="7086475" y="4936797"/>
            <a:ext cx="2057400" cy="20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>
              <a:solidFill>
                <a:srgbClr val="1E4E79"/>
              </a:solidFill>
            </a:endParaRPr>
          </a:p>
        </p:txBody>
      </p:sp>
      <p:sp>
        <p:nvSpPr>
          <p:cNvPr id="105" name="Google Shape;105;p20"/>
          <p:cNvSpPr txBox="1"/>
          <p:nvPr>
            <p:ph idx="2" type="title"/>
          </p:nvPr>
        </p:nvSpPr>
        <p:spPr>
          <a:xfrm>
            <a:off x="2512225" y="4955550"/>
            <a:ext cx="5932800" cy="18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1000"/>
              <a:buNone/>
              <a:defRPr sz="1000">
                <a:solidFill>
                  <a:srgbClr val="1E4E79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06" name="Google Shape;106;p20"/>
          <p:cNvSpPr txBox="1"/>
          <p:nvPr>
            <p:ph idx="3" type="subTitle"/>
          </p:nvPr>
        </p:nvSpPr>
        <p:spPr>
          <a:xfrm>
            <a:off x="311700" y="6275"/>
            <a:ext cx="5339400" cy="175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1000"/>
              <a:buNone/>
              <a:defRPr sz="1000">
                <a:solidFill>
                  <a:srgbClr val="FFC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22" name="Google Shape;22;p3"/>
          <p:cNvSpPr txBox="1"/>
          <p:nvPr>
            <p:ph idx="12" type="sldNum"/>
          </p:nvPr>
        </p:nvSpPr>
        <p:spPr>
          <a:xfrm>
            <a:off x="7086475" y="4936797"/>
            <a:ext cx="2057400" cy="20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>
              <a:solidFill>
                <a:srgbClr val="1E4E79"/>
              </a:solidFill>
            </a:endParaRPr>
          </a:p>
        </p:txBody>
      </p:sp>
      <p:sp>
        <p:nvSpPr>
          <p:cNvPr id="23" name="Google Shape;23;p3"/>
          <p:cNvSpPr txBox="1"/>
          <p:nvPr>
            <p:ph idx="2" type="title"/>
          </p:nvPr>
        </p:nvSpPr>
        <p:spPr>
          <a:xfrm>
            <a:off x="2512225" y="4955550"/>
            <a:ext cx="5932800" cy="18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1000"/>
              <a:buNone/>
              <a:defRPr sz="1000">
                <a:solidFill>
                  <a:srgbClr val="1E4E79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 1">
  <p:cSld name="SECTION_HEADER_2">
    <p:bg>
      <p:bgPr>
        <a:solidFill>
          <a:schemeClr val="dk1"/>
        </a:solidFill>
      </p:bgPr>
    </p:bg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oogle Shape;108;p21"/>
          <p:cNvGrpSpPr/>
          <p:nvPr/>
        </p:nvGrpSpPr>
        <p:grpSpPr>
          <a:xfrm>
            <a:off x="830392" y="810256"/>
            <a:ext cx="745763" cy="45826"/>
            <a:chOff x="4580561" y="2589004"/>
            <a:chExt cx="1064464" cy="25200"/>
          </a:xfrm>
        </p:grpSpPr>
        <p:sp>
          <p:nvSpPr>
            <p:cNvPr id="109" name="Google Shape;109;p21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0" name="Google Shape;110;p21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11" name="Google Shape;111;p21"/>
          <p:cNvSpPr txBox="1"/>
          <p:nvPr>
            <p:ph type="title"/>
          </p:nvPr>
        </p:nvSpPr>
        <p:spPr>
          <a:xfrm>
            <a:off x="729450" y="1322450"/>
            <a:ext cx="7688400" cy="151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12" name="Google Shape;112;p21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3">
  <p:cSld name="TITLE_4"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5" name="Google Shape;115;p2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16" name="Google Shape;116;p2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 4">
  <p:cSld name="TITLE_AND_BODY_4"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19" name="Google Shape;119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20" name="Google Shape;120;p2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7" name="Google Shape;27;p4"/>
          <p:cNvSpPr txBox="1"/>
          <p:nvPr>
            <p:ph idx="12" type="sldNum"/>
          </p:nvPr>
        </p:nvSpPr>
        <p:spPr>
          <a:xfrm>
            <a:off x="7086475" y="4936797"/>
            <a:ext cx="2057400" cy="20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>
              <a:solidFill>
                <a:srgbClr val="1E4E79"/>
              </a:solidFill>
            </a:endParaRPr>
          </a:p>
        </p:txBody>
      </p:sp>
      <p:sp>
        <p:nvSpPr>
          <p:cNvPr id="28" name="Google Shape;28;p4"/>
          <p:cNvSpPr txBox="1"/>
          <p:nvPr>
            <p:ph idx="2" type="subTitle"/>
          </p:nvPr>
        </p:nvSpPr>
        <p:spPr>
          <a:xfrm>
            <a:off x="311700" y="6275"/>
            <a:ext cx="5339400" cy="175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1000"/>
              <a:buNone/>
              <a:defRPr sz="1000">
                <a:solidFill>
                  <a:srgbClr val="FFC000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4"/>
          <p:cNvSpPr txBox="1"/>
          <p:nvPr/>
        </p:nvSpPr>
        <p:spPr>
          <a:xfrm>
            <a:off x="2499710" y="4936788"/>
            <a:ext cx="5701200" cy="20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rgbClr val="1E4E79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3" name="Google Shape;3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4" name="Google Shape;34;p5"/>
          <p:cNvSpPr txBox="1"/>
          <p:nvPr>
            <p:ph idx="12" type="sldNum"/>
          </p:nvPr>
        </p:nvSpPr>
        <p:spPr>
          <a:xfrm>
            <a:off x="7086475" y="4936797"/>
            <a:ext cx="2057400" cy="20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>
              <a:solidFill>
                <a:srgbClr val="1E4E79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37" name="Google Shape;37;p6"/>
          <p:cNvSpPr txBox="1"/>
          <p:nvPr>
            <p:ph idx="12" type="sldNum"/>
          </p:nvPr>
        </p:nvSpPr>
        <p:spPr>
          <a:xfrm>
            <a:off x="7086475" y="4936797"/>
            <a:ext cx="2057400" cy="20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>
              <a:solidFill>
                <a:srgbClr val="1E4E79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0" name="Google Shape;4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1" name="Google Shape;4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44" name="Google Shape;4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" name="Google Shape;4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8" name="Google Shape;4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9" name="Google Shape;4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0" name="Google Shape;5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53" name="Google Shape;5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11.xml"/><Relationship Id="rId22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10.xml"/><Relationship Id="rId21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23" Type="http://schemas.openxmlformats.org/officeDocument/2006/relationships/theme" Target="../theme/theme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19" Type="http://schemas.openxmlformats.org/officeDocument/2006/relationships/slideLayout" Target="../slideLayouts/slideLayout19.xml"/><Relationship Id="rId6" Type="http://schemas.openxmlformats.org/officeDocument/2006/relationships/slideLayout" Target="../slideLayouts/slideLayout6.xml"/><Relationship Id="rId18" Type="http://schemas.openxmlformats.org/officeDocument/2006/relationships/slideLayout" Target="../slideLayouts/slideLayout18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/>
          <p:nvPr/>
        </p:nvSpPr>
        <p:spPr>
          <a:xfrm>
            <a:off x="0" y="4936800"/>
            <a:ext cx="2499600" cy="206700"/>
          </a:xfrm>
          <a:prstGeom prst="rect">
            <a:avLst/>
          </a:prstGeom>
          <a:solidFill>
            <a:srgbClr val="1E4E79"/>
          </a:solidFill>
          <a:ln>
            <a:noFill/>
          </a:ln>
          <a:effectLst>
            <a:outerShdw blurRad="40000" rotWithShape="0" dir="5400000" dist="23000">
              <a:srgbClr val="808080">
                <a:alpha val="34900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Google Shape;7;p1"/>
          <p:cNvSpPr/>
          <p:nvPr/>
        </p:nvSpPr>
        <p:spPr>
          <a:xfrm>
            <a:off x="2499600" y="4936800"/>
            <a:ext cx="6644400" cy="206700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40000" rotWithShape="0" dir="5400000" dist="23000">
              <a:srgbClr val="808080">
                <a:alpha val="34900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" name="Google Shape;8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0" name="Google Shape;10;p1"/>
          <p:cNvSpPr/>
          <p:nvPr/>
        </p:nvSpPr>
        <p:spPr>
          <a:xfrm>
            <a:off x="5644700" y="-6272"/>
            <a:ext cx="3499500" cy="2067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11;p1"/>
          <p:cNvSpPr txBox="1"/>
          <p:nvPr/>
        </p:nvSpPr>
        <p:spPr>
          <a:xfrm>
            <a:off x="0" y="4936800"/>
            <a:ext cx="2499600" cy="20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FFC000"/>
                </a:solidFill>
                <a:latin typeface="Calibri"/>
                <a:ea typeface="Calibri"/>
                <a:cs typeface="Calibri"/>
                <a:sym typeface="Calibri"/>
              </a:rPr>
              <a:t>University of Michigan </a:t>
            </a:r>
            <a:endParaRPr sz="1200">
              <a:solidFill>
                <a:srgbClr val="FFC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" name="Google Shape;12;p1"/>
          <p:cNvSpPr/>
          <p:nvPr/>
        </p:nvSpPr>
        <p:spPr>
          <a:xfrm>
            <a:off x="0" y="-6275"/>
            <a:ext cx="5644800" cy="206700"/>
          </a:xfrm>
          <a:prstGeom prst="rect">
            <a:avLst/>
          </a:prstGeom>
          <a:solidFill>
            <a:srgbClr val="1E4E79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" name="Google Shape;13;p1"/>
          <p:cNvSpPr txBox="1"/>
          <p:nvPr>
            <p:ph idx="12" type="sldNum"/>
          </p:nvPr>
        </p:nvSpPr>
        <p:spPr>
          <a:xfrm>
            <a:off x="8556775" y="4936750"/>
            <a:ext cx="548700" cy="20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300">
                <a:solidFill>
                  <a:srgbClr val="1E4E79"/>
                </a:solidFill>
              </a:defRPr>
            </a:lvl1pPr>
            <a:lvl2pPr lvl="1" algn="r">
              <a:buNone/>
              <a:defRPr sz="1300">
                <a:solidFill>
                  <a:srgbClr val="1E4E79"/>
                </a:solidFill>
              </a:defRPr>
            </a:lvl2pPr>
            <a:lvl3pPr lvl="2" algn="r">
              <a:buNone/>
              <a:defRPr sz="1300">
                <a:solidFill>
                  <a:srgbClr val="1E4E79"/>
                </a:solidFill>
              </a:defRPr>
            </a:lvl3pPr>
            <a:lvl4pPr lvl="3" algn="r">
              <a:buNone/>
              <a:defRPr sz="1300">
                <a:solidFill>
                  <a:srgbClr val="1E4E79"/>
                </a:solidFill>
              </a:defRPr>
            </a:lvl4pPr>
            <a:lvl5pPr lvl="4" algn="r">
              <a:buNone/>
              <a:defRPr sz="1300">
                <a:solidFill>
                  <a:srgbClr val="1E4E79"/>
                </a:solidFill>
              </a:defRPr>
            </a:lvl5pPr>
            <a:lvl6pPr lvl="5" algn="r">
              <a:buNone/>
              <a:defRPr sz="1300">
                <a:solidFill>
                  <a:srgbClr val="1E4E79"/>
                </a:solidFill>
              </a:defRPr>
            </a:lvl6pPr>
            <a:lvl7pPr lvl="6" algn="r">
              <a:buNone/>
              <a:defRPr sz="1300">
                <a:solidFill>
                  <a:srgbClr val="1E4E79"/>
                </a:solidFill>
              </a:defRPr>
            </a:lvl7pPr>
            <a:lvl8pPr lvl="7" algn="r">
              <a:buNone/>
              <a:defRPr sz="1300">
                <a:solidFill>
                  <a:srgbClr val="1E4E79"/>
                </a:solidFill>
              </a:defRPr>
            </a:lvl8pPr>
            <a:lvl9pPr lvl="8" algn="r">
              <a:buNone/>
              <a:defRPr sz="1300">
                <a:solidFill>
                  <a:srgbClr val="1E4E79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4" name="Google Shape;14;p1"/>
          <p:cNvSpPr txBox="1"/>
          <p:nvPr/>
        </p:nvSpPr>
        <p:spPr>
          <a:xfrm>
            <a:off x="2499710" y="4936788"/>
            <a:ext cx="5701200" cy="20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rgbClr val="1E4E79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6.png"/><Relationship Id="rId4" Type="http://schemas.openxmlformats.org/officeDocument/2006/relationships/image" Target="../media/image10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1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14.xml"/><Relationship Id="rId3" Type="http://schemas.openxmlformats.org/officeDocument/2006/relationships/hyperlink" Target="https://llvm.org/docs/ProgrammersManual.html" TargetMode="Externa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7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7.png"/><Relationship Id="rId4" Type="http://schemas.openxmlformats.org/officeDocument/2006/relationships/image" Target="../media/image5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2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4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4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lang="en" sz="3100">
                <a:latin typeface="Cambria Math"/>
                <a:ea typeface="Cambria Math"/>
                <a:cs typeface="Cambria Math"/>
                <a:sym typeface="Cambria Math"/>
              </a:rPr>
              <a:t>CSE 583 </a:t>
            </a:r>
            <a:r>
              <a:rPr lang="en" sz="3100">
                <a:latin typeface="Cambria Math"/>
                <a:ea typeface="Cambria Math"/>
                <a:cs typeface="Cambria Math"/>
                <a:sym typeface="Cambria Math"/>
              </a:rPr>
              <a:t>HW2</a:t>
            </a:r>
            <a:endParaRPr sz="3100">
              <a:latin typeface="Cambria Math"/>
              <a:ea typeface="Cambria Math"/>
              <a:cs typeface="Cambria Math"/>
              <a:sym typeface="Cambria Math"/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t/>
            </a:r>
            <a:endParaRPr sz="3100">
              <a:latin typeface="Cambria Math"/>
              <a:ea typeface="Cambria Math"/>
              <a:cs typeface="Cambria Math"/>
              <a:sym typeface="Cambria Math"/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lang="en">
                <a:latin typeface="Cambria Math"/>
                <a:ea typeface="Cambria Math"/>
                <a:cs typeface="Cambria Math"/>
                <a:sym typeface="Cambria Math"/>
              </a:rPr>
              <a:t>Frequent Path LICM</a:t>
            </a:r>
            <a:endParaRPr>
              <a:latin typeface="Cambria Math"/>
              <a:ea typeface="Cambria Math"/>
              <a:cs typeface="Cambria Math"/>
              <a:sym typeface="Cambria Math"/>
            </a:endParaRPr>
          </a:p>
        </p:txBody>
      </p:sp>
      <p:sp>
        <p:nvSpPr>
          <p:cNvPr id="126" name="Google Shape;126;p24"/>
          <p:cNvSpPr txBox="1"/>
          <p:nvPr>
            <p:ph idx="1" type="subTitle"/>
          </p:nvPr>
        </p:nvSpPr>
        <p:spPr>
          <a:xfrm>
            <a:off x="311700" y="328854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</a:pPr>
            <a:r>
              <a:rPr lang="en">
                <a:latin typeface="Cambria Math"/>
                <a:ea typeface="Cambria Math"/>
                <a:cs typeface="Cambria Math"/>
                <a:sym typeface="Cambria Math"/>
              </a:rPr>
              <a:t>Due On: Oct 08, 2025</a:t>
            </a:r>
            <a:endParaRPr>
              <a:latin typeface="Cambria Math"/>
              <a:ea typeface="Cambria Math"/>
              <a:cs typeface="Cambria Math"/>
              <a:sym typeface="Cambria Math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3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9047"/>
              <a:buNone/>
            </a:pPr>
            <a:r>
              <a:rPr lang="en">
                <a:latin typeface="Cambria Math"/>
                <a:ea typeface="Cambria Math"/>
                <a:cs typeface="Cambria Math"/>
                <a:sym typeface="Cambria Math"/>
              </a:rPr>
              <a:t>[BONUS] Move more instructions</a:t>
            </a:r>
            <a:endParaRPr>
              <a:latin typeface="Cambria Math"/>
              <a:ea typeface="Cambria Math"/>
              <a:cs typeface="Cambria Math"/>
              <a:sym typeface="Cambria Math"/>
            </a:endParaRPr>
          </a:p>
        </p:txBody>
      </p:sp>
      <p:sp>
        <p:nvSpPr>
          <p:cNvPr id="196" name="Google Shape;196;p33"/>
          <p:cNvSpPr txBox="1"/>
          <p:nvPr>
            <p:ph idx="1" type="body"/>
          </p:nvPr>
        </p:nvSpPr>
        <p:spPr>
          <a:xfrm>
            <a:off x="311700" y="1152475"/>
            <a:ext cx="30054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>
                <a:latin typeface="Cambria Math"/>
                <a:ea typeface="Cambria Math"/>
                <a:cs typeface="Cambria Math"/>
                <a:sym typeface="Cambria Math"/>
              </a:rPr>
              <a:t>Since we moved the load, the following instruction has also become invariant in the loop.</a:t>
            </a:r>
            <a:endParaRPr>
              <a:latin typeface="Cambria Math"/>
              <a:ea typeface="Cambria Math"/>
              <a:cs typeface="Cambria Math"/>
              <a:sym typeface="Cambria Math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rPr lang="en">
                <a:latin typeface="Cambria Math"/>
                <a:ea typeface="Cambria Math"/>
                <a:cs typeface="Cambria Math"/>
                <a:sym typeface="Cambria Math"/>
              </a:rPr>
              <a:t>So we can move it up to the pre-header as well, adding to our gains.</a:t>
            </a:r>
            <a:endParaRPr>
              <a:latin typeface="Cambria Math"/>
              <a:ea typeface="Cambria Math"/>
              <a:cs typeface="Cambria Math"/>
              <a:sym typeface="Cambria Math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800"/>
              <a:buNone/>
            </a:pPr>
            <a:r>
              <a:rPr lang="en">
                <a:latin typeface="Cambria Math"/>
                <a:ea typeface="Cambria Math"/>
                <a:cs typeface="Cambria Math"/>
                <a:sym typeface="Cambria Math"/>
              </a:rPr>
              <a:t>And we need to add the fix up code too.</a:t>
            </a:r>
            <a:endParaRPr>
              <a:latin typeface="Cambria Math"/>
              <a:ea typeface="Cambria Math"/>
              <a:cs typeface="Cambria Math"/>
              <a:sym typeface="Cambria Math"/>
            </a:endParaRPr>
          </a:p>
        </p:txBody>
      </p:sp>
      <p:pic>
        <p:nvPicPr>
          <p:cNvPr id="197" name="Google Shape;197;p33"/>
          <p:cNvPicPr preferRelativeResize="0"/>
          <p:nvPr/>
        </p:nvPicPr>
        <p:blipFill rotWithShape="1">
          <a:blip r:embed="rId3">
            <a:alphaModFix/>
          </a:blip>
          <a:srcRect b="6261" l="0" r="0" t="7494"/>
          <a:stretch/>
        </p:blipFill>
        <p:spPr>
          <a:xfrm>
            <a:off x="3410725" y="1303271"/>
            <a:ext cx="2429000" cy="3486950"/>
          </a:xfrm>
          <a:prstGeom prst="rect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198" name="Google Shape;198;p33"/>
          <p:cNvPicPr preferRelativeResize="0"/>
          <p:nvPr/>
        </p:nvPicPr>
        <p:blipFill rotWithShape="1">
          <a:blip r:embed="rId4">
            <a:alphaModFix/>
          </a:blip>
          <a:srcRect b="5766" l="0" r="0" t="7653"/>
          <a:stretch/>
        </p:blipFill>
        <p:spPr>
          <a:xfrm>
            <a:off x="5971866" y="345150"/>
            <a:ext cx="3087101" cy="4453201"/>
          </a:xfrm>
          <a:prstGeom prst="rect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3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9047"/>
              <a:buNone/>
            </a:pPr>
            <a:r>
              <a:rPr lang="en">
                <a:latin typeface="Cambria Math"/>
                <a:ea typeface="Cambria Math"/>
                <a:cs typeface="Cambria Math"/>
                <a:sym typeface="Cambria Math"/>
              </a:rPr>
              <a:t>FPLICM</a:t>
            </a:r>
            <a:endParaRPr>
              <a:latin typeface="Cambria Math"/>
              <a:ea typeface="Cambria Math"/>
              <a:cs typeface="Cambria Math"/>
              <a:sym typeface="Cambria Math"/>
            </a:endParaRPr>
          </a:p>
        </p:txBody>
      </p:sp>
      <p:sp>
        <p:nvSpPr>
          <p:cNvPr id="204" name="Google Shape;204;p34"/>
          <p:cNvSpPr txBox="1"/>
          <p:nvPr>
            <p:ph idx="1" type="body"/>
          </p:nvPr>
        </p:nvSpPr>
        <p:spPr>
          <a:xfrm>
            <a:off x="311700" y="113402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SzPts val="1800"/>
              <a:buNone/>
            </a:pPr>
            <a:r>
              <a:rPr lang="en">
                <a:latin typeface="Cambria Math"/>
                <a:ea typeface="Cambria Math"/>
                <a:cs typeface="Cambria Math"/>
                <a:sym typeface="Cambria Math"/>
              </a:rPr>
              <a:t>Before</a:t>
            </a:r>
            <a:endParaRPr>
              <a:latin typeface="Cambria Math"/>
              <a:ea typeface="Cambria Math"/>
              <a:cs typeface="Cambria Math"/>
              <a:sym typeface="Cambria Math"/>
            </a:endParaRPr>
          </a:p>
        </p:txBody>
      </p:sp>
      <p:pic>
        <p:nvPicPr>
          <p:cNvPr id="205" name="Google Shape;205;p34"/>
          <p:cNvPicPr preferRelativeResize="0"/>
          <p:nvPr/>
        </p:nvPicPr>
        <p:blipFill rotWithShape="1">
          <a:blip r:embed="rId3">
            <a:alphaModFix/>
          </a:blip>
          <a:srcRect b="5629" l="0" r="0" t="7361"/>
          <a:stretch/>
        </p:blipFill>
        <p:spPr>
          <a:xfrm>
            <a:off x="1833850" y="334050"/>
            <a:ext cx="6220400" cy="4475400"/>
          </a:xfrm>
          <a:prstGeom prst="rect">
            <a:avLst/>
          </a:prstGeom>
          <a:noFill/>
          <a:ln>
            <a:noFill/>
          </a:ln>
        </p:spPr>
      </p:pic>
      <p:sp>
        <p:nvSpPr>
          <p:cNvPr id="206" name="Google Shape;206;p34"/>
          <p:cNvSpPr txBox="1"/>
          <p:nvPr/>
        </p:nvSpPr>
        <p:spPr>
          <a:xfrm>
            <a:off x="8213900" y="1134025"/>
            <a:ext cx="9525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i="0" lang="en" sz="1800" u="none" cap="none" strike="noStrike">
                <a:solidFill>
                  <a:schemeClr val="dk2"/>
                </a:solidFill>
                <a:latin typeface="Cambria Math"/>
                <a:ea typeface="Cambria Math"/>
                <a:cs typeface="Cambria Math"/>
                <a:sym typeface="Cambria Math"/>
              </a:rPr>
              <a:t>After</a:t>
            </a:r>
            <a:endParaRPr i="0" sz="1800" u="none" cap="none" strike="noStrike">
              <a:solidFill>
                <a:schemeClr val="dk2"/>
              </a:solidFill>
              <a:latin typeface="Cambria Math"/>
              <a:ea typeface="Cambria Math"/>
              <a:cs typeface="Cambria Math"/>
              <a:sym typeface="Cambria Math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35"/>
          <p:cNvSpPr txBox="1"/>
          <p:nvPr>
            <p:ph idx="1" type="body"/>
          </p:nvPr>
        </p:nvSpPr>
        <p:spPr>
          <a:xfrm>
            <a:off x="311700" y="1152475"/>
            <a:ext cx="81834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556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Font typeface="Cambria Math"/>
              <a:buChar char="●"/>
            </a:pPr>
            <a:r>
              <a:rPr lang="en" sz="2000">
                <a:latin typeface="Cambria Math"/>
                <a:ea typeface="Cambria Math"/>
                <a:cs typeface="Cambria Math"/>
                <a:sym typeface="Cambria Math"/>
              </a:rPr>
              <a:t>Implement FPLICM.</a:t>
            </a:r>
            <a:endParaRPr sz="2000">
              <a:latin typeface="Cambria Math"/>
              <a:ea typeface="Cambria Math"/>
              <a:cs typeface="Cambria Math"/>
              <a:sym typeface="Cambria Math"/>
            </a:endParaRPr>
          </a:p>
          <a:p>
            <a:pPr indent="-3556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Font typeface="Cambria Math"/>
              <a:buChar char="●"/>
            </a:pPr>
            <a:r>
              <a:rPr lang="en" sz="2000">
                <a:latin typeface="Cambria Math"/>
                <a:ea typeface="Cambria Math"/>
                <a:cs typeface="Cambria Math"/>
                <a:sym typeface="Cambria Math"/>
              </a:rPr>
              <a:t>Two passes:</a:t>
            </a:r>
            <a:endParaRPr sz="2000">
              <a:latin typeface="Cambria Math"/>
              <a:ea typeface="Cambria Math"/>
              <a:cs typeface="Cambria Math"/>
              <a:sym typeface="Cambria Math"/>
            </a:endParaRPr>
          </a:p>
          <a:p>
            <a:pPr indent="-3556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Font typeface="Cambria Math"/>
              <a:buChar char="○"/>
            </a:pPr>
            <a:r>
              <a:rPr lang="en" sz="1600">
                <a:latin typeface="Cambria Math"/>
                <a:ea typeface="Cambria Math"/>
                <a:cs typeface="Cambria Math"/>
                <a:sym typeface="Cambria Math"/>
              </a:rPr>
              <a:t>Correctness (Mandatory):</a:t>
            </a:r>
            <a:endParaRPr sz="1600">
              <a:latin typeface="Cambria Math"/>
              <a:ea typeface="Cambria Math"/>
              <a:cs typeface="Cambria Math"/>
              <a:sym typeface="Cambria Math"/>
            </a:endParaRPr>
          </a:p>
          <a:p>
            <a:pPr indent="-355600" lvl="2" marL="1371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Font typeface="Cambria Math"/>
              <a:buChar char="■"/>
            </a:pPr>
            <a:r>
              <a:rPr lang="en" sz="1600">
                <a:latin typeface="Cambria Math"/>
                <a:ea typeface="Cambria Math"/>
                <a:cs typeface="Cambria Math"/>
                <a:sym typeface="Cambria Math"/>
              </a:rPr>
              <a:t>Perform FPLICM on almost-invariant loads.</a:t>
            </a:r>
            <a:endParaRPr sz="1600">
              <a:latin typeface="Cambria Math"/>
              <a:ea typeface="Cambria Math"/>
              <a:cs typeface="Cambria Math"/>
              <a:sym typeface="Cambria Math"/>
            </a:endParaRPr>
          </a:p>
          <a:p>
            <a:pPr indent="-3302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600"/>
              <a:buFont typeface="Cambria Math"/>
              <a:buChar char="○"/>
            </a:pPr>
            <a:r>
              <a:rPr lang="en" sz="1600">
                <a:latin typeface="Cambria Math"/>
                <a:ea typeface="Cambria Math"/>
                <a:cs typeface="Cambria Math"/>
                <a:sym typeface="Cambria Math"/>
              </a:rPr>
              <a:t>Performance (Bonus):</a:t>
            </a:r>
            <a:endParaRPr sz="1600">
              <a:latin typeface="Cambria Math"/>
              <a:ea typeface="Cambria Math"/>
              <a:cs typeface="Cambria Math"/>
              <a:sym typeface="Cambria Math"/>
            </a:endParaRPr>
          </a:p>
          <a:p>
            <a:pPr indent="-330200" lvl="2" marL="1371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600"/>
              <a:buFont typeface="Cambria Math"/>
              <a:buChar char="■"/>
            </a:pPr>
            <a:r>
              <a:rPr lang="en" sz="1600">
                <a:latin typeface="Cambria Math"/>
                <a:ea typeface="Cambria Math"/>
                <a:cs typeface="Cambria Math"/>
                <a:sym typeface="Cambria Math"/>
              </a:rPr>
              <a:t>Perform FPLICM on any instruction.</a:t>
            </a:r>
            <a:endParaRPr sz="1600">
              <a:latin typeface="Cambria Math"/>
              <a:ea typeface="Cambria Math"/>
              <a:cs typeface="Cambria Math"/>
              <a:sym typeface="Cambria Math"/>
            </a:endParaRPr>
          </a:p>
          <a:p>
            <a:pPr indent="-330200" lvl="2" marL="1371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600"/>
              <a:buFont typeface="Cambria Math"/>
              <a:buChar char="■"/>
            </a:pPr>
            <a:r>
              <a:rPr lang="en" sz="1600">
                <a:latin typeface="Cambria Math"/>
                <a:ea typeface="Cambria Math"/>
                <a:cs typeface="Cambria Math"/>
                <a:sym typeface="Cambria Math"/>
              </a:rPr>
              <a:t>Adjust heuristics (threshold for hot-path detection).</a:t>
            </a:r>
            <a:endParaRPr sz="1600">
              <a:latin typeface="Cambria Math"/>
              <a:ea typeface="Cambria Math"/>
              <a:cs typeface="Cambria Math"/>
              <a:sym typeface="Cambria Math"/>
            </a:endParaRPr>
          </a:p>
          <a:p>
            <a:pPr indent="-330200" lvl="2" marL="1371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600"/>
              <a:buFont typeface="Cambria Math"/>
              <a:buChar char="■"/>
            </a:pPr>
            <a:r>
              <a:rPr lang="en" sz="1600">
                <a:latin typeface="Cambria Math"/>
                <a:ea typeface="Cambria Math"/>
                <a:cs typeface="Cambria Math"/>
                <a:sym typeface="Cambria Math"/>
              </a:rPr>
              <a:t>Any other optimization you want to do.</a:t>
            </a:r>
            <a:endParaRPr sz="1600">
              <a:latin typeface="Cambria Math"/>
              <a:ea typeface="Cambria Math"/>
              <a:cs typeface="Cambria Math"/>
              <a:sym typeface="Cambria Math"/>
            </a:endParaRPr>
          </a:p>
        </p:txBody>
      </p:sp>
      <p:sp>
        <p:nvSpPr>
          <p:cNvPr id="212" name="Google Shape;212;p3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9047"/>
              <a:buNone/>
            </a:pPr>
            <a:r>
              <a:rPr lang="en">
                <a:latin typeface="Cambria Math"/>
                <a:ea typeface="Cambria Math"/>
                <a:cs typeface="Cambria Math"/>
                <a:sym typeface="Cambria Math"/>
              </a:rPr>
              <a:t>HW2 Overview</a:t>
            </a:r>
            <a:endParaRPr>
              <a:latin typeface="Cambria Math"/>
              <a:ea typeface="Cambria Math"/>
              <a:cs typeface="Cambria Math"/>
              <a:sym typeface="Cambria Math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3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9047"/>
              <a:buNone/>
            </a:pPr>
            <a:r>
              <a:rPr lang="en">
                <a:latin typeface="Cambria Math"/>
                <a:ea typeface="Cambria Math"/>
                <a:cs typeface="Cambria Math"/>
                <a:sym typeface="Cambria Math"/>
              </a:rPr>
              <a:t>What you have been given</a:t>
            </a:r>
            <a:endParaRPr>
              <a:latin typeface="Cambria Math"/>
              <a:ea typeface="Cambria Math"/>
              <a:cs typeface="Cambria Math"/>
              <a:sym typeface="Cambria Math"/>
            </a:endParaRPr>
          </a:p>
        </p:txBody>
      </p:sp>
      <p:sp>
        <p:nvSpPr>
          <p:cNvPr id="218" name="Google Shape;218;p3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Cambria Math"/>
              <a:buAutoNum type="arabicPeriod"/>
            </a:pPr>
            <a:r>
              <a:rPr lang="en">
                <a:latin typeface="Cambria Math"/>
                <a:ea typeface="Cambria Math"/>
                <a:cs typeface="Cambria Math"/>
                <a:sym typeface="Cambria Math"/>
              </a:rPr>
              <a:t>A run script</a:t>
            </a:r>
            <a:endParaRPr>
              <a:latin typeface="Cambria Math"/>
              <a:ea typeface="Cambria Math"/>
              <a:cs typeface="Cambria Math"/>
              <a:sym typeface="Cambria Math"/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Cambria Math"/>
              <a:buAutoNum type="alphaLcPeriod"/>
            </a:pPr>
            <a:r>
              <a:rPr lang="en">
                <a:latin typeface="Cambria Math"/>
                <a:ea typeface="Cambria Math"/>
                <a:cs typeface="Cambria Math"/>
                <a:sym typeface="Cambria Math"/>
              </a:rPr>
              <a:t>Includes option to visualize the CFG</a:t>
            </a:r>
            <a:endParaRPr>
              <a:latin typeface="Cambria Math"/>
              <a:ea typeface="Cambria Math"/>
              <a:cs typeface="Cambria Math"/>
              <a:sym typeface="Cambria Math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Cambria Math"/>
              <a:buAutoNum type="arabicPeriod"/>
            </a:pPr>
            <a:r>
              <a:rPr lang="en">
                <a:latin typeface="Cambria Math"/>
                <a:ea typeface="Cambria Math"/>
                <a:cs typeface="Cambria Math"/>
                <a:sym typeface="Cambria Math"/>
              </a:rPr>
              <a:t>Benchmarks</a:t>
            </a:r>
            <a:endParaRPr>
              <a:latin typeface="Cambria Math"/>
              <a:ea typeface="Cambria Math"/>
              <a:cs typeface="Cambria Math"/>
              <a:sym typeface="Cambria Math"/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Cambria Math"/>
              <a:buAutoNum type="alphaLcPeriod"/>
            </a:pPr>
            <a:r>
              <a:rPr lang="en">
                <a:latin typeface="Cambria Math"/>
                <a:ea typeface="Cambria Math"/>
                <a:cs typeface="Cambria Math"/>
                <a:sym typeface="Cambria Math"/>
              </a:rPr>
              <a:t>6 correctness (Mandatory)</a:t>
            </a:r>
            <a:endParaRPr>
              <a:latin typeface="Cambria Math"/>
              <a:ea typeface="Cambria Math"/>
              <a:cs typeface="Cambria Math"/>
              <a:sym typeface="Cambria Math"/>
            </a:endParaRPr>
          </a:p>
          <a:p>
            <a:pPr indent="-317500" lvl="2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Cambria Math"/>
              <a:buAutoNum type="romanLcPeriod"/>
            </a:pPr>
            <a:r>
              <a:rPr lang="en">
                <a:latin typeface="Cambria Math"/>
                <a:ea typeface="Cambria Math"/>
                <a:cs typeface="Cambria Math"/>
                <a:sym typeface="Cambria Math"/>
              </a:rPr>
              <a:t>Simple cases exploring different scenarios that your code should be able to handle.</a:t>
            </a:r>
            <a:endParaRPr>
              <a:latin typeface="Cambria Math"/>
              <a:ea typeface="Cambria Math"/>
              <a:cs typeface="Cambria Math"/>
              <a:sym typeface="Cambria Math"/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Cambria Math"/>
              <a:buAutoNum type="alphaLcPeriod"/>
            </a:pPr>
            <a:r>
              <a:rPr lang="en">
                <a:latin typeface="Cambria Math"/>
                <a:ea typeface="Cambria Math"/>
                <a:cs typeface="Cambria Math"/>
                <a:sym typeface="Cambria Math"/>
              </a:rPr>
              <a:t>4 performance (Optional)</a:t>
            </a:r>
            <a:endParaRPr>
              <a:latin typeface="Cambria Math"/>
              <a:ea typeface="Cambria Math"/>
              <a:cs typeface="Cambria Math"/>
              <a:sym typeface="Cambria Math"/>
            </a:endParaRPr>
          </a:p>
          <a:p>
            <a:pPr indent="-317500" lvl="2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Cambria Math"/>
              <a:buAutoNum type="romanLcPeriod"/>
            </a:pPr>
            <a:r>
              <a:rPr lang="en">
                <a:latin typeface="Cambria Math"/>
                <a:ea typeface="Cambria Math"/>
                <a:cs typeface="Cambria Math"/>
                <a:sym typeface="Cambria Math"/>
              </a:rPr>
              <a:t>Cases with high trip counts and more opportunities for hoisting.</a:t>
            </a:r>
            <a:endParaRPr>
              <a:latin typeface="Cambria Math"/>
              <a:ea typeface="Cambria Math"/>
              <a:cs typeface="Cambria Math"/>
              <a:sym typeface="Cambria Math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Cambria Math"/>
              <a:buAutoNum type="arabicPeriod"/>
            </a:pPr>
            <a:r>
              <a:rPr lang="en">
                <a:latin typeface="Cambria Math"/>
                <a:ea typeface="Cambria Math"/>
                <a:cs typeface="Cambria Math"/>
                <a:sym typeface="Cambria Math"/>
              </a:rPr>
              <a:t>Basic template to write code in.</a:t>
            </a:r>
            <a:endParaRPr>
              <a:latin typeface="Cambria Math"/>
              <a:ea typeface="Cambria Math"/>
              <a:cs typeface="Cambria Math"/>
              <a:sym typeface="Cambria Math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3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9047"/>
              <a:buNone/>
            </a:pPr>
            <a:r>
              <a:rPr lang="en">
                <a:latin typeface="Cambria Math"/>
                <a:ea typeface="Cambria Math"/>
                <a:cs typeface="Cambria Math"/>
                <a:sym typeface="Cambria Math"/>
              </a:rPr>
              <a:t>Some LLVM Resources</a:t>
            </a:r>
            <a:endParaRPr>
              <a:latin typeface="Cambria Math"/>
              <a:ea typeface="Cambria Math"/>
              <a:cs typeface="Cambria Math"/>
              <a:sym typeface="Cambria Math"/>
            </a:endParaRPr>
          </a:p>
        </p:txBody>
      </p:sp>
      <p:sp>
        <p:nvSpPr>
          <p:cNvPr id="224" name="Google Shape;224;p3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Cambria Math"/>
              <a:buChar char="●"/>
            </a:pPr>
            <a:r>
              <a:rPr lang="en">
                <a:latin typeface="Cambria Math"/>
                <a:ea typeface="Cambria Math"/>
                <a:cs typeface="Cambria Math"/>
                <a:sym typeface="Cambria Math"/>
              </a:rPr>
              <a:t>Disclaimer: These are only recommendations, you do not have to use these.</a:t>
            </a:r>
            <a:endParaRPr>
              <a:latin typeface="Cambria Math"/>
              <a:ea typeface="Cambria Math"/>
              <a:cs typeface="Cambria Math"/>
              <a:sym typeface="Cambria Math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>
              <a:latin typeface="Cambria Math"/>
              <a:ea typeface="Cambria Math"/>
              <a:cs typeface="Cambria Math"/>
              <a:sym typeface="Cambria Math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rPr lang="en">
                <a:latin typeface="Cambria Math"/>
                <a:ea typeface="Cambria Math"/>
                <a:cs typeface="Cambria Math"/>
                <a:sym typeface="Cambria Math"/>
              </a:rPr>
              <a:t>Always a useful resource: </a:t>
            </a:r>
            <a:r>
              <a:rPr lang="en" u="sng">
                <a:solidFill>
                  <a:schemeClr val="hlink"/>
                </a:solidFill>
                <a:latin typeface="Cambria Math"/>
                <a:ea typeface="Cambria Math"/>
                <a:cs typeface="Cambria Math"/>
                <a:sym typeface="Cambria Math"/>
                <a:hlinkClick r:id="rId3"/>
              </a:rPr>
              <a:t>https://llvm.org/docs/ProgrammersManual.html</a:t>
            </a:r>
            <a:endParaRPr>
              <a:latin typeface="Cambria Math"/>
              <a:ea typeface="Cambria Math"/>
              <a:cs typeface="Cambria Math"/>
              <a:sym typeface="Cambria Math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800"/>
              <a:buNone/>
            </a:pPr>
            <a:r>
              <a:t/>
            </a:r>
            <a:endParaRPr>
              <a:latin typeface="Cambria Math"/>
              <a:ea typeface="Cambria Math"/>
              <a:cs typeface="Cambria Math"/>
              <a:sym typeface="Cambria Math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3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9047"/>
              <a:buNone/>
            </a:pPr>
            <a:r>
              <a:rPr lang="en">
                <a:latin typeface="Cambria Math"/>
                <a:ea typeface="Cambria Math"/>
                <a:cs typeface="Cambria Math"/>
                <a:sym typeface="Cambria Math"/>
              </a:rPr>
              <a:t>Manipulating Basic Blocks</a:t>
            </a:r>
            <a:endParaRPr>
              <a:latin typeface="Cambria Math"/>
              <a:ea typeface="Cambria Math"/>
              <a:cs typeface="Cambria Math"/>
              <a:sym typeface="Cambria Math"/>
            </a:endParaRPr>
          </a:p>
        </p:txBody>
      </p:sp>
      <p:sp>
        <p:nvSpPr>
          <p:cNvPr id="230" name="Google Shape;230;p3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>
                <a:latin typeface="Cambria Math"/>
                <a:ea typeface="Cambria Math"/>
                <a:cs typeface="Cambria Math"/>
                <a:sym typeface="Cambria Math"/>
              </a:rPr>
              <a:t>SplitBlock()</a:t>
            </a:r>
            <a:endParaRPr>
              <a:latin typeface="Cambria Math"/>
              <a:ea typeface="Cambria Math"/>
              <a:cs typeface="Cambria Math"/>
              <a:sym typeface="Cambria Math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Font typeface="Cambria Math"/>
              <a:buChar char="●"/>
            </a:pPr>
            <a:r>
              <a:rPr lang="en">
                <a:latin typeface="Cambria Math"/>
                <a:ea typeface="Cambria Math"/>
                <a:cs typeface="Cambria Math"/>
                <a:sym typeface="Cambria Math"/>
              </a:rPr>
              <a:t>Splits the BB at the specified instruction.</a:t>
            </a:r>
            <a:endParaRPr>
              <a:latin typeface="Cambria Math"/>
              <a:ea typeface="Cambria Math"/>
              <a:cs typeface="Cambria Math"/>
              <a:sym typeface="Cambria Math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rPr lang="en">
                <a:latin typeface="Cambria Math"/>
                <a:ea typeface="Cambria Math"/>
                <a:cs typeface="Cambria Math"/>
                <a:sym typeface="Cambria Math"/>
              </a:rPr>
              <a:t>SplitEdge()</a:t>
            </a:r>
            <a:endParaRPr>
              <a:latin typeface="Cambria Math"/>
              <a:ea typeface="Cambria Math"/>
              <a:cs typeface="Cambria Math"/>
              <a:sym typeface="Cambria Math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Font typeface="Cambria Math"/>
              <a:buChar char="●"/>
            </a:pPr>
            <a:r>
              <a:rPr lang="en">
                <a:latin typeface="Cambria Math"/>
                <a:ea typeface="Cambria Math"/>
                <a:cs typeface="Cambria Math"/>
                <a:sym typeface="Cambria Math"/>
              </a:rPr>
              <a:t>Insert a BB on the edge connecting two specified BBs</a:t>
            </a:r>
            <a:endParaRPr>
              <a:latin typeface="Cambria Math"/>
              <a:ea typeface="Cambria Math"/>
              <a:cs typeface="Cambria Math"/>
              <a:sym typeface="Cambria Math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3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9047"/>
              <a:buNone/>
            </a:pPr>
            <a:r>
              <a:rPr lang="en">
                <a:latin typeface="Cambria Math"/>
                <a:ea typeface="Cambria Math"/>
                <a:cs typeface="Cambria Math"/>
                <a:sym typeface="Cambria Math"/>
              </a:rPr>
              <a:t>Instructions and Variables</a:t>
            </a:r>
            <a:endParaRPr>
              <a:latin typeface="Cambria Math"/>
              <a:ea typeface="Cambria Math"/>
              <a:cs typeface="Cambria Math"/>
              <a:sym typeface="Cambria Math"/>
            </a:endParaRPr>
          </a:p>
        </p:txBody>
      </p:sp>
      <p:sp>
        <p:nvSpPr>
          <p:cNvPr id="236" name="Google Shape;236;p3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Cambria Math"/>
              <a:buChar char="●"/>
            </a:pPr>
            <a:r>
              <a:rPr lang="en">
                <a:latin typeface="Cambria Math"/>
                <a:ea typeface="Cambria Math"/>
                <a:cs typeface="Cambria Math"/>
                <a:sym typeface="Cambria Math"/>
              </a:rPr>
              <a:t>Most Instructions have a constructor (look at the documentation)</a:t>
            </a:r>
            <a:endParaRPr>
              <a:latin typeface="Cambria Math"/>
              <a:ea typeface="Cambria Math"/>
              <a:cs typeface="Cambria Math"/>
              <a:sym typeface="Cambria Math"/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Cambria Math"/>
              <a:buChar char="○"/>
            </a:pPr>
            <a:r>
              <a:rPr lang="en">
                <a:latin typeface="Cambria Math"/>
                <a:ea typeface="Cambria Math"/>
                <a:cs typeface="Cambria Math"/>
                <a:sym typeface="Cambria Math"/>
              </a:rPr>
              <a:t>It allows you to specify operands</a:t>
            </a:r>
            <a:endParaRPr>
              <a:latin typeface="Cambria Math"/>
              <a:ea typeface="Cambria Math"/>
              <a:cs typeface="Cambria Math"/>
              <a:sym typeface="Cambria Math"/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Cambria Math"/>
              <a:buChar char="○"/>
            </a:pPr>
            <a:r>
              <a:rPr lang="en">
                <a:latin typeface="Cambria Math"/>
                <a:ea typeface="Cambria Math"/>
                <a:cs typeface="Cambria Math"/>
                <a:sym typeface="Cambria Math"/>
              </a:rPr>
              <a:t>It also allows you to specify where you want to insert this instruction.</a:t>
            </a:r>
            <a:endParaRPr>
              <a:latin typeface="Cambria Math"/>
              <a:ea typeface="Cambria Math"/>
              <a:cs typeface="Cambria Math"/>
              <a:sym typeface="Cambria Math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Cambria Math"/>
              <a:buChar char="●"/>
            </a:pPr>
            <a:r>
              <a:rPr lang="en">
                <a:latin typeface="Cambria Math"/>
                <a:ea typeface="Cambria Math"/>
                <a:cs typeface="Cambria Math"/>
                <a:sym typeface="Cambria Math"/>
              </a:rPr>
              <a:t>Many instructions also have a clone() function</a:t>
            </a:r>
            <a:endParaRPr>
              <a:latin typeface="Cambria Math"/>
              <a:ea typeface="Cambria Math"/>
              <a:cs typeface="Cambria Math"/>
              <a:sym typeface="Cambria Math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Cambria Math"/>
              <a:buChar char="●"/>
            </a:pPr>
            <a:r>
              <a:rPr lang="en">
                <a:latin typeface="Cambria Math"/>
                <a:ea typeface="Cambria Math"/>
                <a:cs typeface="Cambria Math"/>
                <a:sym typeface="Cambria Math"/>
              </a:rPr>
              <a:t>Functions that are useful across all Instructions are in llvm/IR/Instructions.h</a:t>
            </a:r>
            <a:endParaRPr>
              <a:latin typeface="Cambria Math"/>
              <a:ea typeface="Cambria Math"/>
              <a:cs typeface="Cambria Math"/>
              <a:sym typeface="Cambria Math"/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Cambria Math"/>
              <a:buChar char="○"/>
            </a:pPr>
            <a:r>
              <a:rPr lang="en">
                <a:latin typeface="Cambria Math"/>
                <a:ea typeface="Cambria Math"/>
                <a:cs typeface="Cambria Math"/>
                <a:sym typeface="Cambria Math"/>
              </a:rPr>
              <a:t>These include functions that can be used to insert/move instructions</a:t>
            </a:r>
            <a:endParaRPr>
              <a:latin typeface="Cambria Math"/>
              <a:ea typeface="Cambria Math"/>
              <a:cs typeface="Cambria Math"/>
              <a:sym typeface="Cambria Math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>
              <a:latin typeface="Cambria Math"/>
              <a:ea typeface="Cambria Math"/>
              <a:cs typeface="Cambria Math"/>
              <a:sym typeface="Cambria Math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Font typeface="Cambria Math"/>
              <a:buChar char="●"/>
            </a:pPr>
            <a:r>
              <a:rPr lang="en">
                <a:latin typeface="Cambria Math"/>
                <a:ea typeface="Cambria Math"/>
                <a:cs typeface="Cambria Math"/>
                <a:sym typeface="Cambria Math"/>
              </a:rPr>
              <a:t>Use AllocaInst to allocate memory space on the stack.</a:t>
            </a:r>
            <a:endParaRPr>
              <a:latin typeface="Cambria Math"/>
              <a:ea typeface="Cambria Math"/>
              <a:cs typeface="Cambria Math"/>
              <a:sym typeface="Cambria Math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4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9047"/>
              <a:buNone/>
            </a:pPr>
            <a:r>
              <a:rPr lang="en">
                <a:latin typeface="Cambria Math"/>
                <a:ea typeface="Cambria Math"/>
                <a:cs typeface="Cambria Math"/>
                <a:sym typeface="Cambria Math"/>
              </a:rPr>
              <a:t>An important note on SSA</a:t>
            </a:r>
            <a:endParaRPr>
              <a:latin typeface="Cambria Math"/>
              <a:ea typeface="Cambria Math"/>
              <a:cs typeface="Cambria Math"/>
              <a:sym typeface="Cambria Math"/>
            </a:endParaRPr>
          </a:p>
        </p:txBody>
      </p:sp>
      <p:sp>
        <p:nvSpPr>
          <p:cNvPr id="242" name="Google Shape;242;p4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556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Font typeface="Cambria Math"/>
              <a:buChar char="●"/>
            </a:pPr>
            <a:r>
              <a:rPr lang="en" sz="2000">
                <a:latin typeface="Cambria Math"/>
                <a:ea typeface="Cambria Math"/>
                <a:cs typeface="Cambria Math"/>
                <a:sym typeface="Cambria Math"/>
              </a:rPr>
              <a:t>LLVM is in SSA form.</a:t>
            </a:r>
            <a:endParaRPr sz="2000">
              <a:latin typeface="Cambria Math"/>
              <a:ea typeface="Cambria Math"/>
              <a:cs typeface="Cambria Math"/>
              <a:sym typeface="Cambria Math"/>
            </a:endParaRPr>
          </a:p>
          <a:p>
            <a:pPr indent="-3556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Font typeface="Cambria Math"/>
              <a:buChar char="●"/>
            </a:pPr>
            <a:r>
              <a:rPr lang="en" sz="2000">
                <a:latin typeface="Cambria Math"/>
                <a:ea typeface="Cambria Math"/>
                <a:cs typeface="Cambria Math"/>
                <a:sym typeface="Cambria Math"/>
              </a:rPr>
              <a:t>This means that when you clone an instruction, the </a:t>
            </a:r>
            <a:r>
              <a:rPr b="1" lang="en" sz="2000">
                <a:latin typeface="Cambria Math"/>
                <a:ea typeface="Cambria Math"/>
                <a:cs typeface="Cambria Math"/>
                <a:sym typeface="Cambria Math"/>
              </a:rPr>
              <a:t>LHS</a:t>
            </a:r>
            <a:r>
              <a:rPr lang="en" sz="2000">
                <a:latin typeface="Cambria Math"/>
                <a:ea typeface="Cambria Math"/>
                <a:cs typeface="Cambria Math"/>
                <a:sym typeface="Cambria Math"/>
              </a:rPr>
              <a:t> will be different.</a:t>
            </a:r>
            <a:endParaRPr sz="2000">
              <a:latin typeface="Cambria Math"/>
              <a:ea typeface="Cambria Math"/>
              <a:cs typeface="Cambria Math"/>
              <a:sym typeface="Cambria Math"/>
            </a:endParaRPr>
          </a:p>
          <a:p>
            <a:pPr indent="-3556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Font typeface="Cambria Math"/>
              <a:buChar char="●"/>
            </a:pPr>
            <a:r>
              <a:rPr lang="en" sz="2000">
                <a:latin typeface="Cambria Math"/>
                <a:ea typeface="Cambria Math"/>
                <a:cs typeface="Cambria Math"/>
                <a:sym typeface="Cambria Math"/>
              </a:rPr>
              <a:t>You need to ensure that the correct values are used in the correct places.</a:t>
            </a:r>
            <a:endParaRPr sz="2000">
              <a:latin typeface="Cambria Math"/>
              <a:ea typeface="Cambria Math"/>
              <a:cs typeface="Cambria Math"/>
              <a:sym typeface="Cambria Math"/>
            </a:endParaRPr>
          </a:p>
          <a:p>
            <a:pPr indent="-3302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600"/>
              <a:buFont typeface="Cambria Math"/>
              <a:buChar char="○"/>
            </a:pPr>
            <a:r>
              <a:rPr lang="en" sz="1600">
                <a:latin typeface="Cambria Math"/>
                <a:ea typeface="Cambria Math"/>
                <a:cs typeface="Cambria Math"/>
                <a:sym typeface="Cambria Math"/>
              </a:rPr>
              <a:t>One solution is to store the value onto the stack (in the pre-header) and retrieve it before any use.</a:t>
            </a:r>
            <a:endParaRPr sz="1600">
              <a:latin typeface="Cambria Math"/>
              <a:ea typeface="Cambria Math"/>
              <a:cs typeface="Cambria Math"/>
              <a:sym typeface="Cambria Math"/>
            </a:endParaRPr>
          </a:p>
          <a:p>
            <a:pPr indent="-3302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600"/>
              <a:buFont typeface="Cambria Math"/>
              <a:buChar char="○"/>
            </a:pPr>
            <a:r>
              <a:rPr lang="en" sz="1600">
                <a:latin typeface="Cambria Math"/>
                <a:ea typeface="Cambria Math"/>
                <a:cs typeface="Cambria Math"/>
                <a:sym typeface="Cambria Math"/>
              </a:rPr>
              <a:t>A better solution is to use PHI nodes to merge the values of the copy and the moved instruction.</a:t>
            </a:r>
            <a:endParaRPr sz="1600">
              <a:latin typeface="Cambria Math"/>
              <a:ea typeface="Cambria Math"/>
              <a:cs typeface="Cambria Math"/>
              <a:sym typeface="Cambria Math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4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9047"/>
              <a:buNone/>
            </a:pPr>
            <a:r>
              <a:rPr lang="en">
                <a:latin typeface="Cambria Math"/>
                <a:ea typeface="Cambria Math"/>
                <a:cs typeface="Cambria Math"/>
                <a:sym typeface="Cambria Math"/>
              </a:rPr>
              <a:t>Final Notes</a:t>
            </a:r>
            <a:endParaRPr>
              <a:latin typeface="Cambria Math"/>
              <a:ea typeface="Cambria Math"/>
              <a:cs typeface="Cambria Math"/>
              <a:sym typeface="Cambria Math"/>
            </a:endParaRPr>
          </a:p>
        </p:txBody>
      </p:sp>
      <p:sp>
        <p:nvSpPr>
          <p:cNvPr id="248" name="Google Shape;248;p41"/>
          <p:cNvSpPr txBox="1"/>
          <p:nvPr>
            <p:ph idx="1" type="body"/>
          </p:nvPr>
        </p:nvSpPr>
        <p:spPr>
          <a:xfrm>
            <a:off x="311700" y="1152475"/>
            <a:ext cx="79362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92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</a:pPr>
            <a:r>
              <a:rPr lang="en" sz="1900">
                <a:latin typeface="Cambria Math"/>
                <a:ea typeface="Cambria Math"/>
                <a:cs typeface="Cambria Math"/>
                <a:sym typeface="Cambria Math"/>
              </a:rPr>
              <a:t>Read the spec and the </a:t>
            </a:r>
            <a:r>
              <a:rPr b="1" lang="en" sz="1900">
                <a:latin typeface="Cambria Math"/>
                <a:ea typeface="Cambria Math"/>
                <a:cs typeface="Cambria Math"/>
                <a:sym typeface="Cambria Math"/>
              </a:rPr>
              <a:t>Piazza post</a:t>
            </a:r>
            <a:r>
              <a:rPr lang="en" sz="1900">
                <a:latin typeface="Cambria Math"/>
                <a:ea typeface="Cambria Math"/>
                <a:cs typeface="Cambria Math"/>
                <a:sym typeface="Cambria Math"/>
              </a:rPr>
              <a:t> carefully and thoroughly.</a:t>
            </a:r>
            <a:endParaRPr sz="1900">
              <a:latin typeface="Cambria Math"/>
              <a:ea typeface="Cambria Math"/>
              <a:cs typeface="Cambria Math"/>
              <a:sym typeface="Cambria Math"/>
            </a:endParaRPr>
          </a:p>
          <a:p>
            <a:pPr indent="-3492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Font typeface="Cambria Math"/>
              <a:buChar char="●"/>
            </a:pPr>
            <a:r>
              <a:rPr lang="en" sz="1900">
                <a:latin typeface="Cambria Math"/>
                <a:ea typeface="Cambria Math"/>
                <a:cs typeface="Cambria Math"/>
                <a:sym typeface="Cambria Math"/>
              </a:rPr>
              <a:t>Start early.</a:t>
            </a:r>
            <a:endParaRPr sz="1900">
              <a:latin typeface="Cambria Math"/>
              <a:ea typeface="Cambria Math"/>
              <a:cs typeface="Cambria Math"/>
              <a:sym typeface="Cambria Math"/>
            </a:endParaRPr>
          </a:p>
          <a:p>
            <a:pPr indent="-3492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Font typeface="Cambria Math"/>
              <a:buChar char="●"/>
            </a:pPr>
            <a:r>
              <a:rPr lang="en" sz="1900">
                <a:latin typeface="Cambria Math"/>
                <a:ea typeface="Cambria Math"/>
                <a:cs typeface="Cambria Math"/>
                <a:sym typeface="Cambria Math"/>
              </a:rPr>
              <a:t>Make sure you do not break the program.</a:t>
            </a:r>
            <a:endParaRPr sz="1900">
              <a:latin typeface="Cambria Math"/>
              <a:ea typeface="Cambria Math"/>
              <a:cs typeface="Cambria Math"/>
              <a:sym typeface="Cambria Math"/>
            </a:endParaRPr>
          </a:p>
          <a:p>
            <a:pPr indent="-3492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Font typeface="Cambria Math"/>
              <a:buChar char="●"/>
            </a:pPr>
            <a:r>
              <a:rPr lang="en" sz="1900">
                <a:latin typeface="Cambria Math"/>
                <a:ea typeface="Cambria Math"/>
                <a:cs typeface="Cambria Math"/>
                <a:sym typeface="Cambria Math"/>
              </a:rPr>
              <a:t>Use the </a:t>
            </a:r>
            <a:r>
              <a:rPr b="1" lang="en" sz="1900">
                <a:latin typeface="Courier New"/>
                <a:ea typeface="Courier New"/>
                <a:cs typeface="Courier New"/>
                <a:sym typeface="Courier New"/>
              </a:rPr>
              <a:t>-v</a:t>
            </a:r>
            <a:r>
              <a:rPr lang="en" sz="1900">
                <a:latin typeface="Cambria Math"/>
                <a:ea typeface="Cambria Math"/>
                <a:cs typeface="Cambria Math"/>
                <a:sym typeface="Cambria Math"/>
              </a:rPr>
              <a:t> option on the run script to visualize the CFG and debug</a:t>
            </a:r>
            <a:r>
              <a:rPr lang="en" sz="1900">
                <a:latin typeface="Cambria Math"/>
                <a:ea typeface="Cambria Math"/>
                <a:cs typeface="Cambria Math"/>
                <a:sym typeface="Cambria Math"/>
              </a:rPr>
              <a:t>.</a:t>
            </a:r>
            <a:endParaRPr sz="1900">
              <a:latin typeface="Cambria Math"/>
              <a:ea typeface="Cambria Math"/>
              <a:cs typeface="Cambria Math"/>
              <a:sym typeface="Cambria Math"/>
            </a:endParaRPr>
          </a:p>
          <a:p>
            <a:pPr indent="-3492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Font typeface="Cambria Math"/>
              <a:buChar char="●"/>
            </a:pPr>
            <a:r>
              <a:rPr lang="en" sz="1900">
                <a:latin typeface="Cambria Math"/>
                <a:ea typeface="Cambria Math"/>
                <a:cs typeface="Cambria Math"/>
                <a:sym typeface="Cambria Math"/>
              </a:rPr>
              <a:t>Start with the given script and template.</a:t>
            </a:r>
            <a:endParaRPr sz="1900">
              <a:latin typeface="Cambria Math"/>
              <a:ea typeface="Cambria Math"/>
              <a:cs typeface="Cambria Math"/>
              <a:sym typeface="Cambria Math"/>
            </a:endParaRPr>
          </a:p>
          <a:p>
            <a:pPr indent="-3492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Font typeface="Cambria Math"/>
              <a:buChar char="●"/>
            </a:pPr>
            <a:r>
              <a:rPr lang="en" sz="1900">
                <a:latin typeface="Cambria Math"/>
                <a:ea typeface="Cambria Math"/>
                <a:cs typeface="Cambria Math"/>
                <a:sym typeface="Cambria Math"/>
              </a:rPr>
              <a:t>If you finish early, attempt the bonus part.</a:t>
            </a:r>
            <a:endParaRPr sz="1900">
              <a:latin typeface="Cambria Math"/>
              <a:ea typeface="Cambria Math"/>
              <a:cs typeface="Cambria Math"/>
              <a:sym typeface="Cambria Math"/>
            </a:endParaRPr>
          </a:p>
          <a:p>
            <a:pPr indent="-3492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Font typeface="Cambria Math"/>
              <a:buChar char="●"/>
            </a:pPr>
            <a:r>
              <a:rPr lang="en" sz="1900">
                <a:latin typeface="Cambria Math"/>
                <a:ea typeface="Cambria Math"/>
                <a:cs typeface="Cambria Math"/>
                <a:sym typeface="Cambria Math"/>
              </a:rPr>
              <a:t>Check Piazza frequently, someone may have encountered the same issues as you.</a:t>
            </a:r>
            <a:endParaRPr sz="1900">
              <a:latin typeface="Cambria Math"/>
              <a:ea typeface="Cambria Math"/>
              <a:cs typeface="Cambria Math"/>
              <a:sym typeface="Cambria Math"/>
            </a:endParaRPr>
          </a:p>
          <a:p>
            <a:pPr indent="-3492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Font typeface="Cambria Math"/>
              <a:buChar char="●"/>
            </a:pPr>
            <a:r>
              <a:rPr lang="en" sz="1900">
                <a:latin typeface="Cambria Math"/>
                <a:ea typeface="Cambria Math"/>
                <a:cs typeface="Cambria Math"/>
                <a:sym typeface="Cambria Math"/>
              </a:rPr>
              <a:t>For performance, your code needs to be correct, not just fast.</a:t>
            </a:r>
            <a:endParaRPr sz="1900">
              <a:latin typeface="Cambria Math"/>
              <a:ea typeface="Cambria Math"/>
              <a:cs typeface="Cambria Math"/>
              <a:sym typeface="Cambria Math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9047"/>
              <a:buNone/>
            </a:pPr>
            <a:r>
              <a:rPr lang="en">
                <a:latin typeface="Cambria Math"/>
                <a:ea typeface="Cambria Math"/>
                <a:cs typeface="Cambria Math"/>
                <a:sym typeface="Cambria Math"/>
              </a:rPr>
              <a:t>Loop Invariant Code Motion (LICM)</a:t>
            </a:r>
            <a:endParaRPr>
              <a:latin typeface="Cambria Math"/>
              <a:ea typeface="Cambria Math"/>
              <a:cs typeface="Cambria Math"/>
              <a:sym typeface="Cambria Math"/>
            </a:endParaRPr>
          </a:p>
        </p:txBody>
      </p:sp>
      <p:sp>
        <p:nvSpPr>
          <p:cNvPr id="132" name="Google Shape;132;p25"/>
          <p:cNvSpPr txBox="1"/>
          <p:nvPr>
            <p:ph idx="1" type="body"/>
          </p:nvPr>
        </p:nvSpPr>
        <p:spPr>
          <a:xfrm>
            <a:off x="5266775" y="1600350"/>
            <a:ext cx="3171300" cy="87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SzPts val="1800"/>
              <a:buNone/>
            </a:pPr>
            <a:r>
              <a:rPr lang="en">
                <a:solidFill>
                  <a:srgbClr val="434343"/>
                </a:solidFill>
                <a:latin typeface="Cambria Math"/>
                <a:ea typeface="Cambria Math"/>
                <a:cs typeface="Cambria Math"/>
                <a:sym typeface="Cambria Math"/>
              </a:rPr>
              <a:t>These values do not change within the body of the loop.</a:t>
            </a:r>
            <a:endParaRPr>
              <a:solidFill>
                <a:srgbClr val="434343"/>
              </a:solidFill>
              <a:latin typeface="Cambria Math"/>
              <a:ea typeface="Cambria Math"/>
              <a:cs typeface="Cambria Math"/>
              <a:sym typeface="Cambria Math"/>
            </a:endParaRPr>
          </a:p>
        </p:txBody>
      </p:sp>
      <p:pic>
        <p:nvPicPr>
          <p:cNvPr id="133" name="Google Shape;133;p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80999" y="1281124"/>
            <a:ext cx="4454601" cy="1665900"/>
          </a:xfrm>
          <a:prstGeom prst="rect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134" name="Google Shape;134;p25"/>
          <p:cNvSpPr/>
          <p:nvPr/>
        </p:nvSpPr>
        <p:spPr>
          <a:xfrm>
            <a:off x="840450" y="1734675"/>
            <a:ext cx="1467900" cy="381000"/>
          </a:xfrm>
          <a:prstGeom prst="rect">
            <a:avLst/>
          </a:prstGeom>
          <a:noFill/>
          <a:ln cap="flat" cmpd="sng" w="19050">
            <a:solidFill>
              <a:srgbClr val="FF99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" name="Google Shape;135;p25"/>
          <p:cNvSpPr/>
          <p:nvPr/>
        </p:nvSpPr>
        <p:spPr>
          <a:xfrm>
            <a:off x="2935950" y="2162725"/>
            <a:ext cx="560400" cy="291300"/>
          </a:xfrm>
          <a:prstGeom prst="rect">
            <a:avLst/>
          </a:prstGeom>
          <a:noFill/>
          <a:ln cap="flat" cmpd="sng" w="19050">
            <a:solidFill>
              <a:srgbClr val="FF99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36" name="Google Shape;136;p25"/>
          <p:cNvCxnSpPr>
            <a:stCxn id="132" idx="1"/>
            <a:endCxn id="134" idx="3"/>
          </p:cNvCxnSpPr>
          <p:nvPr/>
        </p:nvCxnSpPr>
        <p:spPr>
          <a:xfrm rot="10800000">
            <a:off x="2308475" y="1925250"/>
            <a:ext cx="2958300" cy="113100"/>
          </a:xfrm>
          <a:prstGeom prst="straightConnector1">
            <a:avLst/>
          </a:prstGeom>
          <a:noFill/>
          <a:ln cap="flat" cmpd="sng" w="19050">
            <a:solidFill>
              <a:srgbClr val="FF0000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137" name="Google Shape;137;p25"/>
          <p:cNvCxnSpPr>
            <a:stCxn id="132" idx="1"/>
            <a:endCxn id="135" idx="3"/>
          </p:cNvCxnSpPr>
          <p:nvPr/>
        </p:nvCxnSpPr>
        <p:spPr>
          <a:xfrm flipH="1">
            <a:off x="3496475" y="2038350"/>
            <a:ext cx="1770300" cy="270000"/>
          </a:xfrm>
          <a:prstGeom prst="straightConnector1">
            <a:avLst/>
          </a:prstGeom>
          <a:noFill/>
          <a:ln cap="flat" cmpd="sng" w="19050">
            <a:solidFill>
              <a:srgbClr val="FF0000"/>
            </a:solidFill>
            <a:prstDash val="solid"/>
            <a:round/>
            <a:headEnd len="sm" w="sm" type="none"/>
            <a:tailEnd len="med" w="med" type="triangle"/>
          </a:ln>
        </p:spPr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9047"/>
              <a:buNone/>
            </a:pPr>
            <a:r>
              <a:rPr lang="en">
                <a:latin typeface="Cambria Math"/>
                <a:ea typeface="Cambria Math"/>
                <a:cs typeface="Cambria Math"/>
                <a:sym typeface="Cambria Math"/>
              </a:rPr>
              <a:t>Loop Invariant Code Motion (LICM)</a:t>
            </a:r>
            <a:endParaRPr>
              <a:latin typeface="Cambria Math"/>
              <a:ea typeface="Cambria Math"/>
              <a:cs typeface="Cambria Math"/>
              <a:sym typeface="Cambria Math"/>
            </a:endParaRPr>
          </a:p>
        </p:txBody>
      </p:sp>
      <p:pic>
        <p:nvPicPr>
          <p:cNvPr id="143" name="Google Shape;143;p2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90152" y="1186621"/>
            <a:ext cx="4239201" cy="1585350"/>
          </a:xfrm>
          <a:prstGeom prst="rect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144" name="Google Shape;144;p26"/>
          <p:cNvSpPr/>
          <p:nvPr/>
        </p:nvSpPr>
        <p:spPr>
          <a:xfrm>
            <a:off x="744050" y="1613650"/>
            <a:ext cx="1467900" cy="381000"/>
          </a:xfrm>
          <a:prstGeom prst="rect">
            <a:avLst/>
          </a:prstGeom>
          <a:noFill/>
          <a:ln cap="flat" cmpd="sng" w="19050">
            <a:solidFill>
              <a:srgbClr val="FF99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5" name="Google Shape;145;p26"/>
          <p:cNvSpPr/>
          <p:nvPr/>
        </p:nvSpPr>
        <p:spPr>
          <a:xfrm>
            <a:off x="2790275" y="2039475"/>
            <a:ext cx="560400" cy="291300"/>
          </a:xfrm>
          <a:prstGeom prst="rect">
            <a:avLst/>
          </a:prstGeom>
          <a:noFill/>
          <a:ln cap="flat" cmpd="sng" w="19050">
            <a:solidFill>
              <a:srgbClr val="FF99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46" name="Google Shape;146;p2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86500" y="2818219"/>
            <a:ext cx="4239199" cy="2001982"/>
          </a:xfrm>
          <a:prstGeom prst="rect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147" name="Google Shape;147;p26"/>
          <p:cNvSpPr/>
          <p:nvPr/>
        </p:nvSpPr>
        <p:spPr>
          <a:xfrm>
            <a:off x="353544" y="2884462"/>
            <a:ext cx="1961100" cy="572700"/>
          </a:xfrm>
          <a:prstGeom prst="rect">
            <a:avLst/>
          </a:prstGeom>
          <a:noFill/>
          <a:ln cap="flat" cmpd="sng" w="19050">
            <a:solidFill>
              <a:srgbClr val="00F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8" name="Google Shape;148;p26"/>
          <p:cNvSpPr/>
          <p:nvPr/>
        </p:nvSpPr>
        <p:spPr>
          <a:xfrm>
            <a:off x="2844052" y="3918071"/>
            <a:ext cx="313800" cy="291300"/>
          </a:xfrm>
          <a:prstGeom prst="rect">
            <a:avLst/>
          </a:prstGeom>
          <a:noFill/>
          <a:ln cap="flat" cmpd="sng" w="19050">
            <a:solidFill>
              <a:srgbClr val="00F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" name="Google Shape;149;p26"/>
          <p:cNvSpPr txBox="1"/>
          <p:nvPr/>
        </p:nvSpPr>
        <p:spPr>
          <a:xfrm>
            <a:off x="4639225" y="1658475"/>
            <a:ext cx="4341000" cy="227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365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700"/>
              <a:buFont typeface="Cambria Math"/>
              <a:buChar char="●"/>
            </a:pPr>
            <a:r>
              <a:rPr i="0" lang="en" sz="1700" u="none" cap="none" strike="noStrike">
                <a:solidFill>
                  <a:srgbClr val="434343"/>
                </a:solidFill>
                <a:latin typeface="Cambria Math"/>
                <a:ea typeface="Cambria Math"/>
                <a:cs typeface="Cambria Math"/>
                <a:sym typeface="Cambria Math"/>
              </a:rPr>
              <a:t>Move operations whose source operands do not change within the loop to the loop preheader.</a:t>
            </a:r>
            <a:endParaRPr i="0" sz="1700" u="none" cap="none" strike="noStrike">
              <a:solidFill>
                <a:srgbClr val="434343"/>
              </a:solidFill>
              <a:latin typeface="Cambria Math"/>
              <a:ea typeface="Cambria Math"/>
              <a:cs typeface="Cambria Math"/>
              <a:sym typeface="Cambria Math"/>
            </a:endParaRPr>
          </a:p>
          <a:p>
            <a:pPr indent="-3365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700"/>
              <a:buFont typeface="Cambria Math"/>
              <a:buChar char="○"/>
            </a:pPr>
            <a:r>
              <a:rPr i="0" lang="en" sz="1700" u="none" cap="none" strike="noStrike">
                <a:solidFill>
                  <a:srgbClr val="434343"/>
                </a:solidFill>
                <a:latin typeface="Cambria Math"/>
                <a:ea typeface="Cambria Math"/>
                <a:cs typeface="Cambria Math"/>
                <a:sym typeface="Cambria Math"/>
              </a:rPr>
              <a:t>Execute them only 1x per invocation of the loop.</a:t>
            </a:r>
            <a:endParaRPr i="0" sz="1700" u="none" cap="none" strike="noStrike">
              <a:solidFill>
                <a:srgbClr val="434343"/>
              </a:solidFill>
              <a:latin typeface="Cambria Math"/>
              <a:ea typeface="Cambria Math"/>
              <a:cs typeface="Cambria Math"/>
              <a:sym typeface="Cambria Math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t/>
            </a:r>
            <a:endParaRPr i="0" sz="1700" u="none" cap="none" strike="noStrike">
              <a:solidFill>
                <a:srgbClr val="434343"/>
              </a:solidFill>
              <a:latin typeface="Cambria Math"/>
              <a:ea typeface="Cambria Math"/>
              <a:cs typeface="Cambria Math"/>
              <a:sym typeface="Cambria Math"/>
            </a:endParaRPr>
          </a:p>
          <a:p>
            <a:pPr indent="-3365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700"/>
              <a:buFont typeface="Cambria Math"/>
              <a:buChar char="●"/>
            </a:pPr>
            <a:r>
              <a:rPr i="0" lang="en" sz="1700" u="none" cap="none" strike="noStrike">
                <a:solidFill>
                  <a:srgbClr val="434343"/>
                </a:solidFill>
                <a:latin typeface="Cambria Math"/>
                <a:ea typeface="Cambria Math"/>
                <a:cs typeface="Cambria Math"/>
                <a:sym typeface="Cambria Math"/>
              </a:rPr>
              <a:t>LICM is already implemented in LLVM</a:t>
            </a:r>
            <a:endParaRPr i="0" sz="1700" u="none" cap="none" strike="noStrike">
              <a:solidFill>
                <a:srgbClr val="434343"/>
              </a:solidFill>
              <a:latin typeface="Cambria Math"/>
              <a:ea typeface="Cambria Math"/>
              <a:cs typeface="Cambria Math"/>
              <a:sym typeface="Cambria Math"/>
            </a:endParaRPr>
          </a:p>
          <a:p>
            <a:pPr indent="-3365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700"/>
              <a:buFont typeface="Cambria Math"/>
              <a:buChar char="○"/>
            </a:pPr>
            <a:r>
              <a:rPr i="0" lang="en" sz="1700" u="none" cap="none" strike="noStrike">
                <a:solidFill>
                  <a:srgbClr val="434343"/>
                </a:solidFill>
                <a:latin typeface="Cambria Math"/>
                <a:ea typeface="Cambria Math"/>
                <a:cs typeface="Cambria Math"/>
                <a:sym typeface="Cambria Math"/>
              </a:rPr>
              <a:t>/lib/Transforms/Scalar/LICM.cpp</a:t>
            </a:r>
            <a:endParaRPr i="0" sz="1700" u="none" cap="none" strike="noStrike">
              <a:solidFill>
                <a:srgbClr val="434343"/>
              </a:solidFill>
              <a:latin typeface="Cambria Math"/>
              <a:ea typeface="Cambria Math"/>
              <a:cs typeface="Cambria Math"/>
              <a:sym typeface="Cambria Math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9047"/>
              <a:buNone/>
            </a:pPr>
            <a:r>
              <a:rPr lang="en">
                <a:latin typeface="Cambria Math"/>
                <a:ea typeface="Cambria Math"/>
                <a:cs typeface="Cambria Math"/>
                <a:sym typeface="Cambria Math"/>
              </a:rPr>
              <a:t>Frequent Path LICM</a:t>
            </a:r>
            <a:endParaRPr>
              <a:latin typeface="Cambria Math"/>
              <a:ea typeface="Cambria Math"/>
              <a:cs typeface="Cambria Math"/>
              <a:sym typeface="Cambria Math"/>
            </a:endParaRPr>
          </a:p>
        </p:txBody>
      </p:sp>
      <p:sp>
        <p:nvSpPr>
          <p:cNvPr id="155" name="Google Shape;155;p27"/>
          <p:cNvSpPr txBox="1"/>
          <p:nvPr>
            <p:ph idx="1" type="body"/>
          </p:nvPr>
        </p:nvSpPr>
        <p:spPr>
          <a:xfrm>
            <a:off x="311700" y="1152475"/>
            <a:ext cx="45630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Cambria Math"/>
              <a:buChar char="●"/>
            </a:pPr>
            <a:r>
              <a:rPr lang="en">
                <a:latin typeface="Cambria Math"/>
                <a:ea typeface="Cambria Math"/>
                <a:cs typeface="Cambria Math"/>
                <a:sym typeface="Cambria Math"/>
              </a:rPr>
              <a:t>There is a store-load dependency.</a:t>
            </a:r>
            <a:endParaRPr>
              <a:latin typeface="Cambria Math"/>
              <a:ea typeface="Cambria Math"/>
              <a:cs typeface="Cambria Math"/>
              <a:sym typeface="Cambria Math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Cambria Math"/>
              <a:buChar char="●"/>
            </a:pPr>
            <a:r>
              <a:rPr lang="en">
                <a:latin typeface="Cambria Math"/>
                <a:ea typeface="Cambria Math"/>
                <a:cs typeface="Cambria Math"/>
                <a:sym typeface="Cambria Math"/>
              </a:rPr>
              <a:t>The load cannot be hoisted up because it is not invariant in the loop.</a:t>
            </a:r>
            <a:endParaRPr>
              <a:latin typeface="Cambria Math"/>
              <a:ea typeface="Cambria Math"/>
              <a:cs typeface="Cambria Math"/>
              <a:sym typeface="Cambria Math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>
              <a:latin typeface="Cambria Math"/>
              <a:ea typeface="Cambria Math"/>
              <a:cs typeface="Cambria Math"/>
              <a:sym typeface="Cambria Math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Font typeface="Cambria Math"/>
              <a:buChar char="●"/>
            </a:pPr>
            <a:r>
              <a:rPr lang="en">
                <a:latin typeface="Cambria Math"/>
                <a:ea typeface="Cambria Math"/>
                <a:cs typeface="Cambria Math"/>
                <a:sym typeface="Cambria Math"/>
              </a:rPr>
              <a:t>But according to the profile data, it nearly never changes.</a:t>
            </a:r>
            <a:endParaRPr>
              <a:latin typeface="Cambria Math"/>
              <a:ea typeface="Cambria Math"/>
              <a:cs typeface="Cambria Math"/>
              <a:sym typeface="Cambria Math"/>
            </a:endParaRPr>
          </a:p>
        </p:txBody>
      </p:sp>
      <p:pic>
        <p:nvPicPr>
          <p:cNvPr id="156" name="Google Shape;156;p27"/>
          <p:cNvPicPr preferRelativeResize="0"/>
          <p:nvPr/>
        </p:nvPicPr>
        <p:blipFill rotWithShape="1">
          <a:blip r:embed="rId3">
            <a:alphaModFix/>
          </a:blip>
          <a:srcRect b="4685" l="0" r="5437" t="5216"/>
          <a:stretch/>
        </p:blipFill>
        <p:spPr>
          <a:xfrm>
            <a:off x="5749700" y="347775"/>
            <a:ext cx="2791076" cy="4447949"/>
          </a:xfrm>
          <a:prstGeom prst="rect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2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9047"/>
              <a:buNone/>
            </a:pPr>
            <a:r>
              <a:rPr lang="en">
                <a:latin typeface="Cambria Math"/>
                <a:ea typeface="Cambria Math"/>
                <a:cs typeface="Cambria Math"/>
                <a:sym typeface="Cambria Math"/>
              </a:rPr>
              <a:t>Implementation Steps</a:t>
            </a:r>
            <a:endParaRPr>
              <a:latin typeface="Cambria Math"/>
              <a:ea typeface="Cambria Math"/>
              <a:cs typeface="Cambria Math"/>
              <a:sym typeface="Cambria Math"/>
            </a:endParaRPr>
          </a:p>
        </p:txBody>
      </p:sp>
      <p:sp>
        <p:nvSpPr>
          <p:cNvPr id="162" name="Google Shape;162;p2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Font typeface="Cambria Math"/>
              <a:buChar char="●"/>
            </a:pPr>
            <a:r>
              <a:rPr lang="en" sz="2000">
                <a:latin typeface="Cambria Math"/>
                <a:ea typeface="Cambria Math"/>
                <a:cs typeface="Cambria Math"/>
                <a:sym typeface="Cambria Math"/>
              </a:rPr>
              <a:t>Identify the loops. Then for each loop:</a:t>
            </a:r>
            <a:endParaRPr sz="2000">
              <a:latin typeface="Cambria Math"/>
              <a:ea typeface="Cambria Math"/>
              <a:cs typeface="Cambria Math"/>
              <a:sym typeface="Cambria Math"/>
            </a:endParaRPr>
          </a:p>
          <a:p>
            <a:pPr indent="-3556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Font typeface="Cambria Math"/>
              <a:buChar char="○"/>
            </a:pPr>
            <a:r>
              <a:rPr lang="en" sz="2000">
                <a:latin typeface="Cambria Math"/>
                <a:ea typeface="Cambria Math"/>
                <a:cs typeface="Cambria Math"/>
                <a:sym typeface="Cambria Math"/>
              </a:rPr>
              <a:t>Identify the frequent path (≥ 80%). </a:t>
            </a:r>
            <a:endParaRPr sz="2000">
              <a:latin typeface="Cambria Math"/>
              <a:ea typeface="Cambria Math"/>
              <a:cs typeface="Cambria Math"/>
              <a:sym typeface="Cambria Math"/>
            </a:endParaRPr>
          </a:p>
          <a:p>
            <a:pPr indent="-3556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Font typeface="Cambria Math"/>
              <a:buChar char="○"/>
            </a:pPr>
            <a:r>
              <a:rPr lang="en" sz="2000">
                <a:latin typeface="Cambria Math"/>
                <a:ea typeface="Cambria Math"/>
                <a:cs typeface="Cambria Math"/>
                <a:sym typeface="Cambria Math"/>
              </a:rPr>
              <a:t>Identify loads that are invariant on the frequent path.</a:t>
            </a:r>
            <a:endParaRPr sz="2000">
              <a:latin typeface="Cambria Math"/>
              <a:ea typeface="Cambria Math"/>
              <a:cs typeface="Cambria Math"/>
              <a:sym typeface="Cambria Math"/>
            </a:endParaRPr>
          </a:p>
          <a:p>
            <a:pPr indent="-3556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Font typeface="Cambria Math"/>
              <a:buChar char="○"/>
            </a:pPr>
            <a:r>
              <a:rPr lang="en" sz="2000">
                <a:latin typeface="Cambria Math"/>
                <a:ea typeface="Cambria Math"/>
                <a:cs typeface="Cambria Math"/>
                <a:sym typeface="Cambria Math"/>
              </a:rPr>
              <a:t>Perform LICM on those loads.</a:t>
            </a:r>
            <a:endParaRPr sz="2000">
              <a:latin typeface="Cambria Math"/>
              <a:ea typeface="Cambria Math"/>
              <a:cs typeface="Cambria Math"/>
              <a:sym typeface="Cambria Math"/>
            </a:endParaRPr>
          </a:p>
          <a:p>
            <a:pPr indent="-3556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Font typeface="Cambria Math"/>
              <a:buChar char="○"/>
            </a:pPr>
            <a:r>
              <a:rPr lang="en" sz="2000">
                <a:latin typeface="Cambria Math"/>
                <a:ea typeface="Cambria Math"/>
                <a:cs typeface="Cambria Math"/>
                <a:sym typeface="Cambria Math"/>
              </a:rPr>
              <a:t>[Bonus] Perform LICM on other instructions.</a:t>
            </a:r>
            <a:endParaRPr sz="2000">
              <a:latin typeface="Cambria Math"/>
              <a:ea typeface="Cambria Math"/>
              <a:cs typeface="Cambria Math"/>
              <a:sym typeface="Cambria Math"/>
            </a:endParaRPr>
          </a:p>
          <a:p>
            <a:pPr indent="-3556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Font typeface="Cambria Math"/>
              <a:buChar char="○"/>
            </a:pPr>
            <a:r>
              <a:rPr lang="en" sz="2000">
                <a:latin typeface="Cambria Math"/>
                <a:ea typeface="Cambria Math"/>
                <a:cs typeface="Cambria Math"/>
                <a:sym typeface="Cambria Math"/>
              </a:rPr>
              <a:t>Add fix-up code to ensure that the execution is correct.</a:t>
            </a:r>
            <a:endParaRPr sz="2000">
              <a:latin typeface="Cambria Math"/>
              <a:ea typeface="Cambria Math"/>
              <a:cs typeface="Cambria Math"/>
              <a:sym typeface="Cambria Math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9047"/>
              <a:buNone/>
            </a:pPr>
            <a:r>
              <a:rPr lang="en">
                <a:latin typeface="Cambria Math"/>
                <a:ea typeface="Cambria Math"/>
                <a:cs typeface="Cambria Math"/>
                <a:sym typeface="Cambria Math"/>
              </a:rPr>
              <a:t>Identify the Frequent Path</a:t>
            </a:r>
            <a:endParaRPr>
              <a:latin typeface="Cambria Math"/>
              <a:ea typeface="Cambria Math"/>
              <a:cs typeface="Cambria Math"/>
              <a:sym typeface="Cambria Math"/>
            </a:endParaRPr>
          </a:p>
        </p:txBody>
      </p:sp>
      <p:sp>
        <p:nvSpPr>
          <p:cNvPr id="168" name="Google Shape;168;p29"/>
          <p:cNvSpPr txBox="1"/>
          <p:nvPr>
            <p:ph idx="1" type="body"/>
          </p:nvPr>
        </p:nvSpPr>
        <p:spPr>
          <a:xfrm>
            <a:off x="311700" y="1152475"/>
            <a:ext cx="54258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Cambria Math"/>
              <a:buChar char="●"/>
            </a:pPr>
            <a:r>
              <a:rPr lang="en">
                <a:latin typeface="Cambria Math"/>
                <a:ea typeface="Cambria Math"/>
                <a:cs typeface="Cambria Math"/>
                <a:sym typeface="Cambria Math"/>
              </a:rPr>
              <a:t>Start at the loop header, keep choosing the branch that is taken at least 80% of the time, or until the loop is closed.</a:t>
            </a:r>
            <a:endParaRPr>
              <a:latin typeface="Cambria Math"/>
              <a:ea typeface="Cambria Math"/>
              <a:cs typeface="Cambria Math"/>
              <a:sym typeface="Cambria Math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Cambria Math"/>
              <a:buChar char="●"/>
            </a:pPr>
            <a:r>
              <a:rPr lang="en">
                <a:latin typeface="Cambria Math"/>
                <a:ea typeface="Cambria Math"/>
                <a:cs typeface="Cambria Math"/>
                <a:sym typeface="Cambria Math"/>
              </a:rPr>
              <a:t>We do not consider the cumulative probabilities (they may drop lower).</a:t>
            </a:r>
            <a:endParaRPr>
              <a:latin typeface="Cambria Math"/>
              <a:ea typeface="Cambria Math"/>
              <a:cs typeface="Cambria Math"/>
              <a:sym typeface="Cambria Math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Cambria Math"/>
              <a:buChar char="●"/>
            </a:pPr>
            <a:r>
              <a:rPr lang="en">
                <a:latin typeface="Cambria Math"/>
                <a:ea typeface="Cambria Math"/>
                <a:cs typeface="Cambria Math"/>
                <a:sym typeface="Cambria Math"/>
              </a:rPr>
              <a:t>Everything not on the frequent path is considered to be on the infrequent path.</a:t>
            </a:r>
            <a:endParaRPr>
              <a:latin typeface="Cambria Math"/>
              <a:ea typeface="Cambria Math"/>
              <a:cs typeface="Cambria Math"/>
              <a:sym typeface="Cambria Math"/>
            </a:endParaRPr>
          </a:p>
        </p:txBody>
      </p:sp>
      <p:pic>
        <p:nvPicPr>
          <p:cNvPr id="169" name="Google Shape;169;p29"/>
          <p:cNvPicPr preferRelativeResize="0"/>
          <p:nvPr/>
        </p:nvPicPr>
        <p:blipFill rotWithShape="1">
          <a:blip r:embed="rId3">
            <a:alphaModFix/>
          </a:blip>
          <a:srcRect b="5092" l="0" r="0" t="6654"/>
          <a:stretch/>
        </p:blipFill>
        <p:spPr>
          <a:xfrm>
            <a:off x="5849325" y="342300"/>
            <a:ext cx="3084151" cy="4539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3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9047"/>
              <a:buNone/>
            </a:pPr>
            <a:r>
              <a:rPr lang="en">
                <a:latin typeface="Cambria Math"/>
                <a:ea typeface="Cambria Math"/>
                <a:cs typeface="Cambria Math"/>
                <a:sym typeface="Cambria Math"/>
              </a:rPr>
              <a:t>Identify the (Almost) Invariant Loads</a:t>
            </a:r>
            <a:endParaRPr>
              <a:latin typeface="Cambria Math"/>
              <a:ea typeface="Cambria Math"/>
              <a:cs typeface="Cambria Math"/>
              <a:sym typeface="Cambria Math"/>
            </a:endParaRPr>
          </a:p>
        </p:txBody>
      </p:sp>
      <p:sp>
        <p:nvSpPr>
          <p:cNvPr id="175" name="Google Shape;175;p30"/>
          <p:cNvSpPr txBox="1"/>
          <p:nvPr>
            <p:ph idx="1" type="body"/>
          </p:nvPr>
        </p:nvSpPr>
        <p:spPr>
          <a:xfrm>
            <a:off x="311700" y="1152475"/>
            <a:ext cx="56724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Cambria Math"/>
              <a:buChar char="●"/>
            </a:pPr>
            <a:r>
              <a:rPr lang="en">
                <a:latin typeface="Cambria Math"/>
                <a:ea typeface="Cambria Math"/>
                <a:cs typeface="Cambria Math"/>
                <a:sym typeface="Cambria Math"/>
              </a:rPr>
              <a:t>Now that we consider only the frequent path, the load has become invariant.</a:t>
            </a:r>
            <a:endParaRPr>
              <a:latin typeface="Cambria Math"/>
              <a:ea typeface="Cambria Math"/>
              <a:cs typeface="Cambria Math"/>
              <a:sym typeface="Cambria Math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Cambria Math"/>
              <a:buChar char="●"/>
            </a:pPr>
            <a:r>
              <a:rPr lang="en">
                <a:latin typeface="Cambria Math"/>
                <a:ea typeface="Cambria Math"/>
                <a:cs typeface="Cambria Math"/>
                <a:sym typeface="Cambria Math"/>
              </a:rPr>
              <a:t>For the correctness pass, you only need to consider the loads.</a:t>
            </a:r>
            <a:endParaRPr>
              <a:latin typeface="Cambria Math"/>
              <a:ea typeface="Cambria Math"/>
              <a:cs typeface="Cambria Math"/>
              <a:sym typeface="Cambria Math"/>
            </a:endParaRPr>
          </a:p>
        </p:txBody>
      </p:sp>
      <p:pic>
        <p:nvPicPr>
          <p:cNvPr id="176" name="Google Shape;176;p30"/>
          <p:cNvPicPr preferRelativeResize="0"/>
          <p:nvPr/>
        </p:nvPicPr>
        <p:blipFill rotWithShape="1">
          <a:blip r:embed="rId3">
            <a:alphaModFix/>
          </a:blip>
          <a:srcRect b="5271" l="6900" r="8014" t="7008"/>
          <a:stretch/>
        </p:blipFill>
        <p:spPr>
          <a:xfrm>
            <a:off x="6271050" y="315750"/>
            <a:ext cx="2644950" cy="45120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3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9047"/>
              <a:buNone/>
            </a:pPr>
            <a:r>
              <a:rPr lang="en">
                <a:latin typeface="Cambria Math"/>
                <a:ea typeface="Cambria Math"/>
                <a:cs typeface="Cambria Math"/>
                <a:sym typeface="Cambria Math"/>
              </a:rPr>
              <a:t>Move the Load</a:t>
            </a:r>
            <a:endParaRPr>
              <a:latin typeface="Cambria Math"/>
              <a:ea typeface="Cambria Math"/>
              <a:cs typeface="Cambria Math"/>
              <a:sym typeface="Cambria Math"/>
            </a:endParaRPr>
          </a:p>
        </p:txBody>
      </p:sp>
      <p:sp>
        <p:nvSpPr>
          <p:cNvPr id="182" name="Google Shape;182;p31"/>
          <p:cNvSpPr txBox="1"/>
          <p:nvPr>
            <p:ph idx="1" type="body"/>
          </p:nvPr>
        </p:nvSpPr>
        <p:spPr>
          <a:xfrm>
            <a:off x="311700" y="1152475"/>
            <a:ext cx="5697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Cambria Math"/>
              <a:buChar char="●"/>
            </a:pPr>
            <a:r>
              <a:rPr lang="en">
                <a:latin typeface="Cambria Math"/>
                <a:ea typeface="Cambria Math"/>
                <a:cs typeface="Cambria Math"/>
                <a:sym typeface="Cambria Math"/>
              </a:rPr>
              <a:t>We can now move the load up to the pre-header.</a:t>
            </a:r>
            <a:endParaRPr>
              <a:latin typeface="Cambria Math"/>
              <a:ea typeface="Cambria Math"/>
              <a:cs typeface="Cambria Math"/>
              <a:sym typeface="Cambria Math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Cambria Math"/>
              <a:buChar char="●"/>
            </a:pPr>
            <a:r>
              <a:rPr lang="en">
                <a:latin typeface="Cambria Math"/>
                <a:ea typeface="Cambria Math"/>
                <a:cs typeface="Cambria Math"/>
                <a:sym typeface="Cambria Math"/>
              </a:rPr>
              <a:t>This is the key optimization step as the load is now executed only once.</a:t>
            </a:r>
            <a:endParaRPr>
              <a:latin typeface="Cambria Math"/>
              <a:ea typeface="Cambria Math"/>
              <a:cs typeface="Cambria Math"/>
              <a:sym typeface="Cambria Math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>
              <a:latin typeface="Cambria Math"/>
              <a:ea typeface="Cambria Math"/>
              <a:cs typeface="Cambria Math"/>
              <a:sym typeface="Cambria Math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Font typeface="Cambria Math"/>
              <a:buChar char="●"/>
            </a:pPr>
            <a:r>
              <a:rPr lang="en">
                <a:latin typeface="Cambria Math"/>
                <a:ea typeface="Cambria Math"/>
                <a:cs typeface="Cambria Math"/>
                <a:sym typeface="Cambria Math"/>
              </a:rPr>
              <a:t>However it is important to note that the program in its current state will not be correct.</a:t>
            </a:r>
            <a:endParaRPr>
              <a:latin typeface="Cambria Math"/>
              <a:ea typeface="Cambria Math"/>
              <a:cs typeface="Cambria Math"/>
              <a:sym typeface="Cambria Math"/>
            </a:endParaRPr>
          </a:p>
        </p:txBody>
      </p:sp>
      <p:pic>
        <p:nvPicPr>
          <p:cNvPr id="183" name="Google Shape;183;p31"/>
          <p:cNvPicPr preferRelativeResize="0"/>
          <p:nvPr/>
        </p:nvPicPr>
        <p:blipFill rotWithShape="1">
          <a:blip r:embed="rId3">
            <a:alphaModFix/>
          </a:blip>
          <a:srcRect b="5623" l="0" r="0" t="7192"/>
          <a:stretch/>
        </p:blipFill>
        <p:spPr>
          <a:xfrm>
            <a:off x="6009550" y="369750"/>
            <a:ext cx="3068500" cy="44845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3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9047"/>
              <a:buNone/>
            </a:pPr>
            <a:r>
              <a:rPr lang="en">
                <a:latin typeface="Cambria Math"/>
                <a:ea typeface="Cambria Math"/>
                <a:cs typeface="Cambria Math"/>
                <a:sym typeface="Cambria Math"/>
              </a:rPr>
              <a:t>Fixing Up</a:t>
            </a:r>
            <a:endParaRPr>
              <a:latin typeface="Cambria Math"/>
              <a:ea typeface="Cambria Math"/>
              <a:cs typeface="Cambria Math"/>
              <a:sym typeface="Cambria Math"/>
            </a:endParaRPr>
          </a:p>
        </p:txBody>
      </p:sp>
      <p:sp>
        <p:nvSpPr>
          <p:cNvPr id="189" name="Google Shape;189;p32"/>
          <p:cNvSpPr txBox="1"/>
          <p:nvPr>
            <p:ph idx="1" type="body"/>
          </p:nvPr>
        </p:nvSpPr>
        <p:spPr>
          <a:xfrm>
            <a:off x="311700" y="1152475"/>
            <a:ext cx="56964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Cambria Math"/>
              <a:buChar char="●"/>
            </a:pPr>
            <a:r>
              <a:rPr lang="en">
                <a:latin typeface="Cambria Math"/>
                <a:ea typeface="Cambria Math"/>
                <a:cs typeface="Cambria Math"/>
                <a:sym typeface="Cambria Math"/>
              </a:rPr>
              <a:t>Now that we have moved the load, we need to add code so that the program execution is correct.</a:t>
            </a:r>
            <a:endParaRPr>
              <a:latin typeface="Cambria Math"/>
              <a:ea typeface="Cambria Math"/>
              <a:cs typeface="Cambria Math"/>
              <a:sym typeface="Cambria Math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Cambria Math"/>
              <a:buChar char="●"/>
            </a:pPr>
            <a:r>
              <a:rPr lang="en">
                <a:latin typeface="Cambria Math"/>
                <a:ea typeface="Cambria Math"/>
                <a:cs typeface="Cambria Math"/>
                <a:sym typeface="Cambria Math"/>
              </a:rPr>
              <a:t>Just copying the load instruction to the infrequent path will ensure that it works correctly. </a:t>
            </a:r>
            <a:endParaRPr>
              <a:latin typeface="Cambria Math"/>
              <a:ea typeface="Cambria Math"/>
              <a:cs typeface="Cambria Math"/>
              <a:sym typeface="Cambria Math"/>
            </a:endParaRPr>
          </a:p>
        </p:txBody>
      </p:sp>
      <p:pic>
        <p:nvPicPr>
          <p:cNvPr id="190" name="Google Shape;190;p32"/>
          <p:cNvPicPr preferRelativeResize="0"/>
          <p:nvPr/>
        </p:nvPicPr>
        <p:blipFill rotWithShape="1">
          <a:blip r:embed="rId3">
            <a:alphaModFix/>
          </a:blip>
          <a:srcRect b="5629" l="0" r="0" t="7361"/>
          <a:stretch/>
        </p:blipFill>
        <p:spPr>
          <a:xfrm>
            <a:off x="6008100" y="378900"/>
            <a:ext cx="3071400" cy="44753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umich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