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</p:sldIdLst>
  <p:sldSz cy="5143500" cx="9144000"/>
  <p:notesSz cx="6858000" cy="9144000"/>
  <p:embeddedFontLst>
    <p:embeddedFont>
      <p:font typeface="Play"/>
      <p:regular r:id="rId37"/>
      <p:bold r:id="rId3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D629AD1-84EE-4EB5-91A7-0CC84D80DDED}">
  <a:tblStyle styleId="{8D629AD1-84EE-4EB5-91A7-0CC84D80DDE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11" Type="http://schemas.openxmlformats.org/officeDocument/2006/relationships/slide" Target="slides/slide4.xml"/><Relationship Id="rId33" Type="http://schemas.openxmlformats.org/officeDocument/2006/relationships/slide" Target="slides/slide26.xml"/><Relationship Id="rId10" Type="http://schemas.openxmlformats.org/officeDocument/2006/relationships/slide" Target="slides/slide3.xml"/><Relationship Id="rId32" Type="http://schemas.openxmlformats.org/officeDocument/2006/relationships/slide" Target="slides/slide25.xml"/><Relationship Id="rId13" Type="http://schemas.openxmlformats.org/officeDocument/2006/relationships/slide" Target="slides/slide6.xml"/><Relationship Id="rId35" Type="http://schemas.openxmlformats.org/officeDocument/2006/relationships/slide" Target="slides/slide28.xml"/><Relationship Id="rId12" Type="http://schemas.openxmlformats.org/officeDocument/2006/relationships/slide" Target="slides/slide5.xml"/><Relationship Id="rId34" Type="http://schemas.openxmlformats.org/officeDocument/2006/relationships/slide" Target="slides/slide27.xml"/><Relationship Id="rId15" Type="http://schemas.openxmlformats.org/officeDocument/2006/relationships/slide" Target="slides/slide8.xml"/><Relationship Id="rId37" Type="http://schemas.openxmlformats.org/officeDocument/2006/relationships/font" Target="fonts/Play-regular.fntdata"/><Relationship Id="rId14" Type="http://schemas.openxmlformats.org/officeDocument/2006/relationships/slide" Target="slides/slide7.xml"/><Relationship Id="rId36" Type="http://schemas.openxmlformats.org/officeDocument/2006/relationships/slide" Target="slides/slide29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38" Type="http://schemas.openxmlformats.org/officeDocument/2006/relationships/font" Target="fonts/Play-bold.fntdata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81411ac8a5_2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381411ac8a5_2_7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a905ade643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g3a905ade643_0_6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3a905ade643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g3a905ade643_0_7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a905ade643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g3a905ade643_0_9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3a91506833e_2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g3a91506833e_2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3a69c2e597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g3a69c2e5974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3a69c2e597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g3a69c2e5974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3a69c2e5974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g3a69c2e5974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3a69c2e5974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g3a69c2e5974_0_3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3a8dc7f6b67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g3a8dc7f6b67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3a8dc7f6b67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g3a8dc7f6b67_0_7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81411ac8a5_2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g381411ac8a5_2_8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a8dc7f6b67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g3a8dc7f6b67_0_8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3a8dc7f6b67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g3a8dc7f6b67_0_9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3a8dc7f6b67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g3a8dc7f6b67_0_10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3a91506833e_3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g3a91506833e_3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3a91506833e_3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g3a91506833e_3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3a91506833e_3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g3a91506833e_3_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g3a91506833e_3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g3a91506833e_3_5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3a91506833e_3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g3a91506833e_3_3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g3a91506833e_3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2" name="Google Shape;422;g3a91506833e_3_7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3a91506833e_3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g3a91506833e_3_6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a7a5e49fb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3a7a5e49fbe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a905ade643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g3a905ade643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a905ade64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g3a905ade643_0_3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a905ade643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g3a905ade643_0_4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9a0b3e56a5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g39a0b3e56a5_0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a905ade643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g3a905ade643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9a0b3e56a5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g39a0b3e56a5_0_3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lay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lay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57575"/>
              </a:buClr>
              <a:buSzPts val="1500"/>
              <a:buNone/>
              <a:defRPr sz="15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57575"/>
              </a:buClr>
              <a:buSzPts val="1400"/>
              <a:buNone/>
              <a:defRPr sz="14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" type="body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4" name="Google Shape;84;p18"/>
          <p:cNvSpPr txBox="1"/>
          <p:nvPr>
            <p:ph idx="2" type="body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6" name="Google Shape;86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02" name="Google Shape;102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03" name="Google Shape;103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8" name="Google Shape;108;p22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10" name="Google Shape;110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1" name="Google Shape;111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2" name="Google Shape;112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lay"/>
              <a:buNone/>
              <a:defRPr b="0" i="0" sz="33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5.gif"/><Relationship Id="rId6" Type="http://schemas.openxmlformats.org/officeDocument/2006/relationships/image" Target="../media/image6.gif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7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8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61" cy="251135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5"/>
          <p:cNvSpPr txBox="1"/>
          <p:nvPr>
            <p:ph idx="1" type="subTitle"/>
          </p:nvPr>
        </p:nvSpPr>
        <p:spPr>
          <a:xfrm>
            <a:off x="220425" y="1350850"/>
            <a:ext cx="8646000" cy="109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1" sz="21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1" sz="21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en" sz="2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Energy-Conscious Compilation Based on Voltage Scaling </a:t>
            </a:r>
            <a:endParaRPr b="1" sz="2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1" name="Google Shape;131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-6253"/>
            <a:ext cx="3600450" cy="612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1"/>
            <a:ext cx="3600450" cy="61284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3" name="Google Shape;133;p25"/>
          <p:cNvCxnSpPr/>
          <p:nvPr/>
        </p:nvCxnSpPr>
        <p:spPr>
          <a:xfrm>
            <a:off x="800100" y="2594894"/>
            <a:ext cx="7543800" cy="0"/>
          </a:xfrm>
          <a:prstGeom prst="straightConnector1">
            <a:avLst/>
          </a:prstGeom>
          <a:noFill/>
          <a:ln cap="flat" cmpd="sng" w="9525">
            <a:solidFill>
              <a:srgbClr val="0E274B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4" name="Google Shape;134;p25"/>
          <p:cNvSpPr txBox="1"/>
          <p:nvPr/>
        </p:nvSpPr>
        <p:spPr>
          <a:xfrm>
            <a:off x="587825" y="2971800"/>
            <a:ext cx="77562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Shreya Nadiger, Ryan Kendra, Vanshika </a:t>
            </a:r>
            <a:r>
              <a:rPr lang="en" sz="2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Singla</a:t>
            </a:r>
            <a:r>
              <a:rPr lang="en" sz="21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Hanning Li</a:t>
            </a:r>
            <a:endParaRPr sz="21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Google Shape;231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Google Shape;232;p3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34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Loop Optimizations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34"/>
          <p:cNvSpPr txBox="1"/>
          <p:nvPr>
            <p:ph idx="1" type="body"/>
          </p:nvPr>
        </p:nvSpPr>
        <p:spPr>
          <a:xfrm>
            <a:off x="277575" y="895500"/>
            <a:ext cx="87621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Loop Permutation (Interchange):</a:t>
            </a:r>
            <a:br>
              <a:rPr b="1" lang="en" sz="1300"/>
            </a:br>
            <a:br>
              <a:rPr b="1" lang="en" sz="1300"/>
            </a:br>
            <a:r>
              <a:rPr b="1" lang="en" sz="1300"/>
              <a:t>Reorder nested loops to improve memory locality:</a:t>
            </a:r>
            <a:br>
              <a:rPr b="1" lang="en" sz="1300"/>
            </a:br>
            <a:r>
              <a:rPr lang="en" sz="1300"/>
              <a:t>// Before (poor locality on row-major)</a:t>
            </a:r>
            <a:endParaRPr sz="13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/>
              <a:t>for (j) for (i) A[i][j] = ...;</a:t>
            </a:r>
            <a:endParaRPr sz="13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/>
              <a:t>// After (better locality)</a:t>
            </a:r>
            <a:endParaRPr sz="13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/>
              <a:t>for (i) for (j) A[i][j] = ...;</a:t>
            </a:r>
            <a:endParaRPr sz="13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/>
              <a:t>Makes memory access sequential </a:t>
            </a:r>
            <a:endParaRPr b="1" sz="13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/>
          </a:p>
        </p:txBody>
      </p:sp>
      <p:cxnSp>
        <p:nvCxnSpPr>
          <p:cNvPr id="235" name="Google Shape;235;p34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36" name="Google Shape;236;p34"/>
          <p:cNvSpPr txBox="1"/>
          <p:nvPr/>
        </p:nvSpPr>
        <p:spPr>
          <a:xfrm>
            <a:off x="3633775" y="1803025"/>
            <a:ext cx="53727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 </a:t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237" name="Google Shape;237;p34"/>
          <p:cNvSpPr txBox="1"/>
          <p:nvPr/>
        </p:nvSpPr>
        <p:spPr>
          <a:xfrm>
            <a:off x="277575" y="3543300"/>
            <a:ext cx="8188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Google Shape;242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3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35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ct val="1000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Loop Optimizations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ct val="100000"/>
              <a:buFont typeface="Playfair Display"/>
              <a:buNone/>
            </a:pPr>
            <a:r>
              <a:t/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ct val="1000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35"/>
          <p:cNvSpPr txBox="1"/>
          <p:nvPr>
            <p:ph idx="1" type="body"/>
          </p:nvPr>
        </p:nvSpPr>
        <p:spPr>
          <a:xfrm>
            <a:off x="285750" y="895425"/>
            <a:ext cx="87621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/>
              <a:t>Loop Fusion:</a:t>
            </a:r>
            <a:br>
              <a:rPr b="1" lang="en" sz="1300"/>
            </a:br>
            <a:endParaRPr b="1" sz="13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/>
              <a:t>Combine two loops with the same iteration space</a:t>
            </a:r>
            <a:endParaRPr b="1" sz="1300"/>
          </a:p>
        </p:txBody>
      </p:sp>
      <p:cxnSp>
        <p:nvCxnSpPr>
          <p:cNvPr id="246" name="Google Shape;246;p35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47" name="Google Shape;247;p35"/>
          <p:cNvSpPr txBox="1"/>
          <p:nvPr/>
        </p:nvSpPr>
        <p:spPr>
          <a:xfrm>
            <a:off x="3633775" y="1803025"/>
            <a:ext cx="53727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 </a:t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248" name="Google Shape;248;p35"/>
          <p:cNvSpPr txBox="1"/>
          <p:nvPr/>
        </p:nvSpPr>
        <p:spPr>
          <a:xfrm>
            <a:off x="285750" y="3648825"/>
            <a:ext cx="8188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249" name="Google Shape;249;p35"/>
          <p:cNvSpPr txBox="1"/>
          <p:nvPr/>
        </p:nvSpPr>
        <p:spPr>
          <a:xfrm>
            <a:off x="285750" y="1836975"/>
            <a:ext cx="5666100" cy="35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// Before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for (i) A[i] = f(i);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for (i) B[i] = g(A[i]);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// After (fused)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for (i) {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    A[i] = f(i);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    B[i] = g(A[i]);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}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" sz="2100">
                <a:solidFill>
                  <a:schemeClr val="dk1"/>
                </a:solidFill>
              </a:rPr>
            </a:br>
            <a:r>
              <a:rPr b="1" lang="en" sz="1300">
                <a:solidFill>
                  <a:schemeClr val="dk1"/>
                </a:solidFill>
              </a:rPr>
              <a:t>A[i] stays in registers/cache → avoids extra memory reloads.</a:t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" name="Google Shape;254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p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36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ct val="1000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Loop Optimizations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ct val="100000"/>
              <a:buFont typeface="Playfair Display"/>
              <a:buNone/>
            </a:pPr>
            <a:r>
              <a:t/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ct val="1000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36"/>
          <p:cNvSpPr txBox="1"/>
          <p:nvPr>
            <p:ph idx="1" type="body"/>
          </p:nvPr>
        </p:nvSpPr>
        <p:spPr>
          <a:xfrm>
            <a:off x="285750" y="895425"/>
            <a:ext cx="87621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/>
              <a:t>Loop Tiling </a:t>
            </a:r>
            <a:r>
              <a:rPr b="1" lang="en" sz="1600"/>
              <a:t>:</a:t>
            </a:r>
            <a:endParaRPr b="1" sz="16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/>
              <a:t>Break large loops into smaller tiles that fit in cache</a:t>
            </a:r>
            <a:endParaRPr b="1" sz="1300"/>
          </a:p>
        </p:txBody>
      </p:sp>
      <p:cxnSp>
        <p:nvCxnSpPr>
          <p:cNvPr id="258" name="Google Shape;258;p36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59" name="Google Shape;259;p36"/>
          <p:cNvSpPr txBox="1"/>
          <p:nvPr/>
        </p:nvSpPr>
        <p:spPr>
          <a:xfrm>
            <a:off x="3633775" y="1803025"/>
            <a:ext cx="53727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 </a:t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260" name="Google Shape;260;p36"/>
          <p:cNvSpPr txBox="1"/>
          <p:nvPr/>
        </p:nvSpPr>
        <p:spPr>
          <a:xfrm>
            <a:off x="285750" y="3648825"/>
            <a:ext cx="8188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261" name="Google Shape;261;p36"/>
          <p:cNvSpPr txBox="1"/>
          <p:nvPr/>
        </p:nvSpPr>
        <p:spPr>
          <a:xfrm>
            <a:off x="285750" y="1728475"/>
            <a:ext cx="7886700" cy="314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for (ii=0; ii&lt;N; ii+=T)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  for (i=ii; i&lt;ii+T; i++)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</a:rPr>
              <a:t>    …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" sz="1300">
                <a:solidFill>
                  <a:schemeClr val="dk1"/>
                </a:solidFill>
              </a:rPr>
            </a:br>
            <a:r>
              <a:rPr b="1" lang="en" sz="1300">
                <a:solidFill>
                  <a:schemeClr val="dk1"/>
                </a:solidFill>
              </a:rPr>
              <a:t>Data in a tile is reused many times before eviction → fewer DRAM accesses.</a:t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" name="Google Shape;266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Google Shape;267;p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37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ct val="1000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Loop Optimizations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ct val="100000"/>
              <a:buFont typeface="Playfair Display"/>
              <a:buNone/>
            </a:pPr>
            <a:r>
              <a:t/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ct val="1000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9" name="Google Shape;269;p37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70" name="Google Shape;270;p37"/>
          <p:cNvSpPr txBox="1"/>
          <p:nvPr/>
        </p:nvSpPr>
        <p:spPr>
          <a:xfrm>
            <a:off x="3633775" y="1803025"/>
            <a:ext cx="53727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 </a:t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271" name="Google Shape;271;p37"/>
          <p:cNvSpPr txBox="1"/>
          <p:nvPr/>
        </p:nvSpPr>
        <p:spPr>
          <a:xfrm>
            <a:off x="285750" y="3648825"/>
            <a:ext cx="8188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272" name="Google Shape;272;p37"/>
          <p:cNvSpPr txBox="1"/>
          <p:nvPr/>
        </p:nvSpPr>
        <p:spPr>
          <a:xfrm>
            <a:off x="285750" y="808275"/>
            <a:ext cx="7886700" cy="39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Loop Distribution (Fission)</a:t>
            </a:r>
            <a:br>
              <a:rPr b="1" lang="en">
                <a:solidFill>
                  <a:schemeClr val="dk1"/>
                </a:solidFill>
              </a:rPr>
            </a:br>
            <a:br>
              <a:rPr b="1" lang="en">
                <a:solidFill>
                  <a:schemeClr val="dk1"/>
                </a:solidFill>
              </a:rPr>
            </a:br>
            <a:r>
              <a:rPr b="1" lang="en">
                <a:solidFill>
                  <a:schemeClr val="dk1"/>
                </a:solidFill>
              </a:rPr>
              <a:t>Split a loop into multiple loops</a:t>
            </a:r>
            <a:br>
              <a:rPr b="1" lang="en">
                <a:solidFill>
                  <a:schemeClr val="dk1"/>
                </a:solidFill>
              </a:rPr>
            </a:br>
            <a:br>
              <a:rPr b="1"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// Before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for (i) { A[i]=f(i); B[i]=g(i); }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// After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for (i) A[i]=f(i);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for (i) B[i]=g(i);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</a:rPr>
              <a:t>Enables parallelization/vectorization and simplifies optimization.</a:t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7" name="Google Shape;277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8" name="Google Shape;278;p3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38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b="1" lang="en" sz="2400">
                <a:latin typeface="Arial"/>
                <a:ea typeface="Arial"/>
                <a:cs typeface="Arial"/>
                <a:sym typeface="Arial"/>
              </a:rPr>
              <a:t>Static Voltage Scaling - Core Idea</a:t>
            </a:r>
            <a:endParaRPr b="1" sz="24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38"/>
          <p:cNvSpPr txBox="1"/>
          <p:nvPr>
            <p:ph idx="1" type="body"/>
          </p:nvPr>
        </p:nvSpPr>
        <p:spPr>
          <a:xfrm>
            <a:off x="285750" y="895425"/>
            <a:ext cx="87621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39725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50"/>
              <a:buChar char="•"/>
            </a:pPr>
            <a:r>
              <a:rPr lang="en" sz="1750"/>
              <a:t>Use compiler optimizations to make code faster, but don’t use the speedup for performance.</a:t>
            </a:r>
            <a:br>
              <a:rPr lang="en" sz="1750"/>
            </a:br>
            <a:endParaRPr sz="1750"/>
          </a:p>
          <a:p>
            <a:pPr indent="-339725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50"/>
              <a:buChar char="•"/>
            </a:pPr>
            <a:r>
              <a:rPr lang="en" sz="1750"/>
              <a:t>Instead, lower CPU supply voltage (Vr &lt; Vo) until the optimized program’s runtime = original runtime.</a:t>
            </a:r>
            <a:br>
              <a:rPr lang="en" sz="1750"/>
            </a:br>
            <a:endParaRPr sz="1750"/>
          </a:p>
          <a:p>
            <a:pPr indent="-3175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sz="1750"/>
              <a:t>Since dynamic energy ∝ V², lowering voltage ⇒ large energy savings.</a:t>
            </a:r>
            <a:br>
              <a:rPr lang="en" sz="1100"/>
            </a:br>
            <a:endParaRPr sz="11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350">
              <a:highlight>
                <a:schemeClr val="lt1"/>
              </a:highlight>
            </a:endParaRPr>
          </a:p>
        </p:txBody>
      </p:sp>
      <p:cxnSp>
        <p:nvCxnSpPr>
          <p:cNvPr id="281" name="Google Shape;281;p38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82" name="Google Shape;282;p38"/>
          <p:cNvSpPr txBox="1"/>
          <p:nvPr/>
        </p:nvSpPr>
        <p:spPr>
          <a:xfrm>
            <a:off x="3675150" y="3242075"/>
            <a:ext cx="53727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 </a:t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" name="Google Shape;287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8" name="Google Shape;288;p3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289" name="Google Shape;289;p39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How It Works</a:t>
            </a:r>
            <a:endParaRPr b="1" sz="24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39"/>
          <p:cNvSpPr txBox="1"/>
          <p:nvPr>
            <p:ph idx="1" type="body"/>
          </p:nvPr>
        </p:nvSpPr>
        <p:spPr>
          <a:xfrm>
            <a:off x="285750" y="895425"/>
            <a:ext cx="87621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70000" lnSpcReduction="20000"/>
          </a:bodyPr>
          <a:lstStyle/>
          <a:p>
            <a:pPr indent="-341947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2550"/>
              <a:t>Original code runs at Vo with time Xo.</a:t>
            </a:r>
            <a:br>
              <a:rPr lang="en" sz="2550"/>
            </a:br>
            <a:endParaRPr sz="2550"/>
          </a:p>
          <a:p>
            <a:pPr indent="-34194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2550"/>
              <a:t>Apply loop optimizations → fewer cycles → time Xi &lt; Xo </a:t>
            </a:r>
            <a:r>
              <a:rPr lang="en" sz="2550"/>
              <a:t>→ execution faster</a:t>
            </a:r>
            <a:r>
              <a:rPr lang="en" sz="2550"/>
              <a:t> .</a:t>
            </a:r>
            <a:br>
              <a:rPr lang="en" sz="2550"/>
            </a:br>
            <a:endParaRPr sz="2550"/>
          </a:p>
          <a:p>
            <a:pPr indent="-34194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2550"/>
              <a:t>Lower the CPU voltage so the slower clock brings the runtime back up to the original value.</a:t>
            </a:r>
            <a:br>
              <a:rPr lang="en" sz="2550"/>
            </a:br>
            <a:endParaRPr sz="2550"/>
          </a:p>
          <a:p>
            <a:pPr indent="-34194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2550"/>
              <a:t>Memory voltage stays unchanged.</a:t>
            </a:r>
            <a:br>
              <a:rPr lang="en" sz="2550"/>
            </a:br>
            <a:endParaRPr sz="255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550"/>
              <a:t>Result: Same runtime, much lower energy.</a:t>
            </a:r>
            <a:br>
              <a:rPr lang="en" sz="2550"/>
            </a:br>
            <a:endParaRPr sz="2550"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i="1" sz="1350">
              <a:highlight>
                <a:schemeClr val="lt1"/>
              </a:highlight>
            </a:endParaRPr>
          </a:p>
        </p:txBody>
      </p:sp>
      <p:cxnSp>
        <p:nvCxnSpPr>
          <p:cNvPr id="291" name="Google Shape;291;p39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" name="Google Shape;296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Google Shape;297;p4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Google Shape;298;p40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Arial"/>
                <a:ea typeface="Arial"/>
                <a:cs typeface="Arial"/>
                <a:sym typeface="Arial"/>
              </a:rPr>
              <a:t>Why Only Scale CPU Voltage?</a:t>
            </a:r>
            <a:endParaRPr b="1"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t/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40"/>
          <p:cNvSpPr txBox="1"/>
          <p:nvPr>
            <p:ph idx="1" type="body"/>
          </p:nvPr>
        </p:nvSpPr>
        <p:spPr>
          <a:xfrm>
            <a:off x="285750" y="895425"/>
            <a:ext cx="87621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3972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750"/>
              <a:buChar char="•"/>
            </a:pPr>
            <a:r>
              <a:rPr lang="en" sz="1750"/>
              <a:t>Memory already uses reduced voltage swing; cannot be slowed safely.</a:t>
            </a:r>
            <a:br>
              <a:rPr lang="en" sz="1750"/>
            </a:br>
            <a:endParaRPr sz="175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sz="1750"/>
              <a:t>Voltage scaling affects CPU delay only, not DRAM.</a:t>
            </a:r>
            <a:br>
              <a:rPr lang="en" sz="1750"/>
            </a:br>
            <a:br>
              <a:rPr lang="en" sz="1100"/>
            </a:b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i="1" sz="1350">
              <a:highlight>
                <a:schemeClr val="lt1"/>
              </a:highlight>
            </a:endParaRPr>
          </a:p>
        </p:txBody>
      </p:sp>
      <p:cxnSp>
        <p:nvCxnSpPr>
          <p:cNvPr id="300" name="Google Shape;300;p40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01" name="Google Shape;301;p40"/>
          <p:cNvSpPr txBox="1"/>
          <p:nvPr/>
        </p:nvSpPr>
        <p:spPr>
          <a:xfrm>
            <a:off x="285750" y="3648825"/>
            <a:ext cx="8188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" name="Google Shape;306;p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Google Shape;307;p4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41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  <a:endParaRPr b="1" sz="24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41"/>
          <p:cNvSpPr txBox="1"/>
          <p:nvPr>
            <p:ph idx="1" type="body"/>
          </p:nvPr>
        </p:nvSpPr>
        <p:spPr>
          <a:xfrm>
            <a:off x="285750" y="895425"/>
            <a:ext cx="87621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39725" lvl="0" marL="45720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750"/>
              <a:buChar char="●"/>
            </a:pPr>
            <a:r>
              <a:rPr lang="en" sz="1750"/>
              <a:t>Benchmarks: scientific + image/video codes.</a:t>
            </a:r>
            <a:br>
              <a:rPr lang="en" sz="1750"/>
            </a:br>
            <a:endParaRPr sz="1750"/>
          </a:p>
          <a:p>
            <a:pPr indent="-339725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50"/>
              <a:buChar char="●"/>
            </a:pPr>
            <a:r>
              <a:rPr lang="en" sz="1750"/>
              <a:t>Energy reduction:</a:t>
            </a:r>
            <a:br>
              <a:rPr lang="en" sz="1750"/>
            </a:br>
            <a:endParaRPr sz="1750"/>
          </a:p>
          <a:p>
            <a:pPr indent="-339725" lvl="1" marL="9144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50"/>
              <a:buChar char="○"/>
            </a:pPr>
            <a:r>
              <a:rPr lang="en" sz="1750"/>
              <a:t>13.9% (compiler optimizations alone)</a:t>
            </a:r>
            <a:br>
              <a:rPr lang="en" sz="1750"/>
            </a:br>
            <a:endParaRPr sz="1750"/>
          </a:p>
          <a:p>
            <a:pPr indent="-339725" lvl="1" marL="9144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50"/>
              <a:buChar char="○"/>
            </a:pPr>
            <a:r>
              <a:rPr lang="en" sz="1750"/>
              <a:t>31.8% (with static voltage scaling)</a:t>
            </a:r>
            <a:br>
              <a:rPr lang="en" sz="1750"/>
            </a:br>
            <a:endParaRPr sz="1750"/>
          </a:p>
          <a:p>
            <a:pPr indent="-2984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 sz="1750"/>
              <a:t>Performance stays equal to original.</a:t>
            </a:r>
            <a:br>
              <a:rPr lang="en" sz="1100"/>
            </a:b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i="1" sz="1350">
              <a:highlight>
                <a:schemeClr val="lt1"/>
              </a:highlight>
            </a:endParaRPr>
          </a:p>
        </p:txBody>
      </p:sp>
      <p:cxnSp>
        <p:nvCxnSpPr>
          <p:cNvPr id="310" name="Google Shape;310;p41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11" name="Google Shape;311;p41"/>
          <p:cNvSpPr txBox="1"/>
          <p:nvPr/>
        </p:nvSpPr>
        <p:spPr>
          <a:xfrm>
            <a:off x="3633775" y="1803025"/>
            <a:ext cx="53727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 </a:t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Google Shape;316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7" name="Google Shape;317;p4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42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Dynamic Voltage Scaling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42"/>
          <p:cNvSpPr txBox="1"/>
          <p:nvPr>
            <p:ph idx="1" type="body"/>
          </p:nvPr>
        </p:nvSpPr>
        <p:spPr>
          <a:xfrm>
            <a:off x="285750" y="895425"/>
            <a:ext cx="51330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333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50"/>
              <a:buChar char="•"/>
            </a:pPr>
            <a:r>
              <a:rPr lang="en" sz="1650">
                <a:highlight>
                  <a:schemeClr val="lt1"/>
                </a:highlight>
              </a:rPr>
              <a:t>Static </a:t>
            </a:r>
            <a:r>
              <a:rPr lang="en" sz="1650">
                <a:highlight>
                  <a:schemeClr val="lt1"/>
                </a:highlight>
              </a:rPr>
              <a:t>approaches</a:t>
            </a:r>
            <a:r>
              <a:rPr lang="en" sz="1650">
                <a:highlight>
                  <a:schemeClr val="lt1"/>
                </a:highlight>
              </a:rPr>
              <a:t> assume that the same voltage is being supplied throughout execution of the entire program</a:t>
            </a:r>
            <a:endParaRPr sz="1650">
              <a:highlight>
                <a:schemeClr val="lt1"/>
              </a:highlight>
            </a:endParaRPr>
          </a:p>
          <a:p>
            <a:pPr indent="-3333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50"/>
              <a:buChar char="•"/>
            </a:pPr>
            <a:r>
              <a:rPr lang="en" sz="1650">
                <a:highlight>
                  <a:schemeClr val="lt1"/>
                </a:highlight>
              </a:rPr>
              <a:t>Better idea: Optimize loop nests based on available voltage at a given time, good for multiple voltage sources, and can give multiple parameters</a:t>
            </a:r>
            <a:endParaRPr sz="1650">
              <a:highlight>
                <a:schemeClr val="lt1"/>
              </a:highlight>
            </a:endParaRPr>
          </a:p>
          <a:p>
            <a:pPr indent="-3333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50"/>
              <a:buChar char="•"/>
            </a:pPr>
            <a:r>
              <a:rPr lang="en" sz="1650">
                <a:highlight>
                  <a:schemeClr val="lt1"/>
                </a:highlight>
              </a:rPr>
              <a:t>Experimented with before at the OS and hardware levels, new approach at compiler level</a:t>
            </a:r>
            <a:endParaRPr sz="1650">
              <a:highlight>
                <a:schemeClr val="lt1"/>
              </a:highlight>
            </a:endParaRPr>
          </a:p>
        </p:txBody>
      </p:sp>
      <p:cxnSp>
        <p:nvCxnSpPr>
          <p:cNvPr id="320" name="Google Shape;320;p42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descr="a tree branch with green leaves and a white background (Provided by Tenor)" id="321" name="Google Shape;321;p4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897975" y="751525"/>
            <a:ext cx="1096475" cy="1096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yellow lightning bolt is shown on a white background . (Provided by Tenor)" id="322" name="Google Shape;322;p4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97975" y="3242506"/>
            <a:ext cx="1096475" cy="10964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23" name="Google Shape;323;p42"/>
          <p:cNvCxnSpPr>
            <a:stCxn id="322" idx="0"/>
            <a:endCxn id="321" idx="2"/>
          </p:cNvCxnSpPr>
          <p:nvPr/>
        </p:nvCxnSpPr>
        <p:spPr>
          <a:xfrm rot="10800000">
            <a:off x="7446212" y="1848106"/>
            <a:ext cx="0" cy="1394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324" name="Google Shape;324;p42"/>
          <p:cNvSpPr/>
          <p:nvPr/>
        </p:nvSpPr>
        <p:spPr>
          <a:xfrm>
            <a:off x="7655950" y="2076200"/>
            <a:ext cx="516500" cy="93810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0000"/>
                </a:solidFill>
                <a:latin typeface="Arial"/>
              </a:rPr>
              <a:t>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9" name="Google Shape;329;p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0" name="Google Shape;330;p4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331" name="Google Shape;331;p43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Dynamic Voltage Scaling - Approach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43"/>
          <p:cNvSpPr txBox="1"/>
          <p:nvPr>
            <p:ph idx="1" type="body"/>
          </p:nvPr>
        </p:nvSpPr>
        <p:spPr>
          <a:xfrm>
            <a:off x="285750" y="895425"/>
            <a:ext cx="44616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-3333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50"/>
              <a:buChar char="•"/>
            </a:pPr>
            <a:r>
              <a:rPr lang="en" sz="1650">
                <a:highlight>
                  <a:schemeClr val="lt1"/>
                </a:highlight>
              </a:rPr>
              <a:t>Idea: precompute estimated energy consumption/runtime of each loop nest, and store the results in a table</a:t>
            </a:r>
            <a:endParaRPr sz="1650">
              <a:highlight>
                <a:schemeClr val="lt1"/>
              </a:highlight>
            </a:endParaRPr>
          </a:p>
          <a:p>
            <a:pPr indent="-3333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50"/>
              <a:buChar char="•"/>
            </a:pPr>
            <a:r>
              <a:rPr lang="en" sz="1650">
                <a:highlight>
                  <a:schemeClr val="lt1"/>
                </a:highlight>
              </a:rPr>
              <a:t>Use different tables for each nest, with a table for energy and a table for runtime</a:t>
            </a:r>
            <a:endParaRPr sz="1650">
              <a:highlight>
                <a:schemeClr val="lt1"/>
              </a:highlight>
            </a:endParaRPr>
          </a:p>
          <a:p>
            <a:pPr indent="-3333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50"/>
              <a:buChar char="•"/>
            </a:pPr>
            <a:r>
              <a:rPr lang="en" sz="1650">
                <a:highlight>
                  <a:schemeClr val="lt1"/>
                </a:highlight>
              </a:rPr>
              <a:t>Selection algorithm uses Integer Level Programming (ILP), a form of optimization (specifically linear programming) that treats all values as integers</a:t>
            </a:r>
            <a:endParaRPr sz="1650">
              <a:highlight>
                <a:schemeClr val="lt1"/>
              </a:highlight>
            </a:endParaRPr>
          </a:p>
        </p:txBody>
      </p:sp>
      <p:cxnSp>
        <p:nvCxnSpPr>
          <p:cNvPr id="333" name="Google Shape;333;p43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34" name="Google Shape;334;p43"/>
          <p:cNvSpPr/>
          <p:nvPr/>
        </p:nvSpPr>
        <p:spPr>
          <a:xfrm>
            <a:off x="6101650" y="746875"/>
            <a:ext cx="1672800" cy="762300"/>
          </a:xfrm>
          <a:prstGeom prst="roundRect">
            <a:avLst>
              <a:gd fmla="val 16667" name="adj"/>
            </a:avLst>
          </a:prstGeom>
          <a:solidFill>
            <a:srgbClr val="E6B8A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Analysis Passes</a:t>
            </a:r>
            <a:endParaRPr/>
          </a:p>
        </p:txBody>
      </p:sp>
      <p:sp>
        <p:nvSpPr>
          <p:cNvPr id="335" name="Google Shape;335;p43"/>
          <p:cNvSpPr/>
          <p:nvPr/>
        </p:nvSpPr>
        <p:spPr>
          <a:xfrm>
            <a:off x="6101650" y="2108513"/>
            <a:ext cx="1672800" cy="7623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Tables</a:t>
            </a:r>
            <a:endParaRPr/>
          </a:p>
        </p:txBody>
      </p:sp>
      <p:sp>
        <p:nvSpPr>
          <p:cNvPr id="336" name="Google Shape;336;p43"/>
          <p:cNvSpPr/>
          <p:nvPr/>
        </p:nvSpPr>
        <p:spPr>
          <a:xfrm>
            <a:off x="6101650" y="3470163"/>
            <a:ext cx="1672800" cy="762300"/>
          </a:xfrm>
          <a:prstGeom prst="roundRect">
            <a:avLst>
              <a:gd fmla="val 16667" name="adj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ILP</a:t>
            </a:r>
            <a:endParaRPr/>
          </a:p>
        </p:txBody>
      </p:sp>
      <p:cxnSp>
        <p:nvCxnSpPr>
          <p:cNvPr id="337" name="Google Shape;337;p43"/>
          <p:cNvCxnSpPr>
            <a:stCxn id="334" idx="2"/>
            <a:endCxn id="335" idx="0"/>
          </p:cNvCxnSpPr>
          <p:nvPr/>
        </p:nvCxnSpPr>
        <p:spPr>
          <a:xfrm>
            <a:off x="6938050" y="1509175"/>
            <a:ext cx="0" cy="5994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38" name="Google Shape;338;p43"/>
          <p:cNvCxnSpPr>
            <a:stCxn id="335" idx="2"/>
            <a:endCxn id="336" idx="0"/>
          </p:cNvCxnSpPr>
          <p:nvPr/>
        </p:nvCxnSpPr>
        <p:spPr>
          <a:xfrm>
            <a:off x="6938050" y="2870813"/>
            <a:ext cx="0" cy="599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61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1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6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Motivation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6"/>
          <p:cNvSpPr txBox="1"/>
          <p:nvPr>
            <p:ph idx="1" type="body"/>
          </p:nvPr>
        </p:nvSpPr>
        <p:spPr>
          <a:xfrm>
            <a:off x="285750" y="895425"/>
            <a:ext cx="87621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2"/>
                </a:solidFill>
                <a:highlight>
                  <a:schemeClr val="lt1"/>
                </a:highlight>
              </a:rPr>
              <a:t>Growing Importance of Energy Efficiency</a:t>
            </a:r>
            <a:endParaRPr b="1" sz="1400">
              <a:solidFill>
                <a:schemeClr val="dk2"/>
              </a:solidFill>
              <a:highlight>
                <a:schemeClr val="lt1"/>
              </a:highlight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Embedded and portable devices are now everywhere</a:t>
            </a:r>
            <a:br>
              <a:rPr lang="en" sz="1300"/>
            </a:br>
            <a:endParaRPr sz="1300"/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Energy consumption has become a major constraint in system design</a:t>
            </a:r>
            <a:br>
              <a:rPr lang="en" sz="1300"/>
            </a:br>
            <a:endParaRPr sz="1300"/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Systems must meet performance while minimizing power usage</a:t>
            </a:r>
            <a:endParaRPr i="1" sz="1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2"/>
                </a:solidFill>
              </a:rPr>
              <a:t>Software Matters More</a:t>
            </a:r>
            <a:endParaRPr b="1" sz="1400">
              <a:solidFill>
                <a:schemeClr val="dk2"/>
              </a:solidFill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Software now represents a large share of total system execution</a:t>
            </a:r>
            <a:br>
              <a:rPr lang="en" sz="1300"/>
            </a:br>
            <a:endParaRPr sz="1300"/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Traditional low-power circuit and hardware optimizations alone are insufficient</a:t>
            </a:r>
            <a:br>
              <a:rPr lang="en" sz="1300"/>
            </a:br>
            <a:endParaRPr sz="1300"/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Software + hardware co-optimization is required for energy reduction</a:t>
            </a:r>
            <a:endParaRPr sz="13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43" name="Google Shape;143;p26"/>
          <p:cNvCxnSpPr/>
          <p:nvPr/>
        </p:nvCxnSpPr>
        <p:spPr>
          <a:xfrm>
            <a:off x="-335665" y="659626"/>
            <a:ext cx="10040799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4" name="Google Shape;144;p26"/>
          <p:cNvSpPr txBox="1"/>
          <p:nvPr/>
        </p:nvSpPr>
        <p:spPr>
          <a:xfrm>
            <a:off x="3633775" y="1803025"/>
            <a:ext cx="53727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 </a:t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145" name="Google Shape;145;p26"/>
          <p:cNvSpPr txBox="1"/>
          <p:nvPr/>
        </p:nvSpPr>
        <p:spPr>
          <a:xfrm>
            <a:off x="285750" y="3648825"/>
            <a:ext cx="8188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3" name="Google Shape;343;p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4" name="Google Shape;344;p4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345" name="Google Shape;345;p44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Dynamic Voltage Scaling - Approach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44"/>
          <p:cNvSpPr txBox="1"/>
          <p:nvPr>
            <p:ph idx="1" type="body"/>
          </p:nvPr>
        </p:nvSpPr>
        <p:spPr>
          <a:xfrm>
            <a:off x="285750" y="895425"/>
            <a:ext cx="41544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333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50"/>
              <a:buChar char="•"/>
            </a:pPr>
            <a:r>
              <a:rPr lang="en" sz="1650">
                <a:highlight>
                  <a:schemeClr val="lt1"/>
                </a:highlight>
              </a:rPr>
              <a:t>Once tables are generated, figure out optimal voltage for each nest using ILP with defined constraints</a:t>
            </a:r>
            <a:endParaRPr sz="1650">
              <a:highlight>
                <a:schemeClr val="lt1"/>
              </a:highlight>
            </a:endParaRPr>
          </a:p>
          <a:p>
            <a:pPr indent="-3333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50"/>
              <a:buChar char="•"/>
            </a:pPr>
            <a:r>
              <a:rPr lang="en" sz="1650">
                <a:highlight>
                  <a:schemeClr val="lt1"/>
                </a:highlight>
              </a:rPr>
              <a:t>Need to take into account overhead for switching voltages (~100ms per switch)</a:t>
            </a:r>
            <a:endParaRPr sz="1650">
              <a:highlight>
                <a:schemeClr val="lt1"/>
              </a:highlight>
            </a:endParaRPr>
          </a:p>
          <a:p>
            <a:pPr indent="-3333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50"/>
              <a:buChar char="•"/>
            </a:pPr>
            <a:r>
              <a:rPr lang="en" sz="1650">
                <a:highlight>
                  <a:schemeClr val="lt1"/>
                </a:highlight>
              </a:rPr>
              <a:t>Performance measured using nested sums, depending on selected voltages</a:t>
            </a:r>
            <a:endParaRPr sz="1650">
              <a:highlight>
                <a:schemeClr val="lt1"/>
              </a:highlight>
            </a:endParaRPr>
          </a:p>
        </p:txBody>
      </p:sp>
      <p:cxnSp>
        <p:nvCxnSpPr>
          <p:cNvPr id="347" name="Google Shape;347;p44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48" name="Google Shape;348;p44"/>
          <p:cNvSpPr txBox="1"/>
          <p:nvPr/>
        </p:nvSpPr>
        <p:spPr>
          <a:xfrm>
            <a:off x="285750" y="3648825"/>
            <a:ext cx="8188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349" name="Google Shape;349;p44"/>
          <p:cNvSpPr/>
          <p:nvPr/>
        </p:nvSpPr>
        <p:spPr>
          <a:xfrm>
            <a:off x="6101650" y="746875"/>
            <a:ext cx="1672800" cy="762300"/>
          </a:xfrm>
          <a:prstGeom prst="roundRect">
            <a:avLst>
              <a:gd fmla="val 16667" name="adj"/>
            </a:avLst>
          </a:prstGeom>
          <a:solidFill>
            <a:srgbClr val="E6B8A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Analysis Passes</a:t>
            </a:r>
            <a:endParaRPr/>
          </a:p>
        </p:txBody>
      </p:sp>
      <p:sp>
        <p:nvSpPr>
          <p:cNvPr id="350" name="Google Shape;350;p44"/>
          <p:cNvSpPr/>
          <p:nvPr/>
        </p:nvSpPr>
        <p:spPr>
          <a:xfrm>
            <a:off x="6101650" y="2108513"/>
            <a:ext cx="1672800" cy="7623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Tables</a:t>
            </a:r>
            <a:endParaRPr/>
          </a:p>
        </p:txBody>
      </p:sp>
      <p:sp>
        <p:nvSpPr>
          <p:cNvPr id="351" name="Google Shape;351;p44"/>
          <p:cNvSpPr/>
          <p:nvPr/>
        </p:nvSpPr>
        <p:spPr>
          <a:xfrm>
            <a:off x="6101650" y="3470163"/>
            <a:ext cx="1672800" cy="762300"/>
          </a:xfrm>
          <a:prstGeom prst="roundRect">
            <a:avLst>
              <a:gd fmla="val 16667" name="adj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ILP</a:t>
            </a:r>
            <a:endParaRPr/>
          </a:p>
        </p:txBody>
      </p:sp>
      <p:cxnSp>
        <p:nvCxnSpPr>
          <p:cNvPr id="352" name="Google Shape;352;p44"/>
          <p:cNvCxnSpPr>
            <a:stCxn id="349" idx="2"/>
            <a:endCxn id="350" idx="0"/>
          </p:cNvCxnSpPr>
          <p:nvPr/>
        </p:nvCxnSpPr>
        <p:spPr>
          <a:xfrm>
            <a:off x="6938050" y="1509175"/>
            <a:ext cx="0" cy="599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53" name="Google Shape;353;p44"/>
          <p:cNvCxnSpPr>
            <a:stCxn id="350" idx="2"/>
            <a:endCxn id="351" idx="0"/>
          </p:cNvCxnSpPr>
          <p:nvPr/>
        </p:nvCxnSpPr>
        <p:spPr>
          <a:xfrm>
            <a:off x="6938050" y="2870813"/>
            <a:ext cx="0" cy="5994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" name="Google Shape;358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9" name="Google Shape;359;p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360" name="Google Shape;360;p45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Dynamic Voltage Scaling - Evaluation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1" name="Google Shape;361;p45"/>
          <p:cNvSpPr txBox="1"/>
          <p:nvPr>
            <p:ph idx="1" type="body"/>
          </p:nvPr>
        </p:nvSpPr>
        <p:spPr>
          <a:xfrm>
            <a:off x="285750" y="895500"/>
            <a:ext cx="45186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206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50"/>
              <a:buChar char="•"/>
            </a:pPr>
            <a:r>
              <a:rPr lang="en" sz="1450">
                <a:highlight>
                  <a:schemeClr val="lt1"/>
                </a:highlight>
              </a:rPr>
              <a:t>Generally, optimizing for a lower voltage increases execution time, but lowers energy consumption, and vice versa</a:t>
            </a:r>
            <a:endParaRPr sz="1450">
              <a:highlight>
                <a:schemeClr val="lt1"/>
              </a:highlight>
            </a:endParaRPr>
          </a:p>
          <a:p>
            <a:pPr indent="-3206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50"/>
              <a:buChar char="•"/>
            </a:pPr>
            <a:r>
              <a:rPr lang="en" sz="1450">
                <a:highlight>
                  <a:schemeClr val="lt1"/>
                </a:highlight>
              </a:rPr>
              <a:t>Optimizing either aspect without constraint drastically changes results. Between max performance and max efficiency, max performance was 82.5% faster, and max </a:t>
            </a:r>
            <a:r>
              <a:rPr lang="en" sz="1450">
                <a:highlight>
                  <a:schemeClr val="lt1"/>
                </a:highlight>
              </a:rPr>
              <a:t>efficiency</a:t>
            </a:r>
            <a:r>
              <a:rPr lang="en" sz="1450">
                <a:highlight>
                  <a:schemeClr val="lt1"/>
                </a:highlight>
              </a:rPr>
              <a:t> used 25.6% less energy</a:t>
            </a:r>
            <a:endParaRPr sz="1450">
              <a:highlight>
                <a:schemeClr val="lt1"/>
              </a:highlight>
            </a:endParaRPr>
          </a:p>
          <a:p>
            <a:pPr indent="-3206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50"/>
              <a:buChar char="•"/>
            </a:pPr>
            <a:r>
              <a:rPr lang="en" sz="1450">
                <a:highlight>
                  <a:schemeClr val="lt1"/>
                </a:highlight>
              </a:rPr>
              <a:t>Algorithm becomes more conservative when constraints are added</a:t>
            </a:r>
            <a:endParaRPr sz="1450">
              <a:highlight>
                <a:schemeClr val="lt1"/>
              </a:highlight>
            </a:endParaRPr>
          </a:p>
        </p:txBody>
      </p:sp>
      <p:cxnSp>
        <p:nvCxnSpPr>
          <p:cNvPr id="362" name="Google Shape;362;p45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363" name="Google Shape;363;p45" title="Chart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45375" y="1263650"/>
            <a:ext cx="4034850" cy="24948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" name="Google Shape;368;p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9" name="Google Shape;369;p4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370" name="Google Shape;370;p46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Dynamic Voltage Scaling - Evaluation with Overhead 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46"/>
          <p:cNvSpPr txBox="1"/>
          <p:nvPr>
            <p:ph idx="1" type="body"/>
          </p:nvPr>
        </p:nvSpPr>
        <p:spPr>
          <a:xfrm>
            <a:off x="285750" y="895425"/>
            <a:ext cx="87621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333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50"/>
              <a:buChar char="•"/>
            </a:pPr>
            <a:r>
              <a:rPr lang="en" sz="1650">
                <a:highlight>
                  <a:schemeClr val="lt1"/>
                </a:highlight>
              </a:rPr>
              <a:t>When overhead is taken into account, the ILP algorithm attempts to minimize the amount of time voltage is switched. </a:t>
            </a:r>
            <a:endParaRPr sz="1650">
              <a:highlight>
                <a:schemeClr val="lt1"/>
              </a:highlight>
            </a:endParaRPr>
          </a:p>
          <a:p>
            <a:pPr indent="-33337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50"/>
              <a:buChar char="•"/>
            </a:pPr>
            <a:r>
              <a:rPr lang="en" sz="1650">
                <a:highlight>
                  <a:schemeClr val="lt1"/>
                </a:highlight>
              </a:rPr>
              <a:t>Drastic changes still observed when compiling for energy vs performance</a:t>
            </a:r>
            <a:endParaRPr sz="1650">
              <a:highlight>
                <a:schemeClr val="lt1"/>
              </a:highlight>
            </a:endParaRPr>
          </a:p>
        </p:txBody>
      </p:sp>
      <p:cxnSp>
        <p:nvCxnSpPr>
          <p:cNvPr id="372" name="Google Shape;372;p46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graphicFrame>
        <p:nvGraphicFramePr>
          <p:cNvPr id="373" name="Google Shape;373;p46"/>
          <p:cNvGraphicFramePr/>
          <p:nvPr/>
        </p:nvGraphicFramePr>
        <p:xfrm>
          <a:off x="463250" y="2774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{8D629AD1-84EE-4EB5-91A7-0CC84D80DDED}</a:tableStyleId>
              </a:tblPr>
              <a:tblGrid>
                <a:gridCol w="1104125"/>
                <a:gridCol w="736000"/>
                <a:gridCol w="736000"/>
                <a:gridCol w="736000"/>
                <a:gridCol w="736000"/>
                <a:gridCol w="736000"/>
                <a:gridCol w="736000"/>
                <a:gridCol w="736000"/>
                <a:gridCol w="736000"/>
                <a:gridCol w="736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n3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n4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n5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n6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n7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n8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n9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No Overhead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1.9V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1.5V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1.7V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1.9V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1.5V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1.9V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1.3V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1.9V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1.9V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100ms Overhead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1.9V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1.9V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1.9V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1.5V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1.5V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1.7V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1.7V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1.7V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1.7V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374" name="Google Shape;374;p46"/>
          <p:cNvSpPr txBox="1"/>
          <p:nvPr/>
        </p:nvSpPr>
        <p:spPr>
          <a:xfrm>
            <a:off x="525725" y="2222725"/>
            <a:ext cx="7646700" cy="25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Selected voltages when Optimizing for Energy (with Time Constraints)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9" name="Google Shape;379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0" name="Google Shape;380;p4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381" name="Google Shape;381;p47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Evaluation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47"/>
          <p:cNvSpPr txBox="1"/>
          <p:nvPr>
            <p:ph idx="1" type="body"/>
          </p:nvPr>
        </p:nvSpPr>
        <p:spPr>
          <a:xfrm>
            <a:off x="285750" y="895500"/>
            <a:ext cx="86232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4400"/>
              <a:t>Purpose of Evaluation </a:t>
            </a:r>
            <a:endParaRPr b="1"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400"/>
              <a:t>• Check if compiler-based static voltage scaling actually reduces energy </a:t>
            </a:r>
            <a:endParaRPr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400"/>
              <a:t>• Ensure programs don’t become slower than the original </a:t>
            </a:r>
            <a:endParaRPr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400"/>
              <a:t>• Understand how loop optimizations + voltage scaling interact in real workloads </a:t>
            </a:r>
            <a:endParaRPr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4400"/>
              <a:t>Benchmarks Used</a:t>
            </a:r>
            <a:r>
              <a:rPr lang="en" sz="4400"/>
              <a:t> </a:t>
            </a:r>
            <a:endParaRPr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400"/>
              <a:t>• 8 programs total </a:t>
            </a:r>
            <a:endParaRPr sz="4400"/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400"/>
              <a:t>– 6 scientific array-dominated codes (aps, btrix, eflux, tomcatv, tsf, vpenta) </a:t>
            </a:r>
            <a:endParaRPr sz="4400"/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400"/>
              <a:t>– 2 image/video apps (hier, jpeg) </a:t>
            </a:r>
            <a:endParaRPr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4400"/>
              <a:t>Why these benchmarks? </a:t>
            </a:r>
            <a:endParaRPr b="1"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400"/>
              <a:t>• They heavily stress both CPU and memory, making them ideal to see whether voltage scaling still works under real conditions. </a:t>
            </a:r>
            <a:endParaRPr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en" sz="4400"/>
              <a:t>• Very common patterns in embedded + DSP + multimedia workloads.</a:t>
            </a:r>
            <a:endParaRPr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50">
              <a:highlight>
                <a:schemeClr val="lt1"/>
              </a:highlight>
            </a:endParaRPr>
          </a:p>
        </p:txBody>
      </p:sp>
      <p:cxnSp>
        <p:nvCxnSpPr>
          <p:cNvPr id="383" name="Google Shape;383;p47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8" name="Google Shape;388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" name="Google Shape;389;p4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390" name="Google Shape;390;p48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Evaluation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1" name="Google Shape;391;p48"/>
          <p:cNvSpPr txBox="1"/>
          <p:nvPr>
            <p:ph idx="1" type="body"/>
          </p:nvPr>
        </p:nvSpPr>
        <p:spPr>
          <a:xfrm>
            <a:off x="285750" y="895500"/>
            <a:ext cx="86232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Experimental Setup</a:t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 • </a:t>
            </a:r>
            <a:r>
              <a:rPr lang="en" sz="1100"/>
              <a:t>Used SimplePower, a cycle-accurate energy simulator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 • Models power in: CPU, cache, off-chip memory, clock circuitry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 • 5-stage pipeline, 200 MHz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 • Voltage scaling applied to CPU only, not memory (for safety + accuracy)</a:t>
            </a:r>
            <a:r>
              <a:rPr b="1" lang="en" sz="1100"/>
              <a:t> </a:t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Three Program Versions Compared </a:t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OR : Original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BV : Before Voltage Scaling (only loop optimizations)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AV : After Voltage Scaling (optimized + lowered voltage)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What They Measured </a:t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Total energy consumption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Execution time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 • Normalized results (everything compared to original = 1)</a:t>
            </a:r>
            <a:endParaRPr sz="1450">
              <a:highlight>
                <a:schemeClr val="lt1"/>
              </a:highlight>
            </a:endParaRPr>
          </a:p>
        </p:txBody>
      </p:sp>
      <p:cxnSp>
        <p:nvCxnSpPr>
          <p:cNvPr id="392" name="Google Shape;392;p48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7" name="Google Shape;397;p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8" name="Google Shape;398;p4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399" name="Google Shape;399;p49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Evaluation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0" name="Google Shape;400;p49"/>
          <p:cNvSpPr txBox="1"/>
          <p:nvPr>
            <p:ph idx="1" type="body"/>
          </p:nvPr>
        </p:nvSpPr>
        <p:spPr>
          <a:xfrm>
            <a:off x="285750" y="895500"/>
            <a:ext cx="86232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/>
              <a:t>Energy Savings</a:t>
            </a:r>
            <a:br>
              <a:rPr b="1" lang="en" sz="1100"/>
            </a:br>
            <a:r>
              <a:rPr lang="en" sz="1100"/>
              <a:t> • BV (optimized): </a:t>
            </a:r>
            <a:r>
              <a:rPr b="1" lang="en" sz="1100"/>
              <a:t>13.9% less energy</a:t>
            </a:r>
            <a:br>
              <a:rPr b="1" lang="en" sz="1100"/>
            </a:br>
            <a:r>
              <a:rPr lang="en" sz="1100"/>
              <a:t> • AV (volt-scaled optimized): </a:t>
            </a:r>
            <a:r>
              <a:rPr b="1" lang="en" sz="1100"/>
              <a:t>31.8% less energy</a:t>
            </a:r>
            <a:r>
              <a:rPr lang="en" sz="1100"/>
              <a:t> → </a:t>
            </a:r>
            <a:r>
              <a:rPr b="1" lang="en" sz="1100"/>
              <a:t>best result</a:t>
            </a:r>
            <a:endParaRPr b="1" sz="11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/>
              <a:t>Performance Impact</a:t>
            </a:r>
            <a:br>
              <a:rPr b="1" lang="en" sz="1100"/>
            </a:br>
            <a:r>
              <a:rPr lang="en" sz="1100"/>
              <a:t> • BV runs </a:t>
            </a:r>
            <a:r>
              <a:rPr b="1" lang="en" sz="1100"/>
              <a:t>20.8% faster</a:t>
            </a:r>
            <a:r>
              <a:rPr lang="en" sz="1100"/>
              <a:t> than original</a:t>
            </a:r>
            <a:br>
              <a:rPr lang="en" sz="1100"/>
            </a:br>
            <a:r>
              <a:rPr lang="en" sz="1100"/>
              <a:t> • AV is slowed down intentionally to match original runtime</a:t>
            </a:r>
            <a:br>
              <a:rPr lang="en" sz="1100"/>
            </a:br>
            <a:r>
              <a:rPr lang="en" sz="1100"/>
              <a:t> • Some small mismatches due to discrete voltage levels (2.5 → 2.3 → 2.1…)</a:t>
            </a:r>
            <a:endParaRPr sz="11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/>
              <a:t>Why It Works</a:t>
            </a:r>
            <a:br>
              <a:rPr b="1" lang="en" sz="1100"/>
            </a:br>
            <a:r>
              <a:rPr lang="en" sz="1100"/>
              <a:t> • Loop optimizations reduce memory stalls → faster code</a:t>
            </a:r>
            <a:br>
              <a:rPr lang="en" sz="1100"/>
            </a:br>
            <a:r>
              <a:rPr lang="en" sz="1100"/>
              <a:t> • Compiler uses this “extra speed” as </a:t>
            </a:r>
            <a:r>
              <a:rPr b="1" lang="en" sz="1100"/>
              <a:t>performance slack</a:t>
            </a:r>
            <a:br>
              <a:rPr b="1" lang="en" sz="1100"/>
            </a:br>
            <a:r>
              <a:rPr lang="en" sz="1100"/>
              <a:t> • Voltage is lowered until runtime = original → </a:t>
            </a:r>
            <a:r>
              <a:rPr b="1" lang="en" sz="1100"/>
              <a:t>huge energy reduction</a:t>
            </a:r>
            <a:endParaRPr b="1" sz="11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/>
              <a:t>Takeaway</a:t>
            </a:r>
            <a:br>
              <a:rPr b="1" lang="en" sz="1100"/>
            </a:br>
            <a:r>
              <a:rPr lang="en" sz="1100"/>
              <a:t> • Static voltage scaling consistently reduces energy across ALL benchmarks</a:t>
            </a:r>
            <a:br>
              <a:rPr lang="en" sz="1100"/>
            </a:br>
            <a:r>
              <a:rPr lang="en" sz="1100"/>
              <a:t> • Meets performance constraints → </a:t>
            </a:r>
            <a:r>
              <a:rPr b="1" lang="en" sz="1100"/>
              <a:t>no slowdown</a:t>
            </a:r>
            <a:r>
              <a:rPr lang="en" sz="1100"/>
              <a:t> for the user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cxnSp>
        <p:nvCxnSpPr>
          <p:cNvPr id="401" name="Google Shape;401;p49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6" name="Google Shape;406;p5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407" name="Google Shape;407;p5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408" name="Google Shape;408;p50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Related Work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9" name="Google Shape;409;p50"/>
          <p:cNvSpPr txBox="1"/>
          <p:nvPr>
            <p:ph idx="1" type="body"/>
          </p:nvPr>
        </p:nvSpPr>
        <p:spPr>
          <a:xfrm>
            <a:off x="285750" y="895500"/>
            <a:ext cx="86232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Hardware / OS DVFS (1990s–2000s) </a:t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Early CPUs: Intel XScale, AMD K6-IIIE+, Crusoe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OS algorithms (Weiser ’94, Govil ’95): utilization-based DVFS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Reactive → respond to load, not program structure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Compiler-Based Approaches </a:t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Hsu &amp; Kremer (2001–02): region-based DVFS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Used analytical models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Focused on superscalar, out-of-order CPUs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Loop &amp; Memory Energy Studies </a:t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Kandemir et al.: loop tiling reduces memory energy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Memory banks → sleep modes via compiler guidance</a:t>
            </a:r>
            <a:r>
              <a:rPr b="1" lang="en" sz="1100"/>
              <a:t> </a:t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What This Paper Adds </a:t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Uses loop optimizations for energy, not speed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Defines Static + Dynamic Voltage Scaling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Introduces ILP-based per-loop voltage selection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Proactive compiler decisions &gt; OS reactive DVFS</a:t>
            </a:r>
            <a:endParaRPr sz="1100"/>
          </a:p>
        </p:txBody>
      </p:sp>
      <p:cxnSp>
        <p:nvCxnSpPr>
          <p:cNvPr id="410" name="Google Shape;410;p50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5" name="Google Shape;415;p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6" name="Google Shape;416;p5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417" name="Google Shape;417;p51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Modern Context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8" name="Google Shape;418;p51"/>
          <p:cNvSpPr txBox="1"/>
          <p:nvPr>
            <p:ph idx="1" type="body"/>
          </p:nvPr>
        </p:nvSpPr>
        <p:spPr>
          <a:xfrm>
            <a:off x="285750" y="895500"/>
            <a:ext cx="86232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4400"/>
              <a:t>DVFS is now standard everywhere</a:t>
            </a:r>
            <a:r>
              <a:rPr lang="en" sz="4400"/>
              <a:t> </a:t>
            </a:r>
            <a:endParaRPr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400"/>
              <a:t>• Modern CPUs/GPUs adjust voltage &amp; frequency thousands of times per second </a:t>
            </a:r>
            <a:endParaRPr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400"/>
              <a:t>• Runs on phones, laptops, servers, cloud GPUs </a:t>
            </a:r>
            <a:endParaRPr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400"/>
              <a:t>• Energy saving is a first-class design goal in all processors </a:t>
            </a:r>
            <a:endParaRPr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4400"/>
              <a:t>Examples in real hardware (2025) </a:t>
            </a:r>
            <a:endParaRPr b="1"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400"/>
              <a:t>• ARM big.LITTLE : mixes high-power and low-power cores </a:t>
            </a:r>
            <a:endParaRPr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400"/>
              <a:t>• Intel SpeedShift / AMD Precision Boost : per-core voltage tuning </a:t>
            </a:r>
            <a:endParaRPr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400"/>
              <a:t>• NVIDIA GPU Power States : lowers voltage aggressively during light workloads </a:t>
            </a:r>
            <a:endParaRPr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4400"/>
              <a:t>What’s changed since 2002</a:t>
            </a:r>
            <a:endParaRPr b="1"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400"/>
              <a:t> • Hardware DVFS is much faster and highly automated </a:t>
            </a:r>
            <a:endParaRPr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400"/>
              <a:t>• OS power governors use machine learning and predictive models </a:t>
            </a:r>
            <a:endParaRPr sz="4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400"/>
              <a:t>• Energy efficiency is now critical due to mobile + AI workloads</a:t>
            </a:r>
            <a:endParaRPr sz="44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cxnSp>
        <p:nvCxnSpPr>
          <p:cNvPr id="419" name="Google Shape;419;p51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4" name="Google Shape;424;p5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5" name="Google Shape;425;p5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426" name="Google Shape;426;p52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Strengths &amp; Weaknesses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7" name="Google Shape;427;p52"/>
          <p:cNvSpPr txBox="1"/>
          <p:nvPr>
            <p:ph idx="1" type="body"/>
          </p:nvPr>
        </p:nvSpPr>
        <p:spPr>
          <a:xfrm>
            <a:off x="285750" y="895500"/>
            <a:ext cx="86232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Strengths </a:t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Big energy savings (up to 31.8% with static, +15% more with dynamic)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Uses compiler knowledge → proactive voltage decisions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Works well on scientific + multimedia workloads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ILP-based dynamic scaling = flexible under different constraints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Converts performance slack → energy savings without hurting speed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Fully compatible with real-time / embedded systems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Weaknesses </a:t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Voltage levels are discrete, so runtime matching isn’t perfect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Only CPU voltage scaled so memory stays fixed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ILP overhead grows with program size (loop-heavy programs)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Needs accurate energy models → simulator dependency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Works best on array/loop-heavy codes; less effective for irregular patterns</a:t>
            </a:r>
            <a:endParaRPr sz="1100"/>
          </a:p>
        </p:txBody>
      </p:sp>
      <p:cxnSp>
        <p:nvCxnSpPr>
          <p:cNvPr id="428" name="Google Shape;428;p52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3" name="Google Shape;433;p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434" name="Google Shape;434;p5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435" name="Google Shape;435;p53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Conclusion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Google Shape;436;p53"/>
          <p:cNvSpPr txBox="1"/>
          <p:nvPr>
            <p:ph idx="1" type="body"/>
          </p:nvPr>
        </p:nvSpPr>
        <p:spPr>
          <a:xfrm>
            <a:off x="285750" y="895500"/>
            <a:ext cx="86232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Main Idea </a:t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Use compiler optimizations to create performance slack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Convert that slack into energy savings through voltage scaling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Key Contributions </a:t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Static Voltage Scaling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– Optimizes code → slows it down via lower voltage → same speed, much lower energy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Dynamic Voltage Scaling (ILP)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 – Assigns voltages per loop → handles multiple constraints → better energy results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Results </a:t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Static: 31.8% energy reduction without performance loss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Dynamic: 15% more savings compared to static under same constraints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Impact</a:t>
            </a:r>
            <a:r>
              <a:rPr lang="en" sz="1100"/>
              <a:t>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Shows compiler-level decisions can outperform OS-only DVFS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• Foundation for modern energy-aware compilation and hardware–software co-design </a:t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Final Takeaway: “Optimizing for energy doesn’t have to sacrifice speed as with the right compiler strategies, you get both.”</a:t>
            </a:r>
            <a:endParaRPr b="1" sz="1100"/>
          </a:p>
        </p:txBody>
      </p:sp>
      <p:cxnSp>
        <p:nvCxnSpPr>
          <p:cNvPr id="437" name="Google Shape;437;p53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27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Motivation 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7"/>
          <p:cNvSpPr txBox="1"/>
          <p:nvPr>
            <p:ph idx="1" type="body"/>
          </p:nvPr>
        </p:nvSpPr>
        <p:spPr>
          <a:xfrm>
            <a:off x="285750" y="895425"/>
            <a:ext cx="87621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2"/>
                </a:solidFill>
              </a:rPr>
              <a:t>Need for Energy-Aware Compilers</a:t>
            </a:r>
            <a:endParaRPr b="1" sz="1400">
              <a:solidFill>
                <a:schemeClr val="dk2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Compiler optimizations usually focus on performance only</a:t>
            </a:r>
            <a:br>
              <a:rPr lang="en" sz="1400"/>
            </a:br>
            <a:endParaRPr sz="14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Question remains:</a:t>
            </a:r>
            <a:br>
              <a:rPr lang="en" sz="1400"/>
            </a:br>
            <a:endParaRPr sz="1400"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Can compiler transformations also reduce energy?</a:t>
            </a:r>
            <a:br>
              <a:rPr lang="en" sz="1400"/>
            </a:br>
            <a:endParaRPr sz="1400"/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How should standard optimizations change to be power-efficient?</a:t>
            </a:r>
            <a:endParaRPr sz="14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200"/>
          </a:p>
        </p:txBody>
      </p:sp>
      <p:cxnSp>
        <p:nvCxnSpPr>
          <p:cNvPr id="154" name="Google Shape;154;p27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55" name="Google Shape;155;p27"/>
          <p:cNvSpPr txBox="1"/>
          <p:nvPr/>
        </p:nvSpPr>
        <p:spPr>
          <a:xfrm>
            <a:off x="3633775" y="1803025"/>
            <a:ext cx="53727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 </a:t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156" name="Google Shape;156;p27"/>
          <p:cNvSpPr txBox="1"/>
          <p:nvPr/>
        </p:nvSpPr>
        <p:spPr>
          <a:xfrm>
            <a:off x="285750" y="3648825"/>
            <a:ext cx="8188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157" name="Google Shape;157;p27"/>
          <p:cNvSpPr txBox="1"/>
          <p:nvPr/>
        </p:nvSpPr>
        <p:spPr>
          <a:xfrm>
            <a:off x="408225" y="3192225"/>
            <a:ext cx="8066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100">
                <a:solidFill>
                  <a:schemeClr val="dk1"/>
                </a:solidFill>
              </a:rPr>
              <a:t>Introduces two compiler-directed techniques that use </a:t>
            </a:r>
            <a:r>
              <a:rPr b="1" i="1" lang="en" sz="2100">
                <a:solidFill>
                  <a:schemeClr val="dk1"/>
                </a:solidFill>
              </a:rPr>
              <a:t>voltage scaling</a:t>
            </a:r>
            <a:r>
              <a:rPr i="1" lang="en" sz="2100">
                <a:solidFill>
                  <a:schemeClr val="dk1"/>
                </a:solidFill>
              </a:rPr>
              <a:t> to reduce energy</a:t>
            </a:r>
            <a:endParaRPr i="1" sz="21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Google Shape;162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28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 is Voltage Scaling? 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28"/>
          <p:cNvSpPr txBox="1"/>
          <p:nvPr>
            <p:ph idx="1" type="body"/>
          </p:nvPr>
        </p:nvSpPr>
        <p:spPr>
          <a:xfrm>
            <a:off x="285750" y="895425"/>
            <a:ext cx="87621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/>
              <a:t>Technique to reduce processor supply voltage</a:t>
            </a:r>
            <a:br>
              <a:rPr b="1" lang="en" sz="1400"/>
            </a:br>
            <a:endParaRPr b="1" sz="14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/>
              <a:t>Lower voltage → lower energy consumption</a:t>
            </a:r>
            <a:endParaRPr b="1" sz="1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/>
              <a:t>Energy ∝ </a:t>
            </a:r>
            <a:r>
              <a:rPr b="1" lang="en" sz="1400"/>
              <a:t>K × C × V²</a:t>
            </a:r>
            <a:endParaRPr b="1" sz="1400"/>
          </a:p>
          <a:p>
            <a:pPr indent="-3175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K = switching rate</a:t>
            </a:r>
            <a:br>
              <a:rPr lang="en" sz="1400"/>
            </a:br>
            <a:endParaRPr sz="1400"/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C = capacitance</a:t>
            </a:r>
            <a:br>
              <a:rPr lang="en" sz="1400"/>
            </a:br>
            <a:endParaRPr sz="1400"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" sz="1400"/>
              <a:t>V = supply voltage</a:t>
            </a:r>
            <a:br>
              <a:rPr lang="en" sz="1400"/>
            </a:br>
            <a:br>
              <a:rPr lang="en" sz="1400"/>
            </a:br>
            <a:r>
              <a:rPr b="1" lang="en" sz="1600"/>
              <a:t>Reducing voltage decreases dynamic energy quadratically</a:t>
            </a:r>
            <a:endParaRPr sz="16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400"/>
          </a:p>
        </p:txBody>
      </p:sp>
      <p:cxnSp>
        <p:nvCxnSpPr>
          <p:cNvPr id="166" name="Google Shape;166;p28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7" name="Google Shape;167;p28"/>
          <p:cNvSpPr txBox="1"/>
          <p:nvPr/>
        </p:nvSpPr>
        <p:spPr>
          <a:xfrm>
            <a:off x="3633775" y="1803025"/>
            <a:ext cx="53727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 </a:t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168" name="Google Shape;168;p28"/>
          <p:cNvSpPr txBox="1"/>
          <p:nvPr/>
        </p:nvSpPr>
        <p:spPr>
          <a:xfrm>
            <a:off x="285750" y="3648825"/>
            <a:ext cx="8188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9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How Compiler-Based Voltage Scaling Differs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9"/>
          <p:cNvSpPr txBox="1"/>
          <p:nvPr>
            <p:ph idx="1" type="body"/>
          </p:nvPr>
        </p:nvSpPr>
        <p:spPr>
          <a:xfrm>
            <a:off x="285750" y="895425"/>
            <a:ext cx="8762100" cy="40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" sz="4802">
                <a:solidFill>
                  <a:schemeClr val="dk2"/>
                </a:solidFill>
                <a:highlight>
                  <a:schemeClr val="lt1"/>
                </a:highlight>
              </a:rPr>
              <a:t>T</a:t>
            </a:r>
            <a:r>
              <a:rPr b="1" lang="en" sz="4802">
                <a:solidFill>
                  <a:schemeClr val="dk2"/>
                </a:solidFill>
                <a:highlight>
                  <a:schemeClr val="lt1"/>
                </a:highlight>
              </a:rPr>
              <a:t>raditional</a:t>
            </a:r>
            <a:r>
              <a:rPr b="1" lang="en" sz="4802">
                <a:solidFill>
                  <a:schemeClr val="dk2"/>
                </a:solidFill>
                <a:highlight>
                  <a:schemeClr val="lt1"/>
                </a:highlight>
              </a:rPr>
              <a:t> Hardware DVFS</a:t>
            </a:r>
            <a:endParaRPr b="1" sz="4802">
              <a:solidFill>
                <a:schemeClr val="dk2"/>
              </a:solidFill>
              <a:highlight>
                <a:schemeClr val="lt1"/>
              </a:highlight>
            </a:endParaRPr>
          </a:p>
          <a:p>
            <a:pPr indent="-30167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 sz="4602"/>
              <a:t>Adjusts voltage based on electrical behavior (temperature, switching rate, etc.)</a:t>
            </a:r>
            <a:br>
              <a:rPr lang="en" sz="4602"/>
            </a:br>
            <a:endParaRPr sz="4602"/>
          </a:p>
          <a:p>
            <a:pPr indent="-30167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4602"/>
              <a:t>Very fast but </a:t>
            </a:r>
            <a:r>
              <a:rPr b="1" lang="en" sz="4602"/>
              <a:t>blind to application semantics</a:t>
            </a:r>
            <a:br>
              <a:rPr b="1" lang="en" sz="4602"/>
            </a:br>
            <a:endParaRPr b="1" sz="4602"/>
          </a:p>
          <a:p>
            <a:pPr indent="-30167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4602"/>
              <a:t>Purely </a:t>
            </a:r>
            <a:r>
              <a:rPr b="1" lang="en" sz="4602"/>
              <a:t>reactive</a:t>
            </a:r>
            <a:br>
              <a:rPr b="1" lang="en" sz="4602"/>
            </a:br>
            <a:endParaRPr b="1" sz="4602"/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" sz="4802">
                <a:solidFill>
                  <a:schemeClr val="dk2"/>
                </a:solidFill>
              </a:rPr>
              <a:t>OS-Based DVFS</a:t>
            </a:r>
            <a:endParaRPr b="1" sz="4802">
              <a:solidFill>
                <a:schemeClr val="dk2"/>
              </a:solidFill>
            </a:endParaRPr>
          </a:p>
          <a:p>
            <a:pPr indent="-30167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 sz="4602"/>
              <a:t>Uses CPU utilization, scheduling data, runtime measurements</a:t>
            </a:r>
            <a:br>
              <a:rPr lang="en" sz="4602"/>
            </a:br>
            <a:endParaRPr sz="4202"/>
          </a:p>
          <a:p>
            <a:pPr indent="-30167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4602"/>
              <a:t>Adjusts every few milliseconds</a:t>
            </a:r>
            <a:br>
              <a:rPr lang="en" sz="4602"/>
            </a:br>
            <a:endParaRPr sz="4602"/>
          </a:p>
          <a:p>
            <a:pPr indent="-30167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4602"/>
              <a:t>Still </a:t>
            </a:r>
            <a:r>
              <a:rPr b="1" lang="en" sz="4602"/>
              <a:t>reactive</a:t>
            </a:r>
            <a:r>
              <a:rPr lang="en" sz="4602"/>
              <a:t> – predicts based only on recent behavior</a:t>
            </a:r>
            <a:br>
              <a:rPr lang="en" sz="4602"/>
            </a:br>
            <a:endParaRPr sz="4602"/>
          </a:p>
          <a:p>
            <a:pPr indent="-30167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4602"/>
              <a:t>OS </a:t>
            </a:r>
            <a:r>
              <a:rPr b="1" lang="en" sz="4602"/>
              <a:t>cannot know</a:t>
            </a:r>
            <a:r>
              <a:rPr lang="en" sz="4602"/>
              <a:t>:</a:t>
            </a:r>
            <a:br>
              <a:rPr lang="en" sz="4602"/>
            </a:br>
            <a:endParaRPr sz="4602"/>
          </a:p>
          <a:p>
            <a:pPr indent="-30167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4602"/>
              <a:t>Which functions are critical</a:t>
            </a:r>
            <a:br>
              <a:rPr lang="en" sz="4602"/>
            </a:br>
            <a:endParaRPr sz="4602"/>
          </a:p>
          <a:p>
            <a:pPr indent="-30167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4602"/>
              <a:t>What the program will do next</a:t>
            </a:r>
            <a:endParaRPr sz="4602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4202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4202"/>
          </a:p>
        </p:txBody>
      </p:sp>
      <p:cxnSp>
        <p:nvCxnSpPr>
          <p:cNvPr id="177" name="Google Shape;177;p29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78" name="Google Shape;178;p29"/>
          <p:cNvSpPr txBox="1"/>
          <p:nvPr/>
        </p:nvSpPr>
        <p:spPr>
          <a:xfrm>
            <a:off x="3633775" y="1803025"/>
            <a:ext cx="53727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 </a:t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179" name="Google Shape;179;p29"/>
          <p:cNvSpPr txBox="1"/>
          <p:nvPr/>
        </p:nvSpPr>
        <p:spPr>
          <a:xfrm>
            <a:off x="285750" y="3648825"/>
            <a:ext cx="8188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Google Shape;184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30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How Compiler-Based Voltage Scaling Differs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30"/>
          <p:cNvSpPr txBox="1"/>
          <p:nvPr>
            <p:ph idx="1" type="body"/>
          </p:nvPr>
        </p:nvSpPr>
        <p:spPr>
          <a:xfrm>
            <a:off x="285750" y="895425"/>
            <a:ext cx="8762100" cy="40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/>
              <a:t>Compiler-Based DVFS (This Paper)</a:t>
            </a:r>
            <a:endParaRPr b="1" sz="1500"/>
          </a:p>
          <a:p>
            <a:pPr indent="-3111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Compiler </a:t>
            </a:r>
            <a:r>
              <a:rPr b="1" lang="en" sz="1300"/>
              <a:t>knows program structure ahead of time</a:t>
            </a:r>
            <a:br>
              <a:rPr b="1" lang="en" sz="1300"/>
            </a:br>
            <a:endParaRPr b="1" sz="1300"/>
          </a:p>
          <a:p>
            <a:pPr indent="-3111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Loop bounds</a:t>
            </a:r>
            <a:br>
              <a:rPr lang="en" sz="1300"/>
            </a:br>
            <a:endParaRPr sz="1300"/>
          </a:p>
          <a:p>
            <a:pPr indent="-3111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Data reuse</a:t>
            </a:r>
            <a:br>
              <a:rPr lang="en" sz="1300"/>
            </a:br>
            <a:endParaRPr sz="1300"/>
          </a:p>
          <a:p>
            <a:pPr indent="-3111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Execution order</a:t>
            </a:r>
            <a:br>
              <a:rPr lang="en" sz="1300"/>
            </a:br>
            <a:endParaRPr sz="1300"/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Makes proactive decisions before execution</a:t>
            </a:r>
            <a:br>
              <a:rPr lang="en" sz="1300"/>
            </a:br>
            <a:endParaRPr sz="1300"/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Converts optimization performance slack into energy savings </a:t>
            </a:r>
            <a:endParaRPr sz="13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4602">
              <a:solidFill>
                <a:schemeClr val="dk2"/>
              </a:solidFill>
              <a:highlight>
                <a:schemeClr val="lt1"/>
              </a:highlight>
            </a:endParaRPr>
          </a:p>
        </p:txBody>
      </p:sp>
      <p:cxnSp>
        <p:nvCxnSpPr>
          <p:cNvPr id="188" name="Google Shape;188;p30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9" name="Google Shape;189;p30"/>
          <p:cNvSpPr txBox="1"/>
          <p:nvPr/>
        </p:nvSpPr>
        <p:spPr>
          <a:xfrm>
            <a:off x="3633775" y="1803025"/>
            <a:ext cx="53727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 </a:t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190" name="Google Shape;190;p30"/>
          <p:cNvSpPr txBox="1"/>
          <p:nvPr/>
        </p:nvSpPr>
        <p:spPr>
          <a:xfrm>
            <a:off x="285750" y="3648825"/>
            <a:ext cx="8188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Google Shape;195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31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 is Voltage Scaling?</a:t>
            </a: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31"/>
          <p:cNvSpPr txBox="1"/>
          <p:nvPr>
            <p:ph idx="1" type="body"/>
          </p:nvPr>
        </p:nvSpPr>
        <p:spPr>
          <a:xfrm>
            <a:off x="285750" y="895425"/>
            <a:ext cx="87621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/>
              <a:t>Lowering</a:t>
            </a:r>
            <a:r>
              <a:rPr lang="en" sz="1100"/>
              <a:t> voltage also </a:t>
            </a:r>
            <a:r>
              <a:rPr b="1" lang="en" sz="1100"/>
              <a:t>increases execution time.</a:t>
            </a:r>
            <a:endParaRPr sz="13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Therefore, voltage scaling introduces an </a:t>
            </a:r>
            <a:r>
              <a:rPr b="1" lang="en" sz="1100"/>
              <a:t>energy vs. performance trade-off</a:t>
            </a:r>
            <a:endParaRPr b="1" sz="1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500"/>
              <a:t>Goal</a:t>
            </a:r>
            <a:r>
              <a:rPr i="1" lang="en" sz="1400"/>
              <a:t>: lower V </a:t>
            </a:r>
            <a:r>
              <a:rPr b="1" i="1" lang="en" sz="1400"/>
              <a:t>without violating execution-time constraints</a:t>
            </a:r>
            <a:endParaRPr b="1" i="1" sz="1400"/>
          </a:p>
        </p:txBody>
      </p:sp>
      <p:cxnSp>
        <p:nvCxnSpPr>
          <p:cNvPr id="199" name="Google Shape;199;p31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00" name="Google Shape;200;p31"/>
          <p:cNvSpPr txBox="1"/>
          <p:nvPr/>
        </p:nvSpPr>
        <p:spPr>
          <a:xfrm>
            <a:off x="3633775" y="1803025"/>
            <a:ext cx="53727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 </a:t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201" name="Google Shape;201;p31"/>
          <p:cNvSpPr txBox="1"/>
          <p:nvPr/>
        </p:nvSpPr>
        <p:spPr>
          <a:xfrm>
            <a:off x="285750" y="3648825"/>
            <a:ext cx="8188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202" name="Google Shape;202;p31"/>
          <p:cNvSpPr txBox="1"/>
          <p:nvPr/>
        </p:nvSpPr>
        <p:spPr>
          <a:xfrm>
            <a:off x="391875" y="2572525"/>
            <a:ext cx="7731600" cy="17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Introduces two compiler-directed techniques that use voltage scaling to reduce energy:</a:t>
            </a:r>
            <a:endParaRPr sz="1300">
              <a:solidFill>
                <a:schemeClr val="dk1"/>
              </a:solidFill>
            </a:endParaRPr>
          </a:p>
          <a:p>
            <a:pPr indent="-2476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00"/>
              <a:buAutoNum type="arabicPeriod"/>
            </a:pPr>
            <a:r>
              <a:rPr lang="en" sz="1300">
                <a:solidFill>
                  <a:schemeClr val="dk1"/>
                </a:solidFill>
              </a:rPr>
              <a:t>Static Voltage Scaling</a:t>
            </a:r>
            <a:br>
              <a:rPr lang="en" sz="1300">
                <a:solidFill>
                  <a:schemeClr val="dk1"/>
                </a:solidFill>
              </a:rPr>
            </a:br>
            <a:endParaRPr sz="1300">
              <a:solidFill>
                <a:schemeClr val="dk1"/>
              </a:solidFill>
            </a:endParaRPr>
          </a:p>
          <a:p>
            <a:pPr indent="-2476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AutoNum type="arabicPeriod"/>
            </a:pPr>
            <a:r>
              <a:rPr lang="en" sz="1300">
                <a:solidFill>
                  <a:schemeClr val="dk1"/>
                </a:solidFill>
              </a:rPr>
              <a:t>Dynamic Voltage Scaling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Google Shape;207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32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Key Idea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32"/>
          <p:cNvSpPr txBox="1"/>
          <p:nvPr>
            <p:ph idx="1" type="body"/>
          </p:nvPr>
        </p:nvSpPr>
        <p:spPr>
          <a:xfrm>
            <a:off x="285750" y="895425"/>
            <a:ext cx="87621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/>
              <a:t>Use optimization performance slack as energy savings.</a:t>
            </a:r>
            <a:endParaRPr b="1" sz="16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/>
              <a:t>Instead of making optimized code run faster,</a:t>
            </a:r>
            <a:br>
              <a:rPr lang="en" sz="1600"/>
            </a:br>
            <a:r>
              <a:rPr lang="en" sz="1600"/>
              <a:t> → run it at lower voltage</a:t>
            </a:r>
            <a:br>
              <a:rPr lang="en" sz="1600"/>
            </a:br>
            <a:r>
              <a:rPr lang="en" sz="1600"/>
              <a:t> → same/better speed </a:t>
            </a:r>
            <a:br>
              <a:rPr lang="en" sz="1600"/>
            </a:br>
            <a:r>
              <a:rPr lang="en" sz="1600"/>
              <a:t> → dramatically lower energy consumption</a:t>
            </a:r>
            <a:endParaRPr sz="1600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i="1" sz="1200"/>
          </a:p>
        </p:txBody>
      </p:sp>
      <p:cxnSp>
        <p:nvCxnSpPr>
          <p:cNvPr id="211" name="Google Shape;211;p32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12" name="Google Shape;212;p32"/>
          <p:cNvSpPr txBox="1"/>
          <p:nvPr/>
        </p:nvSpPr>
        <p:spPr>
          <a:xfrm>
            <a:off x="3633775" y="1803025"/>
            <a:ext cx="53727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 </a:t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213" name="Google Shape;213;p32"/>
          <p:cNvSpPr txBox="1"/>
          <p:nvPr/>
        </p:nvSpPr>
        <p:spPr>
          <a:xfrm>
            <a:off x="285750" y="3648825"/>
            <a:ext cx="8188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  <p:pic>
        <p:nvPicPr>
          <p:cNvPr id="214" name="Google Shape;214;p32" title="Image 11-23-25 at 8.28 PM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72000" y="1251700"/>
            <a:ext cx="4294425" cy="3124901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32"/>
          <p:cNvSpPr txBox="1"/>
          <p:nvPr/>
        </p:nvSpPr>
        <p:spPr>
          <a:xfrm>
            <a:off x="342900" y="3388175"/>
            <a:ext cx="4743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</a:rPr>
              <a:t>Code after Voltage Scaling(AV), improves energy consumption of code by 31.8 % on average</a:t>
            </a:r>
            <a:endParaRPr sz="21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Google Shape;220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750" y="4645108"/>
            <a:ext cx="2438659" cy="25113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5543550" y="4536910"/>
            <a:ext cx="3600450" cy="612842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33"/>
          <p:cNvSpPr txBox="1"/>
          <p:nvPr>
            <p:ph type="title"/>
          </p:nvPr>
        </p:nvSpPr>
        <p:spPr>
          <a:xfrm>
            <a:off x="285750" y="218650"/>
            <a:ext cx="7886700" cy="9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Static and Dynamic Voltage Scaling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74C"/>
              </a:buClr>
              <a:buSzPts val="2300"/>
              <a:buFont typeface="Playfair Display"/>
              <a:buNone/>
            </a:pPr>
            <a:r>
              <a:rPr b="1" lang="en" sz="23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sz="23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33"/>
          <p:cNvSpPr txBox="1"/>
          <p:nvPr>
            <p:ph idx="1" type="body"/>
          </p:nvPr>
        </p:nvSpPr>
        <p:spPr>
          <a:xfrm>
            <a:off x="190950" y="831663"/>
            <a:ext cx="8762100" cy="3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b="1" lang="en" sz="1302"/>
              <a:t>Static Voltage Scaling</a:t>
            </a:r>
            <a:endParaRPr b="1" sz="1302"/>
          </a:p>
          <a:p>
            <a:pPr indent="-299561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118"/>
              <a:buChar char="●"/>
            </a:pPr>
            <a:r>
              <a:rPr lang="en" sz="1117"/>
              <a:t>Compiler optimizes code to make it run faster (loop permutation, loop fusion, loop tiling, loop distribution)</a:t>
            </a:r>
            <a:br>
              <a:rPr lang="en" sz="1117"/>
            </a:br>
            <a:endParaRPr sz="1117"/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118"/>
              <a:buChar char="●"/>
            </a:pPr>
            <a:r>
              <a:rPr lang="en" sz="1117"/>
              <a:t>Instead of taking the performance gain, compiler </a:t>
            </a:r>
            <a:r>
              <a:rPr b="1" lang="en" sz="1117"/>
              <a:t>reduces supply voltage</a:t>
            </a:r>
            <a:br>
              <a:rPr b="1" lang="en" sz="1117"/>
            </a:br>
            <a:endParaRPr b="1" sz="1117"/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118"/>
              <a:buChar char="●"/>
            </a:pPr>
            <a:r>
              <a:rPr lang="en" sz="1117"/>
              <a:t>Final execution time ≈ original execution time</a:t>
            </a:r>
            <a:br>
              <a:rPr lang="en" sz="1117"/>
            </a:br>
            <a:endParaRPr sz="1117"/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118"/>
              <a:buChar char="●"/>
            </a:pPr>
            <a:r>
              <a:rPr lang="en" sz="1117"/>
              <a:t>Result: </a:t>
            </a:r>
            <a:r>
              <a:rPr b="1" lang="en" sz="1117"/>
              <a:t>the same performance but lower energy usage</a:t>
            </a:r>
            <a:endParaRPr sz="1117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t/>
            </a:r>
            <a:endParaRPr sz="1117"/>
          </a:p>
          <a:p>
            <a:pPr indent="0" lvl="0" marL="0" rtl="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b="1" lang="en" sz="1302"/>
              <a:t>Dynamic Voltage Scaling</a:t>
            </a:r>
            <a:endParaRPr b="1" sz="1302"/>
          </a:p>
          <a:p>
            <a:pPr indent="-299561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118"/>
              <a:buChar char="●"/>
            </a:pPr>
            <a:r>
              <a:rPr lang="en" sz="1117"/>
              <a:t>Different parts of the program may require different voltages</a:t>
            </a:r>
            <a:br>
              <a:rPr lang="en" sz="1117"/>
            </a:br>
            <a:endParaRPr sz="1117"/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118"/>
              <a:buChar char="●"/>
            </a:pPr>
            <a:r>
              <a:rPr lang="en" sz="1117"/>
              <a:t>Compiler selects voltage per region using </a:t>
            </a:r>
            <a:r>
              <a:rPr b="1" lang="en" sz="1117"/>
              <a:t>Integer Linear Programming</a:t>
            </a:r>
            <a:br>
              <a:rPr b="1" lang="en" sz="1117"/>
            </a:br>
            <a:endParaRPr b="1" sz="1117"/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118"/>
              <a:buChar char="●"/>
            </a:pPr>
            <a:r>
              <a:rPr lang="en" sz="1117"/>
              <a:t>Can meet multiple constraints (energy AND performance)</a:t>
            </a:r>
            <a:br>
              <a:rPr lang="en" sz="1117"/>
            </a:br>
            <a:endParaRPr sz="1117"/>
          </a:p>
          <a:p>
            <a:pPr indent="-29956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118"/>
              <a:buChar char="●"/>
            </a:pPr>
            <a:r>
              <a:rPr lang="en" sz="1117"/>
              <a:t>Works well in real-time systems with deadline constraints</a:t>
            </a:r>
            <a:endParaRPr sz="1117"/>
          </a:p>
          <a:p>
            <a:pPr indent="0" lvl="0" marL="0" rtl="0" algn="l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SzPts val="1018"/>
              <a:buNone/>
            </a:pPr>
            <a:r>
              <a:t/>
            </a:r>
            <a:endParaRPr i="1" sz="1248">
              <a:highlight>
                <a:schemeClr val="lt1"/>
              </a:highlight>
            </a:endParaRPr>
          </a:p>
        </p:txBody>
      </p:sp>
      <p:cxnSp>
        <p:nvCxnSpPr>
          <p:cNvPr id="224" name="Google Shape;224;p33"/>
          <p:cNvCxnSpPr/>
          <p:nvPr/>
        </p:nvCxnSpPr>
        <p:spPr>
          <a:xfrm>
            <a:off x="-335665" y="659626"/>
            <a:ext cx="10040700" cy="0"/>
          </a:xfrm>
          <a:prstGeom prst="straightConnector1">
            <a:avLst/>
          </a:prstGeom>
          <a:noFill/>
          <a:ln cap="flat" cmpd="sng" w="9525">
            <a:solidFill>
              <a:srgbClr val="FFCD0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25" name="Google Shape;225;p33"/>
          <p:cNvSpPr txBox="1"/>
          <p:nvPr/>
        </p:nvSpPr>
        <p:spPr>
          <a:xfrm>
            <a:off x="3633775" y="1803025"/>
            <a:ext cx="53727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dk1"/>
                </a:solidFill>
              </a:rPr>
              <a:t> </a:t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226" name="Google Shape;226;p33"/>
          <p:cNvSpPr txBox="1"/>
          <p:nvPr/>
        </p:nvSpPr>
        <p:spPr>
          <a:xfrm>
            <a:off x="285750" y="3648825"/>
            <a:ext cx="8188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