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408" r:id="rId3"/>
    <p:sldId id="592" r:id="rId4"/>
    <p:sldId id="593" r:id="rId5"/>
    <p:sldId id="594" r:id="rId6"/>
    <p:sldId id="595" r:id="rId7"/>
    <p:sldId id="612" r:id="rId8"/>
    <p:sldId id="596" r:id="rId9"/>
    <p:sldId id="609" r:id="rId10"/>
    <p:sldId id="602" r:id="rId11"/>
    <p:sldId id="603" r:id="rId12"/>
    <p:sldId id="604" r:id="rId13"/>
    <p:sldId id="605" r:id="rId14"/>
    <p:sldId id="610" r:id="rId15"/>
    <p:sldId id="606" r:id="rId16"/>
    <p:sldId id="607" r:id="rId17"/>
    <p:sldId id="530" r:id="rId18"/>
    <p:sldId id="538" r:id="rId19"/>
    <p:sldId id="539" r:id="rId20"/>
    <p:sldId id="540" r:id="rId21"/>
    <p:sldId id="613" r:id="rId22"/>
    <p:sldId id="541" r:id="rId23"/>
    <p:sldId id="600" r:id="rId24"/>
    <p:sldId id="601" r:id="rId25"/>
    <p:sldId id="542" r:id="rId26"/>
    <p:sldId id="543" r:id="rId27"/>
    <p:sldId id="544" r:id="rId28"/>
    <p:sldId id="545" r:id="rId29"/>
    <p:sldId id="546" r:id="rId30"/>
    <p:sldId id="547" r:id="rId31"/>
    <p:sldId id="611" r:id="rId32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6.xml"/><Relationship Id="rId3" Type="http://schemas.openxmlformats.org/officeDocument/2006/relationships/slide" Target="slides/slide12.xml"/><Relationship Id="rId7" Type="http://schemas.openxmlformats.org/officeDocument/2006/relationships/slide" Target="slides/slide19.xml"/><Relationship Id="rId2" Type="http://schemas.openxmlformats.org/officeDocument/2006/relationships/slide" Target="slides/slide11.xml"/><Relationship Id="rId1" Type="http://schemas.openxmlformats.org/officeDocument/2006/relationships/slide" Target="slides/slide10.xml"/><Relationship Id="rId6" Type="http://schemas.openxmlformats.org/officeDocument/2006/relationships/slide" Target="slides/slide18.xml"/><Relationship Id="rId11" Type="http://schemas.openxmlformats.org/officeDocument/2006/relationships/slide" Target="slides/slide29.xml"/><Relationship Id="rId5" Type="http://schemas.openxmlformats.org/officeDocument/2006/relationships/slide" Target="slides/slide14.xml"/><Relationship Id="rId10" Type="http://schemas.openxmlformats.org/officeDocument/2006/relationships/slide" Target="slides/slide28.xml"/><Relationship Id="rId4" Type="http://schemas.openxmlformats.org/officeDocument/2006/relationships/slide" Target="slides/slide13.xml"/><Relationship Id="rId9" Type="http://schemas.openxmlformats.org/officeDocument/2006/relationships/slide" Target="slides/slide2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E317DE1D-E05B-43DE-AC9C-0F087325F4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796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1605130-1AAA-426B-9166-621806B451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750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D38DB97-76E2-49AD-BFCB-C5FF80FD9778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05422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7972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3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5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51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89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9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0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8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9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57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3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42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36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40D350A5-5E01-439A-8C25-9A6E1B8D201C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</a:t>
            </a:r>
            <a:r>
              <a:rPr lang="en-US" altLang="en-US" sz="4800" dirty="0"/>
              <a:t>9</a:t>
            </a:r>
            <a:r>
              <a:rPr lang="en-US" altLang="en-US" sz="4800" dirty="0" smtClean="0"/>
              <a:t/>
            </a:r>
            <a:br>
              <a:rPr lang="en-US" altLang="en-US" sz="4800" dirty="0" smtClean="0"/>
            </a:br>
            <a:r>
              <a:rPr lang="en-US" altLang="en-US" sz="4800" dirty="0" smtClean="0"/>
              <a:t>Classic + ILP Optimization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September</a:t>
            </a:r>
            <a:r>
              <a:rPr lang="en-US" altLang="en-US" i="1" dirty="0" smtClean="0"/>
              <a:t> 24, 2025</a:t>
            </a:r>
            <a:endParaRPr lang="en-US" altLang="en-US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Global Variable Migration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038600" cy="5216525"/>
          </a:xfrm>
        </p:spPr>
        <p:txBody>
          <a:bodyPr/>
          <a:lstStyle/>
          <a:p>
            <a:r>
              <a:rPr lang="en-US" altLang="en-US" sz="2000" smtClean="0"/>
              <a:t>Assign a global variable temporarily to a register for the duration of the loop</a:t>
            </a:r>
          </a:p>
          <a:p>
            <a:pPr lvl="1"/>
            <a:r>
              <a:rPr lang="en-US" altLang="en-US" sz="1800" smtClean="0"/>
              <a:t>Load in preheader</a:t>
            </a:r>
          </a:p>
          <a:p>
            <a:pPr lvl="1"/>
            <a:r>
              <a:rPr lang="en-US" altLang="en-US" sz="1800" smtClean="0"/>
              <a:t>Store at exit points</a:t>
            </a:r>
          </a:p>
          <a:p>
            <a:r>
              <a:rPr lang="en-US" altLang="en-US" sz="2000" smtClean="0"/>
              <a:t>Rules</a:t>
            </a:r>
          </a:p>
          <a:p>
            <a:pPr lvl="1"/>
            <a:r>
              <a:rPr lang="en-US" altLang="en-US" sz="1800" smtClean="0"/>
              <a:t>X is a load or store</a:t>
            </a:r>
          </a:p>
          <a:p>
            <a:pPr lvl="1"/>
            <a:r>
              <a:rPr lang="en-US" altLang="en-US" sz="1800" smtClean="0"/>
              <a:t>address(X) not modified in the loop</a:t>
            </a:r>
          </a:p>
          <a:p>
            <a:pPr lvl="1"/>
            <a:r>
              <a:rPr lang="en-US" altLang="en-US" sz="1800" smtClean="0"/>
              <a:t>if X not executed on every iteration, then X must provably not cause an exception</a:t>
            </a:r>
          </a:p>
          <a:p>
            <a:pPr lvl="1"/>
            <a:r>
              <a:rPr lang="en-US" altLang="en-US" sz="1800" smtClean="0"/>
              <a:t>All memory ops in loop whose address can equal address(X) must always have the same address as X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r4 = load(r5)</a:t>
            </a:r>
          </a:p>
          <a:p>
            <a:pPr algn="ctr"/>
            <a:r>
              <a:rPr lang="en-US" altLang="en-US"/>
              <a:t>2. r4 = r4 + 1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5410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r8 = load(r5)</a:t>
            </a:r>
          </a:p>
          <a:p>
            <a:pPr algn="ctr"/>
            <a:r>
              <a:rPr lang="en-US" altLang="en-US"/>
              <a:t>4. r7 = r8 * r4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store(r5, r4)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67056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store(r5,r7)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51816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51816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51816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77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78" name="Text Box 18"/>
          <p:cNvSpPr txBox="1">
            <a:spLocks noChangeArrowheads="1"/>
          </p:cNvSpPr>
          <p:nvPr/>
        </p:nvSpPr>
        <p:spPr bwMode="auto">
          <a:xfrm>
            <a:off x="5978525" y="31305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79" name="Text Box 18"/>
          <p:cNvSpPr txBox="1">
            <a:spLocks noChangeArrowheads="1"/>
          </p:cNvSpPr>
          <p:nvPr/>
        </p:nvSpPr>
        <p:spPr bwMode="auto">
          <a:xfrm>
            <a:off x="5410200" y="38608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80" name="Text Box 18"/>
          <p:cNvSpPr txBox="1">
            <a:spLocks noChangeArrowheads="1"/>
          </p:cNvSpPr>
          <p:nvPr/>
        </p:nvSpPr>
        <p:spPr bwMode="auto">
          <a:xfrm>
            <a:off x="8597900" y="3854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81" name="Text Box 18"/>
          <p:cNvSpPr txBox="1">
            <a:spLocks noChangeArrowheads="1"/>
          </p:cNvSpPr>
          <p:nvPr/>
        </p:nvSpPr>
        <p:spPr bwMode="auto">
          <a:xfrm>
            <a:off x="6149975" y="5181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582" name="Text Box 18"/>
          <p:cNvSpPr txBox="1">
            <a:spLocks noChangeArrowheads="1"/>
          </p:cNvSpPr>
          <p:nvPr/>
        </p:nvSpPr>
        <p:spPr bwMode="auto">
          <a:xfrm>
            <a:off x="6172200" y="60960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457377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Global Variable Migration Example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2098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098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r4 = load(r5)</a:t>
            </a:r>
          </a:p>
          <a:p>
            <a:pPr algn="ctr"/>
            <a:r>
              <a:rPr lang="en-US" altLang="en-US"/>
              <a:t>2. r4 = r4 + 1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0668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r8 = load(r5)</a:t>
            </a:r>
          </a:p>
          <a:p>
            <a:pPr algn="ctr"/>
            <a:r>
              <a:rPr lang="en-US" altLang="en-US"/>
              <a:t>4. r7 = r8 * r4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3528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store(r5, r4)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23622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store(r5,r7)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23622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9718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18288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9718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0574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32004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0480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5146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382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8382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8382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3622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41148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35052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35052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31845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77" name="Text Box 18"/>
          <p:cNvSpPr txBox="1">
            <a:spLocks noChangeArrowheads="1"/>
          </p:cNvSpPr>
          <p:nvPr/>
        </p:nvSpPr>
        <p:spPr bwMode="auto">
          <a:xfrm>
            <a:off x="16764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78" name="Text Box 18"/>
          <p:cNvSpPr txBox="1">
            <a:spLocks noChangeArrowheads="1"/>
          </p:cNvSpPr>
          <p:nvPr/>
        </p:nvSpPr>
        <p:spPr bwMode="auto">
          <a:xfrm>
            <a:off x="1635125" y="31305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79" name="Text Box 18"/>
          <p:cNvSpPr txBox="1">
            <a:spLocks noChangeArrowheads="1"/>
          </p:cNvSpPr>
          <p:nvPr/>
        </p:nvSpPr>
        <p:spPr bwMode="auto">
          <a:xfrm>
            <a:off x="1066800" y="38608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80" name="Text Box 18"/>
          <p:cNvSpPr txBox="1">
            <a:spLocks noChangeArrowheads="1"/>
          </p:cNvSpPr>
          <p:nvPr/>
        </p:nvSpPr>
        <p:spPr bwMode="auto">
          <a:xfrm>
            <a:off x="4254500" y="3854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81" name="Text Box 18"/>
          <p:cNvSpPr txBox="1">
            <a:spLocks noChangeArrowheads="1"/>
          </p:cNvSpPr>
          <p:nvPr/>
        </p:nvSpPr>
        <p:spPr bwMode="auto">
          <a:xfrm>
            <a:off x="1806575" y="5181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582" name="Text Box 18"/>
          <p:cNvSpPr txBox="1">
            <a:spLocks noChangeArrowheads="1"/>
          </p:cNvSpPr>
          <p:nvPr/>
        </p:nvSpPr>
        <p:spPr bwMode="auto">
          <a:xfrm>
            <a:off x="1828800" y="60960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454227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077200" cy="615950"/>
          </a:xfrm>
        </p:spPr>
        <p:txBody>
          <a:bodyPr/>
          <a:lstStyle/>
          <a:p>
            <a:r>
              <a:rPr lang="en-US" altLang="en-US" smtClean="0"/>
              <a:t>Induction Variable Strength Reduction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524000"/>
            <a:ext cx="4114800" cy="5216525"/>
          </a:xfrm>
        </p:spPr>
        <p:txBody>
          <a:bodyPr/>
          <a:lstStyle/>
          <a:p>
            <a:r>
              <a:rPr lang="en-US" altLang="en-US" smtClean="0"/>
              <a:t>Create basic induction variables from derived induction variables</a:t>
            </a:r>
          </a:p>
          <a:p>
            <a:r>
              <a:rPr lang="en-US" altLang="en-US" smtClean="0"/>
              <a:t>Induction variable</a:t>
            </a:r>
          </a:p>
          <a:p>
            <a:pPr lvl="1"/>
            <a:r>
              <a:rPr lang="en-US" altLang="en-US" smtClean="0"/>
              <a:t>BIV (i++)</a:t>
            </a:r>
          </a:p>
          <a:p>
            <a:pPr lvl="2"/>
            <a:r>
              <a:rPr lang="en-US" altLang="en-US" smtClean="0"/>
              <a:t>0,1,2,3,4,...</a:t>
            </a:r>
          </a:p>
          <a:p>
            <a:pPr lvl="1"/>
            <a:r>
              <a:rPr lang="en-US" altLang="en-US" smtClean="0"/>
              <a:t>DIV (j = i * 4)</a:t>
            </a:r>
          </a:p>
          <a:p>
            <a:pPr lvl="2"/>
            <a:r>
              <a:rPr lang="en-US" altLang="en-US" smtClean="0"/>
              <a:t>0, 4, 8, 12, 16, ...</a:t>
            </a:r>
          </a:p>
          <a:p>
            <a:pPr lvl="1"/>
            <a:r>
              <a:rPr lang="en-US" altLang="en-US" smtClean="0"/>
              <a:t>DIV can be converted into a BIV that is incremented by 4</a:t>
            </a:r>
          </a:p>
          <a:p>
            <a:r>
              <a:rPr lang="en-US" altLang="en-US" smtClean="0"/>
              <a:t>Issues</a:t>
            </a:r>
          </a:p>
          <a:p>
            <a:pPr lvl="1"/>
            <a:r>
              <a:rPr lang="en-US" altLang="en-US" smtClean="0"/>
              <a:t>Initial and increment vals</a:t>
            </a:r>
          </a:p>
          <a:p>
            <a:pPr lvl="1"/>
            <a:r>
              <a:rPr lang="en-US" altLang="en-US" smtClean="0"/>
              <a:t>Where to place increments</a:t>
            </a:r>
            <a:endParaRPr lang="en-US" altLang="en-US" sz="1800" smtClean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715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6705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5638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V="1">
            <a:off x="5638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5638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601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4602" name="Text Box 18"/>
          <p:cNvSpPr txBox="1">
            <a:spLocks noChangeArrowheads="1"/>
          </p:cNvSpPr>
          <p:nvPr/>
        </p:nvSpPr>
        <p:spPr bwMode="auto">
          <a:xfrm>
            <a:off x="6005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4603" name="Text Box 18"/>
          <p:cNvSpPr txBox="1">
            <a:spLocks noChangeArrowheads="1"/>
          </p:cNvSpPr>
          <p:nvPr/>
        </p:nvSpPr>
        <p:spPr bwMode="auto">
          <a:xfrm>
            <a:off x="5599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4604" name="Text Box 18"/>
          <p:cNvSpPr txBox="1">
            <a:spLocks noChangeArrowheads="1"/>
          </p:cNvSpPr>
          <p:nvPr/>
        </p:nvSpPr>
        <p:spPr bwMode="auto">
          <a:xfrm>
            <a:off x="8578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4605" name="Text Box 18"/>
          <p:cNvSpPr txBox="1">
            <a:spLocks noChangeArrowheads="1"/>
          </p:cNvSpPr>
          <p:nvPr/>
        </p:nvSpPr>
        <p:spPr bwMode="auto">
          <a:xfrm>
            <a:off x="6149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4606" name="Text Box 18"/>
          <p:cNvSpPr txBox="1">
            <a:spLocks noChangeArrowheads="1"/>
          </p:cNvSpPr>
          <p:nvPr/>
        </p:nvSpPr>
        <p:spPr bwMode="auto">
          <a:xfrm>
            <a:off x="6149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811136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Induction Variable Strength Reduction (2)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648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1800" smtClean="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X is a *, &lt;&lt;, + or – operation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src1(X) is a basic ind var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src2(X) is invariant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No other ops modify dest(X)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dest(X) != src(X) for all srcs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dest(X) is a register</a:t>
            </a:r>
          </a:p>
          <a:p>
            <a:pPr>
              <a:lnSpc>
                <a:spcPct val="90000"/>
              </a:lnSpc>
            </a:pPr>
            <a:r>
              <a:rPr lang="en-US" altLang="en-US" sz="1800" smtClean="0"/>
              <a:t>Transformation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Insert the following into the preheader</a:t>
            </a:r>
          </a:p>
          <a:p>
            <a:pPr lvl="2">
              <a:lnSpc>
                <a:spcPct val="90000"/>
              </a:lnSpc>
            </a:pPr>
            <a:r>
              <a:rPr lang="en-US" altLang="en-US" sz="1400" smtClean="0"/>
              <a:t>new_reg = RHS(X)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If opcode(X) is not add/sub, insert to the bottom of the preheader</a:t>
            </a:r>
          </a:p>
          <a:p>
            <a:pPr lvl="2">
              <a:lnSpc>
                <a:spcPct val="90000"/>
              </a:lnSpc>
            </a:pPr>
            <a:r>
              <a:rPr lang="en-US" altLang="en-US" sz="1400" smtClean="0"/>
              <a:t>new_inc = inc(src1(X)) opcode(X) src2(X)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else</a:t>
            </a:r>
          </a:p>
          <a:p>
            <a:pPr lvl="2">
              <a:lnSpc>
                <a:spcPct val="90000"/>
              </a:lnSpc>
            </a:pPr>
            <a:r>
              <a:rPr lang="en-US" altLang="en-US" sz="1400" smtClean="0"/>
              <a:t>new_inc = inc(src1(X))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Insert the following at each update of src1(X)</a:t>
            </a:r>
          </a:p>
          <a:p>
            <a:pPr lvl="2">
              <a:lnSpc>
                <a:spcPct val="90000"/>
              </a:lnSpc>
            </a:pPr>
            <a:r>
              <a:rPr lang="en-US" altLang="en-US" sz="1400" smtClean="0"/>
              <a:t>new_reg += new_inc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Change X </a:t>
            </a:r>
            <a:r>
              <a:rPr lang="en-US" altLang="en-US" sz="1600" smtClean="0">
                <a:sym typeface="Wingdings" panose="05000000000000000000" pitchFamily="2" charset="2"/>
              </a:rPr>
              <a:t> dest(X) = new_reg</a:t>
            </a:r>
            <a:endParaRPr lang="en-US" altLang="en-US" sz="1600" smtClean="0"/>
          </a:p>
          <a:p>
            <a:pPr>
              <a:lnSpc>
                <a:spcPct val="90000"/>
              </a:lnSpc>
            </a:pPr>
            <a:endParaRPr lang="en-US" altLang="en-US" sz="1800" smtClean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715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705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5638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V="1">
            <a:off x="5638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5638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5626" name="Text Box 18"/>
          <p:cNvSpPr txBox="1">
            <a:spLocks noChangeArrowheads="1"/>
          </p:cNvSpPr>
          <p:nvPr/>
        </p:nvSpPr>
        <p:spPr bwMode="auto">
          <a:xfrm>
            <a:off x="6005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5627" name="Text Box 18"/>
          <p:cNvSpPr txBox="1">
            <a:spLocks noChangeArrowheads="1"/>
          </p:cNvSpPr>
          <p:nvPr/>
        </p:nvSpPr>
        <p:spPr bwMode="auto">
          <a:xfrm>
            <a:off x="5599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5628" name="Text Box 18"/>
          <p:cNvSpPr txBox="1">
            <a:spLocks noChangeArrowheads="1"/>
          </p:cNvSpPr>
          <p:nvPr/>
        </p:nvSpPr>
        <p:spPr bwMode="auto">
          <a:xfrm>
            <a:off x="8578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5629" name="Text Box 18"/>
          <p:cNvSpPr txBox="1">
            <a:spLocks noChangeArrowheads="1"/>
          </p:cNvSpPr>
          <p:nvPr/>
        </p:nvSpPr>
        <p:spPr bwMode="auto">
          <a:xfrm>
            <a:off x="6149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5630" name="Text Box 18"/>
          <p:cNvSpPr txBox="1">
            <a:spLocks noChangeArrowheads="1"/>
          </p:cNvSpPr>
          <p:nvPr/>
        </p:nvSpPr>
        <p:spPr bwMode="auto">
          <a:xfrm>
            <a:off x="6149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2934850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458200" cy="615950"/>
          </a:xfrm>
        </p:spPr>
        <p:txBody>
          <a:bodyPr/>
          <a:lstStyle/>
          <a:p>
            <a:r>
              <a:rPr lang="en-US" altLang="en-US" dirty="0" smtClean="0"/>
              <a:t>Induction Variable Strength Reduction - Example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9624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9624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124200" y="42672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5105400" y="42672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4114800" y="52578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41148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47244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3581400" y="38862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4724400" y="38862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38100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49530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48006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42672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3048000" y="5867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V="1">
            <a:off x="30480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3048000" y="29718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41148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5867400" y="48006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H="1">
            <a:off x="5257800" y="5943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5257800" y="594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937125" y="34671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Text Box 18"/>
          <p:cNvSpPr txBox="1">
            <a:spLocks noChangeArrowheads="1"/>
          </p:cNvSpPr>
          <p:nvPr/>
        </p:nvSpPr>
        <p:spPr bwMode="auto">
          <a:xfrm>
            <a:off x="3429000" y="182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5626" name="Text Box 18"/>
          <p:cNvSpPr txBox="1">
            <a:spLocks noChangeArrowheads="1"/>
          </p:cNvSpPr>
          <p:nvPr/>
        </p:nvSpPr>
        <p:spPr bwMode="auto">
          <a:xfrm>
            <a:off x="3414713" y="32004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5627" name="Text Box 18"/>
          <p:cNvSpPr txBox="1">
            <a:spLocks noChangeArrowheads="1"/>
          </p:cNvSpPr>
          <p:nvPr/>
        </p:nvSpPr>
        <p:spPr bwMode="auto">
          <a:xfrm>
            <a:off x="3008313" y="3930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5628" name="Text Box 18"/>
          <p:cNvSpPr txBox="1">
            <a:spLocks noChangeArrowheads="1"/>
          </p:cNvSpPr>
          <p:nvPr/>
        </p:nvSpPr>
        <p:spPr bwMode="auto">
          <a:xfrm>
            <a:off x="5988050" y="3930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5629" name="Text Box 18"/>
          <p:cNvSpPr txBox="1">
            <a:spLocks noChangeArrowheads="1"/>
          </p:cNvSpPr>
          <p:nvPr/>
        </p:nvSpPr>
        <p:spPr bwMode="auto">
          <a:xfrm>
            <a:off x="3559175" y="52800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5630" name="Text Box 18"/>
          <p:cNvSpPr txBox="1">
            <a:spLocks noChangeArrowheads="1"/>
          </p:cNvSpPr>
          <p:nvPr/>
        </p:nvSpPr>
        <p:spPr bwMode="auto">
          <a:xfrm>
            <a:off x="3559175" y="61579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859361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44450" y="1431925"/>
            <a:ext cx="183038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induction var str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reduction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362200" y="2441575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3. r5 = r5 + 1</a:t>
            </a:r>
          </a:p>
          <a:p>
            <a:r>
              <a:rPr lang="en-US" altLang="en-US"/>
              <a:t>4. r11 = r5 * 2</a:t>
            </a:r>
          </a:p>
          <a:p>
            <a:r>
              <a:rPr lang="en-US" altLang="en-US"/>
              <a:t>5. r10 = r11 + 2</a:t>
            </a:r>
          </a:p>
          <a:p>
            <a:r>
              <a:rPr lang="en-US" altLang="en-US"/>
              <a:t>6. r12 = load (r10+0)</a:t>
            </a:r>
          </a:p>
          <a:p>
            <a:r>
              <a:rPr lang="en-US" altLang="en-US"/>
              <a:t>7. r9 = r1 &lt;&lt; 1</a:t>
            </a:r>
          </a:p>
          <a:p>
            <a:r>
              <a:rPr lang="en-US" altLang="en-US"/>
              <a:t>8. r4 = r9 - 10</a:t>
            </a:r>
          </a:p>
          <a:p>
            <a:r>
              <a:rPr lang="en-US" altLang="en-US"/>
              <a:t>9. r3 = load(r4+4)</a:t>
            </a:r>
          </a:p>
          <a:p>
            <a:r>
              <a:rPr lang="en-US" altLang="en-US"/>
              <a:t>10. r3 = r3 + 1</a:t>
            </a:r>
          </a:p>
          <a:p>
            <a:r>
              <a:rPr lang="en-US" altLang="en-US"/>
              <a:t>11. store(r4+0, r3)</a:t>
            </a:r>
          </a:p>
          <a:p>
            <a:r>
              <a:rPr lang="en-US" altLang="en-US"/>
              <a:t>12. r7 = r3 &lt;&lt; 2</a:t>
            </a:r>
          </a:p>
          <a:p>
            <a:r>
              <a:rPr lang="en-US" altLang="en-US"/>
              <a:t>13. r6 = load(r7+0)</a:t>
            </a:r>
          </a:p>
          <a:p>
            <a:r>
              <a:rPr lang="en-US" altLang="en-US"/>
              <a:t>14. r13 = r2 - 1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r2 = r2 + 1</a:t>
            </a:r>
          </a:p>
          <a:p>
            <a:endParaRPr lang="en-US" altLang="en-US" sz="160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362200" y="1603375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0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3429000" y="2136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667000" y="65563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1905000" y="6708775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V="1">
            <a:off x="1905000" y="2289175"/>
            <a:ext cx="0" cy="441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1905000" y="2289175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2743200" y="22891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2393373" y="6833466"/>
            <a:ext cx="2209800" cy="57496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r13, r12, r6, r10</a:t>
            </a:r>
          </a:p>
          <a:p>
            <a:pPr algn="ctr"/>
            <a:r>
              <a:rPr lang="en-US" altLang="en-US"/>
              <a:t>liveout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3276600" y="6556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1806575" y="160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6643" name="Text Box 18"/>
          <p:cNvSpPr txBox="1">
            <a:spLocks noChangeArrowheads="1"/>
          </p:cNvSpPr>
          <p:nvPr/>
        </p:nvSpPr>
        <p:spPr bwMode="auto">
          <a:xfrm>
            <a:off x="1822450" y="2441575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6644" name="Text Box 18"/>
          <p:cNvSpPr txBox="1">
            <a:spLocks noChangeArrowheads="1"/>
          </p:cNvSpPr>
          <p:nvPr/>
        </p:nvSpPr>
        <p:spPr bwMode="auto">
          <a:xfrm>
            <a:off x="1822450" y="6833177"/>
            <a:ext cx="558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BB3</a:t>
            </a:r>
          </a:p>
        </p:txBody>
      </p:sp>
    </p:spTree>
    <p:extLst>
      <p:ext uri="{BB962C8B-B14F-4D97-AF65-F5344CB8AC3E}">
        <p14:creationId xmlns:p14="http://schemas.microsoft.com/office/powerpoint/2010/main" val="1144503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 Solution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80975" y="1600200"/>
            <a:ext cx="20843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induction var str reduction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362200" y="2514600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/>
              <a:t>r5 = r5 + 1</a:t>
            </a:r>
          </a:p>
          <a:p>
            <a:pPr algn="ctr"/>
            <a:r>
              <a:rPr lang="en-US" altLang="en-US" sz="1600"/>
              <a:t>r11 = r5 * 2</a:t>
            </a:r>
          </a:p>
          <a:p>
            <a:pPr algn="ctr"/>
            <a:r>
              <a:rPr lang="en-US" altLang="en-US" sz="1600"/>
              <a:t>r10 = r11 + 2</a:t>
            </a:r>
          </a:p>
          <a:p>
            <a:pPr algn="ctr"/>
            <a:r>
              <a:rPr lang="en-US" altLang="en-US" sz="1600"/>
              <a:t>r12 = load (r10+0)</a:t>
            </a:r>
          </a:p>
          <a:p>
            <a:pPr algn="ctr"/>
            <a:r>
              <a:rPr lang="en-US" altLang="en-US" sz="1600"/>
              <a:t>r9 = r1 &lt;&lt; 1</a:t>
            </a:r>
          </a:p>
          <a:p>
            <a:pPr algn="ctr"/>
            <a:r>
              <a:rPr lang="en-US" altLang="en-US" sz="1600"/>
              <a:t>r4 = r9 - 10</a:t>
            </a:r>
          </a:p>
          <a:p>
            <a:pPr algn="ctr"/>
            <a:r>
              <a:rPr lang="en-US" altLang="en-US" sz="1600"/>
              <a:t>r3 = load(r4+4)</a:t>
            </a:r>
          </a:p>
          <a:p>
            <a:pPr algn="ctr"/>
            <a:r>
              <a:rPr lang="en-US" altLang="en-US" sz="1600"/>
              <a:t>r3 = r3 + 1</a:t>
            </a:r>
          </a:p>
          <a:p>
            <a:pPr algn="ctr"/>
            <a:r>
              <a:rPr lang="en-US" altLang="en-US" sz="1600"/>
              <a:t>store(r4+0, r3)</a:t>
            </a:r>
          </a:p>
          <a:p>
            <a:pPr algn="ctr"/>
            <a:r>
              <a:rPr lang="en-US" altLang="en-US" sz="1600"/>
              <a:t>r7 = r3 &lt;&lt; 2</a:t>
            </a:r>
          </a:p>
          <a:p>
            <a:pPr algn="ctr"/>
            <a:r>
              <a:rPr lang="en-US" altLang="en-US" sz="1600"/>
              <a:t>r6 = load(r7+0)</a:t>
            </a:r>
          </a:p>
          <a:p>
            <a:pPr algn="ctr"/>
            <a:r>
              <a:rPr lang="en-US" altLang="en-US" sz="1600"/>
              <a:t>r13 = r2 - 1</a:t>
            </a:r>
          </a:p>
          <a:p>
            <a:pPr algn="ctr"/>
            <a:r>
              <a:rPr lang="en-US" altLang="en-US" sz="1600"/>
              <a:t>r1 = r1 + 1</a:t>
            </a:r>
          </a:p>
          <a:p>
            <a:pPr algn="ctr"/>
            <a:r>
              <a:rPr lang="en-US" altLang="en-US" sz="1600"/>
              <a:t>r2 = r2 + 1</a:t>
            </a:r>
          </a:p>
          <a:p>
            <a:pPr algn="ctr"/>
            <a:endParaRPr lang="en-US" altLang="en-US" sz="160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362200" y="1676400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 = 0</a:t>
            </a:r>
          </a:p>
          <a:p>
            <a:pPr algn="ctr"/>
            <a:r>
              <a:rPr lang="en-US" altLang="en-US"/>
              <a:t>r2 = 0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4290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667000" y="6629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1905000" y="67056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1905000" y="23622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1905000" y="23622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743200" y="2362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2366963" y="6781800"/>
            <a:ext cx="2209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r13, r12, r6, r10</a:t>
            </a:r>
          </a:p>
          <a:p>
            <a:pPr algn="ctr"/>
            <a:r>
              <a:rPr lang="en-US" altLang="en-US"/>
              <a:t>liveout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3581400" y="662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Right Arrow 1"/>
          <p:cNvSpPr>
            <a:spLocks noChangeArrowheads="1"/>
          </p:cNvSpPr>
          <p:nvPr/>
        </p:nvSpPr>
        <p:spPr bwMode="auto">
          <a:xfrm>
            <a:off x="4953000" y="4267200"/>
            <a:ext cx="6096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63" name="Rectangle 4"/>
          <p:cNvSpPr>
            <a:spLocks noChangeArrowheads="1"/>
          </p:cNvSpPr>
          <p:nvPr/>
        </p:nvSpPr>
        <p:spPr bwMode="auto">
          <a:xfrm>
            <a:off x="6167438" y="2438400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r5 = r5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r111 = r111 + 2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 = r111</a:t>
            </a:r>
          </a:p>
          <a:p>
            <a:pPr algn="ctr"/>
            <a:r>
              <a:rPr lang="en-US" altLang="en-US" sz="1400"/>
              <a:t>r10 = r11 + 2</a:t>
            </a:r>
          </a:p>
          <a:p>
            <a:pPr algn="ctr"/>
            <a:r>
              <a:rPr lang="en-US" altLang="en-US" sz="1400"/>
              <a:t>r12 = load (r10+0)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r9 = r109</a:t>
            </a:r>
          </a:p>
          <a:p>
            <a:pPr algn="ctr"/>
            <a:r>
              <a:rPr lang="en-US" altLang="en-US" sz="1400"/>
              <a:t>r4 = r9 - 10</a:t>
            </a:r>
          </a:p>
          <a:p>
            <a:pPr algn="ctr"/>
            <a:r>
              <a:rPr lang="en-US" altLang="en-US" sz="1400"/>
              <a:t>r3 = load(r4+4)</a:t>
            </a:r>
          </a:p>
          <a:p>
            <a:pPr algn="ctr"/>
            <a:r>
              <a:rPr lang="en-US" altLang="en-US" sz="1400"/>
              <a:t>r3 = r3 + 1</a:t>
            </a:r>
          </a:p>
          <a:p>
            <a:pPr algn="ctr"/>
            <a:r>
              <a:rPr lang="en-US" altLang="en-US" sz="1400"/>
              <a:t>store(r4+0, r3)</a:t>
            </a:r>
          </a:p>
          <a:p>
            <a:pPr algn="ctr"/>
            <a:r>
              <a:rPr lang="en-US" altLang="en-US" sz="1400"/>
              <a:t>r7 = r3 &lt;&lt; 2</a:t>
            </a:r>
          </a:p>
          <a:p>
            <a:pPr algn="ctr"/>
            <a:r>
              <a:rPr lang="en-US" altLang="en-US" sz="1400"/>
              <a:t>r6 = load(r7+0)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r13 = r113</a:t>
            </a:r>
          </a:p>
          <a:p>
            <a:pPr algn="ctr"/>
            <a:r>
              <a:rPr lang="en-US" altLang="en-US" sz="1400"/>
              <a:t>r1 = r1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r109 = r109 + 2</a:t>
            </a:r>
          </a:p>
          <a:p>
            <a:pPr algn="ctr"/>
            <a:r>
              <a:rPr lang="en-US" altLang="en-US" sz="1400"/>
              <a:t>r2 = r2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r113 = r113 + 1</a:t>
            </a:r>
          </a:p>
          <a:p>
            <a:pPr algn="ctr"/>
            <a:endParaRPr lang="en-US" altLang="en-US" sz="1600"/>
          </a:p>
        </p:txBody>
      </p:sp>
      <p:sp>
        <p:nvSpPr>
          <p:cNvPr id="27664" name="Rectangle 5"/>
          <p:cNvSpPr>
            <a:spLocks noChangeArrowheads="1"/>
          </p:cNvSpPr>
          <p:nvPr/>
        </p:nvSpPr>
        <p:spPr bwMode="auto">
          <a:xfrm>
            <a:off x="6151563" y="838200"/>
            <a:ext cx="22098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r1 = 0</a:t>
            </a:r>
          </a:p>
          <a:p>
            <a:pPr algn="ctr"/>
            <a:r>
              <a:rPr lang="en-US" altLang="en-US" sz="1400"/>
              <a:t>r2 = 0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r111 = r5 * 2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r109 = r1 &lt;&lt;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r113 = r2 -1 </a:t>
            </a:r>
          </a:p>
        </p:txBody>
      </p:sp>
      <p:sp>
        <p:nvSpPr>
          <p:cNvPr id="27665" name="Line 6"/>
          <p:cNvSpPr>
            <a:spLocks noChangeShapeType="1"/>
          </p:cNvSpPr>
          <p:nvPr/>
        </p:nvSpPr>
        <p:spPr bwMode="auto">
          <a:xfrm>
            <a:off x="7234238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7"/>
          <p:cNvSpPr>
            <a:spLocks noChangeShapeType="1"/>
          </p:cNvSpPr>
          <p:nvPr/>
        </p:nvSpPr>
        <p:spPr bwMode="auto">
          <a:xfrm>
            <a:off x="6472238" y="65532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8"/>
          <p:cNvSpPr>
            <a:spLocks noChangeShapeType="1"/>
          </p:cNvSpPr>
          <p:nvPr/>
        </p:nvSpPr>
        <p:spPr bwMode="auto">
          <a:xfrm flipH="1">
            <a:off x="5710238" y="66294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9"/>
          <p:cNvSpPr>
            <a:spLocks noChangeShapeType="1"/>
          </p:cNvSpPr>
          <p:nvPr/>
        </p:nvSpPr>
        <p:spPr bwMode="auto">
          <a:xfrm flipV="1">
            <a:off x="5710238" y="22860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Line 10"/>
          <p:cNvSpPr>
            <a:spLocks noChangeShapeType="1"/>
          </p:cNvSpPr>
          <p:nvPr/>
        </p:nvSpPr>
        <p:spPr bwMode="auto">
          <a:xfrm>
            <a:off x="5710238" y="22860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Line 11"/>
          <p:cNvSpPr>
            <a:spLocks noChangeShapeType="1"/>
          </p:cNvSpPr>
          <p:nvPr/>
        </p:nvSpPr>
        <p:spPr bwMode="auto">
          <a:xfrm>
            <a:off x="6548438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Rectangle 12"/>
          <p:cNvSpPr>
            <a:spLocks noChangeArrowheads="1"/>
          </p:cNvSpPr>
          <p:nvPr/>
        </p:nvSpPr>
        <p:spPr bwMode="auto">
          <a:xfrm>
            <a:off x="6172200" y="6705600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r13, r12, r6, r10</a:t>
            </a:r>
          </a:p>
          <a:p>
            <a:pPr algn="ctr"/>
            <a:r>
              <a:rPr lang="en-US" altLang="en-US" sz="1400"/>
              <a:t>liveout</a:t>
            </a:r>
          </a:p>
        </p:txBody>
      </p:sp>
      <p:sp>
        <p:nvSpPr>
          <p:cNvPr id="27672" name="Line 13"/>
          <p:cNvSpPr>
            <a:spLocks noChangeShapeType="1"/>
          </p:cNvSpPr>
          <p:nvPr/>
        </p:nvSpPr>
        <p:spPr bwMode="auto">
          <a:xfrm>
            <a:off x="7386638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TextBox 2"/>
          <p:cNvSpPr txBox="1">
            <a:spLocks noChangeArrowheads="1"/>
          </p:cNvSpPr>
          <p:nvPr/>
        </p:nvSpPr>
        <p:spPr bwMode="auto">
          <a:xfrm>
            <a:off x="8382000" y="2590800"/>
            <a:ext cx="17033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Note, after copy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propagation, r10 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and r4 can be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strength reduced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as well.</a:t>
            </a:r>
          </a:p>
        </p:txBody>
      </p:sp>
    </p:spTree>
    <p:extLst>
      <p:ext uri="{BB962C8B-B14F-4D97-AF65-F5344CB8AC3E}">
        <p14:creationId xmlns:p14="http://schemas.microsoft.com/office/powerpoint/2010/main" val="691984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ILP Optimization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Traditional optimizations</a:t>
            </a:r>
          </a:p>
          <a:p>
            <a:pPr lvl="1"/>
            <a:r>
              <a:rPr lang="en-US" altLang="en-US" smtClean="0"/>
              <a:t>Redundancy elimination</a:t>
            </a:r>
          </a:p>
          <a:p>
            <a:pPr lvl="1"/>
            <a:r>
              <a:rPr lang="en-US" altLang="en-US" smtClean="0"/>
              <a:t>Reducing operation count</a:t>
            </a:r>
          </a:p>
          <a:p>
            <a:r>
              <a:rPr lang="en-US" altLang="en-US" smtClean="0"/>
              <a:t>ILP (instruction-level parallelism) optimizations</a:t>
            </a:r>
          </a:p>
          <a:p>
            <a:pPr lvl="1"/>
            <a:r>
              <a:rPr lang="en-US" altLang="en-US" smtClean="0"/>
              <a:t>Increase the amount of parallelism and the ability to overlap operations</a:t>
            </a:r>
          </a:p>
          <a:p>
            <a:pPr lvl="1"/>
            <a:r>
              <a:rPr lang="en-US" altLang="en-US" smtClean="0"/>
              <a:t>Operation count is secondary, often trade parallelism for extra instructions (avoid code explosion)</a:t>
            </a:r>
          </a:p>
          <a:p>
            <a:r>
              <a:rPr lang="en-US" altLang="en-US" smtClean="0"/>
              <a:t>ILP increased by breaking dependences</a:t>
            </a:r>
          </a:p>
          <a:p>
            <a:pPr lvl="1"/>
            <a:r>
              <a:rPr lang="en-US" altLang="en-US" smtClean="0"/>
              <a:t>True or flow = read after write dependence</a:t>
            </a:r>
          </a:p>
          <a:p>
            <a:pPr lvl="1"/>
            <a:r>
              <a:rPr lang="en-US" altLang="en-US" smtClean="0"/>
              <a:t>False or (anti/output) = write after read, write after write</a:t>
            </a:r>
          </a:p>
          <a:p>
            <a:pPr lvl="2"/>
            <a:endParaRPr lang="en-US" alt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ChangeArrowheads="1"/>
          </p:cNvSpPr>
          <p:nvPr/>
        </p:nvSpPr>
        <p:spPr bwMode="auto">
          <a:xfrm>
            <a:off x="5308600" y="2743200"/>
            <a:ext cx="2209800" cy="1676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Back Substitution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smtClean="0"/>
              <a:t>Generation of expressions by compiler frontends is very sequential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Account for operator precedence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Apply left-to-right within same precedence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Back substitution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Create larger expressions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Iteratively substitute RHS expression for LHS variable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Note – may correspond to multiple source statements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Enable subsequent optis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Optimization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Re-compute expression in a more favorable manner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5522913" y="2820988"/>
            <a:ext cx="1781175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1. r9 = r1 + r2</a:t>
            </a:r>
          </a:p>
          <a:p>
            <a:r>
              <a:rPr lang="en-US" altLang="en-US" b="1"/>
              <a:t>2. r10 = r9 + r3</a:t>
            </a:r>
          </a:p>
          <a:p>
            <a:r>
              <a:rPr lang="en-US" altLang="en-US" b="1"/>
              <a:t>3. r11 = r10 - r4</a:t>
            </a:r>
          </a:p>
          <a:p>
            <a:r>
              <a:rPr lang="en-US" altLang="en-US" b="1"/>
              <a:t>4. r12 = r11 + r5</a:t>
            </a:r>
          </a:p>
          <a:p>
            <a:r>
              <a:rPr lang="en-US" altLang="en-US" b="1"/>
              <a:t>5. r13 = r12 – r6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4876800" y="4492625"/>
            <a:ext cx="34734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Subs r12: </a:t>
            </a:r>
          </a:p>
          <a:p>
            <a:r>
              <a:rPr lang="en-US" altLang="en-US" b="1"/>
              <a:t>    r13 = r11 + r5 – r6</a:t>
            </a:r>
          </a:p>
          <a:p>
            <a:r>
              <a:rPr lang="en-US" altLang="en-US" b="1"/>
              <a:t>Subs r11:</a:t>
            </a:r>
          </a:p>
          <a:p>
            <a:r>
              <a:rPr lang="en-US" altLang="en-US" b="1"/>
              <a:t>    r13 = r10 – r4 + r5 – r6</a:t>
            </a:r>
          </a:p>
          <a:p>
            <a:r>
              <a:rPr lang="en-US" altLang="en-US" b="1"/>
              <a:t>Subs r10</a:t>
            </a:r>
          </a:p>
          <a:p>
            <a:r>
              <a:rPr lang="en-US" altLang="en-US" b="1"/>
              <a:t>    r13 = r9 + r3 – r4 + r5 – r6</a:t>
            </a:r>
          </a:p>
          <a:p>
            <a:r>
              <a:rPr lang="en-US" altLang="en-US" b="1"/>
              <a:t>Subs r9</a:t>
            </a:r>
          </a:p>
          <a:p>
            <a:r>
              <a:rPr lang="en-US" altLang="en-US" b="1"/>
              <a:t>    r13 = r1 + r2 + r3 – r4 + r5 – r6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5029200" y="1978025"/>
            <a:ext cx="245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y = a + b + c – d + e – f;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Tree Height Reduction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1800" smtClean="0"/>
              <a:t>Re-compute expression as a balanced binary tree</a:t>
            </a:r>
          </a:p>
          <a:p>
            <a:pPr lvl="1"/>
            <a:r>
              <a:rPr lang="en-US" altLang="en-US" sz="1600" smtClean="0"/>
              <a:t>Obey precedence rules</a:t>
            </a:r>
          </a:p>
          <a:p>
            <a:pPr lvl="1"/>
            <a:r>
              <a:rPr lang="en-US" altLang="en-US" sz="1600" smtClean="0"/>
              <a:t>Essentially re-parenthesize</a:t>
            </a:r>
          </a:p>
          <a:p>
            <a:pPr lvl="1"/>
            <a:r>
              <a:rPr lang="en-US" altLang="en-US" sz="1600" smtClean="0"/>
              <a:t>Combine literals if possible</a:t>
            </a:r>
          </a:p>
          <a:p>
            <a:r>
              <a:rPr lang="en-US" altLang="en-US" sz="1800" smtClean="0"/>
              <a:t>Effects</a:t>
            </a:r>
          </a:p>
          <a:p>
            <a:pPr lvl="1"/>
            <a:r>
              <a:rPr lang="en-US" altLang="en-US" sz="1600" smtClean="0"/>
              <a:t>Height reduced (n terms)</a:t>
            </a:r>
          </a:p>
          <a:p>
            <a:pPr lvl="2"/>
            <a:r>
              <a:rPr lang="en-US" altLang="en-US" sz="1400" smtClean="0"/>
              <a:t>n-1 (assuming unit latency)</a:t>
            </a:r>
          </a:p>
          <a:p>
            <a:pPr lvl="2"/>
            <a:r>
              <a:rPr lang="en-US" altLang="en-US" sz="1400" smtClean="0"/>
              <a:t>ceil(log2(n))</a:t>
            </a:r>
          </a:p>
          <a:p>
            <a:pPr lvl="1"/>
            <a:r>
              <a:rPr lang="en-US" altLang="en-US" sz="1600" smtClean="0"/>
              <a:t>Number of operations remains constant</a:t>
            </a:r>
          </a:p>
          <a:p>
            <a:pPr lvl="1"/>
            <a:r>
              <a:rPr lang="en-US" altLang="en-US" sz="1600" smtClean="0"/>
              <a:t>Cost</a:t>
            </a:r>
          </a:p>
          <a:p>
            <a:pPr lvl="2"/>
            <a:r>
              <a:rPr lang="en-US" altLang="en-US" sz="1400" smtClean="0"/>
              <a:t>Temporary registers “live” longer</a:t>
            </a:r>
          </a:p>
          <a:p>
            <a:pPr lvl="1"/>
            <a:r>
              <a:rPr lang="en-US" altLang="en-US" sz="1600" smtClean="0"/>
              <a:t>Watch out for</a:t>
            </a:r>
          </a:p>
          <a:p>
            <a:pPr lvl="2"/>
            <a:r>
              <a:rPr lang="en-US" altLang="en-US" sz="1400" smtClean="0"/>
              <a:t>Always ok for integer arithmetic</a:t>
            </a:r>
          </a:p>
          <a:p>
            <a:pPr lvl="2"/>
            <a:r>
              <a:rPr lang="en-US" altLang="en-US" sz="1400" smtClean="0"/>
              <a:t>Floating-point – may not be!!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7162800" y="1600200"/>
            <a:ext cx="147002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r9 = r1 + r2</a:t>
            </a:r>
          </a:p>
          <a:p>
            <a:r>
              <a:rPr lang="en-US" altLang="en-US">
                <a:solidFill>
                  <a:schemeClr val="tx1"/>
                </a:solidFill>
              </a:rPr>
              <a:t>r10 = r9 + r3</a:t>
            </a:r>
          </a:p>
          <a:p>
            <a:r>
              <a:rPr lang="en-US" altLang="en-US">
                <a:solidFill>
                  <a:schemeClr val="tx1"/>
                </a:solidFill>
              </a:rPr>
              <a:t>r11 = r10 - r4</a:t>
            </a:r>
          </a:p>
          <a:p>
            <a:r>
              <a:rPr lang="en-US" altLang="en-US">
                <a:solidFill>
                  <a:schemeClr val="tx1"/>
                </a:solidFill>
              </a:rPr>
              <a:t>r12 = r11 + r5</a:t>
            </a:r>
          </a:p>
          <a:p>
            <a:r>
              <a:rPr lang="en-US" altLang="en-US">
                <a:solidFill>
                  <a:schemeClr val="tx1"/>
                </a:solidFill>
              </a:rPr>
              <a:t>r13 = r12 – r6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486400" y="3200400"/>
            <a:ext cx="3060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r13 = r1 + r2 + r3 – r4 + r5 – r6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029200" y="3810000"/>
            <a:ext cx="808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+ r2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6019800" y="38100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r3 – r4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7239000" y="38100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r5 – r6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5562600" y="4194175"/>
            <a:ext cx="381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019800" y="4194175"/>
            <a:ext cx="457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5867400" y="4800600"/>
            <a:ext cx="31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6096000" y="5108575"/>
            <a:ext cx="381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6553200" y="4194175"/>
            <a:ext cx="1143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6324600" y="5715000"/>
            <a:ext cx="31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6477000" y="609917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7772400" y="4648200"/>
            <a:ext cx="133032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t1 = r1 + r2</a:t>
            </a:r>
          </a:p>
          <a:p>
            <a:r>
              <a:rPr lang="en-US" altLang="en-US">
                <a:solidFill>
                  <a:schemeClr val="tx1"/>
                </a:solidFill>
              </a:rPr>
              <a:t>t2 = r3 – r4</a:t>
            </a:r>
          </a:p>
          <a:p>
            <a:r>
              <a:rPr lang="en-US" altLang="en-US">
                <a:solidFill>
                  <a:schemeClr val="tx1"/>
                </a:solidFill>
              </a:rPr>
              <a:t>t3 = r5 – r6</a:t>
            </a:r>
          </a:p>
          <a:p>
            <a:r>
              <a:rPr lang="en-US" altLang="en-US">
                <a:solidFill>
                  <a:schemeClr val="tx1"/>
                </a:solidFill>
              </a:rPr>
              <a:t>t4 = t1 + t2</a:t>
            </a:r>
          </a:p>
          <a:p>
            <a:r>
              <a:rPr lang="en-US" altLang="en-US">
                <a:solidFill>
                  <a:schemeClr val="tx1"/>
                </a:solidFill>
              </a:rPr>
              <a:t>r13 = t4 + t3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6248400" y="63246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r13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181600" y="2895600"/>
            <a:ext cx="161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after back subs: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6096000" y="1600200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original: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7680325" y="4308475"/>
            <a:ext cx="1155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final code: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54150"/>
            <a:ext cx="7696200" cy="5216525"/>
          </a:xfrm>
        </p:spPr>
        <p:txBody>
          <a:bodyPr/>
          <a:lstStyle/>
          <a:p>
            <a:r>
              <a:rPr lang="en-US" altLang="en-US" dirty="0" smtClean="0"/>
              <a:t>Hopefully </a:t>
            </a:r>
            <a:r>
              <a:rPr lang="en-US" altLang="en-US" dirty="0" smtClean="0"/>
              <a:t>everyone is making some progress on HW 2</a:t>
            </a:r>
          </a:p>
          <a:p>
            <a:pPr lvl="1"/>
            <a:r>
              <a:rPr lang="en-US" altLang="en-US" dirty="0" smtClean="0"/>
              <a:t>Due Oct </a:t>
            </a:r>
            <a:r>
              <a:rPr lang="en-US" altLang="en-US" dirty="0"/>
              <a:t>8</a:t>
            </a:r>
            <a:endParaRPr lang="en-US" altLang="en-US" dirty="0" smtClean="0"/>
          </a:p>
          <a:p>
            <a:r>
              <a:rPr lang="en-US" altLang="en-US" dirty="0" smtClean="0"/>
              <a:t>Today’s class</a:t>
            </a:r>
          </a:p>
          <a:p>
            <a:pPr lvl="1"/>
            <a:r>
              <a:rPr lang="en-US" altLang="en-US" dirty="0" smtClean="0"/>
              <a:t>“Compiler Code Transformations for Superscalar-Based High-Performance Systems,” S. Mahlke, W. Chen, J. Gyllenhaal, W. </a:t>
            </a:r>
            <a:r>
              <a:rPr lang="en-US" altLang="en-US" dirty="0" err="1" smtClean="0"/>
              <a:t>Hwu</a:t>
            </a:r>
            <a:r>
              <a:rPr lang="en-US" altLang="en-US" dirty="0" smtClean="0"/>
              <a:t>, P, Chang, and T. </a:t>
            </a:r>
            <a:r>
              <a:rPr lang="en-US" altLang="en-US" dirty="0" err="1" smtClean="0"/>
              <a:t>Kiyohara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Proceedings of Supercomputing '92</a:t>
            </a:r>
            <a:r>
              <a:rPr lang="en-US" altLang="en-US" dirty="0" smtClean="0"/>
              <a:t>, Nov. 1992, pp. 808-817</a:t>
            </a:r>
          </a:p>
          <a:p>
            <a:r>
              <a:rPr lang="en-US" altLang="en-US" dirty="0" smtClean="0"/>
              <a:t>Next class (code generation)</a:t>
            </a:r>
          </a:p>
          <a:p>
            <a:pPr lvl="1"/>
            <a:r>
              <a:rPr lang="en-US" altLang="en-US" dirty="0" smtClean="0"/>
              <a:t>“Machine Description Driven Compilers for EPIC Processors”, B. Rau, V. </a:t>
            </a:r>
            <a:r>
              <a:rPr lang="en-US" altLang="en-US" dirty="0" err="1" smtClean="0"/>
              <a:t>Kathail</a:t>
            </a:r>
            <a:r>
              <a:rPr lang="en-US" altLang="en-US" dirty="0" smtClean="0"/>
              <a:t>, and S. Aditya, HP Technical Report, HPL-98-40, 1998. (long paper but informative)</a:t>
            </a:r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>
              <a:latin typeface="Arial" panose="020B0604020202020204" pitchFamily="34" charset="0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286000" y="1901825"/>
            <a:ext cx="2112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Assume: + = 1, * = 3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5908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r1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31242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r2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35814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r3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1148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  <a:p>
            <a:r>
              <a:rPr lang="en-US" altLang="en-US"/>
              <a:t>r4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46482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  <a:p>
            <a:r>
              <a:rPr lang="en-US" altLang="en-US"/>
              <a:t>r5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1054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r6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990600" y="2435225"/>
            <a:ext cx="1333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operand</a:t>
            </a:r>
          </a:p>
          <a:p>
            <a:r>
              <a:rPr lang="en-US" altLang="en-US"/>
              <a:t>arrival times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2133600" y="3425825"/>
            <a:ext cx="1873250" cy="16319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1. r10 = r1 * r2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2. r11 = r10 + r3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3. r12 = r11 + r4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4. r13 = r12 – r5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5. r14 = r13 + r6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838200" y="5330825"/>
            <a:ext cx="45085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Back susbstitute</a:t>
            </a:r>
          </a:p>
          <a:p>
            <a:r>
              <a:rPr lang="en-US" altLang="en-US"/>
              <a:t>Re-express in tree-height reduced form</a:t>
            </a:r>
          </a:p>
          <a:p>
            <a:r>
              <a:rPr lang="en-US" altLang="en-US"/>
              <a:t>	</a:t>
            </a:r>
            <a:r>
              <a:rPr lang="en-US" altLang="en-US" u="sng"/>
              <a:t>Account for latency and arrival times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915400" cy="615950"/>
          </a:xfrm>
        </p:spPr>
        <p:txBody>
          <a:bodyPr/>
          <a:lstStyle/>
          <a:p>
            <a:r>
              <a:rPr lang="en-US" altLang="en-US" dirty="0" smtClean="0"/>
              <a:t>Class </a:t>
            </a:r>
            <a:r>
              <a:rPr lang="en-US" altLang="en-US" dirty="0" smtClean="0"/>
              <a:t>Problem Solution</a:t>
            </a:r>
            <a:endParaRPr lang="en-US" altLang="en-US" dirty="0" smtClean="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447800" y="1901825"/>
            <a:ext cx="2112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Assume: + = 1, * = 3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7526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860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r2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7432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r3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2766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  <a:p>
            <a:r>
              <a:rPr lang="en-US" altLang="en-US"/>
              <a:t>r4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8100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  <a:p>
            <a:r>
              <a:rPr lang="en-US" altLang="en-US"/>
              <a:t>r5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2672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r6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52400" y="2435225"/>
            <a:ext cx="1333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operand</a:t>
            </a:r>
          </a:p>
          <a:p>
            <a:r>
              <a:rPr lang="en-US" altLang="en-US"/>
              <a:t>arrival times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133600" y="3425825"/>
            <a:ext cx="1873250" cy="16319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1. r10 = r1 * r2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2. r11 = r10 + r3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3. r12 = r11 + r4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4. r13 = r12 – r5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5. r14 = r13 + r6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838200" y="5330825"/>
            <a:ext cx="45085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Back susbstitute</a:t>
            </a:r>
          </a:p>
          <a:p>
            <a:r>
              <a:rPr lang="en-US" altLang="en-US"/>
              <a:t>Re-express in tree-height reduced form</a:t>
            </a:r>
          </a:p>
          <a:p>
            <a:r>
              <a:rPr lang="en-US" altLang="en-US"/>
              <a:t>	</a:t>
            </a:r>
            <a:r>
              <a:rPr lang="en-US" altLang="en-US" u="sng"/>
              <a:t>Account for latency and arrival times</a:t>
            </a:r>
          </a:p>
        </p:txBody>
      </p:sp>
      <p:sp>
        <p:nvSpPr>
          <p:cNvPr id="12301" name="TextBox 1"/>
          <p:cNvSpPr txBox="1">
            <a:spLocks noChangeArrowheads="1"/>
          </p:cNvSpPr>
          <p:nvPr/>
        </p:nvSpPr>
        <p:spPr bwMode="auto">
          <a:xfrm>
            <a:off x="5480050" y="1773238"/>
            <a:ext cx="4613275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Expression after back substitution</a:t>
            </a:r>
          </a:p>
          <a:p>
            <a:r>
              <a:rPr lang="en-US" altLang="en-US">
                <a:solidFill>
                  <a:srgbClr val="FF0000"/>
                </a:solidFill>
              </a:rPr>
              <a:t>r14 = r1 * r2 + r3 + r4 - r5 + r6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Want to perform operations on r1,r2,r3,r6 first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due to operand arrival times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t1 = r1 * r2</a:t>
            </a:r>
          </a:p>
          <a:p>
            <a:r>
              <a:rPr lang="en-US" altLang="en-US">
                <a:solidFill>
                  <a:srgbClr val="FF0000"/>
                </a:solidFill>
              </a:rPr>
              <a:t>t2 = r3 + r6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The multiply will take 3 cycles, so combine t2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with r4 and then r5, and then finally t1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t3 = t2 + r4</a:t>
            </a:r>
          </a:p>
          <a:p>
            <a:r>
              <a:rPr lang="en-US" altLang="en-US">
                <a:solidFill>
                  <a:srgbClr val="FF0000"/>
                </a:solidFill>
              </a:rPr>
              <a:t>t4 = t3 – r5</a:t>
            </a:r>
          </a:p>
          <a:p>
            <a:r>
              <a:rPr lang="en-US" altLang="en-US">
                <a:solidFill>
                  <a:srgbClr val="FF0000"/>
                </a:solidFill>
              </a:rPr>
              <a:t>r14 = t1 + t4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Equivalently, the fully parenthesized expression</a:t>
            </a:r>
          </a:p>
          <a:p>
            <a:r>
              <a:rPr lang="en-US" altLang="en-US">
                <a:solidFill>
                  <a:srgbClr val="FF0000"/>
                </a:solidFill>
              </a:rPr>
              <a:t>r14 = ((r1 * r2) + (((r3 + r6) + r4) - r5))</a:t>
            </a:r>
          </a:p>
        </p:txBody>
      </p:sp>
    </p:spTree>
    <p:extLst>
      <p:ext uri="{BB962C8B-B14F-4D97-AF65-F5344CB8AC3E}">
        <p14:creationId xmlns:p14="http://schemas.microsoft.com/office/powerpoint/2010/main" val="2106001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Loop Unrolling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752600" y="2743200"/>
            <a:ext cx="22367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if (r4 &lt; 400) </a:t>
            </a:r>
            <a:r>
              <a:rPr lang="en-US" altLang="en-US" dirty="0" err="1"/>
              <a:t>goto</a:t>
            </a:r>
            <a:r>
              <a:rPr lang="en-US" altLang="en-US" dirty="0"/>
              <a:t> loop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066800" y="27432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411912" y="1466343"/>
            <a:ext cx="216116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f (r4 &gt;= 400) </a:t>
            </a:r>
            <a:r>
              <a:rPr lang="en-US" altLang="en-US" sz="1600" b="1" dirty="0" err="1" smtClean="0">
                <a:solidFill>
                  <a:schemeClr val="tx2"/>
                </a:solidFill>
              </a:rPr>
              <a:t>goto</a:t>
            </a:r>
            <a:r>
              <a:rPr lang="en-US" altLang="en-US" sz="1600" b="1" dirty="0" smtClean="0">
                <a:solidFill>
                  <a:schemeClr val="tx2"/>
                </a:solidFill>
              </a:rPr>
              <a:t> exit</a:t>
            </a:r>
            <a:endParaRPr lang="en-US" altLang="en-US" sz="1600" b="1" dirty="0">
              <a:solidFill>
                <a:schemeClr val="tx2"/>
              </a:solidFill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400800" y="3197225"/>
            <a:ext cx="2138727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  <a:p>
            <a:r>
              <a:rPr lang="en-US" altLang="en-US" sz="1600" b="1" dirty="0" smtClean="0">
                <a:solidFill>
                  <a:schemeClr val="tx1"/>
                </a:solidFill>
              </a:rPr>
              <a:t>if (r4 &gt;= 400) </a:t>
            </a:r>
            <a:r>
              <a:rPr lang="en-US" altLang="en-US" sz="1600" b="1" dirty="0" err="1" smtClean="0">
                <a:solidFill>
                  <a:schemeClr val="tx2"/>
                </a:solidFill>
              </a:rPr>
              <a:t>goto</a:t>
            </a:r>
            <a:r>
              <a:rPr lang="en-US" altLang="en-US" sz="1600" b="1" dirty="0" smtClean="0">
                <a:solidFill>
                  <a:schemeClr val="tx2"/>
                </a:solidFill>
              </a:rPr>
              <a:t> exit</a:t>
            </a:r>
          </a:p>
          <a:p>
            <a:endParaRPr lang="en-US" altLang="en-US" sz="1600" b="1" dirty="0">
              <a:solidFill>
                <a:schemeClr val="tx1"/>
              </a:solidFill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400800" y="4926602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if (r4 &lt; 400) </a:t>
            </a:r>
            <a:r>
              <a:rPr lang="en-US" altLang="en-US" sz="1600" b="1" dirty="0" err="1"/>
              <a:t>goto</a:t>
            </a:r>
            <a:r>
              <a:rPr lang="en-US" altLang="en-US" sz="1600" b="1" dirty="0"/>
              <a:t> loop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63246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324600" y="49376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6229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6388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6388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1295400" y="5105400"/>
            <a:ext cx="287290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Unroll = replicate loop body </a:t>
            </a:r>
          </a:p>
          <a:p>
            <a:r>
              <a:rPr lang="en-US" altLang="en-US" dirty="0"/>
              <a:t>n-1 times.</a:t>
            </a:r>
          </a:p>
          <a:p>
            <a:endParaRPr lang="en-US" altLang="en-US" dirty="0"/>
          </a:p>
          <a:p>
            <a:r>
              <a:rPr lang="en-US" altLang="en-US" dirty="0"/>
              <a:t>Hope to enable overlap of</a:t>
            </a:r>
          </a:p>
          <a:p>
            <a:r>
              <a:rPr lang="en-US" altLang="en-US" dirty="0"/>
              <a:t>operation execution from</a:t>
            </a:r>
          </a:p>
          <a:p>
            <a:r>
              <a:rPr lang="en-US" altLang="en-US" dirty="0"/>
              <a:t>different </a:t>
            </a:r>
            <a:r>
              <a:rPr lang="en-US" altLang="en-US" dirty="0" smtClean="0"/>
              <a:t>iterations</a:t>
            </a:r>
            <a:endParaRPr lang="en-US" altLang="en-US" dirty="0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791200" y="1466949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648200" y="2895600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962400" y="2511425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 3 times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747568" y="6524152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/>
              <a:t>exit:</a:t>
            </a:r>
            <a:endParaRPr lang="en-US" altLang="en-US" b="1" dirty="0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100418" y="1526182"/>
            <a:ext cx="230864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f</a:t>
            </a:r>
            <a:r>
              <a:rPr lang="en-US" altLang="en-US" dirty="0" smtClean="0">
                <a:solidFill>
                  <a:schemeClr val="tx1"/>
                </a:solidFill>
              </a:rPr>
              <a:t>or (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 smtClean="0">
                <a:solidFill>
                  <a:schemeClr val="tx1"/>
                </a:solidFill>
              </a:rPr>
              <a:t>=x; 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 smtClean="0">
                <a:solidFill>
                  <a:schemeClr val="tx1"/>
                </a:solidFill>
              </a:rPr>
              <a:t>&lt; 100; 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 smtClean="0">
                <a:solidFill>
                  <a:schemeClr val="tx1"/>
                </a:solidFill>
              </a:rPr>
              <a:t>++) {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    sum += a[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>
                <a:solidFill>
                  <a:schemeClr val="tx1"/>
                </a:solidFill>
              </a:rPr>
              <a:t>]</a:t>
            </a:r>
            <a:r>
              <a:rPr lang="en-US" altLang="en-US" dirty="0" smtClean="0">
                <a:solidFill>
                  <a:schemeClr val="tx1"/>
                </a:solidFill>
              </a:rPr>
              <a:t>*b[</a:t>
            </a:r>
            <a:r>
              <a:rPr lang="en-US" altLang="en-US" dirty="0" err="1" smtClean="0">
                <a:solidFill>
                  <a:schemeClr val="tx1"/>
                </a:solidFill>
              </a:rPr>
              <a:t>i</a:t>
            </a:r>
            <a:r>
              <a:rPr lang="en-US" altLang="en-US" dirty="0" smtClean="0">
                <a:solidFill>
                  <a:schemeClr val="tx1"/>
                </a:solidFill>
              </a:rPr>
              <a:t>];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}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2" name="Down Arrow 1"/>
          <p:cNvSpPr/>
          <p:nvPr/>
        </p:nvSpPr>
        <p:spPr bwMode="auto">
          <a:xfrm>
            <a:off x="2286000" y="2395538"/>
            <a:ext cx="445851" cy="371475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229600" cy="615950"/>
          </a:xfrm>
        </p:spPr>
        <p:txBody>
          <a:bodyPr/>
          <a:lstStyle/>
          <a:p>
            <a:r>
              <a:rPr lang="en-US" altLang="en-US" dirty="0" smtClean="0"/>
              <a:t>Smarter Loop Unrolling with Known Trip Count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483652" y="2819945"/>
            <a:ext cx="225734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</a:t>
            </a:r>
            <a:r>
              <a:rPr lang="en-US" altLang="en-US" dirty="0" smtClean="0">
                <a:solidFill>
                  <a:schemeClr val="tx1"/>
                </a:solidFill>
              </a:rPr>
              <a:t>4 = 0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r1 </a:t>
            </a:r>
            <a:r>
              <a:rPr lang="en-US" altLang="en-US" dirty="0">
                <a:solidFill>
                  <a:schemeClr val="tx1"/>
                </a:solidFill>
              </a:rPr>
              <a:t>= load(r2)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if (r4 &lt; 400) </a:t>
            </a:r>
            <a:r>
              <a:rPr lang="en-US" altLang="en-US" dirty="0" err="1"/>
              <a:t>goto</a:t>
            </a:r>
            <a:r>
              <a:rPr lang="en-US" altLang="en-US" dirty="0"/>
              <a:t> loop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815275" y="3139032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loop: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411912" y="1466343"/>
            <a:ext cx="13067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400800" y="2957754"/>
            <a:ext cx="13067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389131" y="5886742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if (r4 &lt; 400) </a:t>
            </a:r>
            <a:r>
              <a:rPr lang="en-US" altLang="en-US" sz="1600" b="1" dirty="0" err="1"/>
              <a:t>goto</a:t>
            </a:r>
            <a:r>
              <a:rPr lang="en-US" altLang="en-US" sz="1600" b="1" dirty="0"/>
              <a:t> loop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6324600" y="2960929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324600" y="4506515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622369" y="2200409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627350" y="3564322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791200" y="1466949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205704" y="3466276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905910" y="2819945"/>
            <a:ext cx="156324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unroll </a:t>
            </a:r>
            <a:r>
              <a:rPr lang="en-US" altLang="en-US" dirty="0" smtClean="0"/>
              <a:t>multiple</a:t>
            </a:r>
          </a:p>
          <a:p>
            <a:r>
              <a:rPr lang="en-US" altLang="en-US" dirty="0"/>
              <a:t>o</a:t>
            </a:r>
            <a:r>
              <a:rPr lang="en-US" altLang="en-US" dirty="0" smtClean="0"/>
              <a:t>f trip count</a:t>
            </a:r>
            <a:endParaRPr lang="en-US" altLang="en-US" dirty="0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849967" y="7468266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/>
              <a:t>exit:</a:t>
            </a:r>
            <a:endParaRPr lang="en-US" alt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28700" y="1645592"/>
            <a:ext cx="345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Want to remove early exit branches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194" y="2446535"/>
            <a:ext cx="2507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Trip count = 400/4 = 100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6389688" y="4429768"/>
            <a:ext cx="13067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</a:t>
            </a:r>
            <a:r>
              <a:rPr lang="en-US" altLang="en-US" sz="16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6324600" y="5973221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622369" y="5031242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>
                <a:solidFill>
                  <a:srgbClr val="00B050"/>
                </a:solidFill>
              </a:rPr>
              <a:t>iter3</a:t>
            </a:r>
            <a:endParaRPr lang="en-US" altLang="en-US" b="1" dirty="0">
              <a:solidFill>
                <a:srgbClr val="00B050"/>
              </a:solidFill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5615030" y="6367134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>
                <a:solidFill>
                  <a:srgbClr val="00B050"/>
                </a:solidFill>
              </a:rPr>
              <a:t>iter4</a:t>
            </a:r>
            <a:endParaRPr lang="en-US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373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229600" cy="615950"/>
          </a:xfrm>
        </p:spPr>
        <p:txBody>
          <a:bodyPr/>
          <a:lstStyle/>
          <a:p>
            <a:r>
              <a:rPr lang="en-US" altLang="en-US" dirty="0" smtClean="0"/>
              <a:t>What if the Trip Count is not Statically Known?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635075" y="3124200"/>
            <a:ext cx="225734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</a:t>
            </a:r>
            <a:r>
              <a:rPr lang="en-US" altLang="en-US" dirty="0" smtClean="0">
                <a:solidFill>
                  <a:schemeClr val="tx1"/>
                </a:solidFill>
              </a:rPr>
              <a:t>4 = ??</a:t>
            </a:r>
            <a:br>
              <a:rPr lang="en-US" altLang="en-US" dirty="0" smtClean="0">
                <a:solidFill>
                  <a:schemeClr val="tx1"/>
                </a:solidFill>
              </a:rPr>
            </a:br>
            <a:r>
              <a:rPr lang="en-US" altLang="en-US" dirty="0" smtClean="0">
                <a:solidFill>
                  <a:schemeClr val="tx1"/>
                </a:solidFill>
              </a:rPr>
              <a:t>r1 </a:t>
            </a:r>
            <a:r>
              <a:rPr lang="en-US" altLang="en-US" dirty="0">
                <a:solidFill>
                  <a:schemeClr val="tx1"/>
                </a:solidFill>
              </a:rPr>
              <a:t>= load(r2)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if (r4 &lt; 400) </a:t>
            </a:r>
            <a:r>
              <a:rPr lang="en-US" altLang="en-US" dirty="0" err="1"/>
              <a:t>goto</a:t>
            </a:r>
            <a:r>
              <a:rPr lang="en-US" altLang="en-US" dirty="0"/>
              <a:t> loop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62397" y="3440112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loop: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428901" y="2397775"/>
            <a:ext cx="116410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r4 = r4 + 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414651" y="3725932"/>
            <a:ext cx="1164101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r4 = r4 + 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4</a:t>
            </a:r>
            <a:endParaRPr lang="en-US" altLang="en-US" sz="1400" b="1" dirty="0" smtClean="0">
              <a:solidFill>
                <a:schemeClr val="tx2"/>
              </a:solidFill>
            </a:endParaRPr>
          </a:p>
          <a:p>
            <a:endParaRPr lang="en-US" altLang="en-US" sz="1400" b="1" dirty="0">
              <a:solidFill>
                <a:schemeClr val="tx1"/>
              </a:solidFill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400800" y="4989383"/>
            <a:ext cx="1835759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if (r4 &lt; 400) </a:t>
            </a:r>
            <a:r>
              <a:rPr lang="en-US" altLang="en-US" sz="1400" b="1" dirty="0" err="1"/>
              <a:t>goto</a:t>
            </a:r>
            <a:r>
              <a:rPr lang="en-US" altLang="en-US" sz="1400" b="1" dirty="0"/>
              <a:t> loop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6280150" y="3744197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280150" y="5081109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730338" y="2867836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724829" y="4130014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724829" y="5612403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808218" y="2362200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038709" y="3897362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216711" y="2543868"/>
            <a:ext cx="262123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>
                <a:solidFill>
                  <a:srgbClr val="FF0000"/>
                </a:solidFill>
              </a:rPr>
              <a:t>Create a </a:t>
            </a:r>
            <a:r>
              <a:rPr lang="en-US" altLang="en-US" dirty="0" err="1" smtClean="0">
                <a:solidFill>
                  <a:srgbClr val="FF0000"/>
                </a:solidFill>
              </a:rPr>
              <a:t>preloop</a:t>
            </a:r>
            <a:r>
              <a:rPr lang="en-US" altLang="en-US" dirty="0" smtClean="0">
                <a:solidFill>
                  <a:srgbClr val="FF0000"/>
                </a:solidFill>
              </a:rPr>
              <a:t> to</a:t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smtClean="0">
                <a:solidFill>
                  <a:srgbClr val="FF0000"/>
                </a:solidFill>
              </a:rPr>
              <a:t>ensure trip count of </a:t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smtClean="0">
                <a:solidFill>
                  <a:srgbClr val="FF0000"/>
                </a:solidFill>
              </a:rPr>
              <a:t>unrolled loop is a multiple</a:t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smtClean="0">
                <a:solidFill>
                  <a:srgbClr val="FF0000"/>
                </a:solidFill>
              </a:rPr>
              <a:t>of the unroll factor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808218" y="6510409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/>
              <a:t>exit:</a:t>
            </a:r>
            <a:endParaRPr lang="en-US" altLang="en-US" b="1" dirty="0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414651" y="1679242"/>
            <a:ext cx="273658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f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or (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=0; 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&lt; ((400-r4)/4)%3; 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++) {</a:t>
            </a:r>
          </a:p>
          <a:p>
            <a:r>
              <a:rPr lang="en-US" altLang="en-US" sz="1400" b="1" dirty="0" smtClean="0">
                <a:solidFill>
                  <a:schemeClr val="tx1"/>
                </a:solidFill>
              </a:rPr>
              <a:t>    sum += a[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]*b[</a:t>
            </a:r>
            <a:r>
              <a:rPr lang="en-US" altLang="en-US" sz="1400" b="1" dirty="0" err="1" smtClean="0">
                <a:solidFill>
                  <a:schemeClr val="tx1"/>
                </a:solidFill>
              </a:rPr>
              <a:t>i</a:t>
            </a:r>
            <a:r>
              <a:rPr lang="en-US" altLang="en-US" sz="1400" b="1" dirty="0" smtClean="0">
                <a:solidFill>
                  <a:schemeClr val="tx1"/>
                </a:solidFill>
              </a:rPr>
              <a:t>];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}</a:t>
            </a:r>
            <a:endParaRPr lang="en-US" altLang="en-US" sz="1400" b="1" dirty="0" smtClean="0">
              <a:solidFill>
                <a:schemeClr val="tx1"/>
              </a:solidFill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460580" y="1690747"/>
            <a:ext cx="9371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err="1" smtClean="0">
                <a:solidFill>
                  <a:srgbClr val="00B050"/>
                </a:solidFill>
              </a:rPr>
              <a:t>preloop</a:t>
            </a:r>
            <a:endParaRPr lang="en-US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3136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Unrolling Not Enough for Overlapping Iterations: Register Renaming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4384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438400" y="3197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4384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3622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3622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6605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6764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6764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8288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09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6096000" y="3197225"/>
            <a:ext cx="14859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r11</a:t>
            </a:r>
            <a:r>
              <a:rPr lang="en-US" altLang="en-US" sz="1600" b="1">
                <a:solidFill>
                  <a:schemeClr val="tx1"/>
                </a:solidFill>
              </a:rPr>
              <a:t> = load(r2)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r13</a:t>
            </a:r>
            <a:r>
              <a:rPr lang="en-US" altLang="en-US" sz="1600" b="1">
                <a:solidFill>
                  <a:schemeClr val="tx1"/>
                </a:solidFill>
              </a:rPr>
              <a:t> = load(r4)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r15</a:t>
            </a:r>
            <a:r>
              <a:rPr lang="en-US" altLang="en-US" sz="1600" b="1">
                <a:solidFill>
                  <a:schemeClr val="tx1"/>
                </a:solidFill>
              </a:rPr>
              <a:t> = </a:t>
            </a:r>
            <a:r>
              <a:rPr lang="en-US" altLang="en-US" sz="1600" b="1">
                <a:solidFill>
                  <a:srgbClr val="FF0000"/>
                </a:solidFill>
              </a:rPr>
              <a:t>r11</a:t>
            </a:r>
            <a:r>
              <a:rPr lang="en-US" altLang="en-US" sz="1600" b="1">
                <a:solidFill>
                  <a:schemeClr val="tx1"/>
                </a:solidFill>
              </a:rPr>
              <a:t> * </a:t>
            </a:r>
            <a:r>
              <a:rPr lang="en-US" altLang="en-US" sz="1600" b="1">
                <a:solidFill>
                  <a:srgbClr val="FF0000"/>
                </a:solidFill>
              </a:rPr>
              <a:t>r13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</a:t>
            </a:r>
            <a:r>
              <a:rPr lang="en-US" altLang="en-US" sz="1600" b="1">
                <a:solidFill>
                  <a:srgbClr val="FF0000"/>
                </a:solidFill>
              </a:rPr>
              <a:t>r15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609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r21</a:t>
            </a:r>
            <a:r>
              <a:rPr lang="en-US" altLang="en-US" sz="1600" b="1">
                <a:solidFill>
                  <a:schemeClr val="tx1"/>
                </a:solidFill>
              </a:rPr>
              <a:t> = load(r2)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r23</a:t>
            </a:r>
            <a:r>
              <a:rPr lang="en-US" altLang="en-US" sz="1600" b="1">
                <a:solidFill>
                  <a:schemeClr val="tx1"/>
                </a:solidFill>
              </a:rPr>
              <a:t> = load(r4)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r25</a:t>
            </a:r>
            <a:r>
              <a:rPr lang="en-US" altLang="en-US" sz="1600" b="1">
                <a:solidFill>
                  <a:schemeClr val="tx1"/>
                </a:solidFill>
              </a:rPr>
              <a:t> = </a:t>
            </a:r>
            <a:r>
              <a:rPr lang="en-US" altLang="en-US" sz="1600" b="1">
                <a:solidFill>
                  <a:srgbClr val="FF0000"/>
                </a:solidFill>
              </a:rPr>
              <a:t>r21</a:t>
            </a:r>
            <a:r>
              <a:rPr lang="en-US" altLang="en-US" sz="1600" b="1">
                <a:solidFill>
                  <a:schemeClr val="tx1"/>
                </a:solidFill>
              </a:rPr>
              <a:t> * </a:t>
            </a:r>
            <a:r>
              <a:rPr lang="en-US" altLang="en-US" sz="1600" b="1">
                <a:solidFill>
                  <a:srgbClr val="FF0000"/>
                </a:solidFill>
              </a:rPr>
              <a:t>r23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</a:t>
            </a:r>
            <a:r>
              <a:rPr lang="en-US" altLang="en-US" sz="1600" b="1">
                <a:solidFill>
                  <a:srgbClr val="FF0000"/>
                </a:solidFill>
              </a:rPr>
              <a:t>r25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601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601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31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33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533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548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21" name="AutoShape 15"/>
          <p:cNvSpPr>
            <a:spLocks noChangeArrowheads="1"/>
          </p:cNvSpPr>
          <p:nvPr/>
        </p:nvSpPr>
        <p:spPr bwMode="auto">
          <a:xfrm>
            <a:off x="4456112" y="3579813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Register Renaming is Not Enough!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 smtClean="0"/>
              <a:t>Still not much overlap possible</a:t>
            </a:r>
          </a:p>
          <a:p>
            <a:r>
              <a:rPr lang="en-US" altLang="en-US" sz="2000" smtClean="0"/>
              <a:t>Problems</a:t>
            </a:r>
          </a:p>
          <a:p>
            <a:pPr lvl="1"/>
            <a:r>
              <a:rPr lang="en-US" altLang="en-US" sz="1800" smtClean="0"/>
              <a:t>r2, r4, r6 sequentialize the iterations</a:t>
            </a:r>
          </a:p>
          <a:p>
            <a:pPr lvl="1"/>
            <a:r>
              <a:rPr lang="en-US" altLang="en-US" sz="1800" smtClean="0"/>
              <a:t>Need to rename these</a:t>
            </a:r>
          </a:p>
          <a:p>
            <a:r>
              <a:rPr lang="en-US" altLang="en-US" sz="2000" smtClean="0"/>
              <a:t>2 specialized renaming optis</a:t>
            </a:r>
          </a:p>
          <a:p>
            <a:pPr lvl="1"/>
            <a:r>
              <a:rPr lang="en-US" altLang="en-US" sz="1800" smtClean="0"/>
              <a:t>Accumulator variable expansion (r6)</a:t>
            </a:r>
          </a:p>
          <a:p>
            <a:pPr lvl="1"/>
            <a:r>
              <a:rPr lang="en-US" altLang="en-US" sz="1800" smtClean="0"/>
              <a:t>Induction variable expansion (r2, r4)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28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+ 4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286000" y="3197225"/>
            <a:ext cx="14859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r6 = r6 + r15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+ 4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28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r6 = r6 + r25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220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220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50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152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152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167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Accumulator Variable Expansion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 smtClean="0"/>
              <a:t>Accumulator variable</a:t>
            </a:r>
          </a:p>
          <a:p>
            <a:pPr lvl="1"/>
            <a:r>
              <a:rPr lang="en-US" altLang="en-US" sz="1800" smtClean="0"/>
              <a:t>x = x + y or x = x – y</a:t>
            </a:r>
          </a:p>
          <a:p>
            <a:pPr lvl="1"/>
            <a:r>
              <a:rPr lang="en-US" altLang="en-US" sz="1800" smtClean="0"/>
              <a:t>where y is loop </a:t>
            </a:r>
            <a:r>
              <a:rPr lang="en-US" altLang="en-US" sz="1800" u="sng" smtClean="0"/>
              <a:t>variant</a:t>
            </a:r>
            <a:r>
              <a:rPr lang="en-US" altLang="en-US" sz="1800" smtClean="0"/>
              <a:t>!!</a:t>
            </a:r>
          </a:p>
          <a:p>
            <a:r>
              <a:rPr lang="en-US" altLang="en-US" sz="2000" smtClean="0"/>
              <a:t>Create n-1 temporary accumulators</a:t>
            </a:r>
          </a:p>
          <a:p>
            <a:r>
              <a:rPr lang="en-US" altLang="en-US" sz="2000" smtClean="0"/>
              <a:t>Each iteration targets a different accumulator</a:t>
            </a:r>
          </a:p>
          <a:p>
            <a:r>
              <a:rPr lang="en-US" altLang="en-US" sz="2000" smtClean="0"/>
              <a:t>Sum up the accumulator variables at the end</a:t>
            </a:r>
          </a:p>
          <a:p>
            <a:r>
              <a:rPr lang="en-US" altLang="en-US" sz="2000" smtClean="0"/>
              <a:t>May not be safe for floating-point values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28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286000" y="3197225"/>
            <a:ext cx="150018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r16</a:t>
            </a:r>
            <a:r>
              <a:rPr lang="en-US" altLang="en-US" sz="1600" b="1">
                <a:solidFill>
                  <a:schemeClr val="tx1"/>
                </a:solidFill>
              </a:rPr>
              <a:t> = </a:t>
            </a:r>
            <a:r>
              <a:rPr lang="en-US" altLang="en-US" sz="1600" b="1">
                <a:solidFill>
                  <a:srgbClr val="FF0000"/>
                </a:solidFill>
              </a:rPr>
              <a:t>r16 </a:t>
            </a:r>
            <a:r>
              <a:rPr lang="en-US" altLang="en-US" sz="1600" b="1">
                <a:solidFill>
                  <a:schemeClr val="tx1"/>
                </a:solidFill>
              </a:rPr>
              <a:t>+ r15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28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r26 </a:t>
            </a:r>
            <a:r>
              <a:rPr lang="en-US" altLang="en-US" sz="1600" b="1">
                <a:solidFill>
                  <a:schemeClr val="tx1"/>
                </a:solidFill>
              </a:rPr>
              <a:t>= </a:t>
            </a:r>
            <a:r>
              <a:rPr lang="en-US" altLang="en-US" sz="1600" b="1">
                <a:solidFill>
                  <a:srgbClr val="FF0000"/>
                </a:solidFill>
              </a:rPr>
              <a:t>r26</a:t>
            </a:r>
            <a:r>
              <a:rPr lang="en-US" altLang="en-US" sz="1600" b="1"/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r25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220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220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50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152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152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167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1905000" y="13684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b="1"/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2286000" y="1444625"/>
            <a:ext cx="1308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r16 = r26 = 0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2286000" y="6473825"/>
            <a:ext cx="1808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r6 = r6 + r16 + r26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723706" y="6436577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/>
              <a:t>exit:</a:t>
            </a:r>
            <a:endParaRPr lang="en-US" altLang="en-US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Induction Variable Expansion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 smtClean="0"/>
              <a:t>Induction variable</a:t>
            </a:r>
          </a:p>
          <a:p>
            <a:pPr lvl="1"/>
            <a:r>
              <a:rPr lang="en-US" altLang="en-US" sz="1800" smtClean="0"/>
              <a:t>x = x + y or x = x – y</a:t>
            </a:r>
          </a:p>
          <a:p>
            <a:pPr lvl="1"/>
            <a:r>
              <a:rPr lang="en-US" altLang="en-US" sz="1800" smtClean="0"/>
              <a:t>where y is loop </a:t>
            </a:r>
            <a:r>
              <a:rPr lang="en-US" altLang="en-US" sz="1800" u="sng" smtClean="0"/>
              <a:t>invariant</a:t>
            </a:r>
            <a:r>
              <a:rPr lang="en-US" altLang="en-US" sz="1800" smtClean="0"/>
              <a:t>!!</a:t>
            </a:r>
          </a:p>
          <a:p>
            <a:r>
              <a:rPr lang="en-US" altLang="en-US" sz="2000" smtClean="0"/>
              <a:t>Create n-1 additional induction variables</a:t>
            </a:r>
          </a:p>
          <a:p>
            <a:r>
              <a:rPr lang="en-US" altLang="en-US" sz="2000" smtClean="0"/>
              <a:t>Each iteration uses and modifies a different induction variable</a:t>
            </a:r>
          </a:p>
          <a:p>
            <a:r>
              <a:rPr lang="en-US" altLang="en-US" sz="2000" smtClean="0"/>
              <a:t>Initialize induction variables to init, init+step, init+2*step, etc.</a:t>
            </a:r>
          </a:p>
          <a:p>
            <a:r>
              <a:rPr lang="en-US" altLang="en-US" sz="2000" smtClean="0"/>
              <a:t>Step increased to n*original step</a:t>
            </a:r>
          </a:p>
          <a:p>
            <a:r>
              <a:rPr lang="en-US" altLang="en-US" sz="2000" smtClean="0"/>
              <a:t>Now iterations are completely independent !!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286000" y="2054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+ 12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286000" y="3578225"/>
            <a:ext cx="150018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</a:t>
            </a:r>
            <a:r>
              <a:rPr lang="en-US" altLang="en-US" sz="1600" b="1">
                <a:solidFill>
                  <a:srgbClr val="FF0000"/>
                </a:solidFill>
              </a:rPr>
              <a:t>r12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</a:t>
            </a:r>
            <a:r>
              <a:rPr lang="en-US" altLang="en-US" sz="1600" b="1">
                <a:solidFill>
                  <a:srgbClr val="FF0000"/>
                </a:solidFill>
              </a:rPr>
              <a:t>r14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r16 = r16</a:t>
            </a:r>
            <a:r>
              <a:rPr lang="en-US" altLang="en-US" sz="1600" b="1">
                <a:solidFill>
                  <a:srgbClr val="FF0000"/>
                </a:solidFill>
              </a:rPr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r15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r12 = r12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r14 = r14 + 12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2286000" y="5102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</a:t>
            </a:r>
            <a:r>
              <a:rPr lang="en-US" altLang="en-US" sz="1600" b="1">
                <a:solidFill>
                  <a:srgbClr val="FF0000"/>
                </a:solidFill>
              </a:rPr>
              <a:t>r22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</a:t>
            </a:r>
            <a:r>
              <a:rPr lang="en-US" altLang="en-US" sz="1600" b="1">
                <a:solidFill>
                  <a:srgbClr val="FF0000"/>
                </a:solidFill>
              </a:rPr>
              <a:t>r24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r26 = r26</a:t>
            </a:r>
            <a:r>
              <a:rPr lang="en-US" altLang="en-US" sz="1600" b="1"/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r25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r22 = r22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r24 = r24 + 12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209800" y="3581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2209800" y="5105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1508125" y="2781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524000" y="4187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1524000" y="5711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1676400" y="2054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1905000" y="13684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b="1"/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2286000" y="1851025"/>
            <a:ext cx="1168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>
                <a:solidFill>
                  <a:schemeClr val="tx1"/>
                </a:solidFill>
              </a:rPr>
              <a:t>r16 = r26 = 0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2286000" y="6854825"/>
            <a:ext cx="1808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r6 = r6 + r16 + r26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2286000" y="1444625"/>
            <a:ext cx="20637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>
                <a:solidFill>
                  <a:srgbClr val="FF0000"/>
                </a:solidFill>
              </a:rPr>
              <a:t>r12 = r2 + 4, r22 = r2 + 8</a:t>
            </a:r>
          </a:p>
          <a:p>
            <a:r>
              <a:rPr lang="en-US" altLang="en-US" sz="1400" b="1">
                <a:solidFill>
                  <a:srgbClr val="FF0000"/>
                </a:solidFill>
              </a:rPr>
              <a:t>r14 = r4 + 4, r24 = r4 + 8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1773660" y="6822043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/>
              <a:t>exit:</a:t>
            </a:r>
            <a:endParaRPr lang="en-US" altLang="en-US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Better Induction Variable Expansion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 smtClean="0"/>
              <a:t>With base+displacement addressing, often don’t need additional induction variables</a:t>
            </a:r>
          </a:p>
          <a:p>
            <a:pPr lvl="1"/>
            <a:r>
              <a:rPr lang="en-US" altLang="en-US" sz="1800" smtClean="0"/>
              <a:t>Just change offsets in each iterations to reflect step</a:t>
            </a:r>
          </a:p>
          <a:p>
            <a:pPr lvl="1"/>
            <a:r>
              <a:rPr lang="en-US" altLang="en-US" sz="1800" smtClean="0"/>
              <a:t>Change final increments to n * original step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228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endParaRPr lang="en-US" altLang="en-US" sz="1600" b="1">
              <a:solidFill>
                <a:schemeClr val="tx1"/>
              </a:solidFill>
            </a:endParaRPr>
          </a:p>
          <a:p>
            <a:endParaRPr lang="en-US" altLang="en-US" sz="1600" b="1">
              <a:solidFill>
                <a:schemeClr val="tx1"/>
              </a:solidFill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286000" y="3197225"/>
            <a:ext cx="161448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</a:t>
            </a:r>
            <a:r>
              <a:rPr lang="en-US" altLang="en-US" sz="1600" b="1">
                <a:solidFill>
                  <a:srgbClr val="FF0000"/>
                </a:solidFill>
              </a:rPr>
              <a:t>r2+4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</a:t>
            </a:r>
            <a:r>
              <a:rPr lang="en-US" altLang="en-US" sz="1600" b="1">
                <a:solidFill>
                  <a:srgbClr val="FF0000"/>
                </a:solidFill>
              </a:rPr>
              <a:t>r4+4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r16 = r16 + r15</a:t>
            </a:r>
          </a:p>
          <a:p>
            <a:endParaRPr lang="en-US" altLang="en-US" sz="1600" b="1">
              <a:solidFill>
                <a:schemeClr val="tx1"/>
              </a:solidFill>
            </a:endParaRPr>
          </a:p>
          <a:p>
            <a:endParaRPr lang="en-US" altLang="en-US" sz="1600" b="1">
              <a:solidFill>
                <a:schemeClr val="tx1"/>
              </a:solidFill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28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</a:t>
            </a:r>
            <a:r>
              <a:rPr lang="en-US" altLang="en-US" sz="1600" b="1">
                <a:solidFill>
                  <a:srgbClr val="FF0000"/>
                </a:solidFill>
              </a:rPr>
              <a:t>r2+8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</a:t>
            </a:r>
            <a:r>
              <a:rPr lang="en-US" altLang="en-US" sz="1600" b="1">
                <a:solidFill>
                  <a:srgbClr val="FF0000"/>
                </a:solidFill>
              </a:rPr>
              <a:t>r4+8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r26 = r26</a:t>
            </a:r>
            <a:r>
              <a:rPr lang="en-US" altLang="en-US" sz="1600" b="1"/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r25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+ 12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20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220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150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152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152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167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1905000" y="13684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b="1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2286000" y="1444625"/>
            <a:ext cx="1308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r16 = r26 = 0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2286000" y="6473825"/>
            <a:ext cx="1808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r6 = r6 + r16 + r26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723706" y="6436577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/>
              <a:t>exit:</a:t>
            </a:r>
            <a:endParaRPr lang="en-US" alt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839200" cy="615950"/>
          </a:xfrm>
        </p:spPr>
        <p:txBody>
          <a:bodyPr/>
          <a:lstStyle/>
          <a:p>
            <a:r>
              <a:rPr lang="en-US" altLang="en-US" dirty="0" smtClean="0"/>
              <a:t>Course Project – Time to Start Thinking About This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7696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smtClean="0"/>
              <a:t>Mission statement:  Design and implement something “interesting” in a </a:t>
            </a:r>
            <a:r>
              <a:rPr lang="en-US" altLang="en-US" sz="2400" dirty="0" smtClean="0">
                <a:solidFill>
                  <a:srgbClr val="FF0000"/>
                </a:solidFill>
              </a:rPr>
              <a:t>compiler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LLVM preferred, but </a:t>
            </a:r>
            <a:r>
              <a:rPr lang="en-US" altLang="en-US" sz="1800" dirty="0" smtClean="0"/>
              <a:t>other compilers </a:t>
            </a:r>
            <a:r>
              <a:rPr lang="en-US" altLang="en-US" sz="1800" dirty="0" smtClean="0"/>
              <a:t>are fine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Groups of 3-5 people (other group sizes are possible in some cases)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Extend existing research paper or go out on your </a:t>
            </a:r>
            <a:r>
              <a:rPr lang="en-US" altLang="en-US" sz="1800" dirty="0" smtClean="0"/>
              <a:t>own</a:t>
            </a:r>
          </a:p>
          <a:p>
            <a:pPr>
              <a:lnSpc>
                <a:spcPct val="90000"/>
              </a:lnSpc>
            </a:pPr>
            <a:r>
              <a:rPr lang="en-US" altLang="en-US" sz="2200" dirty="0" smtClean="0"/>
              <a:t>Group size</a:t>
            </a:r>
            <a:endParaRPr lang="en-US" altLang="en-US" sz="2200" dirty="0" smtClean="0"/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Higher expectations for larger groups, but not strictly proportional to group size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 smtClean="0"/>
              <a:t>3-4 seems like a sweet spot</a:t>
            </a:r>
            <a:endParaRPr lang="en-US" altLang="en-US" sz="1400" dirty="0" smtClean="0"/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Everyone needs to have done something (rough work distribution)</a:t>
            </a:r>
            <a:endParaRPr lang="en-US" altLang="en-US" sz="1800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38200" y="1901825"/>
            <a:ext cx="22891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if (r2 &lt; 400) </a:t>
            </a:r>
            <a:r>
              <a:rPr lang="en-US" altLang="en-US" b="1"/>
              <a:t>goto loop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838200" y="15970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3886200" y="190182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886200" y="304482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3886200" y="4187825"/>
            <a:ext cx="22891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if (r2 &lt; 400) </a:t>
            </a:r>
            <a:r>
              <a:rPr lang="en-US" altLang="en-US" b="1"/>
              <a:t>goto loop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3886200" y="15970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838200" y="4724400"/>
            <a:ext cx="21907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Optimize the unrolled</a:t>
            </a:r>
          </a:p>
          <a:p>
            <a:r>
              <a:rPr lang="en-US" altLang="en-US"/>
              <a:t>loop</a:t>
            </a:r>
          </a:p>
          <a:p>
            <a:endParaRPr lang="en-US" altLang="en-US"/>
          </a:p>
          <a:p>
            <a:r>
              <a:rPr lang="en-US" altLang="en-US"/>
              <a:t>Renaming</a:t>
            </a:r>
          </a:p>
          <a:p>
            <a:r>
              <a:rPr lang="en-US" altLang="en-US"/>
              <a:t>Tree height reduction</a:t>
            </a:r>
          </a:p>
          <a:p>
            <a:r>
              <a:rPr lang="en-US" altLang="en-US"/>
              <a:t>Ind/Acc expansion</a:t>
            </a:r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>
            <a:off x="3048000" y="22098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- Answer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38200" y="1901825"/>
            <a:ext cx="2236788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 </a:t>
            </a:r>
            <a:r>
              <a:rPr lang="en-US" altLang="en-US"/>
              <a:t>goto loop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38200" y="1597025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886200" y="1901825"/>
            <a:ext cx="13541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886200" y="3044825"/>
            <a:ext cx="13541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886200" y="4187825"/>
            <a:ext cx="135413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goto loop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886200" y="1597025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838200" y="4724400"/>
            <a:ext cx="21907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Optimize the unrolled</a:t>
            </a:r>
          </a:p>
          <a:p>
            <a:r>
              <a:rPr lang="en-US" altLang="en-US"/>
              <a:t>loop</a:t>
            </a:r>
          </a:p>
          <a:p>
            <a:endParaRPr lang="en-US" altLang="en-US"/>
          </a:p>
          <a:p>
            <a:r>
              <a:rPr lang="en-US" altLang="en-US"/>
              <a:t>Renaming</a:t>
            </a:r>
          </a:p>
          <a:p>
            <a:r>
              <a:rPr lang="en-US" altLang="en-US"/>
              <a:t>Tree height reduction</a:t>
            </a:r>
          </a:p>
          <a:p>
            <a:r>
              <a:rPr lang="en-US" altLang="en-US"/>
              <a:t>Ind/Acc expansion</a:t>
            </a:r>
          </a:p>
        </p:txBody>
      </p:sp>
      <p:sp>
        <p:nvSpPr>
          <p:cNvPr id="20490" name="AutoShape 10"/>
          <p:cNvSpPr>
            <a:spLocks noChangeArrowheads="1"/>
          </p:cNvSpPr>
          <p:nvPr/>
        </p:nvSpPr>
        <p:spPr bwMode="auto">
          <a:xfrm>
            <a:off x="3048000" y="22098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715000" y="2057400"/>
            <a:ext cx="16002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r11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r15 = r11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r15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r21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r25 = r21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r25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goto loop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562600" y="17526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5410200" y="6172200"/>
            <a:ext cx="2076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after renaming and</a:t>
            </a:r>
          </a:p>
          <a:p>
            <a:r>
              <a:rPr lang="en-US" altLang="en-US">
                <a:solidFill>
                  <a:srgbClr val="FF3300"/>
                </a:solidFill>
              </a:rPr>
              <a:t>tree height reduction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7391400" y="1981200"/>
            <a:ext cx="19050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>
                <a:solidFill>
                  <a:schemeClr val="tx1"/>
                </a:solidFill>
              </a:rPr>
              <a:t>r11 = load(r2+4)</a:t>
            </a:r>
          </a:p>
          <a:p>
            <a:r>
              <a:rPr lang="en-US" altLang="en-US">
                <a:solidFill>
                  <a:schemeClr val="tx1"/>
                </a:solidFill>
              </a:rPr>
              <a:t>r15 = r11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r16 = r16 + r15</a:t>
            </a:r>
          </a:p>
          <a:p>
            <a:r>
              <a:rPr lang="en-US" altLang="en-US">
                <a:solidFill>
                  <a:schemeClr val="tx1"/>
                </a:solidFill>
              </a:rPr>
              <a:t>r21 = load(r2+8)</a:t>
            </a:r>
          </a:p>
          <a:p>
            <a:r>
              <a:rPr lang="en-US" altLang="en-US">
                <a:solidFill>
                  <a:schemeClr val="tx1"/>
                </a:solidFill>
              </a:rPr>
              <a:t>r25 = r21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r26 = r26 + r25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+ 12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goto loop</a:t>
            </a:r>
          </a:p>
          <a:p>
            <a:r>
              <a:rPr lang="en-US" altLang="en-US"/>
              <a:t>r6 = r6 + r16</a:t>
            </a:r>
          </a:p>
          <a:p>
            <a:r>
              <a:rPr lang="en-US" altLang="en-US"/>
              <a:t>r6 = r6 + r26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7315200" y="1447800"/>
            <a:ext cx="1393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r16 = r26 = 0</a:t>
            </a:r>
          </a:p>
          <a:p>
            <a:r>
              <a:rPr lang="en-US" altLang="en-US"/>
              <a:t>loop: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7543800" y="6172200"/>
            <a:ext cx="1460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after acc and </a:t>
            </a:r>
          </a:p>
          <a:p>
            <a:r>
              <a:rPr lang="en-US" altLang="en-US">
                <a:solidFill>
                  <a:srgbClr val="FF3300"/>
                </a:solidFill>
              </a:rPr>
              <a:t>ind expansion</a:t>
            </a:r>
          </a:p>
        </p:txBody>
      </p:sp>
    </p:spTree>
    <p:extLst>
      <p:ext uri="{BB962C8B-B14F-4D97-AF65-F5344CB8AC3E}">
        <p14:creationId xmlns:p14="http://schemas.microsoft.com/office/powerpoint/2010/main" val="151627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Course Projects – Timetable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69022" y="1489075"/>
            <a:ext cx="8229600" cy="5216525"/>
          </a:xfrm>
        </p:spPr>
        <p:txBody>
          <a:bodyPr/>
          <a:lstStyle/>
          <a:p>
            <a:r>
              <a:rPr lang="en-US" altLang="en-US" sz="2000" dirty="0" smtClean="0"/>
              <a:t>Now - </a:t>
            </a:r>
            <a:r>
              <a:rPr lang="en-US" altLang="en-US" sz="1800" dirty="0" smtClean="0"/>
              <a:t>Start thinking about potential topics, identify group members</a:t>
            </a:r>
          </a:p>
          <a:p>
            <a:pPr lvl="1"/>
            <a:r>
              <a:rPr lang="en-US" altLang="en-US" sz="1800" dirty="0" smtClean="0"/>
              <a:t>Use piazza to recruit group members</a:t>
            </a:r>
          </a:p>
          <a:p>
            <a:r>
              <a:rPr lang="en-US" altLang="en-US" sz="2000" dirty="0" smtClean="0"/>
              <a:t>Oct </a:t>
            </a:r>
            <a:r>
              <a:rPr lang="en-US" altLang="en-US" sz="2000" dirty="0" smtClean="0"/>
              <a:t>20-24: </a:t>
            </a:r>
            <a:r>
              <a:rPr lang="en-US" altLang="en-US" sz="2000" dirty="0" smtClean="0"/>
              <a:t>Project proposal discussions, </a:t>
            </a:r>
            <a:r>
              <a:rPr lang="en-US" altLang="en-US" sz="1800" dirty="0" smtClean="0"/>
              <a:t>No class Oct </a:t>
            </a:r>
            <a:r>
              <a:rPr lang="en-US" altLang="en-US" sz="1800" dirty="0" smtClean="0"/>
              <a:t>20/22, </a:t>
            </a:r>
            <a:r>
              <a:rPr lang="en-US" altLang="en-US" sz="1800" dirty="0" smtClean="0"/>
              <a:t>Regular class resumes Mon Oct </a:t>
            </a:r>
            <a:r>
              <a:rPr lang="en-US" altLang="en-US" sz="1800" dirty="0" smtClean="0"/>
              <a:t>27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Naveen, </a:t>
            </a:r>
            <a:r>
              <a:rPr lang="en-US" altLang="en-US" sz="1800" dirty="0" err="1" smtClean="0"/>
              <a:t>Rishika</a:t>
            </a:r>
            <a:r>
              <a:rPr lang="en-US" altLang="en-US" sz="1800" dirty="0" smtClean="0"/>
              <a:t>, and </a:t>
            </a:r>
            <a:r>
              <a:rPr lang="en-US" altLang="en-US" sz="1800" dirty="0" smtClean="0"/>
              <a:t>I will meet with each group virtually for 5-10 mins, slot signups the week before, Oct </a:t>
            </a:r>
            <a:r>
              <a:rPr lang="en-US" altLang="en-US" sz="1800" dirty="0" smtClean="0"/>
              <a:t>13-17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Ideas/proposal discussed at meeting – don’t come into the meeting with too many ideas (1-2 only)</a:t>
            </a:r>
          </a:p>
          <a:p>
            <a:pPr lvl="1"/>
            <a:r>
              <a:rPr lang="en-US" altLang="en-US" sz="1800" dirty="0" smtClean="0"/>
              <a:t>Short written proposal (a paragraph plus 1-2 references) due Mon, Oct </a:t>
            </a:r>
            <a:r>
              <a:rPr lang="en-US" altLang="en-US" sz="1800" dirty="0" smtClean="0"/>
              <a:t>27</a:t>
            </a:r>
            <a:r>
              <a:rPr lang="en-US" altLang="en-US" sz="1800" dirty="0" smtClean="0"/>
              <a:t> </a:t>
            </a:r>
            <a:r>
              <a:rPr lang="en-US" altLang="en-US" sz="1800" dirty="0" smtClean="0"/>
              <a:t>from each group, submit via email </a:t>
            </a:r>
          </a:p>
          <a:p>
            <a:r>
              <a:rPr lang="en-US" altLang="en-US" sz="2000" dirty="0" smtClean="0"/>
              <a:t>Nov </a:t>
            </a:r>
            <a:r>
              <a:rPr lang="en-US" altLang="en-US" sz="2000" dirty="0" smtClean="0"/>
              <a:t>3 </a:t>
            </a:r>
            <a:r>
              <a:rPr lang="en-US" altLang="en-US" sz="2000" dirty="0" smtClean="0"/>
              <a:t>– End of semester: Research presentations (details later)</a:t>
            </a:r>
          </a:p>
          <a:p>
            <a:pPr lvl="1"/>
            <a:r>
              <a:rPr lang="en-US" altLang="en-US" sz="1800" dirty="0" smtClean="0"/>
              <a:t>Each group presents a research paper related to their project (15 </a:t>
            </a:r>
            <a:r>
              <a:rPr lang="en-US" altLang="en-US" sz="1800" dirty="0" err="1" smtClean="0"/>
              <a:t>mins</a:t>
            </a:r>
            <a:r>
              <a:rPr lang="en-US" altLang="en-US" sz="1800" dirty="0" smtClean="0"/>
              <a:t>)</a:t>
            </a:r>
          </a:p>
          <a:p>
            <a:r>
              <a:rPr lang="en-US" altLang="en-US" dirty="0" smtClean="0"/>
              <a:t>Mid </a:t>
            </a:r>
            <a:r>
              <a:rPr lang="en-US" altLang="en-US" dirty="0" smtClean="0"/>
              <a:t>Nov </a:t>
            </a:r>
            <a:r>
              <a:rPr lang="en-US" altLang="en-US" sz="2800" dirty="0" smtClean="0"/>
              <a:t>- </a:t>
            </a:r>
            <a:r>
              <a:rPr lang="en-US" altLang="en-US" sz="2200" dirty="0" smtClean="0"/>
              <a:t>Optional quick discussion with groups on progress</a:t>
            </a:r>
          </a:p>
          <a:p>
            <a:r>
              <a:rPr lang="en-US" altLang="en-US" sz="2000" dirty="0" smtClean="0"/>
              <a:t>Dec </a:t>
            </a:r>
            <a:r>
              <a:rPr lang="en-US" altLang="en-US" sz="2000" dirty="0" smtClean="0"/>
              <a:t>5 </a:t>
            </a:r>
            <a:r>
              <a:rPr lang="en-US" altLang="en-US" sz="2000" dirty="0" smtClean="0"/>
              <a:t>- </a:t>
            </a:r>
            <a:r>
              <a:rPr lang="en-US" altLang="en-US" sz="2000" dirty="0" smtClean="0"/>
              <a:t>12: </a:t>
            </a:r>
            <a:r>
              <a:rPr lang="en-US" altLang="en-US" sz="2000" dirty="0" smtClean="0"/>
              <a:t>Project demos</a:t>
            </a:r>
          </a:p>
          <a:p>
            <a:pPr lvl="1"/>
            <a:r>
              <a:rPr lang="en-US" altLang="en-US" sz="1800" dirty="0" smtClean="0"/>
              <a:t>Each group, 15 min slot - Presentation/Demo/whatever you like</a:t>
            </a:r>
          </a:p>
          <a:p>
            <a:pPr lvl="1"/>
            <a:r>
              <a:rPr lang="en-US" altLang="en-US" sz="1800" dirty="0" smtClean="0"/>
              <a:t>Turn in short report on your project</a:t>
            </a:r>
            <a:endParaRPr lang="en-US" altLang="en-US" dirty="0" smtClean="0"/>
          </a:p>
          <a:p>
            <a:endParaRPr lang="en-US" alt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7772400" cy="615950"/>
          </a:xfrm>
        </p:spPr>
        <p:txBody>
          <a:bodyPr/>
          <a:lstStyle/>
          <a:p>
            <a:r>
              <a:rPr lang="en-US" altLang="en-US" smtClean="0"/>
              <a:t>Sample Project Ideas (Traditional)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990600" y="1412875"/>
            <a:ext cx="7696200" cy="5216525"/>
          </a:xfrm>
        </p:spPr>
        <p:txBody>
          <a:bodyPr/>
          <a:lstStyle/>
          <a:p>
            <a:r>
              <a:rPr lang="en-US" altLang="en-US" dirty="0" smtClean="0"/>
              <a:t>Memory system</a:t>
            </a:r>
          </a:p>
          <a:p>
            <a:pPr lvl="1"/>
            <a:r>
              <a:rPr lang="en-US" altLang="en-US" dirty="0" smtClean="0"/>
              <a:t>Cache profiler for LLVM IR – miss rates, stride determination</a:t>
            </a:r>
          </a:p>
          <a:p>
            <a:pPr lvl="1"/>
            <a:r>
              <a:rPr lang="en-US" altLang="en-US" dirty="0" smtClean="0"/>
              <a:t>Data cache prefetching, cache bypassing, scratch pad memories</a:t>
            </a:r>
          </a:p>
          <a:p>
            <a:pPr lvl="1"/>
            <a:r>
              <a:rPr lang="en-US" altLang="en-US" dirty="0" smtClean="0"/>
              <a:t>Data layout for improved cache behavior</a:t>
            </a:r>
          </a:p>
          <a:p>
            <a:pPr lvl="1"/>
            <a:r>
              <a:rPr lang="en-US" altLang="en-US" dirty="0" smtClean="0"/>
              <a:t>Advanced loads – move up to hide latency</a:t>
            </a:r>
          </a:p>
          <a:p>
            <a:r>
              <a:rPr lang="en-US" altLang="en-US" dirty="0" smtClean="0">
                <a:sym typeface="Wingdings" panose="05000000000000000000" pitchFamily="2" charset="2"/>
              </a:rPr>
              <a:t>Reliability</a:t>
            </a:r>
            <a:endParaRPr lang="en-US" alt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Selective </a:t>
            </a:r>
            <a:r>
              <a:rPr lang="en-US" altLang="en-US" dirty="0" smtClean="0">
                <a:sym typeface="Wingdings" panose="05000000000000000000" pitchFamily="2" charset="2"/>
              </a:rPr>
              <a:t>code duplication for soft error protection</a:t>
            </a:r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Low-cost fault detection and/or recovery</a:t>
            </a:r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Efficient soft error protection on </a:t>
            </a:r>
            <a:r>
              <a:rPr lang="en-US" altLang="en-US" dirty="0" smtClean="0">
                <a:sym typeface="Wingdings" panose="05000000000000000000" pitchFamily="2" charset="2"/>
              </a:rPr>
              <a:t>GPUs/SIMD</a:t>
            </a:r>
          </a:p>
          <a:p>
            <a:r>
              <a:rPr lang="en-US" altLang="en-US" dirty="0"/>
              <a:t>Energy</a:t>
            </a:r>
          </a:p>
          <a:p>
            <a:pPr lvl="1"/>
            <a:r>
              <a:rPr lang="en-US" altLang="en-US" dirty="0"/>
              <a:t>Minimizing instruction bit flips</a:t>
            </a:r>
          </a:p>
          <a:p>
            <a:pPr lvl="1"/>
            <a:r>
              <a:rPr lang="en-US" altLang="en-US" dirty="0"/>
              <a:t>Deactivate parts of processor (FUs, registers, cache)</a:t>
            </a:r>
          </a:p>
          <a:p>
            <a:pPr lvl="1"/>
            <a:r>
              <a:rPr lang="en-US" altLang="en-US" dirty="0"/>
              <a:t>Use different processors (e.g., </a:t>
            </a:r>
            <a:r>
              <a:rPr lang="en-US" altLang="en-US" dirty="0" err="1"/>
              <a:t>big.LITTLE</a:t>
            </a:r>
            <a:r>
              <a:rPr lang="en-US" altLang="en-US" dirty="0"/>
              <a:t>)</a:t>
            </a:r>
          </a:p>
          <a:p>
            <a:endParaRPr lang="en-US" altLang="en-US" dirty="0" smtClean="0">
              <a:sym typeface="Wingdings" panose="05000000000000000000" pitchFamily="2" charset="2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7772400" cy="615950"/>
          </a:xfrm>
        </p:spPr>
        <p:txBody>
          <a:bodyPr/>
          <a:lstStyle/>
          <a:p>
            <a:r>
              <a:rPr lang="en-US" altLang="en-US" smtClean="0"/>
              <a:t>Sample Project Ideas (Traditional cont)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90600" y="1412875"/>
            <a:ext cx="7696200" cy="5216525"/>
          </a:xfrm>
        </p:spPr>
        <p:txBody>
          <a:bodyPr/>
          <a:lstStyle/>
          <a:p>
            <a:r>
              <a:rPr lang="en-US" altLang="en-US" dirty="0" smtClean="0"/>
              <a:t>Security/Safety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Efficient taint/information flow tracking</a:t>
            </a:r>
          </a:p>
          <a:p>
            <a:pPr lvl="1"/>
            <a:r>
              <a:rPr lang="en-US" altLang="en-US" dirty="0" smtClean="0"/>
              <a:t>Automatic mitigation methods – obfuscation for side channels</a:t>
            </a:r>
          </a:p>
          <a:p>
            <a:pPr lvl="1"/>
            <a:r>
              <a:rPr lang="en-US" altLang="en-US" dirty="0" smtClean="0"/>
              <a:t>Preventing control flow exploits</a:t>
            </a:r>
          </a:p>
          <a:p>
            <a:pPr lvl="1"/>
            <a:r>
              <a:rPr lang="en-US" altLang="en-US" dirty="0" smtClean="0"/>
              <a:t>Rule compliance checking (driving rules for AV software)</a:t>
            </a:r>
          </a:p>
          <a:p>
            <a:pPr lvl="1"/>
            <a:r>
              <a:rPr lang="en-US" altLang="en-US" dirty="0" smtClean="0"/>
              <a:t>Run-time safety verification</a:t>
            </a:r>
          </a:p>
          <a:p>
            <a:r>
              <a:rPr lang="en-US" altLang="en-US" dirty="0"/>
              <a:t>Parallelization/</a:t>
            </a:r>
            <a:r>
              <a:rPr lang="en-US" altLang="en-US" dirty="0" err="1"/>
              <a:t>SIMDization</a:t>
            </a:r>
            <a:endParaRPr lang="en-US" altLang="en-US" dirty="0"/>
          </a:p>
          <a:p>
            <a:pPr lvl="1"/>
            <a:r>
              <a:rPr lang="en-US" altLang="en-US" dirty="0"/>
              <a:t>DOALL loop parallelization, dependence breaking transformations</a:t>
            </a:r>
          </a:p>
          <a:p>
            <a:pPr lvl="1"/>
            <a:r>
              <a:rPr lang="en-US" altLang="en-US" dirty="0"/>
              <a:t>DSWP parallelization</a:t>
            </a:r>
          </a:p>
          <a:p>
            <a:pPr lvl="1"/>
            <a:r>
              <a:rPr lang="en-US" altLang="en-US" dirty="0"/>
              <a:t>Access-execute program decomposition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Automatic </a:t>
            </a:r>
            <a:r>
              <a:rPr lang="en-US" altLang="en-US" dirty="0" err="1">
                <a:sym typeface="Wingdings" panose="05000000000000000000" pitchFamily="2" charset="2"/>
              </a:rPr>
              <a:t>SIMDization</a:t>
            </a:r>
            <a:r>
              <a:rPr lang="en-US" altLang="en-US" dirty="0">
                <a:sym typeface="Wingdings" panose="05000000000000000000" pitchFamily="2" charset="2"/>
              </a:rPr>
              <a:t>, </a:t>
            </a:r>
            <a:r>
              <a:rPr lang="en-US" altLang="en-US" dirty="0" err="1">
                <a:sym typeface="Wingdings" panose="05000000000000000000" pitchFamily="2" charset="2"/>
              </a:rPr>
              <a:t>Superword</a:t>
            </a:r>
            <a:r>
              <a:rPr lang="en-US" altLang="en-US" dirty="0">
                <a:sym typeface="Wingdings" panose="05000000000000000000" pitchFamily="2" charset="2"/>
              </a:rPr>
              <a:t> level parallelism</a:t>
            </a:r>
          </a:p>
          <a:p>
            <a:pPr marL="0" indent="0">
              <a:buNone/>
            </a:pPr>
            <a:endParaRPr lang="en-US" altLang="en-US" dirty="0" smtClean="0"/>
          </a:p>
          <a:p>
            <a:endParaRPr lang="en-US" alt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More Project Ideas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914400" y="1435100"/>
            <a:ext cx="8229600" cy="5216525"/>
          </a:xfrm>
        </p:spPr>
        <p:txBody>
          <a:bodyPr/>
          <a:lstStyle/>
          <a:p>
            <a:r>
              <a:rPr lang="en-US" altLang="en-US" dirty="0" smtClean="0"/>
              <a:t>Dynamic optimization (Dynamo, </a:t>
            </a:r>
            <a:r>
              <a:rPr lang="en-US" altLang="en-US" dirty="0" smtClean="0"/>
              <a:t>LLVM)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Run-time optimization of frequent paths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Run-time program analysis for reliability/security</a:t>
            </a:r>
          </a:p>
          <a:p>
            <a:pPr lvl="1"/>
            <a:r>
              <a:rPr lang="en-US" altLang="en-US" dirty="0" smtClean="0"/>
              <a:t>Run-time </a:t>
            </a:r>
            <a:r>
              <a:rPr lang="en-US" altLang="en-US" dirty="0" smtClean="0"/>
              <a:t>memory optimization</a:t>
            </a:r>
            <a:r>
              <a:rPr lang="en-US" altLang="en-US" dirty="0" smtClean="0"/>
              <a:t> </a:t>
            </a:r>
            <a:r>
              <a:rPr lang="en-US" altLang="en-US" dirty="0" smtClean="0"/>
              <a:t>(cache, memory dependence, etc.)</a:t>
            </a:r>
          </a:p>
          <a:p>
            <a:r>
              <a:rPr lang="en-US" altLang="en-US" dirty="0" smtClean="0"/>
              <a:t>High </a:t>
            </a:r>
            <a:r>
              <a:rPr lang="en-US" altLang="en-US" dirty="0" smtClean="0"/>
              <a:t>level synthesis</a:t>
            </a:r>
          </a:p>
          <a:p>
            <a:pPr lvl="1"/>
            <a:r>
              <a:rPr lang="en-US" altLang="en-US" dirty="0" smtClean="0"/>
              <a:t>Custom instructions - finding most common instruction patterns, constrained by inputs/outputs</a:t>
            </a:r>
          </a:p>
          <a:p>
            <a:pPr lvl="1"/>
            <a:r>
              <a:rPr lang="en-US" altLang="en-US" dirty="0" err="1" smtClean="0"/>
              <a:t>Int</a:t>
            </a:r>
            <a:r>
              <a:rPr lang="en-US" altLang="en-US" dirty="0" smtClean="0"/>
              <a:t>/FP precision analysis, Float to fixed point</a:t>
            </a:r>
          </a:p>
          <a:p>
            <a:pPr lvl="1"/>
            <a:r>
              <a:rPr lang="en-US" altLang="en-US" dirty="0" smtClean="0"/>
              <a:t>Custom data path synthesis</a:t>
            </a:r>
          </a:p>
          <a:p>
            <a:pPr lvl="1"/>
            <a:r>
              <a:rPr lang="en-US" altLang="en-US" dirty="0" smtClean="0"/>
              <a:t>Customized memory systems (e.g., sparse data </a:t>
            </a:r>
            <a:r>
              <a:rPr lang="en-US" altLang="en-US" dirty="0" err="1" smtClean="0"/>
              <a:t>structs</a:t>
            </a:r>
            <a:r>
              <a:rPr lang="en-US" altLang="en-US" dirty="0" smtClean="0"/>
              <a:t>)</a:t>
            </a:r>
          </a:p>
          <a:p>
            <a:r>
              <a:rPr lang="en-US" altLang="en-US" dirty="0"/>
              <a:t>Approximate computing</a:t>
            </a:r>
          </a:p>
          <a:p>
            <a:pPr lvl="1"/>
            <a:r>
              <a:rPr lang="en-US" altLang="en-US" dirty="0"/>
              <a:t>New approximation optimizations (lookup tables, loop </a:t>
            </a:r>
            <a:r>
              <a:rPr lang="en-US" altLang="en-US" dirty="0" smtClean="0"/>
              <a:t>perforation)</a:t>
            </a:r>
            <a:endParaRPr lang="en-US" altLang="en-US" dirty="0"/>
          </a:p>
          <a:p>
            <a:pPr lvl="1"/>
            <a:r>
              <a:rPr lang="en-US" altLang="en-US" dirty="0"/>
              <a:t>Impact of local approximation on global program outcome</a:t>
            </a:r>
          </a:p>
          <a:p>
            <a:pPr lvl="1"/>
            <a:r>
              <a:rPr lang="en-US" altLang="en-US" dirty="0"/>
              <a:t>Program distillation - create a subset program with </a:t>
            </a:r>
            <a:r>
              <a:rPr lang="en-US" altLang="en-US" dirty="0" smtClean="0"/>
              <a:t>equivalent behavior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0018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Sample Project Ideas </a:t>
            </a:r>
            <a:r>
              <a:rPr lang="en-US" altLang="en-US" dirty="0" smtClean="0"/>
              <a:t>(ML)</a:t>
            </a:r>
            <a:endParaRPr lang="en-US" alt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990600" y="1463675"/>
            <a:ext cx="8077200" cy="5216525"/>
          </a:xfrm>
        </p:spPr>
        <p:txBody>
          <a:bodyPr/>
          <a:lstStyle/>
          <a:p>
            <a:r>
              <a:rPr lang="en-US" altLang="en-US" dirty="0" smtClean="0"/>
              <a:t>ML for compilers</a:t>
            </a:r>
            <a:endParaRPr lang="en-US" altLang="en-US" dirty="0"/>
          </a:p>
          <a:p>
            <a:pPr lvl="1"/>
            <a:r>
              <a:rPr lang="en-US" altLang="en-US" dirty="0"/>
              <a:t>Using ML/search to guide optimizations </a:t>
            </a:r>
            <a:r>
              <a:rPr lang="en-US" altLang="en-US" dirty="0" smtClean="0"/>
              <a:t>(no unroll factors!!)</a:t>
            </a:r>
            <a:endParaRPr lang="en-US" altLang="en-US" dirty="0"/>
          </a:p>
          <a:p>
            <a:pPr lvl="1"/>
            <a:r>
              <a:rPr lang="en-US" altLang="en-US" dirty="0"/>
              <a:t>Using ML/search to guide optimization choices (which </a:t>
            </a:r>
            <a:r>
              <a:rPr lang="en-US" altLang="en-US" dirty="0" err="1"/>
              <a:t>optis</a:t>
            </a:r>
            <a:r>
              <a:rPr lang="en-US" altLang="en-US" dirty="0"/>
              <a:t>/order)</a:t>
            </a:r>
          </a:p>
          <a:p>
            <a:pPr lvl="1"/>
            <a:r>
              <a:rPr lang="en-US" altLang="en-US" dirty="0" smtClean="0"/>
              <a:t>ML to infer profile data</a:t>
            </a:r>
          </a:p>
          <a:p>
            <a:pPr lvl="1"/>
            <a:r>
              <a:rPr lang="en-US" altLang="en-US" dirty="0" smtClean="0"/>
              <a:t>ML to guide loop restructuring.</a:t>
            </a:r>
          </a:p>
          <a:p>
            <a:pPr lvl="1"/>
            <a:r>
              <a:rPr lang="en-US" altLang="en-US" dirty="0" smtClean="0"/>
              <a:t>Be careful of low compiler content!!</a:t>
            </a:r>
          </a:p>
          <a:p>
            <a:r>
              <a:rPr lang="en-US" altLang="en-US" dirty="0" smtClean="0"/>
              <a:t>Compilers for ML/GPUs</a:t>
            </a:r>
          </a:p>
          <a:p>
            <a:pPr lvl="1"/>
            <a:r>
              <a:rPr lang="en-US" altLang="en-US" dirty="0" smtClean="0"/>
              <a:t>Kernel fusion/restructuring</a:t>
            </a:r>
          </a:p>
          <a:p>
            <a:pPr lvl="1"/>
            <a:r>
              <a:rPr lang="en-US" altLang="en-US" dirty="0" smtClean="0"/>
              <a:t>Kernel optimization (unrolling, tiling, etc.)</a:t>
            </a:r>
            <a:endParaRPr lang="en-US" altLang="en-US" dirty="0" smtClean="0"/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Reducing </a:t>
            </a:r>
            <a:r>
              <a:rPr lang="en-US" altLang="en-US" dirty="0" err="1" smtClean="0">
                <a:sym typeface="Wingdings" panose="05000000000000000000" pitchFamily="2" charset="2"/>
              </a:rPr>
              <a:t>uncoalesced</a:t>
            </a:r>
            <a:r>
              <a:rPr lang="en-US" altLang="en-US" dirty="0" smtClean="0">
                <a:sym typeface="Wingdings" panose="05000000000000000000" pitchFamily="2" charset="2"/>
              </a:rPr>
              <a:t> memory accesses – measurement of </a:t>
            </a:r>
            <a:r>
              <a:rPr lang="en-US" altLang="en-US" dirty="0" err="1" smtClean="0">
                <a:sym typeface="Wingdings" panose="05000000000000000000" pitchFamily="2" charset="2"/>
              </a:rPr>
              <a:t>uncoalesced</a:t>
            </a:r>
            <a:r>
              <a:rPr lang="en-US" altLang="en-US" dirty="0" smtClean="0">
                <a:sym typeface="Wingdings" panose="05000000000000000000" pitchFamily="2" charset="2"/>
              </a:rPr>
              <a:t> accesses, code restructuring to reduce these</a:t>
            </a:r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Data restructuring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Remember, </a:t>
            </a:r>
            <a:r>
              <a:rPr lang="en-US" altLang="en-US" dirty="0" smtClean="0">
                <a:solidFill>
                  <a:srgbClr val="FF0000"/>
                </a:solidFill>
              </a:rPr>
              <a:t>this isn’t a restaurant menu, don’t just pick one of </a:t>
            </a:r>
            <a:r>
              <a:rPr lang="en-US" altLang="en-US" dirty="0">
                <a:solidFill>
                  <a:srgbClr val="FF0000"/>
                </a:solidFill>
              </a:rPr>
              <a:t>my suggestions, you can pick other topics!</a:t>
            </a:r>
          </a:p>
          <a:p>
            <a:endParaRPr lang="en-US" altLang="en-US" dirty="0" smtClean="0">
              <a:sym typeface="Wingdings" panose="05000000000000000000" pitchFamily="2" charset="2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Back to Code Optimization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u="sng" dirty="0" smtClean="0"/>
              <a:t>Classical</a:t>
            </a:r>
            <a:r>
              <a:rPr lang="en-US" altLang="en-US" dirty="0" smtClean="0"/>
              <a:t> (machine independent, done at IR level)</a:t>
            </a:r>
          </a:p>
          <a:p>
            <a:pPr lvl="1"/>
            <a:r>
              <a:rPr lang="en-US" altLang="en-US" dirty="0" smtClean="0"/>
              <a:t>Reducing operation count (redundancy elimination)</a:t>
            </a:r>
          </a:p>
          <a:p>
            <a:pPr lvl="1"/>
            <a:r>
              <a:rPr lang="en-US" altLang="en-US" dirty="0" smtClean="0"/>
              <a:t>Simplifying operations</a:t>
            </a:r>
          </a:p>
          <a:p>
            <a:pPr lvl="1"/>
            <a:r>
              <a:rPr lang="en-US" altLang="en-US" dirty="0" smtClean="0"/>
              <a:t>Generally good for any kind of machine</a:t>
            </a:r>
          </a:p>
          <a:p>
            <a:r>
              <a:rPr lang="en-US" altLang="en-US" dirty="0" smtClean="0"/>
              <a:t>We went through</a:t>
            </a:r>
          </a:p>
          <a:p>
            <a:pPr lvl="1"/>
            <a:r>
              <a:rPr lang="en-US" altLang="en-US" dirty="0"/>
              <a:t>D</a:t>
            </a:r>
            <a:r>
              <a:rPr lang="en-US" altLang="en-US" dirty="0" smtClean="0"/>
              <a:t>ead code elimination</a:t>
            </a:r>
          </a:p>
          <a:p>
            <a:pPr lvl="1"/>
            <a:r>
              <a:rPr lang="en-US" altLang="en-US" dirty="0"/>
              <a:t>C</a:t>
            </a:r>
            <a:r>
              <a:rPr lang="en-US" altLang="en-US" dirty="0" smtClean="0"/>
              <a:t>onstant propagation</a:t>
            </a:r>
          </a:p>
          <a:p>
            <a:pPr lvl="1"/>
            <a:r>
              <a:rPr lang="en-US" altLang="en-US" dirty="0" smtClean="0"/>
              <a:t>Constant folding</a:t>
            </a:r>
          </a:p>
          <a:p>
            <a:pPr lvl="1"/>
            <a:r>
              <a:rPr lang="en-US" altLang="en-US" dirty="0"/>
              <a:t>C</a:t>
            </a:r>
            <a:r>
              <a:rPr lang="en-US" altLang="en-US" dirty="0" smtClean="0"/>
              <a:t>opy propagation</a:t>
            </a:r>
          </a:p>
          <a:p>
            <a:pPr lvl="1"/>
            <a:r>
              <a:rPr lang="en-US" altLang="en-US" dirty="0" smtClean="0"/>
              <a:t>CSE</a:t>
            </a:r>
          </a:p>
          <a:p>
            <a:pPr lvl="1"/>
            <a:r>
              <a:rPr lang="en-US" altLang="en-US" dirty="0" smtClean="0"/>
              <a:t>LICM</a:t>
            </a:r>
          </a:p>
        </p:txBody>
      </p:sp>
    </p:spTree>
    <p:extLst>
      <p:ext uri="{BB962C8B-B14F-4D97-AF65-F5344CB8AC3E}">
        <p14:creationId xmlns:p14="http://schemas.microsoft.com/office/powerpoint/2010/main" val="1290646497"/>
      </p:ext>
    </p:extLst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11412</TotalTime>
  <Words>3757</Words>
  <Application>Microsoft Office PowerPoint</Application>
  <PresentationFormat>Custom</PresentationFormat>
  <Paragraphs>793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Hewlett</vt:lpstr>
      <vt:lpstr>Monotype Sorts</vt:lpstr>
      <vt:lpstr>Times New Roman</vt:lpstr>
      <vt:lpstr>Wingdings</vt:lpstr>
      <vt:lpstr>hp new</vt:lpstr>
      <vt:lpstr>EECS 583 – Class 9 Classic + ILP Optimization</vt:lpstr>
      <vt:lpstr>Announcements &amp; Reading Material</vt:lpstr>
      <vt:lpstr>Course Project – Time to Start Thinking About This</vt:lpstr>
      <vt:lpstr>Course Projects – Timetable</vt:lpstr>
      <vt:lpstr>Sample Project Ideas (Traditional)</vt:lpstr>
      <vt:lpstr>Sample Project Ideas (Traditional cont)</vt:lpstr>
      <vt:lpstr>More Project Ideas</vt:lpstr>
      <vt:lpstr>Sample Project Ideas (ML)</vt:lpstr>
      <vt:lpstr>Back to Code Optimization</vt:lpstr>
      <vt:lpstr>Global Variable Migration</vt:lpstr>
      <vt:lpstr>Global Variable Migration Example</vt:lpstr>
      <vt:lpstr>Induction Variable Strength Reduction</vt:lpstr>
      <vt:lpstr>Induction Variable Strength Reduction (2)</vt:lpstr>
      <vt:lpstr>Induction Variable Strength Reduction - Example</vt:lpstr>
      <vt:lpstr>Class Problem</vt:lpstr>
      <vt:lpstr>Class Problem Solution</vt:lpstr>
      <vt:lpstr>ILP Optimization</vt:lpstr>
      <vt:lpstr>Back Substitution</vt:lpstr>
      <vt:lpstr>Tree Height Reduction</vt:lpstr>
      <vt:lpstr>Class Problem</vt:lpstr>
      <vt:lpstr>Class Problem Solution</vt:lpstr>
      <vt:lpstr>Loop Unrolling</vt:lpstr>
      <vt:lpstr>Smarter Loop Unrolling with Known Trip Count</vt:lpstr>
      <vt:lpstr>What if the Trip Count is not Statically Known?</vt:lpstr>
      <vt:lpstr>Unrolling Not Enough for Overlapping Iterations: Register Renaming</vt:lpstr>
      <vt:lpstr>Register Renaming is Not Enough!</vt:lpstr>
      <vt:lpstr>Accumulator Variable Expansion</vt:lpstr>
      <vt:lpstr>Induction Variable Expansion</vt:lpstr>
      <vt:lpstr>Better Induction Variable Expansion</vt:lpstr>
      <vt:lpstr>Homework Problem</vt:lpstr>
      <vt:lpstr>Homework Problem - Answer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260</cp:revision>
  <cp:lastPrinted>2001-10-18T06:50:13Z</cp:lastPrinted>
  <dcterms:created xsi:type="dcterms:W3CDTF">1999-01-24T07:45:10Z</dcterms:created>
  <dcterms:modified xsi:type="dcterms:W3CDTF">2025-09-23T02:26:06Z</dcterms:modified>
</cp:coreProperties>
</file>