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08" r:id="rId3"/>
    <p:sldId id="510" r:id="rId4"/>
    <p:sldId id="563" r:id="rId5"/>
    <p:sldId id="511" r:id="rId6"/>
    <p:sldId id="514" r:id="rId7"/>
    <p:sldId id="515" r:id="rId8"/>
    <p:sldId id="516" r:id="rId9"/>
    <p:sldId id="517" r:id="rId10"/>
    <p:sldId id="533" r:id="rId11"/>
    <p:sldId id="534" r:id="rId12"/>
    <p:sldId id="535" r:id="rId13"/>
    <p:sldId id="536" r:id="rId14"/>
    <p:sldId id="537" r:id="rId15"/>
    <p:sldId id="538" r:id="rId16"/>
    <p:sldId id="539" r:id="rId17"/>
    <p:sldId id="540" r:id="rId18"/>
    <p:sldId id="541" r:id="rId19"/>
    <p:sldId id="542" r:id="rId20"/>
    <p:sldId id="543" r:id="rId21"/>
    <p:sldId id="544" r:id="rId22"/>
    <p:sldId id="545" r:id="rId23"/>
    <p:sldId id="546" r:id="rId24"/>
    <p:sldId id="547" r:id="rId25"/>
    <p:sldId id="548" r:id="rId26"/>
    <p:sldId id="562" r:id="rId27"/>
    <p:sldId id="564" r:id="rId28"/>
    <p:sldId id="565" r:id="rId29"/>
    <p:sldId id="566" r:id="rId30"/>
  </p:sldIdLst>
  <p:sldSz cx="10058400" cy="7772400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73" autoAdjust="0"/>
  </p:normalViewPr>
  <p:slideViewPr>
    <p:cSldViewPr>
      <p:cViewPr varScale="1">
        <p:scale>
          <a:sx n="96" d="100"/>
          <a:sy n="96" d="100"/>
        </p:scale>
        <p:origin x="492" y="84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910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defTabSz="904008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30163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algn="r" defTabSz="904008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739188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defTabSz="904008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8739188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algn="r" defTabSz="903288">
              <a:defRPr sz="1000" i="1">
                <a:solidFill>
                  <a:srgbClr val="FF0033"/>
                </a:solidFill>
              </a:defRPr>
            </a:lvl1pPr>
          </a:lstStyle>
          <a:p>
            <a:fld id="{23F5238E-728E-480D-A884-8C79973C0A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72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defTabSz="996187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1746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algn="r" defTabSz="996187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5238" y="731838"/>
            <a:ext cx="4422775" cy="3417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086350" cy="412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2" tIns="60439" rIns="92252" bIns="60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506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defTabSz="996187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75506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algn="r" defTabSz="995363">
              <a:defRPr sz="1000" i="1">
                <a:solidFill>
                  <a:schemeClr val="tx1"/>
                </a:solidFill>
              </a:defRPr>
            </a:lvl1pPr>
          </a:lstStyle>
          <a:p>
            <a:fld id="{55CA7AED-BF76-4064-8D6E-A7457888D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226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217791C-7D4A-43FD-9ABB-C297B71F11B9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43" rIns="93843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10167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71373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2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66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4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9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14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3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6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8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7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6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1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- </a:t>
            </a:r>
            <a:fld id="{B544D0D2-90E2-4B4F-A43A-71A982D669D6}" type="slidenum">
              <a:rPr lang="en-US" altLang="en-US" sz="1400">
                <a:solidFill>
                  <a:schemeClr val="tx1"/>
                </a:solidFill>
              </a:rPr>
              <a:pPr algn="ctr"/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7</a:t>
            </a:r>
            <a:br>
              <a:rPr lang="en-US" altLang="en-US" sz="4800" dirty="0" smtClean="0"/>
            </a:br>
            <a:r>
              <a:rPr lang="en-US" altLang="en-US" sz="4800" dirty="0" smtClean="0"/>
              <a:t>Static Single Assignment Form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 </a:t>
            </a:r>
            <a:r>
              <a:rPr lang="en-US" altLang="en-US" i="1" dirty="0" smtClean="0"/>
              <a:t>17</a:t>
            </a:r>
            <a:r>
              <a:rPr lang="en-US" altLang="en-US" i="1" dirty="0" smtClean="0"/>
              <a:t>, 2025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12150" cy="615950"/>
          </a:xfrm>
        </p:spPr>
        <p:txBody>
          <a:bodyPr/>
          <a:lstStyle/>
          <a:p>
            <a:r>
              <a:rPr lang="en-US" altLang="en-US" dirty="0" smtClean="0"/>
              <a:t>Class Problem – Compute DF for each BB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743200" y="3048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9050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 b + a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5814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a + 1</a:t>
            </a:r>
          </a:p>
          <a:p>
            <a:pPr algn="ctr"/>
            <a:r>
              <a:rPr lang="en-US" altLang="en-US" sz="1200"/>
              <a:t>a = b * c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905000" y="4419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c - a 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667000" y="5181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 a - c</a:t>
            </a:r>
          </a:p>
          <a:p>
            <a:pPr algn="ctr"/>
            <a:r>
              <a:rPr lang="en-US" altLang="en-US" sz="1200"/>
              <a:t>c = b * c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743200" y="22098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 </a:t>
            </a: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3200400" y="2743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2438400" y="34290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3200400" y="3429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32004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H="1">
            <a:off x="1447800" y="5791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1447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1447800" y="28956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3048000" y="2895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209800" y="2362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2209800" y="3048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13716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31242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1371600" y="4419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22098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2438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2438400" y="4800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>
            <a:off x="2514600" y="41148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H="1">
            <a:off x="3200400" y="41148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TextBox 27"/>
          <p:cNvSpPr txBox="1">
            <a:spLocks noChangeArrowheads="1"/>
          </p:cNvSpPr>
          <p:nvPr/>
        </p:nvSpPr>
        <p:spPr bwMode="auto">
          <a:xfrm>
            <a:off x="7153275" y="1499829"/>
            <a:ext cx="1654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Dominator Tree</a:t>
            </a:r>
          </a:p>
        </p:txBody>
      </p:sp>
      <p:sp>
        <p:nvSpPr>
          <p:cNvPr id="18461" name="Text Box 33"/>
          <p:cNvSpPr txBox="1">
            <a:spLocks noChangeArrowheads="1"/>
          </p:cNvSpPr>
          <p:nvPr/>
        </p:nvSpPr>
        <p:spPr bwMode="auto">
          <a:xfrm>
            <a:off x="7848600" y="20332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8462" name="Text Box 34"/>
          <p:cNvSpPr txBox="1">
            <a:spLocks noChangeArrowheads="1"/>
          </p:cNvSpPr>
          <p:nvPr/>
        </p:nvSpPr>
        <p:spPr bwMode="auto">
          <a:xfrm>
            <a:off x="7848600" y="25666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8463" name="Text Box 35"/>
          <p:cNvSpPr txBox="1">
            <a:spLocks noChangeArrowheads="1"/>
          </p:cNvSpPr>
          <p:nvPr/>
        </p:nvSpPr>
        <p:spPr bwMode="auto">
          <a:xfrm>
            <a:off x="7162800" y="30238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8464" name="Text Box 36"/>
          <p:cNvSpPr txBox="1">
            <a:spLocks noChangeArrowheads="1"/>
          </p:cNvSpPr>
          <p:nvPr/>
        </p:nvSpPr>
        <p:spPr bwMode="auto">
          <a:xfrm>
            <a:off x="7777163" y="303017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8465" name="Text Box 37"/>
          <p:cNvSpPr txBox="1">
            <a:spLocks noChangeArrowheads="1"/>
          </p:cNvSpPr>
          <p:nvPr/>
        </p:nvSpPr>
        <p:spPr bwMode="auto">
          <a:xfrm>
            <a:off x="8283575" y="305557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8466" name="Text Box 39"/>
          <p:cNvSpPr txBox="1">
            <a:spLocks noChangeArrowheads="1"/>
          </p:cNvSpPr>
          <p:nvPr/>
        </p:nvSpPr>
        <p:spPr bwMode="auto">
          <a:xfrm>
            <a:off x="8872538" y="30238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8467" name="Line 41"/>
          <p:cNvSpPr>
            <a:spLocks noChangeShapeType="1"/>
          </p:cNvSpPr>
          <p:nvPr/>
        </p:nvSpPr>
        <p:spPr bwMode="auto">
          <a:xfrm>
            <a:off x="8077200" y="233802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Line 42"/>
          <p:cNvSpPr>
            <a:spLocks noChangeShapeType="1"/>
          </p:cNvSpPr>
          <p:nvPr/>
        </p:nvSpPr>
        <p:spPr bwMode="auto">
          <a:xfrm flipH="1">
            <a:off x="7543800" y="2871429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Line 43"/>
          <p:cNvSpPr>
            <a:spLocks noChangeShapeType="1"/>
          </p:cNvSpPr>
          <p:nvPr/>
        </p:nvSpPr>
        <p:spPr bwMode="auto">
          <a:xfrm>
            <a:off x="8077200" y="2871429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0" name="Line 44"/>
          <p:cNvSpPr>
            <a:spLocks noChangeShapeType="1"/>
          </p:cNvSpPr>
          <p:nvPr/>
        </p:nvSpPr>
        <p:spPr bwMode="auto">
          <a:xfrm flipH="1">
            <a:off x="8054975" y="2903179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1" name="Line 45"/>
          <p:cNvSpPr>
            <a:spLocks noChangeShapeType="1"/>
          </p:cNvSpPr>
          <p:nvPr/>
        </p:nvSpPr>
        <p:spPr bwMode="auto">
          <a:xfrm>
            <a:off x="8080375" y="2880954"/>
            <a:ext cx="1069975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Text Box 48"/>
          <p:cNvSpPr txBox="1">
            <a:spLocks noChangeArrowheads="1"/>
          </p:cNvSpPr>
          <p:nvPr/>
        </p:nvSpPr>
        <p:spPr bwMode="auto">
          <a:xfrm>
            <a:off x="5029200" y="5509444"/>
            <a:ext cx="457529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For each join point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For each predecessor, Y, of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Run up to the IDOM(X) in the dominator tree,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adding X to DF(N) for each N between Y and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IDOM(X) </a:t>
            </a:r>
            <a:r>
              <a:rPr lang="en-US" altLang="en-US" sz="1600" dirty="0">
                <a:solidFill>
                  <a:srgbClr val="00B050"/>
                </a:solidFill>
              </a:rPr>
              <a:t>(or X, whichever is encountered first)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SSA Step 1 - Phi Node Insertion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696200" cy="5216525"/>
          </a:xfrm>
        </p:spPr>
        <p:txBody>
          <a:bodyPr/>
          <a:lstStyle/>
          <a:p>
            <a:r>
              <a:rPr lang="en-US" altLang="en-US" smtClean="0"/>
              <a:t>Compute dominance frontiers</a:t>
            </a:r>
          </a:p>
          <a:p>
            <a:r>
              <a:rPr lang="en-US" altLang="en-US" smtClean="0"/>
              <a:t>Find global names (aka virtual registers)</a:t>
            </a:r>
          </a:p>
          <a:p>
            <a:pPr lvl="1"/>
            <a:r>
              <a:rPr lang="en-US" altLang="en-US" smtClean="0"/>
              <a:t>Global if name live on entry to some block</a:t>
            </a:r>
          </a:p>
          <a:p>
            <a:pPr lvl="1"/>
            <a:r>
              <a:rPr lang="en-US" altLang="en-US" smtClean="0"/>
              <a:t>For each name, build a list of blocks that define it</a:t>
            </a:r>
          </a:p>
          <a:p>
            <a:r>
              <a:rPr lang="en-US" altLang="en-US" smtClean="0"/>
              <a:t>Insert Phi nodes</a:t>
            </a:r>
          </a:p>
          <a:p>
            <a:pPr lvl="1"/>
            <a:r>
              <a:rPr lang="en-US" altLang="en-US" smtClean="0"/>
              <a:t>For each global name n</a:t>
            </a:r>
          </a:p>
          <a:p>
            <a:pPr lvl="2"/>
            <a:r>
              <a:rPr lang="en-US" altLang="en-US" smtClean="0"/>
              <a:t>For each BB b in which n is defined</a:t>
            </a:r>
          </a:p>
          <a:p>
            <a:pPr lvl="3"/>
            <a:r>
              <a:rPr lang="en-US" altLang="en-US" smtClean="0"/>
              <a:t>For each BB d in b’s dominance frontier</a:t>
            </a:r>
          </a:p>
          <a:p>
            <a:pPr lvl="4">
              <a:buFontTx/>
              <a:buChar char="o"/>
            </a:pPr>
            <a:r>
              <a:rPr lang="en-US" altLang="en-US" smtClean="0"/>
              <a:t>Insert a Phi node for n in d</a:t>
            </a:r>
          </a:p>
          <a:p>
            <a:pPr lvl="4">
              <a:buFontTx/>
              <a:buChar char="o"/>
            </a:pPr>
            <a:r>
              <a:rPr lang="en-US" altLang="en-US" smtClean="0"/>
              <a:t>Add d to n’s list of defining BBs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Phi Node Insertion - Example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352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c =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14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</a:t>
            </a:r>
          </a:p>
          <a:p>
            <a:pPr algn="ctr"/>
            <a:r>
              <a:rPr lang="en-US" altLang="en-US" sz="1200"/>
              <a:t>d =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267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d =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181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657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d =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4267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352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i =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3352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</a:t>
            </a:r>
          </a:p>
          <a:p>
            <a:pPr algn="ctr"/>
            <a:r>
              <a:rPr lang="en-US" altLang="en-US" sz="1200"/>
              <a:t>i =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3810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3048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3810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4114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4724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4114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4800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4114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3048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3886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 flipH="1">
            <a:off x="2057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V="1">
            <a:off x="2057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2057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3657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2819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2819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1981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3733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124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733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2819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4648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533400" y="1524000"/>
            <a:ext cx="1325563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BB	DF</a:t>
            </a:r>
          </a:p>
          <a:p>
            <a:r>
              <a:rPr lang="en-US" altLang="en-US" sz="1400"/>
              <a:t>0	-</a:t>
            </a:r>
          </a:p>
          <a:p>
            <a:r>
              <a:rPr lang="en-US" altLang="en-US" sz="1400"/>
              <a:t>1	-</a:t>
            </a:r>
          </a:p>
          <a:p>
            <a:r>
              <a:rPr lang="en-US" altLang="en-US" sz="1400"/>
              <a:t>2	7</a:t>
            </a:r>
          </a:p>
          <a:p>
            <a:r>
              <a:rPr lang="en-US" altLang="en-US" sz="1400"/>
              <a:t>3	7</a:t>
            </a:r>
          </a:p>
          <a:p>
            <a:r>
              <a:rPr lang="en-US" altLang="en-US" sz="1400"/>
              <a:t>4	6</a:t>
            </a:r>
          </a:p>
          <a:p>
            <a:r>
              <a:rPr lang="en-US" altLang="en-US" sz="1400"/>
              <a:t>5	6</a:t>
            </a:r>
          </a:p>
          <a:p>
            <a:r>
              <a:rPr lang="en-US" altLang="en-US" sz="1400"/>
              <a:t>6	7</a:t>
            </a:r>
          </a:p>
          <a:p>
            <a:r>
              <a:rPr lang="en-US" altLang="en-US" sz="1400"/>
              <a:t>7	1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5105400" y="2133600"/>
            <a:ext cx="10382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  <a:p>
            <a:r>
              <a:rPr lang="en-US" altLang="en-US" sz="1400"/>
              <a:t>d = Phi(d,d)</a:t>
            </a:r>
          </a:p>
          <a:p>
            <a:r>
              <a:rPr lang="en-US" altLang="en-US" sz="1400"/>
              <a:t>i = Phi(i,i)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6858000" y="1600200"/>
            <a:ext cx="21590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a is defined in 0,1,3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a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b is defined in 0, 2, 6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b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c is defined in 0,1,2,5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6,7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c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d is defined in 2,3,4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6,7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d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i is defined in BB7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BB1</a:t>
            </a:r>
          </a:p>
        </p:txBody>
      </p:sp>
      <p:sp>
        <p:nvSpPr>
          <p:cNvPr id="20516" name="Rectangle 36"/>
          <p:cNvSpPr>
            <a:spLocks noChangeArrowheads="1"/>
          </p:cNvSpPr>
          <p:nvPr/>
        </p:nvSpPr>
        <p:spPr bwMode="auto">
          <a:xfrm>
            <a:off x="457200" y="1524000"/>
            <a:ext cx="1371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 flipH="1">
            <a:off x="4343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5715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= Phi(c,c)</a:t>
            </a:r>
          </a:p>
          <a:p>
            <a:r>
              <a:rPr lang="en-US" altLang="en-US" sz="1400"/>
              <a:t>d = Phi(d,d)</a:t>
            </a:r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 flipH="1" flipV="1">
            <a:off x="5257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4800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  <a:p>
            <a:r>
              <a:rPr lang="en-US" altLang="en-US" sz="1400"/>
              <a:t>d = Phi(d,d)</a:t>
            </a:r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 flipH="1" flipV="1">
            <a:off x="4343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6781800" y="1600200"/>
            <a:ext cx="2286000" cy="510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– Insert the Phi Nodes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743200" y="3048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9050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 b + a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5814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a + 1</a:t>
            </a:r>
          </a:p>
          <a:p>
            <a:pPr algn="ctr"/>
            <a:r>
              <a:rPr lang="en-US" altLang="en-US" sz="1200"/>
              <a:t>a = b * c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905000" y="4419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c - a 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667000" y="5181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 a - c</a:t>
            </a:r>
          </a:p>
          <a:p>
            <a:pPr algn="ctr"/>
            <a:r>
              <a:rPr lang="en-US" altLang="en-US" sz="1200"/>
              <a:t>c = b * c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743200" y="22098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 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3200400" y="2743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2438400" y="34290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3200400" y="3429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32004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1447800" y="5791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1447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1447800" y="28956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3048000" y="2895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2209800" y="2362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2209800" y="3048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13716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31242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1371600" y="4419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2098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2438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2438400" y="4800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 flipH="1">
            <a:off x="2514600" y="41148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H="1">
            <a:off x="3200400" y="41148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Text Box 33"/>
          <p:cNvSpPr txBox="1">
            <a:spLocks noChangeArrowheads="1"/>
          </p:cNvSpPr>
          <p:nvPr/>
        </p:nvSpPr>
        <p:spPr bwMode="auto">
          <a:xfrm>
            <a:off x="7876458" y="22383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1532" name="Text Box 34"/>
          <p:cNvSpPr txBox="1">
            <a:spLocks noChangeArrowheads="1"/>
          </p:cNvSpPr>
          <p:nvPr/>
        </p:nvSpPr>
        <p:spPr bwMode="auto">
          <a:xfrm>
            <a:off x="7876458" y="27717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1533" name="Text Box 35"/>
          <p:cNvSpPr txBox="1">
            <a:spLocks noChangeArrowheads="1"/>
          </p:cNvSpPr>
          <p:nvPr/>
        </p:nvSpPr>
        <p:spPr bwMode="auto">
          <a:xfrm>
            <a:off x="7190658" y="32289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1534" name="Text Box 36"/>
          <p:cNvSpPr txBox="1">
            <a:spLocks noChangeArrowheads="1"/>
          </p:cNvSpPr>
          <p:nvPr/>
        </p:nvSpPr>
        <p:spPr bwMode="auto">
          <a:xfrm>
            <a:off x="7805021" y="3236913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1535" name="Text Box 37"/>
          <p:cNvSpPr txBox="1">
            <a:spLocks noChangeArrowheads="1"/>
          </p:cNvSpPr>
          <p:nvPr/>
        </p:nvSpPr>
        <p:spPr bwMode="auto">
          <a:xfrm>
            <a:off x="8311433" y="32607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1536" name="Text Box 39"/>
          <p:cNvSpPr txBox="1">
            <a:spLocks noChangeArrowheads="1"/>
          </p:cNvSpPr>
          <p:nvPr/>
        </p:nvSpPr>
        <p:spPr bwMode="auto">
          <a:xfrm>
            <a:off x="8898808" y="32289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1537" name="Line 41"/>
          <p:cNvSpPr>
            <a:spLocks noChangeShapeType="1"/>
          </p:cNvSpPr>
          <p:nvPr/>
        </p:nvSpPr>
        <p:spPr bwMode="auto">
          <a:xfrm>
            <a:off x="8105058" y="25431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42"/>
          <p:cNvSpPr>
            <a:spLocks noChangeShapeType="1"/>
          </p:cNvSpPr>
          <p:nvPr/>
        </p:nvSpPr>
        <p:spPr bwMode="auto">
          <a:xfrm flipH="1">
            <a:off x="7571658" y="3076575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Line 43"/>
          <p:cNvSpPr>
            <a:spLocks noChangeShapeType="1"/>
          </p:cNvSpPr>
          <p:nvPr/>
        </p:nvSpPr>
        <p:spPr bwMode="auto">
          <a:xfrm>
            <a:off x="8105058" y="3076575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44"/>
          <p:cNvSpPr>
            <a:spLocks noChangeShapeType="1"/>
          </p:cNvSpPr>
          <p:nvPr/>
        </p:nvSpPr>
        <p:spPr bwMode="auto">
          <a:xfrm flipH="1">
            <a:off x="8082833" y="3108325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Line 45"/>
          <p:cNvSpPr>
            <a:spLocks noChangeShapeType="1"/>
          </p:cNvSpPr>
          <p:nvPr/>
        </p:nvSpPr>
        <p:spPr bwMode="auto">
          <a:xfrm>
            <a:off x="8108233" y="3086100"/>
            <a:ext cx="1068388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2" name="Text Box 49"/>
          <p:cNvSpPr txBox="1">
            <a:spLocks noChangeArrowheads="1"/>
          </p:cNvSpPr>
          <p:nvPr/>
        </p:nvSpPr>
        <p:spPr bwMode="auto">
          <a:xfrm>
            <a:off x="7620000" y="4648200"/>
            <a:ext cx="14541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BB	DF</a:t>
            </a:r>
          </a:p>
          <a:p>
            <a:r>
              <a:rPr lang="en-US" altLang="en-US"/>
              <a:t>0	-</a:t>
            </a:r>
          </a:p>
          <a:p>
            <a:r>
              <a:rPr lang="en-US" altLang="en-US"/>
              <a:t>1	-</a:t>
            </a:r>
          </a:p>
          <a:p>
            <a:r>
              <a:rPr lang="en-US" altLang="en-US"/>
              <a:t>2	4</a:t>
            </a:r>
          </a:p>
          <a:p>
            <a:r>
              <a:rPr lang="en-US" altLang="en-US"/>
              <a:t>3	4, 5</a:t>
            </a:r>
          </a:p>
          <a:p>
            <a:r>
              <a:rPr lang="en-US" altLang="en-US"/>
              <a:t>4	5</a:t>
            </a:r>
          </a:p>
          <a:p>
            <a:r>
              <a:rPr lang="en-US" altLang="en-US"/>
              <a:t>5	1</a:t>
            </a:r>
          </a:p>
        </p:txBody>
      </p:sp>
      <p:sp>
        <p:nvSpPr>
          <p:cNvPr id="21544" name="TextBox 1"/>
          <p:cNvSpPr txBox="1">
            <a:spLocks noChangeArrowheads="1"/>
          </p:cNvSpPr>
          <p:nvPr/>
        </p:nvSpPr>
        <p:spPr bwMode="auto">
          <a:xfrm>
            <a:off x="7360521" y="1855788"/>
            <a:ext cx="158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Dominator tree</a:t>
            </a:r>
          </a:p>
        </p:txBody>
      </p:sp>
      <p:sp>
        <p:nvSpPr>
          <p:cNvPr id="21545" name="TextBox 41"/>
          <p:cNvSpPr txBox="1">
            <a:spLocks noChangeArrowheads="1"/>
          </p:cNvSpPr>
          <p:nvPr/>
        </p:nvSpPr>
        <p:spPr bwMode="auto">
          <a:xfrm>
            <a:off x="7451725" y="4251325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Dominance frontier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SSA Step 2 – Renaming Variables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 an array of stacks, one stack per global variable (VR)</a:t>
            </a:r>
          </a:p>
          <a:p>
            <a:r>
              <a:rPr lang="en-US" altLang="en-US" smtClean="0"/>
              <a:t>Algorithm sketch</a:t>
            </a:r>
          </a:p>
          <a:p>
            <a:pPr lvl="1"/>
            <a:r>
              <a:rPr lang="en-US" altLang="en-US" smtClean="0"/>
              <a:t>For each BB b in a preorder traversal of the dominator tree</a:t>
            </a:r>
          </a:p>
          <a:p>
            <a:pPr lvl="2"/>
            <a:r>
              <a:rPr lang="en-US" altLang="en-US" smtClean="0"/>
              <a:t>Generate unique names for each Phi node</a:t>
            </a:r>
          </a:p>
          <a:p>
            <a:pPr lvl="2"/>
            <a:r>
              <a:rPr lang="en-US" altLang="en-US" smtClean="0"/>
              <a:t>Rewrite each operation in the BB</a:t>
            </a:r>
          </a:p>
          <a:p>
            <a:pPr lvl="3"/>
            <a:r>
              <a:rPr lang="en-US" altLang="en-US" smtClean="0"/>
              <a:t>Uses of global name: current name from stack</a:t>
            </a:r>
          </a:p>
          <a:p>
            <a:pPr lvl="3"/>
            <a:r>
              <a:rPr lang="en-US" altLang="en-US" smtClean="0"/>
              <a:t>Defs of global name: create and push new name</a:t>
            </a:r>
          </a:p>
          <a:p>
            <a:pPr lvl="2"/>
            <a:r>
              <a:rPr lang="en-US" altLang="en-US" smtClean="0"/>
              <a:t>Fill in Phi node parameters of successor blocks</a:t>
            </a:r>
          </a:p>
          <a:p>
            <a:pPr lvl="2"/>
            <a:r>
              <a:rPr lang="en-US" altLang="en-US" smtClean="0"/>
              <a:t>Recurse on b’s children in the dominator tree</a:t>
            </a:r>
          </a:p>
          <a:p>
            <a:pPr lvl="2"/>
            <a:r>
              <a:rPr lang="en-US" altLang="en-US" smtClean="0"/>
              <a:t>&lt;on exit from b&gt; pop names generated in b from stacks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(Initial State)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0382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 = Phi(i,i)</a:t>
            </a:r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52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0    0    0    0    0</a:t>
            </a:r>
          </a:p>
          <a:p>
            <a:r>
              <a:rPr lang="en-US" altLang="en-US"/>
              <a:t>stk: a0   b0  c0  d0  i0</a:t>
            </a:r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93" name="Text Box 33"/>
          <p:cNvSpPr txBox="1">
            <a:spLocks noChangeArrowheads="1"/>
          </p:cNvSpPr>
          <p:nvPr/>
        </p:nvSpPr>
        <p:spPr bwMode="auto">
          <a:xfrm>
            <a:off x="7315200" y="15557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3594" name="Text Box 34"/>
          <p:cNvSpPr txBox="1">
            <a:spLocks noChangeArrowheads="1"/>
          </p:cNvSpPr>
          <p:nvPr/>
        </p:nvSpPr>
        <p:spPr bwMode="auto">
          <a:xfrm>
            <a:off x="7315200" y="20891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95" name="Text Box 35"/>
          <p:cNvSpPr txBox="1">
            <a:spLocks noChangeArrowheads="1"/>
          </p:cNvSpPr>
          <p:nvPr/>
        </p:nvSpPr>
        <p:spPr bwMode="auto">
          <a:xfrm>
            <a:off x="6629400" y="25463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96" name="Text Box 36"/>
          <p:cNvSpPr txBox="1">
            <a:spLocks noChangeArrowheads="1"/>
          </p:cNvSpPr>
          <p:nvPr/>
        </p:nvSpPr>
        <p:spPr bwMode="auto">
          <a:xfrm>
            <a:off x="7772400" y="25463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97" name="Text Box 37"/>
          <p:cNvSpPr txBox="1">
            <a:spLocks noChangeArrowheads="1"/>
          </p:cNvSpPr>
          <p:nvPr/>
        </p:nvSpPr>
        <p:spPr bwMode="auto">
          <a:xfrm>
            <a:off x="7391400" y="31559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98" name="Text Box 38"/>
          <p:cNvSpPr txBox="1">
            <a:spLocks noChangeArrowheads="1"/>
          </p:cNvSpPr>
          <p:nvPr/>
        </p:nvSpPr>
        <p:spPr bwMode="auto">
          <a:xfrm>
            <a:off x="7772400" y="34607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3599" name="Text Box 39"/>
          <p:cNvSpPr txBox="1">
            <a:spLocks noChangeArrowheads="1"/>
          </p:cNvSpPr>
          <p:nvPr/>
        </p:nvSpPr>
        <p:spPr bwMode="auto">
          <a:xfrm>
            <a:off x="8077200" y="31559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600" name="Text Box 40"/>
          <p:cNvSpPr txBox="1">
            <a:spLocks noChangeArrowheads="1"/>
          </p:cNvSpPr>
          <p:nvPr/>
        </p:nvSpPr>
        <p:spPr bwMode="auto">
          <a:xfrm>
            <a:off x="7315200" y="42989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3601" name="Line 41"/>
          <p:cNvSpPr>
            <a:spLocks noChangeShapeType="1"/>
          </p:cNvSpPr>
          <p:nvPr/>
        </p:nvSpPr>
        <p:spPr bwMode="auto">
          <a:xfrm>
            <a:off x="7543800" y="1860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2" name="Line 42"/>
          <p:cNvSpPr>
            <a:spLocks noChangeShapeType="1"/>
          </p:cNvSpPr>
          <p:nvPr/>
        </p:nvSpPr>
        <p:spPr bwMode="auto">
          <a:xfrm flipH="1">
            <a:off x="7010400" y="239395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3" name="Line 43"/>
          <p:cNvSpPr>
            <a:spLocks noChangeShapeType="1"/>
          </p:cNvSpPr>
          <p:nvPr/>
        </p:nvSpPr>
        <p:spPr bwMode="auto">
          <a:xfrm>
            <a:off x="7543800" y="239395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4" name="Line 44"/>
          <p:cNvSpPr>
            <a:spLocks noChangeShapeType="1"/>
          </p:cNvSpPr>
          <p:nvPr/>
        </p:nvSpPr>
        <p:spPr bwMode="auto">
          <a:xfrm flipH="1">
            <a:off x="7696200" y="285115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5" name="Line 45"/>
          <p:cNvSpPr>
            <a:spLocks noChangeShapeType="1"/>
          </p:cNvSpPr>
          <p:nvPr/>
        </p:nvSpPr>
        <p:spPr bwMode="auto">
          <a:xfrm>
            <a:off x="8001000" y="285115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6" name="Line 46"/>
          <p:cNvSpPr>
            <a:spLocks noChangeShapeType="1"/>
          </p:cNvSpPr>
          <p:nvPr/>
        </p:nvSpPr>
        <p:spPr bwMode="auto">
          <a:xfrm>
            <a:off x="8001000" y="285115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7" name="Freeform 47"/>
          <p:cNvSpPr>
            <a:spLocks/>
          </p:cNvSpPr>
          <p:nvPr/>
        </p:nvSpPr>
        <p:spPr bwMode="auto">
          <a:xfrm>
            <a:off x="7848600" y="201295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(After BB0)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i0 =</a:t>
            </a: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1271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</a:t>
            </a:r>
            <a:r>
              <a:rPr lang="en-US" altLang="en-US" sz="1400">
                <a:solidFill>
                  <a:srgbClr val="FF0000"/>
                </a:solidFill>
              </a:rPr>
              <a:t>a0</a:t>
            </a:r>
            <a:r>
              <a:rPr lang="en-US" altLang="en-US" sz="1400">
                <a:solidFill>
                  <a:schemeClr val="tx1"/>
                </a:solidFill>
              </a:rPr>
              <a:t>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</a:t>
            </a:r>
            <a:r>
              <a:rPr lang="en-US" altLang="en-US" sz="1400">
                <a:solidFill>
                  <a:srgbClr val="FF0000"/>
                </a:solidFill>
              </a:rPr>
              <a:t>b0</a:t>
            </a:r>
            <a:r>
              <a:rPr lang="en-US" altLang="en-US" sz="1400">
                <a:solidFill>
                  <a:schemeClr val="tx1"/>
                </a:solidFill>
              </a:rPr>
              <a:t>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</a:t>
            </a:r>
            <a:r>
              <a:rPr lang="en-US" altLang="en-US" sz="1400">
                <a:solidFill>
                  <a:srgbClr val="FF0000"/>
                </a:solidFill>
              </a:rPr>
              <a:t>c0</a:t>
            </a:r>
            <a:r>
              <a:rPr lang="en-US" altLang="en-US" sz="1400">
                <a:solidFill>
                  <a:schemeClr val="tx1"/>
                </a:solidFill>
              </a:rPr>
              <a:t>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</a:t>
            </a:r>
            <a:r>
              <a:rPr lang="en-US" altLang="en-US" sz="1400">
                <a:solidFill>
                  <a:srgbClr val="FF0000"/>
                </a:solidFill>
              </a:rPr>
              <a:t>d0</a:t>
            </a:r>
            <a:r>
              <a:rPr lang="en-US" altLang="en-US" sz="1400">
                <a:solidFill>
                  <a:schemeClr val="tx1"/>
                </a:solidFill>
              </a:rPr>
              <a:t>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 = Phi(</a:t>
            </a:r>
            <a:r>
              <a:rPr lang="en-US" altLang="en-US" sz="1400">
                <a:solidFill>
                  <a:srgbClr val="FF0000"/>
                </a:solidFill>
              </a:rPr>
              <a:t>i0</a:t>
            </a:r>
            <a:r>
              <a:rPr lang="en-US" altLang="en-US" sz="1400">
                <a:solidFill>
                  <a:schemeClr val="tx1"/>
                </a:solidFill>
              </a:rPr>
              <a:t>,i)</a:t>
            </a:r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52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1    1    1    1    1</a:t>
            </a:r>
          </a:p>
          <a:p>
            <a:r>
              <a:rPr lang="en-US" altLang="en-US"/>
              <a:t>stk: a0   b0  c0  d0  i0</a:t>
            </a:r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17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4618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4619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4620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4621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4622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4623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4624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4625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7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8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9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0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(After BB1)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a1</a:t>
            </a:r>
            <a:r>
              <a:rPr lang="en-US" altLang="en-US" sz="1400">
                <a:solidFill>
                  <a:schemeClr val="tx1"/>
                </a:solidFill>
              </a:rPr>
              <a:t> = Phi(a0,a)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b1</a:t>
            </a:r>
            <a:r>
              <a:rPr lang="en-US" altLang="en-US" sz="1400">
                <a:solidFill>
                  <a:schemeClr val="tx1"/>
                </a:solidFill>
              </a:rPr>
              <a:t> = Phi(b0,b)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c1</a:t>
            </a:r>
            <a:r>
              <a:rPr lang="en-US" altLang="en-US" sz="1400">
                <a:solidFill>
                  <a:schemeClr val="tx1"/>
                </a:solidFill>
              </a:rPr>
              <a:t> = Phi(c0,c)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d1</a:t>
            </a:r>
            <a:r>
              <a:rPr lang="en-US" altLang="en-US" sz="1400">
                <a:solidFill>
                  <a:schemeClr val="tx1"/>
                </a:solidFill>
              </a:rPr>
              <a:t> = Phi(d0,d)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i1</a:t>
            </a:r>
            <a:r>
              <a:rPr lang="en-US" altLang="en-US" sz="1400">
                <a:solidFill>
                  <a:schemeClr val="tx1"/>
                </a:solidFill>
              </a:rPr>
              <a:t> = Phi(i0,i)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5638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3    2    3    2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</a:t>
            </a:r>
          </a:p>
        </p:txBody>
      </p:sp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5642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43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44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45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46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5647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48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5649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1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2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3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4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5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(After BB2)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c3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d2 </a:t>
            </a:r>
            <a:r>
              <a:rPr lang="en-US" altLang="en-US" sz="120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6658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6660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</a:t>
            </a:r>
            <a:r>
              <a:rPr lang="en-US" altLang="en-US" sz="1400">
                <a:solidFill>
                  <a:srgbClr val="FF0000"/>
                </a:solidFill>
              </a:rPr>
              <a:t>a2</a:t>
            </a:r>
            <a:r>
              <a:rPr lang="en-US" altLang="en-US" sz="1400">
                <a:solidFill>
                  <a:schemeClr val="tx1"/>
                </a:solidFill>
              </a:rPr>
              <a:t>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</a:t>
            </a:r>
            <a:r>
              <a:rPr lang="en-US" altLang="en-US" sz="1400">
                <a:solidFill>
                  <a:srgbClr val="FF0000"/>
                </a:solidFill>
              </a:rPr>
              <a:t>b2</a:t>
            </a:r>
            <a:r>
              <a:rPr lang="en-US" altLang="en-US" sz="1400">
                <a:solidFill>
                  <a:schemeClr val="tx1"/>
                </a:solidFill>
              </a:rPr>
              <a:t>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</a:t>
            </a:r>
            <a:r>
              <a:rPr lang="en-US" altLang="en-US" sz="1400">
                <a:solidFill>
                  <a:srgbClr val="FF0000"/>
                </a:solidFill>
              </a:rPr>
              <a:t>c3</a:t>
            </a:r>
            <a:r>
              <a:rPr lang="en-US" altLang="en-US" sz="1400">
                <a:solidFill>
                  <a:schemeClr val="tx1"/>
                </a:solidFill>
              </a:rPr>
              <a:t>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</a:t>
            </a:r>
            <a:r>
              <a:rPr lang="en-US" altLang="en-US" sz="1400">
                <a:solidFill>
                  <a:srgbClr val="FF0000"/>
                </a:solidFill>
              </a:rPr>
              <a:t>d2</a:t>
            </a:r>
            <a:r>
              <a:rPr lang="en-US" altLang="en-US" sz="1400">
                <a:solidFill>
                  <a:schemeClr val="tx1"/>
                </a:solidFill>
              </a:rPr>
              <a:t>,d)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3    3    4    3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b2  c2  d2</a:t>
            </a:r>
          </a:p>
          <a:p>
            <a:r>
              <a:rPr lang="en-US" altLang="en-US"/>
              <a:t>                    c3</a:t>
            </a:r>
          </a:p>
        </p:txBody>
      </p:sp>
      <p:sp>
        <p:nvSpPr>
          <p:cNvPr id="26664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65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6666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667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6668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6669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6670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6671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6672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6673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4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5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6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7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8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9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(Before BB3)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3    3    4    3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</a:t>
            </a:r>
          </a:p>
          <a:p>
            <a:endParaRPr lang="en-US" altLang="en-US"/>
          </a:p>
        </p:txBody>
      </p:sp>
      <p:sp>
        <p:nvSpPr>
          <p:cNvPr id="27688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0" y="1503363"/>
            <a:ext cx="23050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This just updates</a:t>
            </a:r>
          </a:p>
          <a:p>
            <a:r>
              <a:rPr lang="en-US" altLang="en-US">
                <a:solidFill>
                  <a:srgbClr val="FF0000"/>
                </a:solidFill>
              </a:rPr>
              <a:t>the stack to remove the</a:t>
            </a:r>
          </a:p>
          <a:p>
            <a:r>
              <a:rPr lang="en-US" altLang="en-US">
                <a:solidFill>
                  <a:srgbClr val="FF0000"/>
                </a:solidFill>
              </a:rPr>
              <a:t>stuff from the left path</a:t>
            </a:r>
          </a:p>
          <a:p>
            <a:r>
              <a:rPr lang="en-US" altLang="en-US">
                <a:solidFill>
                  <a:srgbClr val="FF0000"/>
                </a:solidFill>
              </a:rPr>
              <a:t>out of BB1</a:t>
            </a:r>
          </a:p>
        </p:txBody>
      </p:sp>
      <p:sp>
        <p:nvSpPr>
          <p:cNvPr id="27690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7691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7692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7693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7694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7695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7696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7697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7698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9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0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1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2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3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4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5216525"/>
          </a:xfrm>
        </p:spPr>
        <p:txBody>
          <a:bodyPr/>
          <a:lstStyle/>
          <a:p>
            <a:r>
              <a:rPr lang="en-US" altLang="en-US" dirty="0" smtClean="0"/>
              <a:t>HW2 out </a:t>
            </a:r>
            <a:r>
              <a:rPr lang="en-US" altLang="en-US" dirty="0" smtClean="0"/>
              <a:t>today, due Oct 8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Spec and starting code are available on course webpage</a:t>
            </a:r>
          </a:p>
          <a:p>
            <a:pPr lvl="1"/>
            <a:r>
              <a:rPr lang="en-US" altLang="en-US" dirty="0" smtClean="0"/>
              <a:t>Short lecture today by </a:t>
            </a:r>
            <a:r>
              <a:rPr lang="en-US" altLang="en-US" dirty="0" smtClean="0"/>
              <a:t>Naveen </a:t>
            </a:r>
            <a:r>
              <a:rPr lang="en-US" altLang="en-US" dirty="0" smtClean="0"/>
              <a:t>to go over the homework</a:t>
            </a:r>
          </a:p>
          <a:p>
            <a:pPr lvl="1"/>
            <a:r>
              <a:rPr lang="en-US" altLang="en-US" dirty="0" smtClean="0"/>
              <a:t>Also check out piazza </a:t>
            </a:r>
            <a:r>
              <a:rPr lang="en-US" altLang="en-US" dirty="0" smtClean="0"/>
              <a:t>post by Naveen/</a:t>
            </a:r>
            <a:r>
              <a:rPr lang="en-US" altLang="en-US" dirty="0" err="1" smtClean="0"/>
              <a:t>Rishika</a:t>
            </a:r>
            <a:endParaRPr lang="en-US" altLang="en-US" dirty="0" smtClean="0"/>
          </a:p>
          <a:p>
            <a:r>
              <a:rPr lang="en-US" altLang="en-US" dirty="0" smtClean="0"/>
              <a:t>Today’s </a:t>
            </a:r>
            <a:r>
              <a:rPr lang="en-US" altLang="en-US" dirty="0" smtClean="0"/>
              <a:t>class</a:t>
            </a:r>
            <a:endParaRPr lang="en-US" altLang="en-US" dirty="0" smtClean="0">
              <a:cs typeface="Arial" panose="020B0604020202020204" pitchFamily="34" charset="0"/>
            </a:endParaRPr>
          </a:p>
          <a:p>
            <a:pPr lvl="1"/>
            <a:r>
              <a:rPr lang="en-US" altLang="en-US" dirty="0" smtClean="0"/>
              <a:t>“Practical Improvements to the Construction and Destruction of Static Single Assignment Form,” P. Briggs, K. Cooper, T. Harvey, and L. Simpson, </a:t>
            </a:r>
            <a:r>
              <a:rPr lang="en-US" altLang="en-US" i="1" dirty="0" smtClean="0"/>
              <a:t>Software--Practice and Experience</a:t>
            </a:r>
            <a:r>
              <a:rPr lang="en-US" altLang="en-US" dirty="0" smtClean="0"/>
              <a:t>, 28(8), July 1998, pp. 859-891.</a:t>
            </a:r>
          </a:p>
          <a:p>
            <a:r>
              <a:rPr lang="en-US" altLang="en-US" dirty="0" smtClean="0"/>
              <a:t>Next class – Optimization, Yay!</a:t>
            </a:r>
          </a:p>
          <a:p>
            <a:pPr lvl="1"/>
            <a:r>
              <a:rPr lang="en-US" altLang="en-US" i="1" dirty="0" smtClean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 smtClean="0">
                <a:cs typeface="Arial" panose="020B0604020202020204" pitchFamily="34" charset="0"/>
              </a:rPr>
              <a:t>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A. </a:t>
            </a:r>
            <a:r>
              <a:rPr lang="en-US" altLang="en-US" dirty="0" err="1" smtClean="0">
                <a:cs typeface="Arial" panose="020B0604020202020204" pitchFamily="34" charset="0"/>
              </a:rPr>
              <a:t>Aho</a:t>
            </a:r>
            <a:r>
              <a:rPr lang="en-US" altLang="en-US" dirty="0" smtClean="0">
                <a:cs typeface="Arial" panose="020B0604020202020204" pitchFamily="34" charset="0"/>
              </a:rPr>
              <a:t>, R. </a:t>
            </a:r>
            <a:r>
              <a:rPr lang="en-US" altLang="en-US" dirty="0" err="1" smtClean="0">
                <a:cs typeface="Arial" panose="020B0604020202020204" pitchFamily="34" charset="0"/>
              </a:rPr>
              <a:t>Sethi</a:t>
            </a:r>
            <a:r>
              <a:rPr lang="en-US" altLang="en-US" dirty="0" smtClean="0">
                <a:cs typeface="Arial" panose="020B0604020202020204" pitchFamily="34" charset="0"/>
              </a:rPr>
              <a:t>, and J. Ullman, Addison-Wesley, 1988,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9.9, 10.2, 10.3, 10.7 Edition 1; 8.5, 8.7, 9.1, 9.4, 9.5 Edition 2</a:t>
            </a:r>
            <a:endParaRPr lang="en-US" altLang="en-US" dirty="0" smtClean="0"/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(After BB3)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a3 </a:t>
            </a:r>
            <a:r>
              <a:rPr lang="en-US" altLang="en-US" sz="1200">
                <a:solidFill>
                  <a:schemeClr val="tx1"/>
                </a:solidFill>
              </a:rPr>
              <a:t>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d3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8706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7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28710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1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3    4    4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  d3</a:t>
            </a:r>
          </a:p>
          <a:p>
            <a:r>
              <a:rPr lang="en-US" altLang="en-US"/>
              <a:t>       a3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713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8714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8715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8716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8717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8718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8719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8720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8721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2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3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4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5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6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7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(After BB4)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d4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1271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</a:t>
            </a:r>
            <a:r>
              <a:rPr lang="en-US" altLang="en-US" sz="1400">
                <a:solidFill>
                  <a:srgbClr val="FF0000"/>
                </a:solidFill>
              </a:rPr>
              <a:t>c2</a:t>
            </a:r>
            <a:r>
              <a:rPr lang="en-US" altLang="en-US" sz="1400">
                <a:solidFill>
                  <a:schemeClr val="tx1"/>
                </a:solidFill>
              </a:rPr>
              <a:t>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</a:t>
            </a:r>
            <a:r>
              <a:rPr lang="en-US" altLang="en-US" sz="1400">
                <a:solidFill>
                  <a:srgbClr val="FF0000"/>
                </a:solidFill>
              </a:rPr>
              <a:t>d4</a:t>
            </a:r>
            <a:r>
              <a:rPr lang="en-US" altLang="en-US" sz="1400">
                <a:solidFill>
                  <a:schemeClr val="tx1"/>
                </a:solidFill>
              </a:rPr>
              <a:t>,d)</a:t>
            </a:r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3    4    5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  d3</a:t>
            </a:r>
          </a:p>
          <a:p>
            <a:r>
              <a:rPr lang="en-US" altLang="en-US"/>
              <a:t>       a3               d4</a:t>
            </a:r>
          </a:p>
        </p:txBody>
      </p:sp>
      <p:sp>
        <p:nvSpPr>
          <p:cNvPr id="29736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9737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9738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9739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9740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9741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9742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9743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9744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9745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6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7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8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9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50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51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(After BB5)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c4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d4 =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0751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30754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2160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Phi(c2,</a:t>
            </a:r>
            <a:r>
              <a:rPr lang="en-US" altLang="en-US" sz="1400">
                <a:solidFill>
                  <a:srgbClr val="FF0000"/>
                </a:solidFill>
              </a:rPr>
              <a:t>c4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Phi(d4,</a:t>
            </a:r>
            <a:r>
              <a:rPr lang="en-US" altLang="en-US" sz="1400">
                <a:solidFill>
                  <a:srgbClr val="FF0000"/>
                </a:solidFill>
              </a:rPr>
              <a:t>d3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7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3    5    5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  d3</a:t>
            </a:r>
          </a:p>
          <a:p>
            <a:r>
              <a:rPr lang="en-US" altLang="en-US"/>
              <a:t>       a3         c4</a:t>
            </a:r>
          </a:p>
        </p:txBody>
      </p:sp>
      <p:sp>
        <p:nvSpPr>
          <p:cNvPr id="30760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61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0762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0763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0764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0765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0766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30767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0768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30769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0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1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2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3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4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5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Renaming – Example (After BB6)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c4 =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d4 =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b3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1777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31778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9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304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c5 </a:t>
            </a:r>
            <a:r>
              <a:rPr lang="en-US" altLang="en-US" sz="1400">
                <a:solidFill>
                  <a:schemeClr val="tx1"/>
                </a:solidFill>
              </a:rPr>
              <a:t>= Phi(c2,c4)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d5</a:t>
            </a:r>
            <a:r>
              <a:rPr lang="en-US" altLang="en-US" sz="1400">
                <a:solidFill>
                  <a:schemeClr val="tx1"/>
                </a:solidFill>
              </a:rPr>
              <a:t> = Phi(d4,d3)</a:t>
            </a:r>
          </a:p>
        </p:txBody>
      </p:sp>
      <p:sp>
        <p:nvSpPr>
          <p:cNvPr id="31780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2160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</a:t>
            </a:r>
            <a:r>
              <a:rPr lang="en-US" altLang="en-US" sz="1400">
                <a:solidFill>
                  <a:srgbClr val="FF0000"/>
                </a:solidFill>
              </a:rPr>
              <a:t>a3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</a:t>
            </a:r>
            <a:r>
              <a:rPr lang="en-US" altLang="en-US" sz="1400">
                <a:solidFill>
                  <a:srgbClr val="FF0000"/>
                </a:solidFill>
              </a:rPr>
              <a:t>b3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</a:t>
            </a:r>
            <a:r>
              <a:rPr lang="en-US" altLang="en-US" sz="1400">
                <a:solidFill>
                  <a:srgbClr val="FF0000"/>
                </a:solidFill>
              </a:rPr>
              <a:t>c5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</a:t>
            </a:r>
            <a:r>
              <a:rPr lang="en-US" altLang="en-US" sz="1400">
                <a:solidFill>
                  <a:srgbClr val="FF0000"/>
                </a:solidFill>
              </a:rPr>
              <a:t>d5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1782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4    6    6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b3  c2  d3</a:t>
            </a:r>
          </a:p>
          <a:p>
            <a:r>
              <a:rPr lang="en-US" altLang="en-US"/>
              <a:t>       a3         c5  d5</a:t>
            </a:r>
          </a:p>
        </p:txBody>
      </p:sp>
      <p:sp>
        <p:nvSpPr>
          <p:cNvPr id="31784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1785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1786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1787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1788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1789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1790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31791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1792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31793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4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5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6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7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8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9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610600" cy="615950"/>
          </a:xfrm>
        </p:spPr>
        <p:txBody>
          <a:bodyPr/>
          <a:lstStyle/>
          <a:p>
            <a:r>
              <a:rPr lang="en-US" altLang="en-US" smtClean="0"/>
              <a:t>Renaming – Example (After BB7)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c4 =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d4 =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b3 =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i2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3049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</a:t>
            </a:r>
            <a:r>
              <a:rPr lang="en-US" altLang="en-US" sz="1400">
                <a:solidFill>
                  <a:srgbClr val="FF0000"/>
                </a:solidFill>
              </a:rPr>
              <a:t>a4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</a:t>
            </a:r>
            <a:r>
              <a:rPr lang="en-US" altLang="en-US" sz="1400">
                <a:solidFill>
                  <a:srgbClr val="FF0000"/>
                </a:solidFill>
              </a:rPr>
              <a:t>b4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</a:t>
            </a:r>
            <a:r>
              <a:rPr lang="en-US" altLang="en-US" sz="1400">
                <a:solidFill>
                  <a:srgbClr val="FF0000"/>
                </a:solidFill>
              </a:rPr>
              <a:t>c6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</a:t>
            </a:r>
            <a:r>
              <a:rPr lang="en-US" altLang="en-US" sz="1400">
                <a:solidFill>
                  <a:srgbClr val="FF0000"/>
                </a:solidFill>
              </a:rPr>
              <a:t>d6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</a:t>
            </a:r>
            <a:r>
              <a:rPr lang="en-US" altLang="en-US" sz="1400">
                <a:solidFill>
                  <a:srgbClr val="FF0000"/>
                </a:solidFill>
              </a:rPr>
              <a:t>i2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2802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304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c5 = Phi(c2,c4)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d5 = Phi(d4,d3)</a:t>
            </a:r>
          </a:p>
        </p:txBody>
      </p:sp>
      <p:sp>
        <p:nvSpPr>
          <p:cNvPr id="32804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3049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a4</a:t>
            </a:r>
            <a:r>
              <a:rPr lang="en-US" altLang="en-US" sz="1400">
                <a:solidFill>
                  <a:schemeClr val="tx1"/>
                </a:solidFill>
              </a:rPr>
              <a:t> = Phi(a2,a3)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b4</a:t>
            </a:r>
            <a:r>
              <a:rPr lang="en-US" altLang="en-US" sz="1400">
                <a:solidFill>
                  <a:schemeClr val="tx1"/>
                </a:solidFill>
              </a:rPr>
              <a:t> = Phi(b2,b3)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c6 </a:t>
            </a:r>
            <a:r>
              <a:rPr lang="en-US" altLang="en-US" sz="1400">
                <a:solidFill>
                  <a:schemeClr val="tx1"/>
                </a:solidFill>
              </a:rPr>
              <a:t>= Phi(c3,c5)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d6</a:t>
            </a:r>
            <a:r>
              <a:rPr lang="en-US" altLang="en-US" sz="1400">
                <a:solidFill>
                  <a:schemeClr val="tx1"/>
                </a:solidFill>
              </a:rPr>
              <a:t> = Phi(d2,d5)</a:t>
            </a:r>
          </a:p>
        </p:txBody>
      </p:sp>
      <p:sp>
        <p:nvSpPr>
          <p:cNvPr id="32806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7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5    5    7    7    3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b4  c2  d6  i2</a:t>
            </a:r>
          </a:p>
          <a:p>
            <a:r>
              <a:rPr lang="en-US" altLang="en-US"/>
              <a:t>       a4         c6</a:t>
            </a:r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8915400" y="6405563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</a:rPr>
              <a:t>Fin!</a:t>
            </a:r>
          </a:p>
        </p:txBody>
      </p:sp>
      <p:sp>
        <p:nvSpPr>
          <p:cNvPr id="32810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2811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2812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2813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2814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2815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32816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2817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32818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9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0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1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2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3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4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– Rename the Variables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362200" y="3276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5240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 b + a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004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a + 1</a:t>
            </a:r>
          </a:p>
          <a:p>
            <a:pPr algn="ctr"/>
            <a:r>
              <a:rPr lang="en-US" altLang="en-US" sz="1200"/>
              <a:t>a = b * c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524000" y="4648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c - a 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286000" y="541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 a - c</a:t>
            </a:r>
          </a:p>
          <a:p>
            <a:pPr algn="ctr"/>
            <a:r>
              <a:rPr lang="en-US" altLang="en-US" sz="1200"/>
              <a:t>c = b * c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2362200" y="24384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 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28194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2057400" y="36576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>
            <a:off x="2819400" y="3657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28194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1066800" y="60198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1066800" y="31242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1066800" y="3124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26670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1828800" y="2590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18288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990600" y="3962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2743200" y="3962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990600" y="4648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1828800" y="541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2057400" y="4343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2057400" y="50292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 flipH="1">
            <a:off x="2133600" y="43434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2819400" y="43434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Text Box 34"/>
          <p:cNvSpPr txBox="1">
            <a:spLocks noChangeArrowheads="1"/>
          </p:cNvSpPr>
          <p:nvPr/>
        </p:nvSpPr>
        <p:spPr bwMode="auto">
          <a:xfrm>
            <a:off x="3894138" y="4889500"/>
            <a:ext cx="104616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</p:txBody>
      </p:sp>
      <p:sp>
        <p:nvSpPr>
          <p:cNvPr id="33822" name="Line 37"/>
          <p:cNvSpPr>
            <a:spLocks noChangeShapeType="1"/>
          </p:cNvSpPr>
          <p:nvPr/>
        </p:nvSpPr>
        <p:spPr bwMode="auto">
          <a:xfrm flipH="1">
            <a:off x="3352800" y="30353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3" name="Text Box 34"/>
          <p:cNvSpPr txBox="1">
            <a:spLocks noChangeArrowheads="1"/>
          </p:cNvSpPr>
          <p:nvPr/>
        </p:nvSpPr>
        <p:spPr bwMode="auto">
          <a:xfrm>
            <a:off x="4052888" y="2557463"/>
            <a:ext cx="104775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</p:txBody>
      </p:sp>
      <p:sp>
        <p:nvSpPr>
          <p:cNvPr id="33824" name="Line 37"/>
          <p:cNvSpPr>
            <a:spLocks noChangeShapeType="1"/>
          </p:cNvSpPr>
          <p:nvPr/>
        </p:nvSpPr>
        <p:spPr bwMode="auto">
          <a:xfrm flipH="1">
            <a:off x="3276600" y="5219700"/>
            <a:ext cx="53340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5" name="Text Box 34"/>
          <p:cNvSpPr txBox="1">
            <a:spLocks noChangeArrowheads="1"/>
          </p:cNvSpPr>
          <p:nvPr/>
        </p:nvSpPr>
        <p:spPr bwMode="auto">
          <a:xfrm>
            <a:off x="-17463" y="4075113"/>
            <a:ext cx="1047751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</p:txBody>
      </p:sp>
      <p:cxnSp>
        <p:nvCxnSpPr>
          <p:cNvPr id="33826" name="Straight Arrow Connector 3"/>
          <p:cNvCxnSpPr>
            <a:cxnSpLocks noChangeShapeType="1"/>
          </p:cNvCxnSpPr>
          <p:nvPr/>
        </p:nvCxnSpPr>
        <p:spPr bwMode="auto">
          <a:xfrm>
            <a:off x="914400" y="4495800"/>
            <a:ext cx="609600" cy="1524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 Box 33"/>
          <p:cNvSpPr txBox="1">
            <a:spLocks noChangeArrowheads="1"/>
          </p:cNvSpPr>
          <p:nvPr/>
        </p:nvSpPr>
        <p:spPr bwMode="auto">
          <a:xfrm>
            <a:off x="8197850" y="20447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8197850" y="25781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8" name="Text Box 35"/>
          <p:cNvSpPr txBox="1">
            <a:spLocks noChangeArrowheads="1"/>
          </p:cNvSpPr>
          <p:nvPr/>
        </p:nvSpPr>
        <p:spPr bwMode="auto">
          <a:xfrm>
            <a:off x="7512050" y="30353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8126413" y="304323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8632825" y="30670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9220200" y="30353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8426450" y="2349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H="1">
            <a:off x="7893050" y="28829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8426450" y="28829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8404225" y="2914650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>
            <a:off x="8429625" y="2892425"/>
            <a:ext cx="1068388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TextBox 1"/>
          <p:cNvSpPr txBox="1">
            <a:spLocks noChangeArrowheads="1"/>
          </p:cNvSpPr>
          <p:nvPr/>
        </p:nvSpPr>
        <p:spPr bwMode="auto">
          <a:xfrm>
            <a:off x="7681913" y="1662113"/>
            <a:ext cx="158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Dominator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–Answer 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362200" y="3276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c2 = b1 + a1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2004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b2 = a1 + 1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a2 = b2 * c1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524000" y="4648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b4 = c3 – a3 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286000" y="541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a5 = a4 – c4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c5 = b5 * c4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2362200" y="24384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c0 = 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8194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2057400" y="36576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2819400" y="3657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28194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1066800" y="60198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1066800" y="31242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1066800" y="3124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6670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828800" y="2590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8288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273175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2743200" y="3962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990600" y="4648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1828800" y="541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2057400" y="4343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2057400" y="50292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 flipH="1">
            <a:off x="2133600" y="43434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H="1">
            <a:off x="2819400" y="43434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Text Box 49"/>
          <p:cNvSpPr txBox="1">
            <a:spLocks noChangeArrowheads="1"/>
          </p:cNvSpPr>
          <p:nvPr/>
        </p:nvSpPr>
        <p:spPr bwMode="auto">
          <a:xfrm>
            <a:off x="8178800" y="2135188"/>
            <a:ext cx="14541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BB	DF</a:t>
            </a:r>
          </a:p>
          <a:p>
            <a:r>
              <a:rPr lang="en-US" altLang="en-US"/>
              <a:t>0	-</a:t>
            </a:r>
          </a:p>
          <a:p>
            <a:r>
              <a:rPr lang="en-US" altLang="en-US"/>
              <a:t>1	-</a:t>
            </a:r>
          </a:p>
          <a:p>
            <a:r>
              <a:rPr lang="en-US" altLang="en-US"/>
              <a:t>2	4</a:t>
            </a:r>
          </a:p>
          <a:p>
            <a:r>
              <a:rPr lang="en-US" altLang="en-US"/>
              <a:t>3	4, 5</a:t>
            </a:r>
          </a:p>
          <a:p>
            <a:r>
              <a:rPr lang="en-US" altLang="en-US"/>
              <a:t>4	5</a:t>
            </a:r>
          </a:p>
          <a:p>
            <a:r>
              <a:rPr lang="en-US" altLang="en-US"/>
              <a:t>5	1</a:t>
            </a:r>
          </a:p>
        </p:txBody>
      </p:sp>
      <p:sp>
        <p:nvSpPr>
          <p:cNvPr id="9244" name="TextBox 42"/>
          <p:cNvSpPr txBox="1">
            <a:spLocks noChangeArrowheads="1"/>
          </p:cNvSpPr>
          <p:nvPr/>
        </p:nvSpPr>
        <p:spPr bwMode="auto">
          <a:xfrm>
            <a:off x="652463" y="1666875"/>
            <a:ext cx="2171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accent2"/>
                </a:solidFill>
              </a:rPr>
              <a:t>Rename the variables</a:t>
            </a:r>
          </a:p>
        </p:txBody>
      </p:sp>
      <p:sp>
        <p:nvSpPr>
          <p:cNvPr id="9245" name="Text Box 34"/>
          <p:cNvSpPr txBox="1">
            <a:spLocks noChangeArrowheads="1"/>
          </p:cNvSpPr>
          <p:nvPr/>
        </p:nvSpPr>
        <p:spPr bwMode="auto">
          <a:xfrm>
            <a:off x="3894138" y="4889500"/>
            <a:ext cx="1316037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a4 = Phi(a2,a3)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b5 = Phi(b2,b4)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c4 = Phi(c1,c3)</a:t>
            </a:r>
          </a:p>
        </p:txBody>
      </p:sp>
      <p:sp>
        <p:nvSpPr>
          <p:cNvPr id="9246" name="Line 37"/>
          <p:cNvSpPr>
            <a:spLocks noChangeShapeType="1"/>
          </p:cNvSpPr>
          <p:nvPr/>
        </p:nvSpPr>
        <p:spPr bwMode="auto">
          <a:xfrm flipH="1">
            <a:off x="3352800" y="30353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7" name="Text Box 34"/>
          <p:cNvSpPr txBox="1">
            <a:spLocks noChangeArrowheads="1"/>
          </p:cNvSpPr>
          <p:nvPr/>
        </p:nvSpPr>
        <p:spPr bwMode="auto">
          <a:xfrm>
            <a:off x="4052888" y="2557463"/>
            <a:ext cx="131603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a1 = Phi(a0,a5)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b1 = Phi(b0,b5)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c1 = Phi(c0,c5)</a:t>
            </a:r>
          </a:p>
        </p:txBody>
      </p:sp>
      <p:sp>
        <p:nvSpPr>
          <p:cNvPr id="9248" name="Line 37"/>
          <p:cNvSpPr>
            <a:spLocks noChangeShapeType="1"/>
          </p:cNvSpPr>
          <p:nvPr/>
        </p:nvSpPr>
        <p:spPr bwMode="auto">
          <a:xfrm flipH="1">
            <a:off x="3276600" y="5219700"/>
            <a:ext cx="53340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Text Box 34"/>
          <p:cNvSpPr txBox="1">
            <a:spLocks noChangeArrowheads="1"/>
          </p:cNvSpPr>
          <p:nvPr/>
        </p:nvSpPr>
        <p:spPr bwMode="auto">
          <a:xfrm>
            <a:off x="-76200" y="3733800"/>
            <a:ext cx="131603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a3 = Phi(a1,a2)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b3 = Phi(b1,b2)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c3= Phi(c2,c1)</a:t>
            </a:r>
          </a:p>
        </p:txBody>
      </p:sp>
      <p:cxnSp>
        <p:nvCxnSpPr>
          <p:cNvPr id="9250" name="Straight Arrow Connector 3"/>
          <p:cNvCxnSpPr>
            <a:cxnSpLocks noChangeShapeType="1"/>
          </p:cNvCxnSpPr>
          <p:nvPr/>
        </p:nvCxnSpPr>
        <p:spPr bwMode="auto">
          <a:xfrm>
            <a:off x="914400" y="4495800"/>
            <a:ext cx="609600" cy="1524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51" name="TextBox 1"/>
          <p:cNvSpPr txBox="1">
            <a:spLocks noChangeArrowheads="1"/>
          </p:cNvSpPr>
          <p:nvPr/>
        </p:nvSpPr>
        <p:spPr bwMode="auto">
          <a:xfrm>
            <a:off x="7905750" y="1676400"/>
            <a:ext cx="2000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Dominance frontier</a:t>
            </a:r>
          </a:p>
        </p:txBody>
      </p:sp>
      <p:sp>
        <p:nvSpPr>
          <p:cNvPr id="9252" name="Text Box 33"/>
          <p:cNvSpPr txBox="1">
            <a:spLocks noChangeArrowheads="1"/>
          </p:cNvSpPr>
          <p:nvPr/>
        </p:nvSpPr>
        <p:spPr bwMode="auto">
          <a:xfrm>
            <a:off x="6194425" y="20589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9253" name="Text Box 34"/>
          <p:cNvSpPr txBox="1">
            <a:spLocks noChangeArrowheads="1"/>
          </p:cNvSpPr>
          <p:nvPr/>
        </p:nvSpPr>
        <p:spPr bwMode="auto">
          <a:xfrm>
            <a:off x="6194425" y="25923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9254" name="Text Box 35"/>
          <p:cNvSpPr txBox="1">
            <a:spLocks noChangeArrowheads="1"/>
          </p:cNvSpPr>
          <p:nvPr/>
        </p:nvSpPr>
        <p:spPr bwMode="auto">
          <a:xfrm>
            <a:off x="5508625" y="30495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9255" name="Text Box 36"/>
          <p:cNvSpPr txBox="1">
            <a:spLocks noChangeArrowheads="1"/>
          </p:cNvSpPr>
          <p:nvPr/>
        </p:nvSpPr>
        <p:spPr bwMode="auto">
          <a:xfrm>
            <a:off x="6122988" y="30575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9256" name="Text Box 37"/>
          <p:cNvSpPr txBox="1">
            <a:spLocks noChangeArrowheads="1"/>
          </p:cNvSpPr>
          <p:nvPr/>
        </p:nvSpPr>
        <p:spPr bwMode="auto">
          <a:xfrm>
            <a:off x="6629400" y="308133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9257" name="Text Box 39"/>
          <p:cNvSpPr txBox="1">
            <a:spLocks noChangeArrowheads="1"/>
          </p:cNvSpPr>
          <p:nvPr/>
        </p:nvSpPr>
        <p:spPr bwMode="auto">
          <a:xfrm>
            <a:off x="7216775" y="30495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9258" name="Line 41"/>
          <p:cNvSpPr>
            <a:spLocks noChangeShapeType="1"/>
          </p:cNvSpPr>
          <p:nvPr/>
        </p:nvSpPr>
        <p:spPr bwMode="auto">
          <a:xfrm>
            <a:off x="6423025" y="23637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9" name="Line 42"/>
          <p:cNvSpPr>
            <a:spLocks noChangeShapeType="1"/>
          </p:cNvSpPr>
          <p:nvPr/>
        </p:nvSpPr>
        <p:spPr bwMode="auto">
          <a:xfrm flipH="1">
            <a:off x="5889625" y="2897188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0" name="Line 43"/>
          <p:cNvSpPr>
            <a:spLocks noChangeShapeType="1"/>
          </p:cNvSpPr>
          <p:nvPr/>
        </p:nvSpPr>
        <p:spPr bwMode="auto">
          <a:xfrm>
            <a:off x="6423025" y="2897188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1" name="Line 44"/>
          <p:cNvSpPr>
            <a:spLocks noChangeShapeType="1"/>
          </p:cNvSpPr>
          <p:nvPr/>
        </p:nvSpPr>
        <p:spPr bwMode="auto">
          <a:xfrm flipH="1">
            <a:off x="6400800" y="2928938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2" name="Line 45"/>
          <p:cNvSpPr>
            <a:spLocks noChangeShapeType="1"/>
          </p:cNvSpPr>
          <p:nvPr/>
        </p:nvSpPr>
        <p:spPr bwMode="auto">
          <a:xfrm>
            <a:off x="6426200" y="2906713"/>
            <a:ext cx="1068388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3" name="TextBox 1"/>
          <p:cNvSpPr txBox="1">
            <a:spLocks noChangeArrowheads="1"/>
          </p:cNvSpPr>
          <p:nvPr/>
        </p:nvSpPr>
        <p:spPr bwMode="auto">
          <a:xfrm>
            <a:off x="5678488" y="1676400"/>
            <a:ext cx="158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Dominator tree</a:t>
            </a:r>
          </a:p>
        </p:txBody>
      </p:sp>
    </p:spTree>
    <p:extLst>
      <p:ext uri="{BB962C8B-B14F-4D97-AF65-F5344CB8AC3E}">
        <p14:creationId xmlns:p14="http://schemas.microsoft.com/office/powerpoint/2010/main" val="2333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Next Topic: Code </a:t>
            </a:r>
            <a:r>
              <a:rPr lang="en-US" altLang="en-US" dirty="0" smtClean="0"/>
              <a:t>Optimization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Make the code run faster on the target processor</a:t>
            </a:r>
          </a:p>
          <a:p>
            <a:pPr lvl="1"/>
            <a:r>
              <a:rPr lang="en-US" altLang="en-US" dirty="0" smtClean="0"/>
              <a:t>My (Scott’s) favorite topic !!</a:t>
            </a:r>
          </a:p>
          <a:p>
            <a:pPr lvl="1"/>
            <a:r>
              <a:rPr lang="en-US" altLang="en-US" dirty="0" smtClean="0"/>
              <a:t>Other objectives: Power, code size</a:t>
            </a:r>
          </a:p>
          <a:p>
            <a:r>
              <a:rPr lang="en-US" altLang="en-US" dirty="0" smtClean="0"/>
              <a:t>Classes of optimization</a:t>
            </a:r>
          </a:p>
          <a:p>
            <a:pPr lvl="1"/>
            <a:r>
              <a:rPr lang="en-US" altLang="en-US" u="sng" dirty="0" smtClean="0"/>
              <a:t>1. Classical</a:t>
            </a:r>
            <a:r>
              <a:rPr lang="en-US" altLang="en-US" dirty="0" smtClean="0"/>
              <a:t> (machine independent, done at IR level)</a:t>
            </a:r>
          </a:p>
          <a:p>
            <a:pPr lvl="2"/>
            <a:r>
              <a:rPr lang="en-US" altLang="en-US" dirty="0" smtClean="0"/>
              <a:t>Reducing operation count (redundancy elimination)</a:t>
            </a:r>
          </a:p>
          <a:p>
            <a:pPr lvl="2"/>
            <a:r>
              <a:rPr lang="en-US" altLang="en-US" dirty="0" smtClean="0"/>
              <a:t>Simplifying operations</a:t>
            </a:r>
          </a:p>
          <a:p>
            <a:pPr lvl="2"/>
            <a:r>
              <a:rPr lang="en-US" altLang="en-US" dirty="0" smtClean="0"/>
              <a:t>Generally good for any kind of machine</a:t>
            </a:r>
          </a:p>
          <a:p>
            <a:pPr lvl="1"/>
            <a:r>
              <a:rPr lang="en-US" altLang="en-US" dirty="0" smtClean="0"/>
              <a:t>2. Machine specific (done in </a:t>
            </a:r>
            <a:r>
              <a:rPr lang="en-US" altLang="en-US" dirty="0" err="1" smtClean="0"/>
              <a:t>llc</a:t>
            </a:r>
            <a:r>
              <a:rPr lang="en-US" altLang="en-US" dirty="0" smtClean="0"/>
              <a:t>)</a:t>
            </a:r>
          </a:p>
          <a:p>
            <a:pPr lvl="2"/>
            <a:r>
              <a:rPr lang="en-US" altLang="en-US" dirty="0" smtClean="0"/>
              <a:t>Peephole optimizations</a:t>
            </a:r>
          </a:p>
          <a:p>
            <a:pPr lvl="2"/>
            <a:r>
              <a:rPr lang="en-US" altLang="en-US" dirty="0" smtClean="0"/>
              <a:t>Take advantage of specialized hardware features</a:t>
            </a:r>
          </a:p>
          <a:p>
            <a:pPr lvl="1"/>
            <a:r>
              <a:rPr lang="en-US" altLang="en-US" dirty="0" smtClean="0"/>
              <a:t>3. Parallelism enhancing (IR level often, but sometimes </a:t>
            </a:r>
            <a:r>
              <a:rPr lang="en-US" altLang="en-US" dirty="0" err="1" smtClean="0"/>
              <a:t>llc</a:t>
            </a:r>
            <a:r>
              <a:rPr lang="en-US" altLang="en-US" dirty="0" smtClean="0"/>
              <a:t>)</a:t>
            </a:r>
          </a:p>
          <a:p>
            <a:pPr lvl="2"/>
            <a:r>
              <a:rPr lang="en-US" altLang="en-US" dirty="0" smtClean="0"/>
              <a:t>Increasing parallelism (ILP or TLP)</a:t>
            </a:r>
          </a:p>
          <a:p>
            <a:pPr lvl="2"/>
            <a:r>
              <a:rPr lang="en-US" altLang="en-US" dirty="0" smtClean="0"/>
              <a:t>Possibly increase instructions</a:t>
            </a:r>
          </a:p>
        </p:txBody>
      </p:sp>
    </p:spTree>
    <p:extLst>
      <p:ext uri="{BB962C8B-B14F-4D97-AF65-F5344CB8AC3E}">
        <p14:creationId xmlns:p14="http://schemas.microsoft.com/office/powerpoint/2010/main" val="956666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Tour Through the Classical Optimizations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For this class – Go over concepts of a small subset of the optimizations</a:t>
            </a:r>
          </a:p>
          <a:p>
            <a:pPr lvl="1"/>
            <a:r>
              <a:rPr lang="en-US" altLang="en-US" smtClean="0"/>
              <a:t>What it is, why its useful</a:t>
            </a:r>
          </a:p>
          <a:p>
            <a:pPr lvl="1"/>
            <a:r>
              <a:rPr lang="en-US" altLang="en-US" smtClean="0"/>
              <a:t>When can it be applied (set of conditions that must be satisfied)</a:t>
            </a:r>
          </a:p>
          <a:p>
            <a:pPr lvl="1"/>
            <a:r>
              <a:rPr lang="en-US" altLang="en-US" smtClean="0"/>
              <a:t>How it works</a:t>
            </a:r>
          </a:p>
          <a:p>
            <a:pPr lvl="1"/>
            <a:r>
              <a:rPr lang="en-US" altLang="en-US" smtClean="0"/>
              <a:t>Give you the flavor but don’t want to beat you over the head</a:t>
            </a:r>
          </a:p>
          <a:p>
            <a:r>
              <a:rPr lang="en-US" altLang="en-US" smtClean="0"/>
              <a:t>Challenges</a:t>
            </a:r>
          </a:p>
          <a:p>
            <a:pPr lvl="1"/>
            <a:r>
              <a:rPr lang="en-US" altLang="en-US" smtClean="0"/>
              <a:t>Register pressure?</a:t>
            </a:r>
          </a:p>
          <a:p>
            <a:pPr lvl="1"/>
            <a:r>
              <a:rPr lang="en-US" altLang="en-US" smtClean="0"/>
              <a:t>Parallelism verses operation count</a:t>
            </a:r>
          </a:p>
        </p:txBody>
      </p:sp>
    </p:spTree>
    <p:extLst>
      <p:ext uri="{BB962C8B-B14F-4D97-AF65-F5344CB8AC3E}">
        <p14:creationId xmlns:p14="http://schemas.microsoft.com/office/powerpoint/2010/main" val="40287644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First Optimization: Dead </a:t>
            </a:r>
            <a:r>
              <a:rPr lang="en-US" altLang="en-US" dirty="0" smtClean="0"/>
              <a:t>Code Elimination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544638"/>
            <a:ext cx="37719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smtClean="0"/>
              <a:t>Remove any operation who’s result is never consumed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X can be deleted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no stores or branches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DU chain empty or dest register not live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This misses some dead code!!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Especially in loops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Better Algorithm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Critical operation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store or branch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Any operation that does not directly or indirectly feed a critical operation is dead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Trace UD chains backwards from critical operations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Any op not visited is dead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7056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3</a:t>
            </a:r>
          </a:p>
          <a:p>
            <a:pPr algn="ctr"/>
            <a:r>
              <a:rPr lang="en-US" altLang="en-US"/>
              <a:t>2. r2 = 10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7056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r4 = r4 + 1</a:t>
            </a:r>
          </a:p>
          <a:p>
            <a:pPr algn="ctr"/>
            <a:r>
              <a:rPr lang="en-US" altLang="en-US"/>
              <a:t>4. r7 = r1 * r4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562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r2 = 0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848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r3 = r3 + 1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8580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7. r3 = r2 + r1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8580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8. store (r1, r3)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74676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65532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74676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5532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76962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75438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0104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53340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53340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53340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68580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Text Box 18"/>
          <p:cNvSpPr txBox="1">
            <a:spLocks noChangeArrowheads="1"/>
          </p:cNvSpPr>
          <p:nvPr/>
        </p:nvSpPr>
        <p:spPr bwMode="auto">
          <a:xfrm>
            <a:off x="6149975" y="21177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2310" name="Text Box 18"/>
          <p:cNvSpPr txBox="1">
            <a:spLocks noChangeArrowheads="1"/>
          </p:cNvSpPr>
          <p:nvPr/>
        </p:nvSpPr>
        <p:spPr bwMode="auto">
          <a:xfrm>
            <a:off x="6149975" y="33734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2311" name="Text Box 18"/>
          <p:cNvSpPr txBox="1">
            <a:spLocks noChangeArrowheads="1"/>
          </p:cNvSpPr>
          <p:nvPr/>
        </p:nvSpPr>
        <p:spPr bwMode="auto">
          <a:xfrm>
            <a:off x="5421313" y="40671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2312" name="Text Box 18"/>
          <p:cNvSpPr txBox="1">
            <a:spLocks noChangeArrowheads="1"/>
          </p:cNvSpPr>
          <p:nvPr/>
        </p:nvSpPr>
        <p:spPr bwMode="auto">
          <a:xfrm>
            <a:off x="8572500" y="40465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2313" name="Text Box 18"/>
          <p:cNvSpPr txBox="1">
            <a:spLocks noChangeArrowheads="1"/>
          </p:cNvSpPr>
          <p:nvPr/>
        </p:nvSpPr>
        <p:spPr bwMode="auto">
          <a:xfrm>
            <a:off x="6288088" y="5280025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2314" name="Text Box 18"/>
          <p:cNvSpPr txBox="1">
            <a:spLocks noChangeArrowheads="1"/>
          </p:cNvSpPr>
          <p:nvPr/>
        </p:nvSpPr>
        <p:spPr bwMode="auto">
          <a:xfrm>
            <a:off x="6297613" y="619283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452852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From Last </a:t>
            </a:r>
            <a:r>
              <a:rPr lang="en-US" altLang="en-US" dirty="0" smtClean="0"/>
              <a:t>Time: </a:t>
            </a:r>
            <a:r>
              <a:rPr lang="en-US" altLang="en-US" dirty="0" smtClean="0"/>
              <a:t>Converting </a:t>
            </a:r>
            <a:r>
              <a:rPr lang="en-US" altLang="en-US" dirty="0" smtClean="0"/>
              <a:t>to SSA Form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24800" cy="5216525"/>
          </a:xfrm>
        </p:spPr>
        <p:txBody>
          <a:bodyPr/>
          <a:lstStyle/>
          <a:p>
            <a:r>
              <a:rPr lang="en-US" altLang="en-US" sz="2000" smtClean="0"/>
              <a:t>Trivial for straight line code</a:t>
            </a:r>
          </a:p>
          <a:p>
            <a:endParaRPr lang="en-US" altLang="en-US" sz="2000" smtClean="0"/>
          </a:p>
          <a:p>
            <a:pPr lvl="1"/>
            <a:endParaRPr lang="en-US" altLang="en-US" sz="1800" smtClean="0"/>
          </a:p>
          <a:p>
            <a:pPr lvl="1"/>
            <a:endParaRPr lang="en-US" altLang="en-US" sz="1800" smtClean="0"/>
          </a:p>
          <a:p>
            <a:endParaRPr lang="en-US" altLang="en-US" sz="2000" smtClean="0"/>
          </a:p>
          <a:p>
            <a:r>
              <a:rPr lang="en-US" altLang="en-US" sz="2000" smtClean="0"/>
              <a:t>More complex with control flow – Must use Phi nodes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70125" y="2171700"/>
            <a:ext cx="7318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-1</a:t>
            </a:r>
          </a:p>
          <a:p>
            <a:r>
              <a:rPr lang="en-US" altLang="en-US"/>
              <a:t>y = x </a:t>
            </a:r>
          </a:p>
          <a:p>
            <a:r>
              <a:rPr lang="en-US" altLang="en-US"/>
              <a:t>x = 5</a:t>
            </a:r>
          </a:p>
          <a:p>
            <a:r>
              <a:rPr lang="en-US" altLang="en-US"/>
              <a:t>z = x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962400" y="23622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943600" y="2209800"/>
            <a:ext cx="8461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-1</a:t>
            </a:r>
          </a:p>
          <a:p>
            <a:r>
              <a:rPr lang="en-US" altLang="en-US"/>
              <a:t>y = x0</a:t>
            </a:r>
          </a:p>
          <a:p>
            <a:r>
              <a:rPr lang="en-US" altLang="en-US"/>
              <a:t>x1 = 5</a:t>
            </a:r>
          </a:p>
          <a:p>
            <a:r>
              <a:rPr lang="en-US" altLang="en-US"/>
              <a:t>z = x1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362200" y="4800600"/>
            <a:ext cx="9604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 = 5</a:t>
            </a:r>
          </a:p>
          <a:p>
            <a:r>
              <a:rPr lang="en-US" altLang="en-US"/>
              <a:t>y = x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4038600" y="51054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943600" y="4648200"/>
            <a:ext cx="16271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x0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x1 = 5</a:t>
            </a:r>
          </a:p>
          <a:p>
            <a:r>
              <a:rPr lang="en-US" altLang="en-US"/>
              <a:t>x2 = Phi(x0,x1)</a:t>
            </a:r>
          </a:p>
          <a:p>
            <a:r>
              <a:rPr lang="en-US" altLang="en-US"/>
              <a:t>y = x2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dirty="0" smtClean="0"/>
              <a:t>From Last Time: Phi </a:t>
            </a:r>
            <a:r>
              <a:rPr lang="en-US" altLang="en-US" dirty="0" smtClean="0"/>
              <a:t>Nodes (aka Phi Functions)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0000"/>
                </a:solidFill>
              </a:rPr>
              <a:t>Special kind of copy that selects one of its inputs</a:t>
            </a:r>
          </a:p>
          <a:p>
            <a:r>
              <a:rPr lang="en-US" altLang="en-US" smtClean="0"/>
              <a:t>Choice of input is governed by the CFG edge along which control flow reached the Phi node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Phi nodes are required when 2 non-null paths X</a:t>
            </a:r>
            <a:r>
              <a:rPr lang="en-US" altLang="en-US" smtClean="0">
                <a:sym typeface="Wingdings" panose="05000000000000000000" pitchFamily="2" charset="2"/>
              </a:rPr>
              <a:t>Z and YZ converge at node Z, and nodes X and Y contain assignments to V</a:t>
            </a:r>
            <a:endParaRPr lang="en-US" altLang="en-US" smtClean="0"/>
          </a:p>
          <a:p>
            <a:pPr lvl="1"/>
            <a:endParaRPr lang="en-US" altLang="en-US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489325" y="30861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76800" y="31242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x1 = 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810000" y="3505200"/>
            <a:ext cx="457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>
            <a:off x="4419600" y="3505200"/>
            <a:ext cx="7620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581400" y="4419600"/>
            <a:ext cx="1627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x2 = Phi(x0,x1)</a:t>
            </a:r>
          </a:p>
        </p:txBody>
      </p:sp>
    </p:spTree>
    <p:extLst>
      <p:ext uri="{BB962C8B-B14F-4D97-AF65-F5344CB8AC3E}">
        <p14:creationId xmlns:p14="http://schemas.microsoft.com/office/powerpoint/2010/main" val="299428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From Last Time: Converting </a:t>
            </a:r>
            <a:r>
              <a:rPr lang="en-US" altLang="en-US" dirty="0" smtClean="0"/>
              <a:t>to SSA Form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What about loops?</a:t>
            </a:r>
          </a:p>
          <a:p>
            <a:pPr lvl="1"/>
            <a:r>
              <a:rPr lang="en-US" altLang="en-US" smtClean="0"/>
              <a:t>No problem!, use Phi nodes again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28800" y="3429000"/>
            <a:ext cx="14366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 = i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 &lt; 50)</a:t>
            </a:r>
          </a:p>
          <a:p>
            <a:endParaRPr lang="en-US" alt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521075" y="36195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730875" y="3314700"/>
            <a:ext cx="1760538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i0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i1 = Phi(i0, i2)</a:t>
            </a:r>
          </a:p>
          <a:p>
            <a:r>
              <a:rPr lang="en-US" altLang="en-US"/>
              <a:t>    i2 = i1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(i2 &lt; 50)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SSA Construction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en-US" smtClean="0"/>
              <a:t>High-level algorithm</a:t>
            </a:r>
          </a:p>
          <a:p>
            <a:pPr marL="873125" lvl="1" indent="-381000">
              <a:buFontTx/>
              <a:buAutoNum type="arabicPeriod"/>
            </a:pPr>
            <a:r>
              <a:rPr lang="en-US" altLang="en-US" smtClean="0"/>
              <a:t>Insert Phi nodes</a:t>
            </a:r>
          </a:p>
          <a:p>
            <a:pPr marL="873125" lvl="1" indent="-381000">
              <a:buFontTx/>
              <a:buAutoNum type="arabicPeriod"/>
            </a:pPr>
            <a:r>
              <a:rPr lang="en-US" altLang="en-US" smtClean="0"/>
              <a:t>Rename variables</a:t>
            </a:r>
          </a:p>
          <a:p>
            <a:pPr marL="457200" indent="-457200"/>
            <a:r>
              <a:rPr lang="en-US" altLang="en-US" smtClean="0"/>
              <a:t>A dumb algorithm</a:t>
            </a:r>
          </a:p>
          <a:p>
            <a:pPr marL="873125" lvl="1" indent="-381000"/>
            <a:r>
              <a:rPr lang="en-US" altLang="en-US" smtClean="0"/>
              <a:t>Insert Phi functions at every join for every variable</a:t>
            </a:r>
          </a:p>
          <a:p>
            <a:pPr marL="873125" lvl="1" indent="-381000"/>
            <a:r>
              <a:rPr lang="en-US" altLang="en-US" smtClean="0"/>
              <a:t>Solve reaching definitions</a:t>
            </a:r>
          </a:p>
          <a:p>
            <a:pPr marL="873125" lvl="1" indent="-381000"/>
            <a:r>
              <a:rPr lang="en-US" altLang="en-US" smtClean="0"/>
              <a:t>Rename each use to the def that reaches it (will be unique)</a:t>
            </a:r>
          </a:p>
          <a:p>
            <a:pPr marL="457200" indent="-457200"/>
            <a:r>
              <a:rPr lang="en-US" altLang="en-US" smtClean="0"/>
              <a:t>Problems with the dumb algorithm</a:t>
            </a:r>
          </a:p>
          <a:p>
            <a:pPr marL="873125" lvl="1" indent="-381000"/>
            <a:r>
              <a:rPr lang="en-US" altLang="en-US" smtClean="0"/>
              <a:t>Too many Phi functions (precision)</a:t>
            </a:r>
          </a:p>
          <a:p>
            <a:pPr marL="873125" lvl="1" indent="-381000"/>
            <a:r>
              <a:rPr lang="en-US" altLang="en-US" smtClean="0"/>
              <a:t>Too many Phi functions (space)</a:t>
            </a:r>
          </a:p>
          <a:p>
            <a:pPr marL="873125" lvl="1" indent="-381000"/>
            <a:r>
              <a:rPr lang="en-US" altLang="en-US" smtClean="0"/>
              <a:t>Too many Phi functions (time)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534400" cy="615950"/>
          </a:xfrm>
        </p:spPr>
        <p:txBody>
          <a:bodyPr/>
          <a:lstStyle/>
          <a:p>
            <a:r>
              <a:rPr lang="en-US" altLang="en-US" smtClean="0"/>
              <a:t>Need Better Phi Node Insertion Algorithm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7848600" cy="5216525"/>
          </a:xfrm>
        </p:spPr>
        <p:txBody>
          <a:bodyPr/>
          <a:lstStyle/>
          <a:p>
            <a:r>
              <a:rPr lang="en-US" altLang="en-US" sz="1800" smtClean="0">
                <a:solidFill>
                  <a:srgbClr val="FF0000"/>
                </a:solidFill>
              </a:rPr>
              <a:t>A definition at n forces a Phi node at m iff n not in DOM(m), but n in DOM(p) for some predecessors p of m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438400" y="3352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600200" y="4038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352800" y="4038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267200" y="4724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743200" y="4724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352800" y="541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2438400" y="6096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438400" y="2667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28956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2133600" y="3733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2895600" y="3733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32004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3810000" y="4419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3200400" y="5105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3886200" y="5105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H="1">
            <a:off x="3200400" y="5791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2133600" y="4419600"/>
            <a:ext cx="4572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971800" y="6477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>
            <a:off x="1143000" y="6553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V="1">
            <a:off x="1143000" y="3200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1143000" y="3200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2743200" y="3200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1905000" y="2667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905000" y="3352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1066800" y="4038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2819400" y="4038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2209800" y="4724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819400" y="541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1905000" y="609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3733800" y="4724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5410200" y="2667000"/>
            <a:ext cx="28765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def in BB4 forces Phi in BB6</a:t>
            </a:r>
          </a:p>
          <a:p>
            <a:r>
              <a:rPr lang="en-US" altLang="en-US"/>
              <a:t>def in BB6 forces Phi in BB7</a:t>
            </a:r>
          </a:p>
          <a:p>
            <a:r>
              <a:rPr lang="en-US" altLang="en-US"/>
              <a:t>def in BB7 forces Phi in BB1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5105400" y="5334000"/>
            <a:ext cx="39179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Dominance frontier</a:t>
            </a:r>
          </a:p>
          <a:p>
            <a:r>
              <a:rPr lang="en-US" altLang="en-US"/>
              <a:t>The dominance frontier of node X is the</a:t>
            </a:r>
          </a:p>
          <a:p>
            <a:r>
              <a:rPr lang="en-US" altLang="en-US"/>
              <a:t>set of nodes Y such that</a:t>
            </a:r>
          </a:p>
          <a:p>
            <a:r>
              <a:rPr lang="en-US" altLang="en-US"/>
              <a:t>    * X dominates a predecessor of Y, but</a:t>
            </a:r>
          </a:p>
          <a:p>
            <a:r>
              <a:rPr lang="en-US" altLang="en-US"/>
              <a:t>    * X does not strictly dominate Y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5410200" y="4191000"/>
            <a:ext cx="34417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Phi is placed in the block that</a:t>
            </a:r>
          </a:p>
          <a:p>
            <a:r>
              <a:rPr lang="en-US" altLang="en-US"/>
              <a:t>is just outside the dominated region</a:t>
            </a:r>
          </a:p>
          <a:p>
            <a:r>
              <a:rPr lang="en-US" altLang="en-US"/>
              <a:t>of the definition BB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Recall: Dominator Tree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514600" y="3124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676400" y="3810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429000" y="3810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4343400" y="4495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819400" y="4495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429000" y="5181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2514600" y="5867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2514600" y="2438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2971800" y="2819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2209800" y="35052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971800" y="35052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3276600" y="4191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3886200" y="4191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3276600" y="48768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3962400" y="48768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3276600" y="5562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2209800" y="4191000"/>
            <a:ext cx="4572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3048000" y="624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>
            <a:off x="1219200" y="6324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1219200" y="29718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1219200" y="2971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819400" y="2971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1981200" y="2438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1981200" y="3124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1143000" y="3810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2895600" y="3810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2286000" y="449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28956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981200" y="5867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3810000" y="449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67056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6705600" y="3810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6019800" y="4267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7162800" y="4267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6781800" y="4876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71628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7467600" y="4876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6705600" y="6019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6934200" y="3581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 flipH="1">
            <a:off x="6400800" y="4114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6934200" y="4114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flipH="1">
            <a:off x="7086600" y="4572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>
            <a:off x="7391400" y="4572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7391400" y="4572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1" name="Freeform 47"/>
          <p:cNvSpPr>
            <a:spLocks/>
          </p:cNvSpPr>
          <p:nvPr/>
        </p:nvSpPr>
        <p:spPr bwMode="auto">
          <a:xfrm>
            <a:off x="7239000" y="3733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5105400" y="1600200"/>
            <a:ext cx="15716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0	0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1	0,1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2	0,1,2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3	0,1,3</a:t>
            </a: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6934200" y="1600200"/>
            <a:ext cx="16573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4	0,1,3,4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5	0,1,3,5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6	0,1,3,6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7	0,1,7</a:t>
            </a:r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6400800" y="6400800"/>
            <a:ext cx="109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Dom tree</a:t>
            </a:r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990600" y="1600200"/>
            <a:ext cx="347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First BB is the root node, each node</a:t>
            </a:r>
          </a:p>
          <a:p>
            <a:r>
              <a:rPr lang="en-US" altLang="en-US">
                <a:solidFill>
                  <a:schemeClr val="tx1"/>
                </a:solidFill>
              </a:rPr>
              <a:t>dominates all of its descendants</a:t>
            </a:r>
          </a:p>
        </p:txBody>
      </p: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4953000" y="1600200"/>
            <a:ext cx="3886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Computing Dominance Frontiers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981200" y="2286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1430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8956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8100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2860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981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1981200" y="160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438400" y="198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1676400" y="26670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2438400" y="2667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2743200" y="3352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33528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2743200" y="4038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3429000" y="40386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27432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1676400" y="3352800"/>
            <a:ext cx="4572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25146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>
            <a:off x="685800" y="5486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685800" y="21336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685800" y="21336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286000" y="213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447800" y="160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14478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6096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3622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7526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1447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32766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5486400" y="1676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486400" y="2209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4800600" y="2667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5943600" y="2667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5626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5943600" y="3581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62484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5486400" y="4419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5715000" y="198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flipH="1">
            <a:off x="5181600" y="25146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5715000" y="25146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 flipH="1">
            <a:off x="5867400" y="29718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>
            <a:off x="6172200" y="29718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6172200" y="29718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5" name="Freeform 47"/>
          <p:cNvSpPr>
            <a:spLocks/>
          </p:cNvSpPr>
          <p:nvPr/>
        </p:nvSpPr>
        <p:spPr bwMode="auto">
          <a:xfrm>
            <a:off x="6019800" y="21336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4887854" y="5479026"/>
            <a:ext cx="457529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For each join point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For each predecessor, Y, of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Run up to the IDOM(X) in the dominator tree,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adding X to DF(N) for each N between Y and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IDOM(X) </a:t>
            </a:r>
            <a:r>
              <a:rPr lang="en-US" altLang="en-US" sz="1600" dirty="0">
                <a:solidFill>
                  <a:srgbClr val="00B050"/>
                </a:solidFill>
              </a:rPr>
              <a:t>(or X, whichever is encountered first)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7451725" y="1714500"/>
            <a:ext cx="1390650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BB	DF</a:t>
            </a:r>
          </a:p>
          <a:p>
            <a:r>
              <a:rPr lang="en-US" altLang="en-US"/>
              <a:t>0	</a:t>
            </a:r>
          </a:p>
          <a:p>
            <a:r>
              <a:rPr lang="en-US" altLang="en-US"/>
              <a:t>1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  <a:p>
            <a:r>
              <a:rPr lang="en-US" altLang="en-US"/>
              <a:t>7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8864</TotalTime>
  <Words>2911</Words>
  <Application>Microsoft Office PowerPoint</Application>
  <PresentationFormat>Custom</PresentationFormat>
  <Paragraphs>914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Hewlett</vt:lpstr>
      <vt:lpstr>Monotype Sorts</vt:lpstr>
      <vt:lpstr>Times New Roman</vt:lpstr>
      <vt:lpstr>Wingdings</vt:lpstr>
      <vt:lpstr>hp new</vt:lpstr>
      <vt:lpstr>EECS 583 – Class 7 Static Single Assignment Form</vt:lpstr>
      <vt:lpstr>Announcements &amp; Reading Material</vt:lpstr>
      <vt:lpstr>From Last Time: Converting to SSA Form</vt:lpstr>
      <vt:lpstr>From Last Time: Phi Nodes (aka Phi Functions)</vt:lpstr>
      <vt:lpstr>From Last Time: Converting to SSA Form (2)</vt:lpstr>
      <vt:lpstr>SSA Construction</vt:lpstr>
      <vt:lpstr>Need Better Phi Node Insertion Algorithm</vt:lpstr>
      <vt:lpstr>Recall: Dominator Tree</vt:lpstr>
      <vt:lpstr>Computing Dominance Frontiers</vt:lpstr>
      <vt:lpstr>Class Problem – Compute DF for each BB</vt:lpstr>
      <vt:lpstr>SSA Step 1 - Phi Node Insertion</vt:lpstr>
      <vt:lpstr>Phi Node Insertion - Example</vt:lpstr>
      <vt:lpstr>Class Problem – Insert the Phi Nodes</vt:lpstr>
      <vt:lpstr>SSA Step 2 – Renaming Variables</vt:lpstr>
      <vt:lpstr>Renaming – Example (Initial State)</vt:lpstr>
      <vt:lpstr>Renaming – Example (After BB0)</vt:lpstr>
      <vt:lpstr>Renaming – Example (After BB1)</vt:lpstr>
      <vt:lpstr>Renaming – Example (After BB2)</vt:lpstr>
      <vt:lpstr>Renaming – Example (Before BB3)</vt:lpstr>
      <vt:lpstr>Renaming – Example (After BB3)</vt:lpstr>
      <vt:lpstr>Renaming – Example (After BB4)</vt:lpstr>
      <vt:lpstr>Renaming – Example (After BB5)</vt:lpstr>
      <vt:lpstr>Renaming – Example (After BB6)</vt:lpstr>
      <vt:lpstr>Renaming – Example (After BB7)</vt:lpstr>
      <vt:lpstr>Homework Problem – Rename the Variables</vt:lpstr>
      <vt:lpstr>Homework Problem –Answer </vt:lpstr>
      <vt:lpstr>Next Topic: Code Optimization</vt:lpstr>
      <vt:lpstr>A Tour Through the Classical Optimizations</vt:lpstr>
      <vt:lpstr>First Optimization: Dead Code Elimination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232</cp:revision>
  <cp:lastPrinted>2001-10-18T06:50:13Z</cp:lastPrinted>
  <dcterms:created xsi:type="dcterms:W3CDTF">1999-01-24T07:45:10Z</dcterms:created>
  <dcterms:modified xsi:type="dcterms:W3CDTF">2025-09-17T02:30:15Z</dcterms:modified>
</cp:coreProperties>
</file>