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510" r:id="rId3"/>
    <p:sldId id="529" r:id="rId4"/>
    <p:sldId id="530" r:id="rId5"/>
    <p:sldId id="531" r:id="rId6"/>
    <p:sldId id="513" r:id="rId7"/>
    <p:sldId id="514" r:id="rId8"/>
    <p:sldId id="515" r:id="rId9"/>
    <p:sldId id="516" r:id="rId10"/>
    <p:sldId id="517" r:id="rId11"/>
    <p:sldId id="518" r:id="rId12"/>
    <p:sldId id="532" r:id="rId13"/>
    <p:sldId id="526" r:id="rId14"/>
    <p:sldId id="527" r:id="rId15"/>
    <p:sldId id="519" r:id="rId16"/>
    <p:sldId id="520" r:id="rId17"/>
    <p:sldId id="521" r:id="rId18"/>
    <p:sldId id="533" r:id="rId19"/>
    <p:sldId id="525" r:id="rId20"/>
    <p:sldId id="528" r:id="rId21"/>
    <p:sldId id="534" r:id="rId22"/>
    <p:sldId id="535" r:id="rId23"/>
    <p:sldId id="540" r:id="rId24"/>
    <p:sldId id="536" r:id="rId25"/>
    <p:sldId id="537" r:id="rId26"/>
    <p:sldId id="539" r:id="rId27"/>
  </p:sldIdLst>
  <p:sldSz cx="10058400" cy="7772400"/>
  <p:notesSz cx="6858000" cy="9029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>
          <p15:clr>
            <a:srgbClr val="A4A3A4"/>
          </p15:clr>
        </p15:guide>
        <p15:guide id="2" pos="30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5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BCB"/>
    <a:srgbClr val="00FFFF"/>
    <a:srgbClr val="CCECFF"/>
    <a:srgbClr val="FFFF00"/>
    <a:srgbClr val="FF6600"/>
    <a:srgbClr val="FF9999"/>
    <a:srgbClr val="FF00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360" y="120"/>
      </p:cViewPr>
      <p:guideLst>
        <p:guide orient="horz" pos="1200"/>
        <p:guide pos="3072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748"/>
    </p:cViewPr>
  </p:sorterViewPr>
  <p:notesViewPr>
    <p:cSldViewPr>
      <p:cViewPr varScale="1">
        <p:scale>
          <a:sx n="67" d="100"/>
          <a:sy n="67" d="100"/>
        </p:scale>
        <p:origin x="-1478" y="-58"/>
      </p:cViewPr>
      <p:guideLst>
        <p:guide orient="horz" pos="2845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30163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4288" y="8543925"/>
            <a:ext cx="2994026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543925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887413">
              <a:defRPr sz="1000" i="1" smtClean="0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fld id="{F969C1C6-F3E8-4F0C-A836-FA7BB84EA9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8422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8413" y="715963"/>
            <a:ext cx="4324350" cy="3341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305300"/>
            <a:ext cx="5019675" cy="403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59" tIns="59330" rIns="90559" bIns="59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977900"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BC6FA58-9522-4F25-8F9F-DC3B2536EC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09109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7148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46150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3033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908175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15FA6962-8FB9-4DD2-9911-2A87628B4372}" type="slidenum">
              <a:rPr lang="en-US" altLang="en-US">
                <a:solidFill>
                  <a:schemeClr val="tx1"/>
                </a:solidFill>
              </a:rPr>
              <a:pPr/>
              <a:t>0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120" rIns="92120"/>
          <a:lstStyle/>
          <a:p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3743436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14400" y="38862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2438400"/>
            <a:ext cx="7772400" cy="14478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3284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78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838200"/>
            <a:ext cx="19621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838200"/>
            <a:ext cx="57340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959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123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2465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122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778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105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081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557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745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47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398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40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914400" y="1447800"/>
            <a:ext cx="77692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38200"/>
            <a:ext cx="77724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41475"/>
            <a:ext cx="7696200" cy="521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781800"/>
            <a:ext cx="3429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defTabSz="1106488"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5200" y="67818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algn="r" defTabSz="1106488">
              <a:defRPr sz="1400">
                <a:solidFill>
                  <a:schemeClr val="tx2"/>
                </a:solidFill>
                <a:latin typeface="Hewlett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914400" y="68580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495800" y="6858000"/>
            <a:ext cx="68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>
            <a:lvl1pPr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400" smtClean="0">
                <a:solidFill>
                  <a:schemeClr val="tx1"/>
                </a:solidFill>
              </a:rPr>
              <a:t>- </a:t>
            </a:r>
            <a:fld id="{C95AC57B-8329-4A24-94FE-497FEFB2C3DA}" type="slidenum">
              <a:rPr lang="en-US" altLang="en-US" sz="1400" smtClean="0">
                <a:solidFill>
                  <a:schemeClr val="tx1"/>
                </a:solidFill>
              </a:rPr>
              <a:pPr algn="ctr">
                <a:defRPr/>
              </a:pPr>
              <a:t>‹#›</a:t>
            </a:fld>
            <a:r>
              <a:rPr lang="en-US" altLang="en-US" sz="1400" smtClean="0">
                <a:solidFill>
                  <a:schemeClr val="tx1"/>
                </a:solidFill>
              </a:rPr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  <p:sldLayoutId id="2147483765" r:id="rId13"/>
    <p:sldLayoutId id="2147483766" r:id="rId14"/>
  </p:sldLayoutIdLst>
  <p:txStyles>
    <p:titleStyle>
      <a:lvl1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2pPr>
      <a:lvl3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3pPr>
      <a:lvl4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4pPr>
      <a:lvl5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5pPr>
      <a:lvl6pPr marL="4572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6pPr>
      <a:lvl7pPr marL="9144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7pPr>
      <a:lvl8pPr marL="13716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8pPr>
      <a:lvl9pPr marL="18288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9pPr>
    </p:titleStyle>
    <p:bodyStyle>
      <a:lvl1pPr marL="377825" indent="-377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Monotype Sort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143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00000"/>
        <a:buChar char="»"/>
        <a:defRPr sz="2000">
          <a:solidFill>
            <a:schemeClr val="tx1"/>
          </a:solidFill>
          <a:latin typeface="+mn-lt"/>
        </a:defRPr>
      </a:lvl2pPr>
      <a:lvl3pPr marL="1171575" indent="-250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Ÿ"/>
        <a:defRPr>
          <a:solidFill>
            <a:schemeClr val="tx1"/>
          </a:solidFill>
          <a:latin typeface="+mn-lt"/>
        </a:defRPr>
      </a:lvl3pPr>
      <a:lvl4pPr marL="1538288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Monotype Sorts" pitchFamily="2" charset="2"/>
        <a:buChar char="u"/>
        <a:defRPr sz="1600">
          <a:solidFill>
            <a:schemeClr val="tx1"/>
          </a:solidFill>
          <a:latin typeface="+mn-lt"/>
        </a:defRPr>
      </a:lvl4pPr>
      <a:lvl5pPr marL="19050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5pPr>
      <a:lvl6pPr marL="23622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6pPr>
      <a:lvl7pPr marL="28194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7pPr>
      <a:lvl8pPr marL="32766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8pPr>
      <a:lvl9pPr marL="37338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8001000" cy="1447800"/>
          </a:xfrm>
          <a:noFill/>
        </p:spPr>
        <p:txBody>
          <a:bodyPr lIns="111125" tIns="55562" rIns="111125" bIns="55562"/>
          <a:lstStyle/>
          <a:p>
            <a:r>
              <a:rPr lang="en-US" altLang="en-US" sz="4800" dirty="0" smtClean="0"/>
              <a:t>EECS 583 – Class 6</a:t>
            </a:r>
            <a:br>
              <a:rPr lang="en-US" altLang="en-US" sz="4800" dirty="0" smtClean="0"/>
            </a:br>
            <a:r>
              <a:rPr lang="en-US" altLang="en-US" sz="4800" dirty="0" smtClean="0">
                <a:solidFill>
                  <a:schemeClr val="accent1"/>
                </a:solidFill>
              </a:rPr>
              <a:t>Dataflow Analysis II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 lIns="111125" tIns="55562" rIns="111125" bIns="55562"/>
          <a:lstStyle/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University of Michigan</a:t>
            </a:r>
          </a:p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September </a:t>
            </a:r>
            <a:r>
              <a:rPr lang="en-US" altLang="en-US" i="1" dirty="0" smtClean="0"/>
              <a:t>15, 2025</a:t>
            </a:r>
            <a:endParaRPr lang="en-US" altLang="en-US" i="1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763000" cy="615950"/>
          </a:xfrm>
        </p:spPr>
        <p:txBody>
          <a:bodyPr/>
          <a:lstStyle/>
          <a:p>
            <a:r>
              <a:rPr lang="en-US" altLang="en-US" smtClean="0"/>
              <a:t>Compute GEN/KILL Sets for each BB (Adefs)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2362200" y="3349625"/>
            <a:ext cx="4978400" cy="338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 dirty="0">
                <a:solidFill>
                  <a:schemeClr val="tx1"/>
                </a:solidFill>
              </a:rPr>
              <a:t>for </a:t>
            </a:r>
            <a:r>
              <a:rPr lang="en-US" altLang="en-US" dirty="0">
                <a:solidFill>
                  <a:schemeClr val="tx1"/>
                </a:solidFill>
              </a:rPr>
              <a:t>each basic block in the procedure, X, </a:t>
            </a:r>
            <a:r>
              <a:rPr lang="en-US" altLang="en-US" u="sng" dirty="0">
                <a:solidFill>
                  <a:schemeClr val="tx1"/>
                </a:solidFill>
              </a:rPr>
              <a:t>do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    GEN(X) = 0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    KILL(X) = 0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    </a:t>
            </a:r>
            <a:r>
              <a:rPr lang="en-US" altLang="en-US" u="sng" dirty="0">
                <a:solidFill>
                  <a:schemeClr val="tx1"/>
                </a:solidFill>
              </a:rPr>
              <a:t>for</a:t>
            </a:r>
            <a:r>
              <a:rPr lang="en-US" altLang="en-US" dirty="0">
                <a:solidFill>
                  <a:schemeClr val="tx1"/>
                </a:solidFill>
              </a:rPr>
              <a:t> each operation in sequential order in X, op, </a:t>
            </a:r>
            <a:r>
              <a:rPr lang="en-US" altLang="en-US" u="sng" dirty="0">
                <a:solidFill>
                  <a:schemeClr val="tx1"/>
                </a:solidFill>
              </a:rPr>
              <a:t>do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        </a:t>
            </a:r>
            <a:r>
              <a:rPr lang="en-US" altLang="en-US" u="sng" dirty="0">
                <a:solidFill>
                  <a:schemeClr val="tx1"/>
                </a:solidFill>
              </a:rPr>
              <a:t>for</a:t>
            </a:r>
            <a:r>
              <a:rPr lang="en-US" altLang="en-US" dirty="0">
                <a:solidFill>
                  <a:schemeClr val="tx1"/>
                </a:solidFill>
              </a:rPr>
              <a:t> each destination operand of op, </a:t>
            </a:r>
            <a:r>
              <a:rPr lang="en-US" altLang="en-US" dirty="0" err="1">
                <a:solidFill>
                  <a:schemeClr val="tx1"/>
                </a:solidFill>
              </a:rPr>
              <a:t>dest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u="sng" dirty="0">
                <a:solidFill>
                  <a:schemeClr val="tx1"/>
                </a:solidFill>
              </a:rPr>
              <a:t>do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             </a:t>
            </a:r>
            <a:r>
              <a:rPr lang="en-US" altLang="en-US" dirty="0">
                <a:solidFill>
                  <a:srgbClr val="FF0000"/>
                </a:solidFill>
              </a:rPr>
              <a:t>G = op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             K = {all ops which define </a:t>
            </a:r>
            <a:r>
              <a:rPr lang="en-US" altLang="en-US" dirty="0" err="1">
                <a:solidFill>
                  <a:srgbClr val="FF0000"/>
                </a:solidFill>
              </a:rPr>
              <a:t>dest</a:t>
            </a:r>
            <a:r>
              <a:rPr lang="en-US" altLang="en-US" dirty="0">
                <a:solidFill>
                  <a:srgbClr val="FF0000"/>
                </a:solidFill>
              </a:rPr>
              <a:t> – op}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             GEN(X) = G + (GEN(X) – K)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             KILL(X) = K + (KILL(X) – G)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        </a:t>
            </a:r>
            <a:r>
              <a:rPr lang="en-US" altLang="en-US" u="sng" dirty="0" err="1">
                <a:solidFill>
                  <a:schemeClr val="tx1"/>
                </a:solidFill>
              </a:rPr>
              <a:t>endfor</a:t>
            </a:r>
            <a:endParaRPr lang="en-US" altLang="en-US" u="sng" dirty="0">
              <a:solidFill>
                <a:schemeClr val="tx1"/>
              </a:solidFill>
            </a:endParaRPr>
          </a:p>
          <a:p>
            <a:r>
              <a:rPr lang="en-US" altLang="en-US" dirty="0">
                <a:solidFill>
                  <a:schemeClr val="tx1"/>
                </a:solidFill>
              </a:rPr>
              <a:t>    </a:t>
            </a:r>
            <a:r>
              <a:rPr lang="en-US" altLang="en-US" u="sng" dirty="0" err="1">
                <a:solidFill>
                  <a:schemeClr val="tx1"/>
                </a:solidFill>
              </a:rPr>
              <a:t>endfor</a:t>
            </a:r>
            <a:endParaRPr lang="en-US" altLang="en-US" dirty="0">
              <a:solidFill>
                <a:schemeClr val="tx1"/>
              </a:solidFill>
            </a:endParaRPr>
          </a:p>
          <a:p>
            <a:r>
              <a:rPr lang="en-US" altLang="en-US" u="sng" dirty="0" err="1" smtClean="0">
                <a:solidFill>
                  <a:schemeClr val="tx1"/>
                </a:solidFill>
              </a:rPr>
              <a:t>endwhile</a:t>
            </a:r>
            <a:endParaRPr lang="en-US" altLang="en-US" u="sng" dirty="0">
              <a:solidFill>
                <a:schemeClr val="tx1"/>
              </a:solidFill>
            </a:endParaRP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1660525" y="2247900"/>
            <a:ext cx="6249988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/>
              <a:t>Exactly the same as reaching defs !!!</a:t>
            </a:r>
          </a:p>
        </p:txBody>
      </p:sp>
    </p:spTree>
    <p:extLst>
      <p:ext uri="{BB962C8B-B14F-4D97-AF65-F5344CB8AC3E}">
        <p14:creationId xmlns:p14="http://schemas.microsoft.com/office/powerpoint/2010/main" val="4056790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458200" cy="615950"/>
          </a:xfrm>
        </p:spPr>
        <p:txBody>
          <a:bodyPr/>
          <a:lstStyle/>
          <a:p>
            <a:r>
              <a:rPr lang="en-US" altLang="en-US" smtClean="0"/>
              <a:t>Compute IN/OUT Sets for all BBs (Adefs)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2133600" y="1597025"/>
            <a:ext cx="5811838" cy="535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U = universal set of all operations in the Procedure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IN(0) = 0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OUT(0) = GEN(0)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for each basic block in procedure, W, (W != 0), do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    IN(W) = 0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    OUT(W) = U – KILL(W)</a:t>
            </a:r>
          </a:p>
          <a:p>
            <a:endParaRPr lang="en-US" altLang="en-US" dirty="0">
              <a:solidFill>
                <a:schemeClr val="tx1"/>
              </a:solidFill>
            </a:endParaRPr>
          </a:p>
          <a:p>
            <a:r>
              <a:rPr lang="en-US" altLang="en-US" dirty="0">
                <a:solidFill>
                  <a:schemeClr val="tx1"/>
                </a:solidFill>
              </a:rPr>
              <a:t>change = 1</a:t>
            </a:r>
          </a:p>
          <a:p>
            <a:r>
              <a:rPr lang="en-US" altLang="en-US" u="sng" dirty="0">
                <a:solidFill>
                  <a:schemeClr val="tx1"/>
                </a:solidFill>
              </a:rPr>
              <a:t>while</a:t>
            </a:r>
            <a:r>
              <a:rPr lang="en-US" altLang="en-US" dirty="0">
                <a:solidFill>
                  <a:schemeClr val="tx1"/>
                </a:solidFill>
              </a:rPr>
              <a:t> (change) </a:t>
            </a:r>
            <a:r>
              <a:rPr lang="en-US" altLang="en-US" u="sng" dirty="0">
                <a:solidFill>
                  <a:schemeClr val="tx1"/>
                </a:solidFill>
              </a:rPr>
              <a:t>do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    change = 0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    </a:t>
            </a:r>
            <a:r>
              <a:rPr lang="en-US" altLang="en-US" u="sng" dirty="0">
                <a:solidFill>
                  <a:schemeClr val="tx1"/>
                </a:solidFill>
              </a:rPr>
              <a:t>for</a:t>
            </a:r>
            <a:r>
              <a:rPr lang="en-US" altLang="en-US" dirty="0">
                <a:solidFill>
                  <a:schemeClr val="tx1"/>
                </a:solidFill>
              </a:rPr>
              <a:t> each basic block in procedure, X, </a:t>
            </a:r>
            <a:r>
              <a:rPr lang="en-US" altLang="en-US" u="sng" dirty="0">
                <a:solidFill>
                  <a:schemeClr val="tx1"/>
                </a:solidFill>
              </a:rPr>
              <a:t>do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        </a:t>
            </a:r>
            <a:r>
              <a:rPr lang="en-US" altLang="en-US" dirty="0" err="1">
                <a:solidFill>
                  <a:schemeClr val="tx1"/>
                </a:solidFill>
              </a:rPr>
              <a:t>old_OUT</a:t>
            </a:r>
            <a:r>
              <a:rPr lang="en-US" altLang="en-US" dirty="0">
                <a:solidFill>
                  <a:schemeClr val="tx1"/>
                </a:solidFill>
              </a:rPr>
              <a:t> = OUT(X)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        </a:t>
            </a:r>
            <a:r>
              <a:rPr lang="en-US" altLang="en-US" dirty="0">
                <a:solidFill>
                  <a:srgbClr val="FF0000"/>
                </a:solidFill>
              </a:rPr>
              <a:t>IN(X) = </a:t>
            </a:r>
            <a:r>
              <a:rPr lang="en-US" altLang="en-US" b="1" dirty="0">
                <a:solidFill>
                  <a:srgbClr val="FF0000"/>
                </a:solidFill>
              </a:rPr>
              <a:t>Intersect</a:t>
            </a:r>
            <a:r>
              <a:rPr lang="en-US" altLang="en-US" dirty="0">
                <a:solidFill>
                  <a:srgbClr val="FF0000"/>
                </a:solidFill>
              </a:rPr>
              <a:t>(OUT(Y)) for all predecessors Y of X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        OUT(X) = GEN(X) + (IN(X) – KILL(X))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        </a:t>
            </a:r>
            <a:r>
              <a:rPr lang="en-US" altLang="en-US" u="sng" dirty="0">
                <a:solidFill>
                  <a:schemeClr val="tx1"/>
                </a:solidFill>
              </a:rPr>
              <a:t>if </a:t>
            </a:r>
            <a:r>
              <a:rPr lang="en-US" altLang="en-US" dirty="0">
                <a:solidFill>
                  <a:schemeClr val="tx1"/>
                </a:solidFill>
              </a:rPr>
              <a:t>(</a:t>
            </a:r>
            <a:r>
              <a:rPr lang="en-US" altLang="en-US" dirty="0" err="1">
                <a:solidFill>
                  <a:schemeClr val="tx1"/>
                </a:solidFill>
              </a:rPr>
              <a:t>old_OUT</a:t>
            </a:r>
            <a:r>
              <a:rPr lang="en-US" altLang="en-US" dirty="0">
                <a:solidFill>
                  <a:schemeClr val="tx1"/>
                </a:solidFill>
              </a:rPr>
              <a:t> != OUT(X)) </a:t>
            </a:r>
            <a:r>
              <a:rPr lang="en-US" altLang="en-US" u="sng" dirty="0">
                <a:solidFill>
                  <a:schemeClr val="tx1"/>
                </a:solidFill>
              </a:rPr>
              <a:t>then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            change = 1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        </a:t>
            </a:r>
            <a:r>
              <a:rPr lang="en-US" altLang="en-US" u="sng" dirty="0" err="1">
                <a:solidFill>
                  <a:schemeClr val="tx1"/>
                </a:solidFill>
              </a:rPr>
              <a:t>endif</a:t>
            </a:r>
            <a:endParaRPr lang="en-US" altLang="en-US" u="sng" dirty="0">
              <a:solidFill>
                <a:schemeClr val="tx1"/>
              </a:solidFill>
            </a:endParaRPr>
          </a:p>
          <a:p>
            <a:r>
              <a:rPr lang="en-US" altLang="en-US" dirty="0">
                <a:solidFill>
                  <a:schemeClr val="tx1"/>
                </a:solidFill>
              </a:rPr>
              <a:t>    </a:t>
            </a:r>
            <a:r>
              <a:rPr lang="en-US" altLang="en-US" u="sng" dirty="0" err="1">
                <a:solidFill>
                  <a:schemeClr val="tx1"/>
                </a:solidFill>
              </a:rPr>
              <a:t>endfor</a:t>
            </a:r>
            <a:endParaRPr lang="en-US" altLang="en-US" dirty="0">
              <a:solidFill>
                <a:schemeClr val="tx1"/>
              </a:solidFill>
            </a:endParaRPr>
          </a:p>
          <a:p>
            <a:r>
              <a:rPr lang="en-US" altLang="en-US" u="sng" dirty="0" err="1" smtClean="0">
                <a:solidFill>
                  <a:schemeClr val="tx1"/>
                </a:solidFill>
              </a:rPr>
              <a:t>endwhile</a:t>
            </a:r>
            <a:endParaRPr lang="en-US" altLang="en-US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564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Example </a:t>
            </a:r>
            <a:r>
              <a:rPr lang="en-US" altLang="en-US" dirty="0" err="1"/>
              <a:t>A</a:t>
            </a:r>
            <a:r>
              <a:rPr lang="en-US" altLang="en-US" dirty="0" err="1" smtClean="0"/>
              <a:t>def</a:t>
            </a:r>
            <a:r>
              <a:rPr lang="en-US" altLang="en-US" dirty="0" smtClean="0"/>
              <a:t> Calculation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749675" y="1828800"/>
            <a:ext cx="20574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1. r1 = MEM[r2+0]</a:t>
            </a:r>
          </a:p>
          <a:p>
            <a:r>
              <a:rPr lang="en-US" altLang="en-US" b="1" dirty="0"/>
              <a:t>2. r2 = MEM[r1 + 1]</a:t>
            </a:r>
          </a:p>
          <a:p>
            <a:r>
              <a:rPr lang="en-US" altLang="en-US" b="1" dirty="0"/>
              <a:t>3. r8 = r1 * r2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2530475" y="35814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4. r1 = r1 + 5</a:t>
            </a:r>
          </a:p>
          <a:p>
            <a:r>
              <a:rPr lang="en-US" altLang="en-US" b="1"/>
              <a:t>5. r3 = r5 – r1</a:t>
            </a:r>
          </a:p>
          <a:p>
            <a:r>
              <a:rPr lang="en-US" altLang="en-US" b="1"/>
              <a:t>6. r7 = r3 * 2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5121275" y="35814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7. r2 = 0</a:t>
            </a:r>
          </a:p>
          <a:p>
            <a:r>
              <a:rPr lang="en-US" altLang="en-US" b="1"/>
              <a:t>8. r7 = r1 + r2</a:t>
            </a:r>
          </a:p>
          <a:p>
            <a:r>
              <a:rPr lang="en-US" altLang="en-US" b="1"/>
              <a:t>9. r3 = 4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3978275" y="53340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10. r3 = r3 + r7</a:t>
            </a:r>
          </a:p>
          <a:p>
            <a:r>
              <a:rPr lang="en-US" altLang="en-US" b="1"/>
              <a:t>11. r1 = r2 – r8</a:t>
            </a:r>
          </a:p>
          <a:p>
            <a:r>
              <a:rPr lang="en-US" altLang="en-US" b="1"/>
              <a:t>12. r3 = r1 * 2</a:t>
            </a:r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 flipH="1">
            <a:off x="3521075" y="29718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4740275" y="2971800"/>
            <a:ext cx="1295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5045075" y="4724400"/>
            <a:ext cx="990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3444875" y="4724400"/>
            <a:ext cx="1371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3140075" y="1825625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1905000" y="3543300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4572000" y="3543300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3368675" y="5254625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0" y="1472283"/>
            <a:ext cx="2743200" cy="113390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sz="1600"/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0" y="1553114"/>
            <a:ext cx="282481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>
                <a:solidFill>
                  <a:schemeClr val="tx1"/>
                </a:solidFill>
              </a:rPr>
              <a:t>G = op</a:t>
            </a:r>
          </a:p>
          <a:p>
            <a:r>
              <a:rPr lang="en-US" altLang="en-US" sz="1400" dirty="0" smtClean="0">
                <a:solidFill>
                  <a:schemeClr val="tx1"/>
                </a:solidFill>
              </a:rPr>
              <a:t>K </a:t>
            </a:r>
            <a:r>
              <a:rPr lang="en-US" altLang="en-US" sz="1400" dirty="0">
                <a:solidFill>
                  <a:schemeClr val="tx1"/>
                </a:solidFill>
              </a:rPr>
              <a:t>= {all ops which define </a:t>
            </a:r>
            <a:r>
              <a:rPr lang="en-US" altLang="en-US" sz="1400" dirty="0" err="1">
                <a:solidFill>
                  <a:schemeClr val="tx1"/>
                </a:solidFill>
              </a:rPr>
              <a:t>dest</a:t>
            </a:r>
            <a:r>
              <a:rPr lang="en-US" altLang="en-US" sz="1400" dirty="0">
                <a:solidFill>
                  <a:schemeClr val="tx1"/>
                </a:solidFill>
              </a:rPr>
              <a:t> – op}</a:t>
            </a:r>
          </a:p>
          <a:p>
            <a:r>
              <a:rPr lang="en-US" altLang="en-US" sz="1400" dirty="0" smtClean="0">
                <a:solidFill>
                  <a:schemeClr val="tx1"/>
                </a:solidFill>
              </a:rPr>
              <a:t>GEN(X</a:t>
            </a:r>
            <a:r>
              <a:rPr lang="en-US" altLang="en-US" sz="1400" dirty="0">
                <a:solidFill>
                  <a:schemeClr val="tx1"/>
                </a:solidFill>
              </a:rPr>
              <a:t>) = G + (GEN(X) – </a:t>
            </a:r>
            <a:r>
              <a:rPr lang="en-US" altLang="en-US" sz="1400" dirty="0" smtClean="0">
                <a:solidFill>
                  <a:schemeClr val="tx1"/>
                </a:solidFill>
              </a:rPr>
              <a:t>K)</a:t>
            </a:r>
          </a:p>
          <a:p>
            <a:r>
              <a:rPr lang="en-US" altLang="en-US" sz="1400" dirty="0" smtClean="0">
                <a:solidFill>
                  <a:schemeClr val="tx1"/>
                </a:solidFill>
              </a:rPr>
              <a:t>KILL(X</a:t>
            </a:r>
            <a:r>
              <a:rPr lang="en-US" altLang="en-US" sz="1400" dirty="0">
                <a:solidFill>
                  <a:schemeClr val="tx1"/>
                </a:solidFill>
              </a:rPr>
              <a:t>) = K + (KILL(X) – G)</a:t>
            </a:r>
          </a:p>
        </p:txBody>
      </p:sp>
    </p:spTree>
    <p:extLst>
      <p:ext uri="{BB962C8B-B14F-4D97-AF65-F5344CB8AC3E}">
        <p14:creationId xmlns:p14="http://schemas.microsoft.com/office/powerpoint/2010/main" val="22796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Example </a:t>
            </a:r>
            <a:r>
              <a:rPr lang="en-US" altLang="en-US" dirty="0" err="1"/>
              <a:t>A</a:t>
            </a:r>
            <a:r>
              <a:rPr lang="en-US" altLang="en-US" dirty="0" err="1" smtClean="0"/>
              <a:t>def</a:t>
            </a:r>
            <a:r>
              <a:rPr lang="en-US" altLang="en-US" dirty="0" smtClean="0"/>
              <a:t> Calculation - </a:t>
            </a:r>
            <a:r>
              <a:rPr lang="en-US" altLang="en-US" dirty="0"/>
              <a:t>C</a:t>
            </a:r>
            <a:r>
              <a:rPr lang="en-US" altLang="en-US" dirty="0" smtClean="0"/>
              <a:t>ontinued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749675" y="1828800"/>
            <a:ext cx="20574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1. r1 = MEM[r2+0]</a:t>
            </a:r>
          </a:p>
          <a:p>
            <a:r>
              <a:rPr lang="en-US" altLang="en-US" b="1" dirty="0"/>
              <a:t>2. r2 = MEM[r1 + 1]</a:t>
            </a:r>
          </a:p>
          <a:p>
            <a:r>
              <a:rPr lang="en-US" altLang="en-US" b="1" dirty="0"/>
              <a:t>3. r8 = r1 * r2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2530475" y="35814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4. r1 = r1 + 5</a:t>
            </a:r>
          </a:p>
          <a:p>
            <a:r>
              <a:rPr lang="en-US" altLang="en-US" b="1"/>
              <a:t>5. r3 = r5 – r1</a:t>
            </a:r>
          </a:p>
          <a:p>
            <a:r>
              <a:rPr lang="en-US" altLang="en-US" b="1"/>
              <a:t>6. r7 = r3 * 2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5121275" y="35814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7. r2 = 0</a:t>
            </a:r>
          </a:p>
          <a:p>
            <a:r>
              <a:rPr lang="en-US" altLang="en-US" b="1"/>
              <a:t>8. r7 = r1 + r2</a:t>
            </a:r>
          </a:p>
          <a:p>
            <a:r>
              <a:rPr lang="en-US" altLang="en-US" b="1"/>
              <a:t>9. r3 = 4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3978275" y="53340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10. r3 = r3 + r7</a:t>
            </a:r>
          </a:p>
          <a:p>
            <a:r>
              <a:rPr lang="en-US" altLang="en-US" b="1"/>
              <a:t>11. r1 = r2 – r8</a:t>
            </a:r>
          </a:p>
          <a:p>
            <a:r>
              <a:rPr lang="en-US" altLang="en-US" b="1"/>
              <a:t>12. r3 = r1 * 2</a:t>
            </a:r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 flipH="1">
            <a:off x="3521075" y="29718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4740275" y="2971800"/>
            <a:ext cx="1295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5045075" y="4724400"/>
            <a:ext cx="990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3444875" y="4724400"/>
            <a:ext cx="1371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3140075" y="1825625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1905000" y="3543300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4572000" y="3543300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3368675" y="5254625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0" y="1472284"/>
            <a:ext cx="2204386" cy="5397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sz="1600"/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0" y="1472284"/>
            <a:ext cx="2204386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>
                <a:solidFill>
                  <a:schemeClr val="tx1"/>
                </a:solidFill>
              </a:rPr>
              <a:t>IN = </a:t>
            </a:r>
            <a:r>
              <a:rPr lang="en-US" altLang="en-US" sz="1400" dirty="0" smtClean="0">
                <a:solidFill>
                  <a:schemeClr val="tx1"/>
                </a:solidFill>
              </a:rPr>
              <a:t>Intersect(OUT(</a:t>
            </a:r>
            <a:r>
              <a:rPr lang="en-US" altLang="en-US" sz="1400" dirty="0" err="1" smtClean="0">
                <a:solidFill>
                  <a:schemeClr val="tx1"/>
                </a:solidFill>
              </a:rPr>
              <a:t>preds</a:t>
            </a:r>
            <a:r>
              <a:rPr lang="en-US" altLang="en-US" sz="1400" dirty="0">
                <a:solidFill>
                  <a:schemeClr val="tx1"/>
                </a:solidFill>
              </a:rPr>
              <a:t>))</a:t>
            </a:r>
          </a:p>
          <a:p>
            <a:r>
              <a:rPr lang="en-US" altLang="en-US" sz="1400" dirty="0">
                <a:solidFill>
                  <a:schemeClr val="tx1"/>
                </a:solidFill>
              </a:rPr>
              <a:t>OUT = GEN + (IN – KILL</a:t>
            </a:r>
            <a:r>
              <a:rPr lang="en-US" altLang="en-US" sz="16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17" name="TextBox 12"/>
          <p:cNvSpPr txBox="1">
            <a:spLocks noChangeArrowheads="1"/>
          </p:cNvSpPr>
          <p:nvPr/>
        </p:nvSpPr>
        <p:spPr bwMode="auto">
          <a:xfrm>
            <a:off x="7010400" y="3998913"/>
            <a:ext cx="15399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00B050"/>
                </a:solidFill>
              </a:rPr>
              <a:t>GEN = </a:t>
            </a:r>
            <a:r>
              <a:rPr lang="en-US" altLang="en-US" sz="1200" dirty="0" smtClean="0">
                <a:solidFill>
                  <a:srgbClr val="00B050"/>
                </a:solidFill>
              </a:rPr>
              <a:t>7, 8, </a:t>
            </a:r>
            <a:r>
              <a:rPr lang="en-US" altLang="en-US" sz="1200" dirty="0">
                <a:solidFill>
                  <a:srgbClr val="00B050"/>
                </a:solidFill>
              </a:rPr>
              <a:t>9</a:t>
            </a:r>
          </a:p>
          <a:p>
            <a:r>
              <a:rPr lang="en-US" altLang="en-US" sz="1200" dirty="0">
                <a:solidFill>
                  <a:srgbClr val="00B050"/>
                </a:solidFill>
              </a:rPr>
              <a:t>KILL = </a:t>
            </a:r>
            <a:r>
              <a:rPr lang="en-US" altLang="en-US" sz="1200" dirty="0" smtClean="0">
                <a:solidFill>
                  <a:srgbClr val="00B050"/>
                </a:solidFill>
              </a:rPr>
              <a:t>2, 5, 6, 10, 12</a:t>
            </a:r>
            <a:endParaRPr lang="en-US" altLang="en-US" sz="1200" dirty="0">
              <a:solidFill>
                <a:srgbClr val="00B050"/>
              </a:solidFill>
            </a:endParaRPr>
          </a:p>
        </p:txBody>
      </p:sp>
      <p:sp>
        <p:nvSpPr>
          <p:cNvPr id="20" name="TextBox 12"/>
          <p:cNvSpPr txBox="1">
            <a:spLocks noChangeArrowheads="1"/>
          </p:cNvSpPr>
          <p:nvPr/>
        </p:nvSpPr>
        <p:spPr bwMode="auto">
          <a:xfrm>
            <a:off x="838200" y="3938971"/>
            <a:ext cx="176503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00B050"/>
                </a:solidFill>
              </a:rPr>
              <a:t>GEN = </a:t>
            </a:r>
            <a:r>
              <a:rPr lang="en-US" altLang="en-US" sz="1200" dirty="0" smtClean="0">
                <a:solidFill>
                  <a:srgbClr val="00B050"/>
                </a:solidFill>
              </a:rPr>
              <a:t>4, 5, 6</a:t>
            </a:r>
            <a:endParaRPr lang="en-US" altLang="en-US" sz="1200" dirty="0">
              <a:solidFill>
                <a:srgbClr val="00B050"/>
              </a:solidFill>
            </a:endParaRPr>
          </a:p>
          <a:p>
            <a:r>
              <a:rPr lang="en-US" altLang="en-US" sz="1200" dirty="0">
                <a:solidFill>
                  <a:srgbClr val="00B050"/>
                </a:solidFill>
              </a:rPr>
              <a:t>KILL = </a:t>
            </a:r>
            <a:r>
              <a:rPr lang="en-US" altLang="en-US" sz="1200" dirty="0" smtClean="0">
                <a:solidFill>
                  <a:srgbClr val="00B050"/>
                </a:solidFill>
              </a:rPr>
              <a:t>1, 8, 9, 10, 11, 12</a:t>
            </a:r>
            <a:endParaRPr lang="en-US" altLang="en-US" sz="1200" dirty="0">
              <a:solidFill>
                <a:srgbClr val="00B050"/>
              </a:solidFill>
            </a:endParaRPr>
          </a:p>
        </p:txBody>
      </p:sp>
      <p:sp>
        <p:nvSpPr>
          <p:cNvPr id="21" name="TextBox 12"/>
          <p:cNvSpPr txBox="1">
            <a:spLocks noChangeArrowheads="1"/>
          </p:cNvSpPr>
          <p:nvPr/>
        </p:nvSpPr>
        <p:spPr bwMode="auto">
          <a:xfrm>
            <a:off x="6002303" y="2229793"/>
            <a:ext cx="114948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00B050"/>
                </a:solidFill>
              </a:rPr>
              <a:t>GEN = </a:t>
            </a:r>
            <a:r>
              <a:rPr lang="en-US" altLang="en-US" sz="1200" dirty="0" smtClean="0">
                <a:solidFill>
                  <a:srgbClr val="00B050"/>
                </a:solidFill>
              </a:rPr>
              <a:t>1, 2, 3</a:t>
            </a:r>
            <a:endParaRPr lang="en-US" altLang="en-US" sz="1200" dirty="0">
              <a:solidFill>
                <a:srgbClr val="00B050"/>
              </a:solidFill>
            </a:endParaRPr>
          </a:p>
          <a:p>
            <a:r>
              <a:rPr lang="en-US" altLang="en-US" sz="1200" dirty="0">
                <a:solidFill>
                  <a:srgbClr val="00B050"/>
                </a:solidFill>
              </a:rPr>
              <a:t>KILL = </a:t>
            </a:r>
            <a:r>
              <a:rPr lang="en-US" altLang="en-US" sz="1200" dirty="0" smtClean="0">
                <a:solidFill>
                  <a:srgbClr val="00B050"/>
                </a:solidFill>
              </a:rPr>
              <a:t>4, 7, 11</a:t>
            </a:r>
            <a:endParaRPr lang="en-US" altLang="en-US" sz="1200" dirty="0">
              <a:solidFill>
                <a:srgbClr val="00B050"/>
              </a:solidFill>
            </a:endParaRPr>
          </a:p>
        </p:txBody>
      </p:sp>
      <p:sp>
        <p:nvSpPr>
          <p:cNvPr id="22" name="TextBox 12"/>
          <p:cNvSpPr txBox="1">
            <a:spLocks noChangeArrowheads="1"/>
          </p:cNvSpPr>
          <p:nvPr/>
        </p:nvSpPr>
        <p:spPr bwMode="auto">
          <a:xfrm>
            <a:off x="5813425" y="5655426"/>
            <a:ext cx="13090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00B050"/>
                </a:solidFill>
              </a:rPr>
              <a:t>GEN = </a:t>
            </a:r>
            <a:r>
              <a:rPr lang="en-US" altLang="en-US" sz="1200" dirty="0" smtClean="0">
                <a:solidFill>
                  <a:srgbClr val="00B050"/>
                </a:solidFill>
              </a:rPr>
              <a:t>11, 12</a:t>
            </a:r>
            <a:endParaRPr lang="en-US" altLang="en-US" sz="1200" dirty="0">
              <a:solidFill>
                <a:srgbClr val="00B050"/>
              </a:solidFill>
            </a:endParaRPr>
          </a:p>
          <a:p>
            <a:r>
              <a:rPr lang="en-US" altLang="en-US" sz="1200" dirty="0">
                <a:solidFill>
                  <a:srgbClr val="00B050"/>
                </a:solidFill>
              </a:rPr>
              <a:t>KILL = </a:t>
            </a:r>
            <a:r>
              <a:rPr lang="en-US" altLang="en-US" sz="1200" dirty="0" smtClean="0">
                <a:solidFill>
                  <a:srgbClr val="00B050"/>
                </a:solidFill>
              </a:rPr>
              <a:t>1,4,5,9,10</a:t>
            </a:r>
            <a:endParaRPr lang="en-US" altLang="en-US" sz="1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782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Example </a:t>
            </a:r>
            <a:r>
              <a:rPr lang="en-US" altLang="en-US" dirty="0" err="1"/>
              <a:t>A</a:t>
            </a:r>
            <a:r>
              <a:rPr lang="en-US" altLang="en-US" dirty="0" err="1" smtClean="0"/>
              <a:t>def</a:t>
            </a:r>
            <a:r>
              <a:rPr lang="en-US" altLang="en-US" dirty="0" smtClean="0"/>
              <a:t> Calculation - Answer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749675" y="1828800"/>
            <a:ext cx="20574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1. r1 = MEM[r2+0]</a:t>
            </a:r>
          </a:p>
          <a:p>
            <a:r>
              <a:rPr lang="en-US" altLang="en-US" b="1" dirty="0"/>
              <a:t>2. r2 = MEM[r1 + 1]</a:t>
            </a:r>
          </a:p>
          <a:p>
            <a:r>
              <a:rPr lang="en-US" altLang="en-US" b="1" dirty="0"/>
              <a:t>3. r8 = r1 * r2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2530475" y="35814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4. r1 = r1 + 5</a:t>
            </a:r>
          </a:p>
          <a:p>
            <a:r>
              <a:rPr lang="en-US" altLang="en-US" b="1"/>
              <a:t>5. r3 = r5 – r1</a:t>
            </a:r>
          </a:p>
          <a:p>
            <a:r>
              <a:rPr lang="en-US" altLang="en-US" b="1"/>
              <a:t>6. r7 = r3 * 2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5121275" y="35814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7. r2 = 0</a:t>
            </a:r>
          </a:p>
          <a:p>
            <a:r>
              <a:rPr lang="en-US" altLang="en-US" b="1"/>
              <a:t>8. r7 = r1 + r2</a:t>
            </a:r>
          </a:p>
          <a:p>
            <a:r>
              <a:rPr lang="en-US" altLang="en-US" b="1"/>
              <a:t>9. r3 = 4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3978275" y="53340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10. r3 = r3 + r7</a:t>
            </a:r>
          </a:p>
          <a:p>
            <a:r>
              <a:rPr lang="en-US" altLang="en-US" b="1"/>
              <a:t>11. r1 = r2 – r8</a:t>
            </a:r>
          </a:p>
          <a:p>
            <a:r>
              <a:rPr lang="en-US" altLang="en-US" b="1"/>
              <a:t>12. r3 = r1 * 2</a:t>
            </a:r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 flipH="1">
            <a:off x="3521075" y="29718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4740275" y="2971800"/>
            <a:ext cx="1295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5045075" y="4724400"/>
            <a:ext cx="990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3444875" y="4724400"/>
            <a:ext cx="1371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3140075" y="1825625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1905000" y="3543300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4572000" y="3543300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3368675" y="5254625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0" y="1472284"/>
            <a:ext cx="2204386" cy="5397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sz="1600"/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0" y="1472284"/>
            <a:ext cx="2204386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>
                <a:solidFill>
                  <a:schemeClr val="tx1"/>
                </a:solidFill>
              </a:rPr>
              <a:t>IN = </a:t>
            </a:r>
            <a:r>
              <a:rPr lang="en-US" altLang="en-US" sz="1400" dirty="0" smtClean="0">
                <a:solidFill>
                  <a:schemeClr val="tx1"/>
                </a:solidFill>
              </a:rPr>
              <a:t>Intersect(OUT(</a:t>
            </a:r>
            <a:r>
              <a:rPr lang="en-US" altLang="en-US" sz="1400" dirty="0" err="1" smtClean="0">
                <a:solidFill>
                  <a:schemeClr val="tx1"/>
                </a:solidFill>
              </a:rPr>
              <a:t>preds</a:t>
            </a:r>
            <a:r>
              <a:rPr lang="en-US" altLang="en-US" sz="1400" dirty="0">
                <a:solidFill>
                  <a:schemeClr val="tx1"/>
                </a:solidFill>
              </a:rPr>
              <a:t>))</a:t>
            </a:r>
          </a:p>
          <a:p>
            <a:r>
              <a:rPr lang="en-US" altLang="en-US" sz="1400" dirty="0">
                <a:solidFill>
                  <a:schemeClr val="tx1"/>
                </a:solidFill>
              </a:rPr>
              <a:t>OUT = GEN + (IN – KILL</a:t>
            </a:r>
            <a:r>
              <a:rPr lang="en-US" altLang="en-US" sz="16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17" name="TextBox 12"/>
          <p:cNvSpPr txBox="1">
            <a:spLocks noChangeArrowheads="1"/>
          </p:cNvSpPr>
          <p:nvPr/>
        </p:nvSpPr>
        <p:spPr bwMode="auto">
          <a:xfrm>
            <a:off x="7010400" y="3998913"/>
            <a:ext cx="15399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00B050"/>
                </a:solidFill>
              </a:rPr>
              <a:t>GEN = </a:t>
            </a:r>
            <a:r>
              <a:rPr lang="en-US" altLang="en-US" sz="1200" dirty="0" smtClean="0">
                <a:solidFill>
                  <a:srgbClr val="00B050"/>
                </a:solidFill>
              </a:rPr>
              <a:t>7, 8, </a:t>
            </a:r>
            <a:r>
              <a:rPr lang="en-US" altLang="en-US" sz="1200" dirty="0">
                <a:solidFill>
                  <a:srgbClr val="00B050"/>
                </a:solidFill>
              </a:rPr>
              <a:t>9</a:t>
            </a:r>
          </a:p>
          <a:p>
            <a:r>
              <a:rPr lang="en-US" altLang="en-US" sz="1200" dirty="0">
                <a:solidFill>
                  <a:srgbClr val="00B050"/>
                </a:solidFill>
              </a:rPr>
              <a:t>KILL = </a:t>
            </a:r>
            <a:r>
              <a:rPr lang="en-US" altLang="en-US" sz="1200" dirty="0" smtClean="0">
                <a:solidFill>
                  <a:srgbClr val="00B050"/>
                </a:solidFill>
              </a:rPr>
              <a:t>2, 5, 6, 10, 12</a:t>
            </a:r>
            <a:endParaRPr lang="en-US" altLang="en-US" sz="1200" dirty="0">
              <a:solidFill>
                <a:srgbClr val="00B050"/>
              </a:solidFill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7032625" y="3629025"/>
            <a:ext cx="112242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FF0000"/>
                </a:solidFill>
              </a:rPr>
              <a:t>IN = </a:t>
            </a:r>
            <a:r>
              <a:rPr lang="en-US" altLang="en-US" sz="1200" dirty="0" smtClean="0">
                <a:solidFill>
                  <a:srgbClr val="FF0000"/>
                </a:solidFill>
              </a:rPr>
              <a:t>0 </a:t>
            </a:r>
            <a:r>
              <a:rPr lang="en-US" altLang="en-US" sz="12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1,2,3</a:t>
            </a:r>
            <a:endParaRPr lang="en-US" altLang="en-US" sz="12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046913" y="4530725"/>
            <a:ext cx="226812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FF0000"/>
                </a:solidFill>
              </a:rPr>
              <a:t>OUT = </a:t>
            </a:r>
            <a:r>
              <a:rPr lang="en-US" altLang="en-US" sz="1200" dirty="0" smtClean="0">
                <a:solidFill>
                  <a:srgbClr val="FF0000"/>
                </a:solidFill>
              </a:rPr>
              <a:t>1,3,4,7,8,9,11 </a:t>
            </a:r>
            <a:r>
              <a:rPr lang="en-US" altLang="en-US" sz="12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1,3,7,8,9</a:t>
            </a:r>
            <a:endParaRPr lang="en-US" altLang="en-US" sz="1200" dirty="0">
              <a:solidFill>
                <a:srgbClr val="FF0000"/>
              </a:solidFill>
            </a:endParaRPr>
          </a:p>
        </p:txBody>
      </p:sp>
      <p:sp>
        <p:nvSpPr>
          <p:cNvPr id="20" name="TextBox 12"/>
          <p:cNvSpPr txBox="1">
            <a:spLocks noChangeArrowheads="1"/>
          </p:cNvSpPr>
          <p:nvPr/>
        </p:nvSpPr>
        <p:spPr bwMode="auto">
          <a:xfrm>
            <a:off x="838200" y="3938971"/>
            <a:ext cx="176503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00B050"/>
                </a:solidFill>
              </a:rPr>
              <a:t>GEN = </a:t>
            </a:r>
            <a:r>
              <a:rPr lang="en-US" altLang="en-US" sz="1200" dirty="0" smtClean="0">
                <a:solidFill>
                  <a:srgbClr val="00B050"/>
                </a:solidFill>
              </a:rPr>
              <a:t>4, 5, 6</a:t>
            </a:r>
            <a:endParaRPr lang="en-US" altLang="en-US" sz="1200" dirty="0">
              <a:solidFill>
                <a:srgbClr val="00B050"/>
              </a:solidFill>
            </a:endParaRPr>
          </a:p>
          <a:p>
            <a:r>
              <a:rPr lang="en-US" altLang="en-US" sz="1200" dirty="0">
                <a:solidFill>
                  <a:srgbClr val="00B050"/>
                </a:solidFill>
              </a:rPr>
              <a:t>KILL = </a:t>
            </a:r>
            <a:r>
              <a:rPr lang="en-US" altLang="en-US" sz="1200" dirty="0" smtClean="0">
                <a:solidFill>
                  <a:srgbClr val="00B050"/>
                </a:solidFill>
              </a:rPr>
              <a:t>1, 8, 9, 10, 11, 12</a:t>
            </a:r>
            <a:endParaRPr lang="en-US" altLang="en-US" sz="1200" dirty="0">
              <a:solidFill>
                <a:srgbClr val="00B050"/>
              </a:solidFill>
            </a:endParaRPr>
          </a:p>
        </p:txBody>
      </p:sp>
      <p:sp>
        <p:nvSpPr>
          <p:cNvPr id="21" name="TextBox 12"/>
          <p:cNvSpPr txBox="1">
            <a:spLocks noChangeArrowheads="1"/>
          </p:cNvSpPr>
          <p:nvPr/>
        </p:nvSpPr>
        <p:spPr bwMode="auto">
          <a:xfrm>
            <a:off x="6002303" y="2229793"/>
            <a:ext cx="114948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00B050"/>
                </a:solidFill>
              </a:rPr>
              <a:t>GEN = </a:t>
            </a:r>
            <a:r>
              <a:rPr lang="en-US" altLang="en-US" sz="1200" dirty="0" smtClean="0">
                <a:solidFill>
                  <a:srgbClr val="00B050"/>
                </a:solidFill>
              </a:rPr>
              <a:t>1, 2, 3</a:t>
            </a:r>
            <a:endParaRPr lang="en-US" altLang="en-US" sz="1200" dirty="0">
              <a:solidFill>
                <a:srgbClr val="00B050"/>
              </a:solidFill>
            </a:endParaRPr>
          </a:p>
          <a:p>
            <a:r>
              <a:rPr lang="en-US" altLang="en-US" sz="1200" dirty="0">
                <a:solidFill>
                  <a:srgbClr val="00B050"/>
                </a:solidFill>
              </a:rPr>
              <a:t>KILL = </a:t>
            </a:r>
            <a:r>
              <a:rPr lang="en-US" altLang="en-US" sz="1200" dirty="0" smtClean="0">
                <a:solidFill>
                  <a:srgbClr val="00B050"/>
                </a:solidFill>
              </a:rPr>
              <a:t>4, 7, 11</a:t>
            </a:r>
            <a:endParaRPr lang="en-US" altLang="en-US" sz="1200" dirty="0">
              <a:solidFill>
                <a:srgbClr val="00B050"/>
              </a:solidFill>
            </a:endParaRPr>
          </a:p>
        </p:txBody>
      </p:sp>
      <p:sp>
        <p:nvSpPr>
          <p:cNvPr id="22" name="TextBox 12"/>
          <p:cNvSpPr txBox="1">
            <a:spLocks noChangeArrowheads="1"/>
          </p:cNvSpPr>
          <p:nvPr/>
        </p:nvSpPr>
        <p:spPr bwMode="auto">
          <a:xfrm>
            <a:off x="5813425" y="5655426"/>
            <a:ext cx="13090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00B050"/>
                </a:solidFill>
              </a:rPr>
              <a:t>GEN = </a:t>
            </a:r>
            <a:r>
              <a:rPr lang="en-US" altLang="en-US" sz="1200" dirty="0" smtClean="0">
                <a:solidFill>
                  <a:srgbClr val="00B050"/>
                </a:solidFill>
              </a:rPr>
              <a:t>11, 12</a:t>
            </a:r>
            <a:endParaRPr lang="en-US" altLang="en-US" sz="1200" dirty="0">
              <a:solidFill>
                <a:srgbClr val="00B050"/>
              </a:solidFill>
            </a:endParaRPr>
          </a:p>
          <a:p>
            <a:r>
              <a:rPr lang="en-US" altLang="en-US" sz="1200" dirty="0">
                <a:solidFill>
                  <a:srgbClr val="00B050"/>
                </a:solidFill>
              </a:rPr>
              <a:t>KILL = </a:t>
            </a:r>
            <a:r>
              <a:rPr lang="en-US" altLang="en-US" sz="1200" dirty="0" smtClean="0">
                <a:solidFill>
                  <a:srgbClr val="00B050"/>
                </a:solidFill>
              </a:rPr>
              <a:t>1,4,5,9,10</a:t>
            </a:r>
            <a:endParaRPr lang="en-US" altLang="en-US" sz="1200" dirty="0">
              <a:solidFill>
                <a:srgbClr val="00B050"/>
              </a:solidFill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5800018" y="6381750"/>
            <a:ext cx="230088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FF0000"/>
                </a:solidFill>
              </a:rPr>
              <a:t>OUT </a:t>
            </a:r>
            <a:r>
              <a:rPr lang="en-US" altLang="en-US" sz="1200" dirty="0" smtClean="0">
                <a:solidFill>
                  <a:srgbClr val="FF0000"/>
                </a:solidFill>
              </a:rPr>
              <a:t>= 2,3,6,7,8,11,12 </a:t>
            </a:r>
            <a:r>
              <a:rPr lang="en-US" altLang="en-US" sz="12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3,11,12</a:t>
            </a:r>
            <a:r>
              <a:rPr lang="en-US" altLang="en-US" sz="1200" dirty="0" smtClean="0">
                <a:solidFill>
                  <a:srgbClr val="FF0000"/>
                </a:solidFill>
              </a:rPr>
              <a:t> </a:t>
            </a:r>
            <a:endParaRPr lang="en-US" altLang="en-US" sz="1200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255588" y="4566951"/>
            <a:ext cx="20814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FF0000"/>
                </a:solidFill>
              </a:rPr>
              <a:t>OUT = </a:t>
            </a:r>
            <a:r>
              <a:rPr lang="en-US" altLang="en-US" sz="1200" dirty="0" smtClean="0">
                <a:solidFill>
                  <a:srgbClr val="FF0000"/>
                </a:solidFill>
              </a:rPr>
              <a:t>2,3,4,5,6,7 </a:t>
            </a:r>
            <a:r>
              <a:rPr lang="en-US" altLang="en-US" sz="12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2,3,4,5,6</a:t>
            </a:r>
            <a:endParaRPr lang="en-US" altLang="en-US" sz="1200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800018" y="2807494"/>
            <a:ext cx="150438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FF0000"/>
                </a:solidFill>
              </a:rPr>
              <a:t>OUT = </a:t>
            </a:r>
            <a:r>
              <a:rPr lang="en-US" altLang="en-US" sz="1200" dirty="0" smtClean="0">
                <a:solidFill>
                  <a:srgbClr val="FF0000"/>
                </a:solidFill>
              </a:rPr>
              <a:t>1,2,3 </a:t>
            </a:r>
            <a:r>
              <a:rPr lang="en-US" altLang="en-US" sz="12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1,2,3</a:t>
            </a:r>
            <a:endParaRPr lang="en-US" altLang="en-US" sz="1200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5771558" y="1829259"/>
            <a:ext cx="93006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FF0000"/>
                </a:solidFill>
              </a:rPr>
              <a:t>IN = </a:t>
            </a:r>
            <a:r>
              <a:rPr lang="en-US" altLang="en-US" sz="1200" dirty="0" smtClean="0">
                <a:solidFill>
                  <a:srgbClr val="FF0000"/>
                </a:solidFill>
              </a:rPr>
              <a:t>0 </a:t>
            </a:r>
            <a:r>
              <a:rPr lang="en-US" altLang="en-US" sz="12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0</a:t>
            </a:r>
            <a:r>
              <a:rPr lang="en-US" altLang="en-US" sz="1200" dirty="0" smtClean="0">
                <a:solidFill>
                  <a:srgbClr val="FF0000"/>
                </a:solidFill>
              </a:rPr>
              <a:t> </a:t>
            </a:r>
            <a:endParaRPr lang="en-US" altLang="en-US" sz="1200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268173" y="3513550"/>
            <a:ext cx="11993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FF0000"/>
                </a:solidFill>
              </a:rPr>
              <a:t>IN = </a:t>
            </a:r>
            <a:r>
              <a:rPr lang="en-US" altLang="en-US" sz="1200" dirty="0" smtClean="0">
                <a:solidFill>
                  <a:srgbClr val="FF0000"/>
                </a:solidFill>
                <a:sym typeface="Wingdings" panose="05000000000000000000" pitchFamily="2" charset="2"/>
              </a:rPr>
              <a:t> 0  1,2,3</a:t>
            </a:r>
            <a:r>
              <a:rPr lang="en-US" altLang="en-US" sz="1200" dirty="0" smtClean="0">
                <a:solidFill>
                  <a:srgbClr val="FF0000"/>
                </a:solidFill>
              </a:rPr>
              <a:t> </a:t>
            </a:r>
            <a:endParaRPr lang="en-US" altLang="en-US" sz="12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5813425" y="5254625"/>
            <a:ext cx="93006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FF0000"/>
                </a:solidFill>
              </a:rPr>
              <a:t>IN = </a:t>
            </a:r>
            <a:r>
              <a:rPr lang="en-US" altLang="en-US" sz="1200" dirty="0" smtClean="0">
                <a:solidFill>
                  <a:srgbClr val="FF0000"/>
                </a:solidFill>
              </a:rPr>
              <a:t>0 </a:t>
            </a:r>
            <a:r>
              <a:rPr lang="en-US" altLang="en-US" sz="12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3</a:t>
            </a:r>
            <a:r>
              <a:rPr lang="en-US" altLang="en-US" sz="1200" dirty="0" smtClean="0">
                <a:solidFill>
                  <a:srgbClr val="FF0000"/>
                </a:solidFill>
              </a:rPr>
              <a:t> </a:t>
            </a:r>
            <a:endParaRPr lang="en-US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6837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Available Expression Analysis (Aexprs)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mtClean="0"/>
              <a:t>An </a:t>
            </a:r>
            <a:r>
              <a:rPr lang="en-US" altLang="en-US" u="sng" smtClean="0"/>
              <a:t>expression</a:t>
            </a:r>
            <a:r>
              <a:rPr lang="en-US" altLang="en-US" smtClean="0"/>
              <a:t> is a RHS of an operation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r2 = r3 + r4, r3+r4 is an expression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An expression e is </a:t>
            </a:r>
            <a:r>
              <a:rPr lang="en-US" altLang="en-US" u="sng" smtClean="0"/>
              <a:t>available</a:t>
            </a:r>
            <a:r>
              <a:rPr lang="en-US" altLang="en-US" smtClean="0"/>
              <a:t> at a point p if along </a:t>
            </a:r>
            <a:r>
              <a:rPr lang="en-US" altLang="en-US" u="sng" smtClean="0"/>
              <a:t>all</a:t>
            </a:r>
            <a:r>
              <a:rPr lang="en-US" altLang="en-US" smtClean="0"/>
              <a:t> paths from e to p, e is not killed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An expression is </a:t>
            </a:r>
            <a:r>
              <a:rPr lang="en-US" altLang="en-US" u="sng" smtClean="0"/>
              <a:t>killed</a:t>
            </a:r>
            <a:r>
              <a:rPr lang="en-US" altLang="en-US" smtClean="0"/>
              <a:t> between 2 points when one of its source operands are redefined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r1 = r2 + r3 kills all expressions involving r1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Algorithm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Forward dataflow analysis as propagation occurs from defs downwards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Use the Intersect function as the meet operator to guarantee the all-path requirement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Looks exactly like adefs, except GEN/KILL/IN/OUT are the RHS’s of operations rather than the LHS’s</a:t>
            </a:r>
          </a:p>
        </p:txBody>
      </p:sp>
    </p:spTree>
    <p:extLst>
      <p:ext uri="{BB962C8B-B14F-4D97-AF65-F5344CB8AC3E}">
        <p14:creationId xmlns:p14="http://schemas.microsoft.com/office/powerpoint/2010/main" val="32757831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763000" cy="615950"/>
          </a:xfrm>
        </p:spPr>
        <p:txBody>
          <a:bodyPr/>
          <a:lstStyle/>
          <a:p>
            <a:r>
              <a:rPr lang="en-US" altLang="en-US" smtClean="0"/>
              <a:t>Computation of Aexpr GEN/KILL Sets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1905000" y="2157413"/>
            <a:ext cx="4978400" cy="448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>
                <a:solidFill>
                  <a:schemeClr val="tx1"/>
                </a:solidFill>
              </a:rPr>
              <a:t>for </a:t>
            </a:r>
            <a:r>
              <a:rPr lang="en-US" altLang="en-US">
                <a:solidFill>
                  <a:schemeClr val="tx1"/>
                </a:solidFill>
              </a:rPr>
              <a:t>each basic block in the procedure, X, </a:t>
            </a:r>
            <a:r>
              <a:rPr lang="en-US" altLang="en-US" u="sng">
                <a:solidFill>
                  <a:schemeClr val="tx1"/>
                </a:solidFill>
              </a:rPr>
              <a:t>do</a:t>
            </a:r>
          </a:p>
          <a:p>
            <a:r>
              <a:rPr lang="en-US" altLang="en-US">
                <a:solidFill>
                  <a:schemeClr val="tx1"/>
                </a:solidFill>
              </a:rPr>
              <a:t>    GEN(X) = 0</a:t>
            </a:r>
          </a:p>
          <a:p>
            <a:r>
              <a:rPr lang="en-US" altLang="en-US">
                <a:solidFill>
                  <a:schemeClr val="tx1"/>
                </a:solidFill>
              </a:rPr>
              <a:t>    KILL(X) = 0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 u="sng">
                <a:solidFill>
                  <a:schemeClr val="tx1"/>
                </a:solidFill>
              </a:rPr>
              <a:t>for</a:t>
            </a:r>
            <a:r>
              <a:rPr lang="en-US" altLang="en-US">
                <a:solidFill>
                  <a:schemeClr val="tx1"/>
                </a:solidFill>
              </a:rPr>
              <a:t> each operation in sequential order in X, op, </a:t>
            </a:r>
            <a:r>
              <a:rPr lang="en-US" altLang="en-US" u="sng">
                <a:solidFill>
                  <a:schemeClr val="tx1"/>
                </a:solidFill>
              </a:rPr>
              <a:t>do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</a:t>
            </a:r>
            <a:r>
              <a:rPr lang="en-US" altLang="en-US">
                <a:solidFill>
                  <a:srgbClr val="FF3300"/>
                </a:solidFill>
              </a:rPr>
              <a:t>K = 0</a:t>
            </a:r>
          </a:p>
          <a:p>
            <a:r>
              <a:rPr lang="en-US" altLang="en-US">
                <a:solidFill>
                  <a:srgbClr val="FF3300"/>
                </a:solidFill>
              </a:rPr>
              <a:t>        </a:t>
            </a:r>
            <a:r>
              <a:rPr lang="en-US" altLang="en-US" u="sng">
                <a:solidFill>
                  <a:srgbClr val="FF3300"/>
                </a:solidFill>
              </a:rPr>
              <a:t>for</a:t>
            </a:r>
            <a:r>
              <a:rPr lang="en-US" altLang="en-US">
                <a:solidFill>
                  <a:srgbClr val="FF3300"/>
                </a:solidFill>
              </a:rPr>
              <a:t> each destination operand of op, dest, </a:t>
            </a:r>
            <a:r>
              <a:rPr lang="en-US" altLang="en-US" u="sng">
                <a:solidFill>
                  <a:srgbClr val="FF3300"/>
                </a:solidFill>
              </a:rPr>
              <a:t>do</a:t>
            </a:r>
          </a:p>
          <a:p>
            <a:r>
              <a:rPr lang="en-US" altLang="en-US">
                <a:solidFill>
                  <a:srgbClr val="FF3300"/>
                </a:solidFill>
              </a:rPr>
              <a:t>             K += {all ops which use dest}</a:t>
            </a:r>
          </a:p>
          <a:p>
            <a:r>
              <a:rPr lang="en-US" altLang="en-US" sz="1600">
                <a:solidFill>
                  <a:srgbClr val="FF3300"/>
                </a:solidFill>
              </a:rPr>
              <a:t>        </a:t>
            </a:r>
            <a:r>
              <a:rPr lang="en-US" altLang="en-US" u="sng">
                <a:solidFill>
                  <a:srgbClr val="FF3300"/>
                </a:solidFill>
              </a:rPr>
              <a:t>endfor</a:t>
            </a:r>
            <a:endParaRPr lang="en-US" altLang="en-US" sz="2000">
              <a:solidFill>
                <a:srgbClr val="FF3300"/>
              </a:solidFill>
            </a:endParaRPr>
          </a:p>
          <a:p>
            <a:r>
              <a:rPr lang="en-US" altLang="en-US">
                <a:solidFill>
                  <a:srgbClr val="FF3300"/>
                </a:solidFill>
              </a:rPr>
              <a:t>         if (op not in K)</a:t>
            </a:r>
          </a:p>
          <a:p>
            <a:r>
              <a:rPr lang="en-US" altLang="en-US">
                <a:solidFill>
                  <a:srgbClr val="FF3300"/>
                </a:solidFill>
              </a:rPr>
              <a:t>	G = op</a:t>
            </a:r>
          </a:p>
          <a:p>
            <a:r>
              <a:rPr lang="en-US" altLang="en-US">
                <a:solidFill>
                  <a:srgbClr val="FF3300"/>
                </a:solidFill>
              </a:rPr>
              <a:t>         else</a:t>
            </a:r>
          </a:p>
          <a:p>
            <a:r>
              <a:rPr lang="en-US" altLang="en-US">
                <a:solidFill>
                  <a:srgbClr val="FF3300"/>
                </a:solidFill>
              </a:rPr>
              <a:t>	G = 0</a:t>
            </a:r>
            <a:endParaRPr lang="en-US" altLang="en-US" sz="2000">
              <a:solidFill>
                <a:srgbClr val="FF3300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         GEN(X) = G + (GEN(X) – K)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KILL(X) = K + (KILL(X) – G)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 u="sng">
                <a:solidFill>
                  <a:schemeClr val="tx1"/>
                </a:solidFill>
              </a:rPr>
              <a:t>endfor</a:t>
            </a:r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 u="sng">
                <a:solidFill>
                  <a:schemeClr val="tx1"/>
                </a:solidFill>
              </a:rPr>
              <a:t>endfor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371600" y="1524000"/>
            <a:ext cx="6756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We can also formulate the GEN/KILL slightly differently so you do not</a:t>
            </a:r>
          </a:p>
          <a:p>
            <a:r>
              <a:rPr lang="en-US" altLang="en-US"/>
              <a:t>need to break up instructions like “r2 = r2 + 1”.</a:t>
            </a:r>
          </a:p>
        </p:txBody>
      </p:sp>
    </p:spTree>
    <p:extLst>
      <p:ext uri="{BB962C8B-B14F-4D97-AF65-F5344CB8AC3E}">
        <p14:creationId xmlns:p14="http://schemas.microsoft.com/office/powerpoint/2010/main" val="168439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Example </a:t>
            </a:r>
            <a:r>
              <a:rPr lang="en-US" altLang="en-US" dirty="0" err="1" smtClean="0"/>
              <a:t>Aexpr</a:t>
            </a:r>
            <a:r>
              <a:rPr lang="en-US" altLang="en-US" dirty="0" smtClean="0"/>
              <a:t> Calculation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3581400" y="1905000"/>
            <a:ext cx="20574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1: r1 = r6 * r9</a:t>
            </a:r>
          </a:p>
          <a:p>
            <a:r>
              <a:rPr lang="en-US" altLang="en-US" b="1"/>
              <a:t>2: r2 = r2 + 1</a:t>
            </a:r>
          </a:p>
          <a:p>
            <a:r>
              <a:rPr lang="en-US" altLang="en-US" b="1"/>
              <a:t>3: r5 = r3 * r4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2514600" y="36576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4: r1 = r2 + 1</a:t>
            </a:r>
          </a:p>
          <a:p>
            <a:r>
              <a:rPr lang="en-US" altLang="en-US" b="1"/>
              <a:t>5: r3 = r3 * r4</a:t>
            </a:r>
          </a:p>
          <a:p>
            <a:r>
              <a:rPr lang="en-US" altLang="en-US" b="1"/>
              <a:t>6: r8 = r3 * 2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5105400" y="36576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7: r7 = r3 * r4</a:t>
            </a:r>
          </a:p>
          <a:p>
            <a:r>
              <a:rPr lang="en-US" altLang="en-US" b="1"/>
              <a:t>8: r1 = r1 + 5</a:t>
            </a:r>
          </a:p>
          <a:p>
            <a:r>
              <a:rPr lang="en-US" altLang="en-US" b="1"/>
              <a:t>9: r7 = r1 - 6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3962400" y="54102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10: r8 = r2 + 1</a:t>
            </a:r>
          </a:p>
          <a:p>
            <a:r>
              <a:rPr lang="en-US" altLang="en-US" b="1"/>
              <a:t>11: r1 = r3 * r4</a:t>
            </a:r>
          </a:p>
          <a:p>
            <a:r>
              <a:rPr lang="en-US" altLang="en-US" b="1"/>
              <a:t>12: r3 = r6 * r9</a:t>
            </a:r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 flipH="1">
            <a:off x="3505200" y="30480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4724400" y="3048000"/>
            <a:ext cx="1295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 flipH="1">
            <a:off x="5029200" y="4800600"/>
            <a:ext cx="990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3429000" y="4800600"/>
            <a:ext cx="1371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649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Example </a:t>
            </a:r>
            <a:r>
              <a:rPr lang="en-US" altLang="en-US" dirty="0" err="1" smtClean="0"/>
              <a:t>Aexpr</a:t>
            </a:r>
            <a:r>
              <a:rPr lang="en-US" altLang="en-US" dirty="0" smtClean="0"/>
              <a:t> Calculation - Continued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581400" y="1905000"/>
            <a:ext cx="20574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1: r1 = r6 * r9</a:t>
            </a:r>
          </a:p>
          <a:p>
            <a:r>
              <a:rPr lang="en-US" altLang="en-US" b="1"/>
              <a:t>2: r2 = r2 + 1</a:t>
            </a:r>
          </a:p>
          <a:p>
            <a:r>
              <a:rPr lang="en-US" altLang="en-US" b="1"/>
              <a:t>3: r5 = r3 * r4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514600" y="36576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4: r1 = r2 + 1</a:t>
            </a:r>
          </a:p>
          <a:p>
            <a:r>
              <a:rPr lang="en-US" altLang="en-US" b="1"/>
              <a:t>5: r3 = r3 * r4</a:t>
            </a:r>
          </a:p>
          <a:p>
            <a:r>
              <a:rPr lang="en-US" altLang="en-US" b="1"/>
              <a:t>6: r8 = r3 * 2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5105400" y="36576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7: r7 = r3 * r4</a:t>
            </a:r>
          </a:p>
          <a:p>
            <a:r>
              <a:rPr lang="en-US" altLang="en-US" b="1"/>
              <a:t>8: r1 = r1 + 5</a:t>
            </a:r>
          </a:p>
          <a:p>
            <a:r>
              <a:rPr lang="en-US" altLang="en-US" b="1"/>
              <a:t>9: r7 = r1 - 6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3962400" y="54102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10: r8 = r2 + 1</a:t>
            </a:r>
          </a:p>
          <a:p>
            <a:r>
              <a:rPr lang="en-US" altLang="en-US" b="1"/>
              <a:t>11: r1 = r3 * r4</a:t>
            </a:r>
          </a:p>
          <a:p>
            <a:r>
              <a:rPr lang="en-US" altLang="en-US" b="1"/>
              <a:t>12: r3 = r6 * r9</a:t>
            </a:r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 flipH="1">
            <a:off x="3505200" y="30480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4724400" y="3048000"/>
            <a:ext cx="1295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5029200" y="4800600"/>
            <a:ext cx="990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>
            <a:off x="3429000" y="4800600"/>
            <a:ext cx="1371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5" name="TextBox 2"/>
          <p:cNvSpPr txBox="1">
            <a:spLocks noChangeArrowheads="1"/>
          </p:cNvSpPr>
          <p:nvPr/>
        </p:nvSpPr>
        <p:spPr bwMode="auto">
          <a:xfrm>
            <a:off x="5791200" y="2152650"/>
            <a:ext cx="37099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00B050"/>
                </a:solidFill>
              </a:rPr>
              <a:t>GEN = 1,3 (remember {1, 3} means {“r6*r9”, “r3*r4”})</a:t>
            </a:r>
          </a:p>
          <a:p>
            <a:r>
              <a:rPr lang="en-US" altLang="en-US" sz="1200" dirty="0">
                <a:solidFill>
                  <a:srgbClr val="00B050"/>
                </a:solidFill>
              </a:rPr>
              <a:t>KILL = 2, 4, 8, 9, 10</a:t>
            </a:r>
          </a:p>
        </p:txBody>
      </p:sp>
      <p:sp>
        <p:nvSpPr>
          <p:cNvPr id="6156" name="TextBox 12"/>
          <p:cNvSpPr txBox="1">
            <a:spLocks noChangeArrowheads="1"/>
          </p:cNvSpPr>
          <p:nvPr/>
        </p:nvSpPr>
        <p:spPr bwMode="auto">
          <a:xfrm>
            <a:off x="7010400" y="3998913"/>
            <a:ext cx="9239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7, 9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8</a:t>
            </a:r>
          </a:p>
        </p:txBody>
      </p:sp>
      <p:sp>
        <p:nvSpPr>
          <p:cNvPr id="6157" name="TextBox 13"/>
          <p:cNvSpPr txBox="1">
            <a:spLocks noChangeArrowheads="1"/>
          </p:cNvSpPr>
          <p:nvPr/>
        </p:nvSpPr>
        <p:spPr bwMode="auto">
          <a:xfrm>
            <a:off x="5867400" y="5751513"/>
            <a:ext cx="17653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10, 12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3, 5, 6, 7, 8, 9, 11</a:t>
            </a:r>
          </a:p>
        </p:txBody>
      </p:sp>
      <p:sp>
        <p:nvSpPr>
          <p:cNvPr id="6158" name="TextBox 14"/>
          <p:cNvSpPr txBox="1">
            <a:spLocks noChangeArrowheads="1"/>
          </p:cNvSpPr>
          <p:nvPr/>
        </p:nvSpPr>
        <p:spPr bwMode="auto">
          <a:xfrm>
            <a:off x="76200" y="3994150"/>
            <a:ext cx="16113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4, 6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3, 5, 7, 8, 9, 11</a:t>
            </a:r>
          </a:p>
        </p:txBody>
      </p:sp>
    </p:spTree>
    <p:extLst>
      <p:ext uri="{BB962C8B-B14F-4D97-AF65-F5344CB8AC3E}">
        <p14:creationId xmlns:p14="http://schemas.microsoft.com/office/powerpoint/2010/main" val="12208491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Example </a:t>
            </a:r>
            <a:r>
              <a:rPr lang="en-US" altLang="en-US" dirty="0" err="1" smtClean="0"/>
              <a:t>Aexpr</a:t>
            </a:r>
            <a:r>
              <a:rPr lang="en-US" altLang="en-US" dirty="0" smtClean="0"/>
              <a:t> Calculation - Answer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581400" y="1905000"/>
            <a:ext cx="20574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1: r1 = r6 * r9</a:t>
            </a:r>
          </a:p>
          <a:p>
            <a:r>
              <a:rPr lang="en-US" altLang="en-US" b="1"/>
              <a:t>2: r2 = r2 + 1</a:t>
            </a:r>
          </a:p>
          <a:p>
            <a:r>
              <a:rPr lang="en-US" altLang="en-US" b="1"/>
              <a:t>3: r5 = r3 * r4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514600" y="36576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4: r1 = r2 + 1</a:t>
            </a:r>
          </a:p>
          <a:p>
            <a:r>
              <a:rPr lang="en-US" altLang="en-US" b="1"/>
              <a:t>5: r3 = r3 * r4</a:t>
            </a:r>
          </a:p>
          <a:p>
            <a:r>
              <a:rPr lang="en-US" altLang="en-US" b="1"/>
              <a:t>6: r8 = r3 * 2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5105400" y="36576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7: r7 = r3 * r4</a:t>
            </a:r>
          </a:p>
          <a:p>
            <a:r>
              <a:rPr lang="en-US" altLang="en-US" b="1"/>
              <a:t>8: r1 = r1 + 5</a:t>
            </a:r>
          </a:p>
          <a:p>
            <a:r>
              <a:rPr lang="en-US" altLang="en-US" b="1"/>
              <a:t>9: r7 = r1 - 6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3962400" y="54102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10: r8 = r2 + 1</a:t>
            </a:r>
          </a:p>
          <a:p>
            <a:r>
              <a:rPr lang="en-US" altLang="en-US" b="1"/>
              <a:t>11: r1 = r3 * r4</a:t>
            </a:r>
          </a:p>
          <a:p>
            <a:r>
              <a:rPr lang="en-US" altLang="en-US" b="1"/>
              <a:t>12: r3 = r6 * r9</a:t>
            </a:r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 flipH="1">
            <a:off x="3505200" y="30480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4724400" y="3048000"/>
            <a:ext cx="1295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5029200" y="4800600"/>
            <a:ext cx="990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>
            <a:off x="3429000" y="4800600"/>
            <a:ext cx="1371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5" name="TextBox 2"/>
          <p:cNvSpPr txBox="1">
            <a:spLocks noChangeArrowheads="1"/>
          </p:cNvSpPr>
          <p:nvPr/>
        </p:nvSpPr>
        <p:spPr bwMode="auto">
          <a:xfrm>
            <a:off x="5791200" y="2152650"/>
            <a:ext cx="37099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00B050"/>
                </a:solidFill>
              </a:rPr>
              <a:t>GEN = 1,3 (remember {1, 3} means {“r6*r9”, “r3*r4”})</a:t>
            </a:r>
          </a:p>
          <a:p>
            <a:r>
              <a:rPr lang="en-US" altLang="en-US" sz="1200" dirty="0">
                <a:solidFill>
                  <a:srgbClr val="00B050"/>
                </a:solidFill>
              </a:rPr>
              <a:t>KILL = 2, 4, 8, 9, 10</a:t>
            </a:r>
          </a:p>
        </p:txBody>
      </p:sp>
      <p:sp>
        <p:nvSpPr>
          <p:cNvPr id="6156" name="TextBox 12"/>
          <p:cNvSpPr txBox="1">
            <a:spLocks noChangeArrowheads="1"/>
          </p:cNvSpPr>
          <p:nvPr/>
        </p:nvSpPr>
        <p:spPr bwMode="auto">
          <a:xfrm>
            <a:off x="7010400" y="3998913"/>
            <a:ext cx="9239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7, 9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8</a:t>
            </a:r>
          </a:p>
        </p:txBody>
      </p:sp>
      <p:sp>
        <p:nvSpPr>
          <p:cNvPr id="6157" name="TextBox 13"/>
          <p:cNvSpPr txBox="1">
            <a:spLocks noChangeArrowheads="1"/>
          </p:cNvSpPr>
          <p:nvPr/>
        </p:nvSpPr>
        <p:spPr bwMode="auto">
          <a:xfrm>
            <a:off x="5867400" y="5751513"/>
            <a:ext cx="17653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10, 12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3, 5, 6, 7, 8, 9, 11</a:t>
            </a:r>
          </a:p>
        </p:txBody>
      </p:sp>
      <p:sp>
        <p:nvSpPr>
          <p:cNvPr id="6158" name="TextBox 14"/>
          <p:cNvSpPr txBox="1">
            <a:spLocks noChangeArrowheads="1"/>
          </p:cNvSpPr>
          <p:nvPr/>
        </p:nvSpPr>
        <p:spPr bwMode="auto">
          <a:xfrm>
            <a:off x="76200" y="3994150"/>
            <a:ext cx="16113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4, 6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3, 5, 7, 8, 9, 11</a:t>
            </a:r>
          </a:p>
        </p:txBody>
      </p:sp>
      <p:sp>
        <p:nvSpPr>
          <p:cNvPr id="6159" name="TextBox 3"/>
          <p:cNvSpPr txBox="1">
            <a:spLocks noChangeArrowheads="1"/>
          </p:cNvSpPr>
          <p:nvPr/>
        </p:nvSpPr>
        <p:spPr bwMode="auto">
          <a:xfrm>
            <a:off x="5638800" y="1720850"/>
            <a:ext cx="839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IN = -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-</a:t>
            </a:r>
            <a:endParaRPr lang="en-US" altLang="en-US" sz="1200">
              <a:solidFill>
                <a:srgbClr val="FF0000"/>
              </a:solidFill>
            </a:endParaRPr>
          </a:p>
        </p:txBody>
      </p:sp>
      <p:sp>
        <p:nvSpPr>
          <p:cNvPr id="6160" name="TextBox 16"/>
          <p:cNvSpPr txBox="1">
            <a:spLocks noChangeArrowheads="1"/>
          </p:cNvSpPr>
          <p:nvPr/>
        </p:nvSpPr>
        <p:spPr bwMode="auto">
          <a:xfrm>
            <a:off x="5719763" y="2771775"/>
            <a:ext cx="20367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OUT = 1,3,5,6,7,11,12 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1,3</a:t>
            </a:r>
            <a:endParaRPr lang="en-US" altLang="en-US" sz="1200">
              <a:solidFill>
                <a:srgbClr val="FF0000"/>
              </a:solidFill>
            </a:endParaRPr>
          </a:p>
        </p:txBody>
      </p:sp>
      <p:sp>
        <p:nvSpPr>
          <p:cNvPr id="6161" name="TextBox 17"/>
          <p:cNvSpPr txBox="1">
            <a:spLocks noChangeArrowheads="1"/>
          </p:cNvSpPr>
          <p:nvPr/>
        </p:nvSpPr>
        <p:spPr bwMode="auto">
          <a:xfrm>
            <a:off x="7032625" y="3629025"/>
            <a:ext cx="101917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IN = -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1,3</a:t>
            </a:r>
            <a:r>
              <a:rPr lang="en-US" altLang="en-US" sz="12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6162" name="TextBox 18"/>
          <p:cNvSpPr txBox="1">
            <a:spLocks noChangeArrowheads="1"/>
          </p:cNvSpPr>
          <p:nvPr/>
        </p:nvSpPr>
        <p:spPr bwMode="auto">
          <a:xfrm>
            <a:off x="7046913" y="4530725"/>
            <a:ext cx="28067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OUT = 1,2,3,4,5,6,7,9,10,11,12 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1,3,7,9</a:t>
            </a:r>
            <a:endParaRPr lang="en-US" altLang="en-US" sz="1200">
              <a:solidFill>
                <a:srgbClr val="FF0000"/>
              </a:solidFill>
            </a:endParaRPr>
          </a:p>
        </p:txBody>
      </p:sp>
      <p:sp>
        <p:nvSpPr>
          <p:cNvPr id="6163" name="TextBox 19"/>
          <p:cNvSpPr txBox="1">
            <a:spLocks noChangeArrowheads="1"/>
          </p:cNvSpPr>
          <p:nvPr/>
        </p:nvSpPr>
        <p:spPr bwMode="auto">
          <a:xfrm>
            <a:off x="5938838" y="5410200"/>
            <a:ext cx="9048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IN = -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1</a:t>
            </a:r>
            <a:r>
              <a:rPr lang="en-US" altLang="en-US" sz="12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6164" name="TextBox 20"/>
          <p:cNvSpPr txBox="1">
            <a:spLocks noChangeArrowheads="1"/>
          </p:cNvSpPr>
          <p:nvPr/>
        </p:nvSpPr>
        <p:spPr bwMode="auto">
          <a:xfrm>
            <a:off x="5967413" y="6296025"/>
            <a:ext cx="20812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OUT = 1,2,4,10,12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1,10,12</a:t>
            </a:r>
            <a:r>
              <a:rPr lang="en-US" altLang="en-US" sz="12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6165" name="TextBox 21"/>
          <p:cNvSpPr txBox="1">
            <a:spLocks noChangeArrowheads="1"/>
          </p:cNvSpPr>
          <p:nvPr/>
        </p:nvSpPr>
        <p:spPr bwMode="auto">
          <a:xfrm>
            <a:off x="76200" y="3519488"/>
            <a:ext cx="10191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IN = -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1,3</a:t>
            </a:r>
            <a:r>
              <a:rPr lang="en-US" altLang="en-US" sz="12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6166" name="TextBox 22"/>
          <p:cNvSpPr txBox="1">
            <a:spLocks noChangeArrowheads="1"/>
          </p:cNvSpPr>
          <p:nvPr/>
        </p:nvSpPr>
        <p:spPr bwMode="auto">
          <a:xfrm>
            <a:off x="76200" y="4662488"/>
            <a:ext cx="20431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OUT = 1,2,4,6,10,12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1,4,6</a:t>
            </a:r>
            <a:r>
              <a:rPr lang="en-US" altLang="en-US" sz="12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6167" name="TextBox 4"/>
          <p:cNvSpPr txBox="1">
            <a:spLocks noChangeArrowheads="1"/>
          </p:cNvSpPr>
          <p:nvPr/>
        </p:nvSpPr>
        <p:spPr bwMode="auto">
          <a:xfrm>
            <a:off x="84138" y="1570038"/>
            <a:ext cx="2263775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IN/OUT sets</a:t>
            </a:r>
          </a:p>
          <a:p>
            <a:r>
              <a:rPr lang="en-US" altLang="en-US">
                <a:solidFill>
                  <a:srgbClr val="FF0000"/>
                </a:solidFill>
              </a:rPr>
              <a:t>A </a:t>
            </a:r>
            <a:r>
              <a:rPr lang="en-US" altLang="en-US">
                <a:solidFill>
                  <a:srgbClr val="FF0000"/>
                </a:solidFill>
                <a:sym typeface="Wingdings" panose="05000000000000000000" pitchFamily="2" charset="2"/>
              </a:rPr>
              <a:t> B</a:t>
            </a:r>
          </a:p>
          <a:p>
            <a:r>
              <a:rPr lang="en-US" altLang="en-US">
                <a:solidFill>
                  <a:srgbClr val="FF0000"/>
                </a:solidFill>
                <a:sym typeface="Wingdings" panose="05000000000000000000" pitchFamily="2" charset="2"/>
              </a:rPr>
              <a:t>A = initial state</a:t>
            </a:r>
          </a:p>
          <a:p>
            <a:r>
              <a:rPr lang="en-US" altLang="en-US">
                <a:solidFill>
                  <a:srgbClr val="FF0000"/>
                </a:solidFill>
                <a:sym typeface="Wingdings" panose="05000000000000000000" pitchFamily="2" charset="2"/>
              </a:rPr>
              <a:t>B = after first iteration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84138" y="1638096"/>
            <a:ext cx="2201862" cy="1095375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269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Announcements &amp; Reading Material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371600"/>
            <a:ext cx="7696200" cy="5216525"/>
          </a:xfrm>
        </p:spPr>
        <p:txBody>
          <a:bodyPr/>
          <a:lstStyle/>
          <a:p>
            <a:r>
              <a:rPr lang="en-US" altLang="en-US" dirty="0" smtClean="0"/>
              <a:t>HW 1 – Due tonight at midnight</a:t>
            </a:r>
          </a:p>
          <a:p>
            <a:pPr lvl="1"/>
            <a:r>
              <a:rPr lang="en-US" altLang="en-US" dirty="0" smtClean="0"/>
              <a:t>See piazza/GSIs if you are </a:t>
            </a:r>
            <a:r>
              <a:rPr lang="en-US" altLang="en-US" dirty="0" smtClean="0"/>
              <a:t>stuck</a:t>
            </a:r>
          </a:p>
          <a:p>
            <a:pPr lvl="1"/>
            <a:r>
              <a:rPr lang="en-US" altLang="en-US" dirty="0" smtClean="0"/>
              <a:t>Can use up to 2 late days (10% penalty per day)</a:t>
            </a:r>
            <a:endParaRPr lang="en-US" altLang="en-US" dirty="0" smtClean="0"/>
          </a:p>
          <a:p>
            <a:r>
              <a:rPr lang="en-US" altLang="en-US" dirty="0" smtClean="0"/>
              <a:t>HW 2 coming out </a:t>
            </a:r>
            <a:r>
              <a:rPr lang="en-US" altLang="en-US" dirty="0" smtClean="0"/>
              <a:t>Wednesday</a:t>
            </a:r>
            <a:endParaRPr lang="en-US" altLang="en-US" dirty="0" smtClean="0"/>
          </a:p>
          <a:p>
            <a:r>
              <a:rPr lang="en-US" altLang="en-US" dirty="0" smtClean="0"/>
              <a:t>Today’s class</a:t>
            </a:r>
          </a:p>
          <a:p>
            <a:pPr lvl="1"/>
            <a:r>
              <a:rPr lang="en-US" altLang="en-US" i="1" dirty="0" smtClean="0">
                <a:cs typeface="Arial" panose="020B0604020202020204" pitchFamily="34" charset="0"/>
              </a:rPr>
              <a:t>Compilers: Principles, Techniques, and Tools</a:t>
            </a:r>
            <a:r>
              <a:rPr lang="en-US" altLang="en-US" dirty="0" smtClean="0">
                <a:cs typeface="Arial" panose="020B0604020202020204" pitchFamily="34" charset="0"/>
              </a:rPr>
              <a:t>,</a:t>
            </a:r>
            <a:br>
              <a:rPr lang="en-US" altLang="en-US" dirty="0" smtClean="0">
                <a:cs typeface="Arial" panose="020B0604020202020204" pitchFamily="34" charset="0"/>
              </a:rPr>
            </a:br>
            <a:r>
              <a:rPr lang="en-US" altLang="en-US" dirty="0" smtClean="0">
                <a:cs typeface="Arial" panose="020B0604020202020204" pitchFamily="34" charset="0"/>
              </a:rPr>
              <a:t>A. </a:t>
            </a:r>
            <a:r>
              <a:rPr lang="en-US" altLang="en-US" dirty="0" err="1" smtClean="0">
                <a:cs typeface="Arial" panose="020B0604020202020204" pitchFamily="34" charset="0"/>
              </a:rPr>
              <a:t>Aho</a:t>
            </a:r>
            <a:r>
              <a:rPr lang="en-US" altLang="en-US" dirty="0" smtClean="0">
                <a:cs typeface="Arial" panose="020B0604020202020204" pitchFamily="34" charset="0"/>
              </a:rPr>
              <a:t>, R. </a:t>
            </a:r>
            <a:r>
              <a:rPr lang="en-US" altLang="en-US" dirty="0" err="1" smtClean="0">
                <a:cs typeface="Arial" panose="020B0604020202020204" pitchFamily="34" charset="0"/>
              </a:rPr>
              <a:t>Sethi</a:t>
            </a:r>
            <a:r>
              <a:rPr lang="en-US" altLang="en-US" dirty="0" smtClean="0">
                <a:cs typeface="Arial" panose="020B0604020202020204" pitchFamily="34" charset="0"/>
              </a:rPr>
              <a:t>, and J. Ullman, Addison-Wesley, 1988.</a:t>
            </a:r>
            <a:br>
              <a:rPr lang="en-US" altLang="en-US" dirty="0" smtClean="0">
                <a:cs typeface="Arial" panose="020B0604020202020204" pitchFamily="34" charset="0"/>
              </a:rPr>
            </a:br>
            <a:r>
              <a:rPr lang="en-US" altLang="en-US" dirty="0" smtClean="0">
                <a:cs typeface="Arial" panose="020B0604020202020204" pitchFamily="34" charset="0"/>
              </a:rPr>
              <a:t>(Sections: 10.5, 10.6, 10.9, 10.10 Edition 1; 9.2, 9.3 Edition 2)</a:t>
            </a:r>
            <a:endParaRPr lang="en-US" altLang="en-US" dirty="0" smtClean="0"/>
          </a:p>
          <a:p>
            <a:r>
              <a:rPr lang="en-US" altLang="en-US" dirty="0" smtClean="0"/>
              <a:t>Next class</a:t>
            </a:r>
          </a:p>
          <a:p>
            <a:pPr lvl="1"/>
            <a:r>
              <a:rPr lang="en-US" altLang="en-US" dirty="0" smtClean="0"/>
              <a:t>“Practical Improvements to the Construction and Destruction of Static Single Assignment Form,” P. Briggs, K. Cooper, T. Harvey, and L. Simpson, </a:t>
            </a:r>
            <a:r>
              <a:rPr lang="en-US" altLang="en-US" i="1" dirty="0" smtClean="0"/>
              <a:t>Software--Practice and Experience</a:t>
            </a:r>
            <a:r>
              <a:rPr lang="en-US" altLang="en-US" dirty="0" smtClean="0"/>
              <a:t>, 28(8), July 1998, pp. 859-891.</a:t>
            </a:r>
          </a:p>
        </p:txBody>
      </p:sp>
    </p:spTree>
    <p:extLst>
      <p:ext uri="{BB962C8B-B14F-4D97-AF65-F5344CB8AC3E}">
        <p14:creationId xmlns:p14="http://schemas.microsoft.com/office/powerpoint/2010/main" val="22857868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Dataflow Summary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990600" y="1981200"/>
            <a:ext cx="2471738" cy="61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OUT = Union(IN(succs))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IN = GEN + (OUT – KILL</a:t>
            </a:r>
            <a:r>
              <a:rPr lang="en-US" altLang="en-US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990600" y="1981200"/>
            <a:ext cx="25146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173" name="TextBox 7"/>
          <p:cNvSpPr txBox="1">
            <a:spLocks noChangeArrowheads="1"/>
          </p:cNvSpPr>
          <p:nvPr/>
        </p:nvSpPr>
        <p:spPr bwMode="auto">
          <a:xfrm>
            <a:off x="1995488" y="1519238"/>
            <a:ext cx="12779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u="sng"/>
              <a:t>Liveness</a:t>
            </a: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1143000" y="4114800"/>
            <a:ext cx="7620000" cy="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 bwMode="auto">
          <a:xfrm flipH="1">
            <a:off x="4648200" y="1720850"/>
            <a:ext cx="76200" cy="506095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176" name="TextBox 13"/>
          <p:cNvSpPr txBox="1">
            <a:spLocks noChangeArrowheads="1"/>
          </p:cNvSpPr>
          <p:nvPr/>
        </p:nvSpPr>
        <p:spPr bwMode="auto">
          <a:xfrm>
            <a:off x="5486400" y="1524000"/>
            <a:ext cx="3867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u="sng"/>
              <a:t>Reaching Definitions/DU/UD</a:t>
            </a:r>
          </a:p>
        </p:txBody>
      </p:sp>
      <p:sp>
        <p:nvSpPr>
          <p:cNvPr id="7177" name="Rectangle 15"/>
          <p:cNvSpPr>
            <a:spLocks noChangeArrowheads="1"/>
          </p:cNvSpPr>
          <p:nvPr/>
        </p:nvSpPr>
        <p:spPr bwMode="auto">
          <a:xfrm>
            <a:off x="5438775" y="1981200"/>
            <a:ext cx="25146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178" name="Text Box 16"/>
          <p:cNvSpPr txBox="1">
            <a:spLocks noChangeArrowheads="1"/>
          </p:cNvSpPr>
          <p:nvPr/>
        </p:nvSpPr>
        <p:spPr bwMode="auto">
          <a:xfrm>
            <a:off x="5481638" y="2005013"/>
            <a:ext cx="2471737" cy="61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IN = Union(OUT(preds))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OUT = GEN + (IN – KILL</a:t>
            </a:r>
            <a:r>
              <a:rPr lang="en-US" altLang="en-US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7179" name="TextBox 17"/>
          <p:cNvSpPr txBox="1">
            <a:spLocks noChangeArrowheads="1"/>
          </p:cNvSpPr>
          <p:nvPr/>
        </p:nvSpPr>
        <p:spPr bwMode="auto">
          <a:xfrm>
            <a:off x="990600" y="2668588"/>
            <a:ext cx="3179763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Bottom-up dataflow</a:t>
            </a:r>
          </a:p>
          <a:p>
            <a:r>
              <a:rPr lang="en-US" altLang="en-US"/>
              <a:t>Any path</a:t>
            </a:r>
          </a:p>
          <a:p>
            <a:r>
              <a:rPr lang="en-US" altLang="en-US"/>
              <a:t>Keep track of variables/registers</a:t>
            </a:r>
          </a:p>
          <a:p>
            <a:r>
              <a:rPr lang="en-US" altLang="en-US"/>
              <a:t>Uses of variables </a:t>
            </a:r>
            <a:r>
              <a:rPr lang="en-US" altLang="en-US">
                <a:sym typeface="Wingdings" panose="05000000000000000000" pitchFamily="2" charset="2"/>
              </a:rPr>
              <a:t> GEN</a:t>
            </a:r>
          </a:p>
          <a:p>
            <a:r>
              <a:rPr lang="en-US" altLang="en-US">
                <a:sym typeface="Wingdings" panose="05000000000000000000" pitchFamily="2" charset="2"/>
              </a:rPr>
              <a:t>Defs of variables  KILL</a:t>
            </a:r>
            <a:endParaRPr lang="en-US" altLang="en-US"/>
          </a:p>
        </p:txBody>
      </p:sp>
      <p:sp>
        <p:nvSpPr>
          <p:cNvPr id="7180" name="TextBox 18"/>
          <p:cNvSpPr txBox="1">
            <a:spLocks noChangeArrowheads="1"/>
          </p:cNvSpPr>
          <p:nvPr/>
        </p:nvSpPr>
        <p:spPr bwMode="auto">
          <a:xfrm>
            <a:off x="5257800" y="2682875"/>
            <a:ext cx="2878138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Top-down dataflow</a:t>
            </a:r>
          </a:p>
          <a:p>
            <a:r>
              <a:rPr lang="en-US" altLang="en-US"/>
              <a:t>Any path</a:t>
            </a:r>
          </a:p>
          <a:p>
            <a:r>
              <a:rPr lang="en-US" altLang="en-US">
                <a:solidFill>
                  <a:srgbClr val="FF0000"/>
                </a:solidFill>
              </a:rPr>
              <a:t>Keep track of instruction IDs</a:t>
            </a:r>
          </a:p>
          <a:p>
            <a:r>
              <a:rPr lang="en-US" altLang="en-US">
                <a:solidFill>
                  <a:srgbClr val="FF0000"/>
                </a:solidFill>
              </a:rPr>
              <a:t>Defs of variables </a:t>
            </a:r>
            <a:r>
              <a:rPr lang="en-US" altLang="en-US">
                <a:solidFill>
                  <a:srgbClr val="FF0000"/>
                </a:solidFill>
                <a:sym typeface="Wingdings" panose="05000000000000000000" pitchFamily="2" charset="2"/>
              </a:rPr>
              <a:t> GEN</a:t>
            </a:r>
          </a:p>
          <a:p>
            <a:r>
              <a:rPr lang="en-US" altLang="en-US">
                <a:sym typeface="Wingdings" panose="05000000000000000000" pitchFamily="2" charset="2"/>
              </a:rPr>
              <a:t>Defs of variables  KILL</a:t>
            </a:r>
            <a:endParaRPr lang="en-US" altLang="en-US"/>
          </a:p>
        </p:txBody>
      </p:sp>
      <p:sp>
        <p:nvSpPr>
          <p:cNvPr id="7181" name="Right Arrow 19"/>
          <p:cNvSpPr>
            <a:spLocks noChangeArrowheads="1"/>
          </p:cNvSpPr>
          <p:nvPr/>
        </p:nvSpPr>
        <p:spPr bwMode="auto">
          <a:xfrm>
            <a:off x="4579938" y="1576388"/>
            <a:ext cx="457200" cy="4572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182" name="Down Arrow 20"/>
          <p:cNvSpPr>
            <a:spLocks noChangeArrowheads="1"/>
          </p:cNvSpPr>
          <p:nvPr/>
        </p:nvSpPr>
        <p:spPr bwMode="auto">
          <a:xfrm>
            <a:off x="8491538" y="3951288"/>
            <a:ext cx="533400" cy="549275"/>
          </a:xfrm>
          <a:prstGeom prst="downArrow">
            <a:avLst>
              <a:gd name="adj1" fmla="val 50000"/>
              <a:gd name="adj2" fmla="val 49977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183" name="TextBox 21"/>
          <p:cNvSpPr txBox="1">
            <a:spLocks noChangeArrowheads="1"/>
          </p:cNvSpPr>
          <p:nvPr/>
        </p:nvSpPr>
        <p:spPr bwMode="auto">
          <a:xfrm>
            <a:off x="5519738" y="4038600"/>
            <a:ext cx="28178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u="sng"/>
              <a:t>Available Definitions</a:t>
            </a:r>
          </a:p>
        </p:txBody>
      </p:sp>
      <p:sp>
        <p:nvSpPr>
          <p:cNvPr id="7184" name="Rectangle 22"/>
          <p:cNvSpPr>
            <a:spLocks noChangeArrowheads="1"/>
          </p:cNvSpPr>
          <p:nvPr/>
        </p:nvSpPr>
        <p:spPr bwMode="auto">
          <a:xfrm>
            <a:off x="5473700" y="4714875"/>
            <a:ext cx="25146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185" name="Text Box 16"/>
          <p:cNvSpPr txBox="1">
            <a:spLocks noChangeArrowheads="1"/>
          </p:cNvSpPr>
          <p:nvPr/>
        </p:nvSpPr>
        <p:spPr bwMode="auto">
          <a:xfrm>
            <a:off x="5516563" y="4738688"/>
            <a:ext cx="2471737" cy="61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IN = Intersect(OUT(preds))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OUT = GEN + (IN – KILL</a:t>
            </a:r>
            <a:r>
              <a:rPr lang="en-US" altLang="en-US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7186" name="TextBox 24"/>
          <p:cNvSpPr txBox="1">
            <a:spLocks noChangeArrowheads="1"/>
          </p:cNvSpPr>
          <p:nvPr/>
        </p:nvSpPr>
        <p:spPr bwMode="auto">
          <a:xfrm>
            <a:off x="5291138" y="5416550"/>
            <a:ext cx="2878137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Top-down dataflow</a:t>
            </a:r>
          </a:p>
          <a:p>
            <a:r>
              <a:rPr lang="en-US" altLang="en-US">
                <a:solidFill>
                  <a:srgbClr val="FF0000"/>
                </a:solidFill>
              </a:rPr>
              <a:t>All path</a:t>
            </a:r>
          </a:p>
          <a:p>
            <a:r>
              <a:rPr lang="en-US" altLang="en-US"/>
              <a:t>Keep track of instruction IDs</a:t>
            </a:r>
          </a:p>
          <a:p>
            <a:r>
              <a:rPr lang="en-US" altLang="en-US"/>
              <a:t>Defs of variables </a:t>
            </a:r>
            <a:r>
              <a:rPr lang="en-US" altLang="en-US">
                <a:sym typeface="Wingdings" panose="05000000000000000000" pitchFamily="2" charset="2"/>
              </a:rPr>
              <a:t> GEN</a:t>
            </a:r>
          </a:p>
          <a:p>
            <a:r>
              <a:rPr lang="en-US" altLang="en-US">
                <a:sym typeface="Wingdings" panose="05000000000000000000" pitchFamily="2" charset="2"/>
              </a:rPr>
              <a:t>Defs of variables  KILL</a:t>
            </a:r>
            <a:endParaRPr lang="en-US" altLang="en-US"/>
          </a:p>
        </p:txBody>
      </p:sp>
      <p:sp>
        <p:nvSpPr>
          <p:cNvPr id="7187" name="Left Arrow 25"/>
          <p:cNvSpPr>
            <a:spLocks noChangeArrowheads="1"/>
          </p:cNvSpPr>
          <p:nvPr/>
        </p:nvSpPr>
        <p:spPr bwMode="auto">
          <a:xfrm>
            <a:off x="4383088" y="4140200"/>
            <a:ext cx="495300" cy="5334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188" name="TextBox 26"/>
          <p:cNvSpPr txBox="1">
            <a:spLocks noChangeArrowheads="1"/>
          </p:cNvSpPr>
          <p:nvPr/>
        </p:nvSpPr>
        <p:spPr bwMode="auto">
          <a:xfrm>
            <a:off x="1371600" y="4038600"/>
            <a:ext cx="292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u="sng"/>
              <a:t>Available Expressions</a:t>
            </a:r>
          </a:p>
        </p:txBody>
      </p:sp>
      <p:sp>
        <p:nvSpPr>
          <p:cNvPr id="7189" name="Rectangle 27"/>
          <p:cNvSpPr>
            <a:spLocks noChangeArrowheads="1"/>
          </p:cNvSpPr>
          <p:nvPr/>
        </p:nvSpPr>
        <p:spPr bwMode="auto">
          <a:xfrm>
            <a:off x="1323975" y="4714875"/>
            <a:ext cx="25146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190" name="Text Box 16"/>
          <p:cNvSpPr txBox="1">
            <a:spLocks noChangeArrowheads="1"/>
          </p:cNvSpPr>
          <p:nvPr/>
        </p:nvSpPr>
        <p:spPr bwMode="auto">
          <a:xfrm>
            <a:off x="1366838" y="4738688"/>
            <a:ext cx="2471737" cy="61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IN = Intersect(OUT(preds))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OUT = GEN + (IN – KILL</a:t>
            </a:r>
            <a:r>
              <a:rPr lang="en-US" altLang="en-US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7191" name="TextBox 29"/>
          <p:cNvSpPr txBox="1">
            <a:spLocks noChangeArrowheads="1"/>
          </p:cNvSpPr>
          <p:nvPr/>
        </p:nvSpPr>
        <p:spPr bwMode="auto">
          <a:xfrm>
            <a:off x="1143000" y="5416550"/>
            <a:ext cx="325755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Top-down dataflow</a:t>
            </a:r>
          </a:p>
          <a:p>
            <a:r>
              <a:rPr lang="en-US" altLang="en-US">
                <a:solidFill>
                  <a:schemeClr val="tx2"/>
                </a:solidFill>
              </a:rPr>
              <a:t>All path</a:t>
            </a:r>
          </a:p>
          <a:p>
            <a:r>
              <a:rPr lang="en-US" altLang="en-US"/>
              <a:t>Keep track of instruction IDs</a:t>
            </a:r>
          </a:p>
          <a:p>
            <a:r>
              <a:rPr lang="en-US" altLang="en-US">
                <a:solidFill>
                  <a:srgbClr val="FF0000"/>
                </a:solidFill>
              </a:rPr>
              <a:t>Expressions of variables </a:t>
            </a:r>
            <a:r>
              <a:rPr lang="en-US" altLang="en-US">
                <a:solidFill>
                  <a:srgbClr val="FF0000"/>
                </a:solidFill>
                <a:sym typeface="Wingdings" panose="05000000000000000000" pitchFamily="2" charset="2"/>
              </a:rPr>
              <a:t> GEN</a:t>
            </a:r>
          </a:p>
          <a:p>
            <a:r>
              <a:rPr lang="en-US" altLang="en-US">
                <a:sym typeface="Wingdings" panose="05000000000000000000" pitchFamily="2" charset="2"/>
              </a:rPr>
              <a:t>Defs of variables  KILL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845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Static Single Assignment (SSA) Form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524000"/>
            <a:ext cx="8077200" cy="5216525"/>
          </a:xfrm>
        </p:spPr>
        <p:txBody>
          <a:bodyPr/>
          <a:lstStyle/>
          <a:p>
            <a:r>
              <a:rPr lang="en-US" altLang="en-US" smtClean="0"/>
              <a:t>Difficulty with optimization</a:t>
            </a:r>
          </a:p>
          <a:p>
            <a:pPr lvl="1"/>
            <a:r>
              <a:rPr lang="en-US" altLang="en-US" smtClean="0"/>
              <a:t>Multiple definitions of the</a:t>
            </a:r>
            <a:br>
              <a:rPr lang="en-US" altLang="en-US" smtClean="0"/>
            </a:br>
            <a:r>
              <a:rPr lang="en-US" altLang="en-US" smtClean="0"/>
              <a:t>same register</a:t>
            </a:r>
          </a:p>
          <a:p>
            <a:pPr lvl="1"/>
            <a:r>
              <a:rPr lang="en-US" altLang="en-US" smtClean="0"/>
              <a:t>Which definition reaches</a:t>
            </a:r>
          </a:p>
          <a:p>
            <a:pPr lvl="1"/>
            <a:r>
              <a:rPr lang="en-US" altLang="en-US" smtClean="0"/>
              <a:t>Is expression available?</a:t>
            </a:r>
          </a:p>
          <a:p>
            <a:pPr lvl="1"/>
            <a:endParaRPr lang="en-US" altLang="en-US" smtClean="0"/>
          </a:p>
          <a:p>
            <a:pPr lvl="1"/>
            <a:endParaRPr lang="en-US" altLang="en-US" smtClean="0"/>
          </a:p>
          <a:p>
            <a:pPr lvl="1"/>
            <a:endParaRPr lang="en-US" altLang="en-US" smtClean="0"/>
          </a:p>
          <a:p>
            <a:r>
              <a:rPr lang="en-US" altLang="en-US" smtClean="0"/>
              <a:t>Static single assignment</a:t>
            </a:r>
          </a:p>
          <a:p>
            <a:pPr lvl="1"/>
            <a:r>
              <a:rPr lang="en-US" altLang="en-US" smtClean="0">
                <a:solidFill>
                  <a:srgbClr val="FF0000"/>
                </a:solidFill>
              </a:rPr>
              <a:t>Each assignment to a variable is given a unique name</a:t>
            </a:r>
          </a:p>
          <a:p>
            <a:pPr lvl="1"/>
            <a:r>
              <a:rPr lang="en-US" altLang="en-US" smtClean="0">
                <a:solidFill>
                  <a:srgbClr val="FF0000"/>
                </a:solidFill>
              </a:rPr>
              <a:t>All of the uses reached by that assignment are renamed</a:t>
            </a:r>
          </a:p>
          <a:p>
            <a:pPr lvl="1"/>
            <a:r>
              <a:rPr lang="en-US" altLang="en-US" smtClean="0"/>
              <a:t>DU chains become obvious based on the register name!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6096000" y="1600200"/>
            <a:ext cx="13716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r1 = r2 + r3</a:t>
            </a:r>
          </a:p>
          <a:p>
            <a:r>
              <a:rPr lang="en-US" altLang="en-US" sz="2000"/>
              <a:t>r6 = r4 – r5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7239000" y="2819400"/>
            <a:ext cx="13716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r4 = r6</a:t>
            </a:r>
          </a:p>
          <a:p>
            <a:r>
              <a:rPr lang="en-US" altLang="en-US" sz="2000"/>
              <a:t>r6 = 8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6248400" y="3886200"/>
            <a:ext cx="12954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dirty="0"/>
              <a:t>r7 = </a:t>
            </a:r>
            <a:r>
              <a:rPr lang="en-US" altLang="en-US" sz="2000" dirty="0" smtClean="0"/>
              <a:t>r4 – r5</a:t>
            </a:r>
            <a:endParaRPr lang="en-US" altLang="en-US" sz="2000" dirty="0"/>
          </a:p>
          <a:p>
            <a:r>
              <a:rPr lang="en-US" altLang="en-US" sz="2000" dirty="0"/>
              <a:t>r8 = r2 + r3</a:t>
            </a:r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6781800" y="2362200"/>
            <a:ext cx="1066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6781800" y="2362200"/>
            <a:ext cx="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6934200" y="3581400"/>
            <a:ext cx="1066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10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Converting to SSA Form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524000"/>
            <a:ext cx="7924800" cy="5216525"/>
          </a:xfrm>
        </p:spPr>
        <p:txBody>
          <a:bodyPr/>
          <a:lstStyle/>
          <a:p>
            <a:r>
              <a:rPr lang="en-US" altLang="en-US" sz="2000" smtClean="0"/>
              <a:t>Trivial for straight line code</a:t>
            </a:r>
          </a:p>
          <a:p>
            <a:endParaRPr lang="en-US" altLang="en-US" sz="2000" smtClean="0"/>
          </a:p>
          <a:p>
            <a:pPr lvl="1"/>
            <a:endParaRPr lang="en-US" altLang="en-US" sz="1800" smtClean="0"/>
          </a:p>
          <a:p>
            <a:pPr lvl="1"/>
            <a:endParaRPr lang="en-US" altLang="en-US" sz="1800" smtClean="0"/>
          </a:p>
          <a:p>
            <a:endParaRPr lang="en-US" altLang="en-US" sz="2000" smtClean="0"/>
          </a:p>
          <a:p>
            <a:r>
              <a:rPr lang="en-US" altLang="en-US" sz="2000" smtClean="0"/>
              <a:t>More complex with control flow – Must use Phi nodes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270125" y="2171700"/>
            <a:ext cx="731838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 = -1</a:t>
            </a:r>
          </a:p>
          <a:p>
            <a:r>
              <a:rPr lang="en-US" altLang="en-US"/>
              <a:t>y = x </a:t>
            </a:r>
          </a:p>
          <a:p>
            <a:r>
              <a:rPr lang="en-US" altLang="en-US"/>
              <a:t>x = 5</a:t>
            </a:r>
          </a:p>
          <a:p>
            <a:r>
              <a:rPr lang="en-US" altLang="en-US"/>
              <a:t>z = x</a:t>
            </a:r>
          </a:p>
        </p:txBody>
      </p:sp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3962400" y="2362200"/>
            <a:ext cx="1295400" cy="609600"/>
          </a:xfrm>
          <a:prstGeom prst="rightArrow">
            <a:avLst>
              <a:gd name="adj1" fmla="val 50000"/>
              <a:gd name="adj2" fmla="val 5312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5943600" y="2209800"/>
            <a:ext cx="846138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x0 = -1</a:t>
            </a:r>
          </a:p>
          <a:p>
            <a:r>
              <a:rPr lang="en-US" altLang="en-US"/>
              <a:t>y = x0</a:t>
            </a:r>
          </a:p>
          <a:p>
            <a:r>
              <a:rPr lang="en-US" altLang="en-US"/>
              <a:t>x1 = 5</a:t>
            </a:r>
          </a:p>
          <a:p>
            <a:r>
              <a:rPr lang="en-US" altLang="en-US"/>
              <a:t>z = x1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2362200" y="4800600"/>
            <a:ext cx="960438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if ( ... )</a:t>
            </a:r>
          </a:p>
          <a:p>
            <a:r>
              <a:rPr lang="en-US" altLang="en-US"/>
              <a:t>    x = -1</a:t>
            </a:r>
          </a:p>
          <a:p>
            <a:r>
              <a:rPr lang="en-US" altLang="en-US"/>
              <a:t>else</a:t>
            </a:r>
          </a:p>
          <a:p>
            <a:r>
              <a:rPr lang="en-US" altLang="en-US"/>
              <a:t>    x = 5</a:t>
            </a:r>
          </a:p>
          <a:p>
            <a:r>
              <a:rPr lang="en-US" altLang="en-US"/>
              <a:t>y = x</a:t>
            </a:r>
          </a:p>
        </p:txBody>
      </p:sp>
      <p:sp>
        <p:nvSpPr>
          <p:cNvPr id="10248" name="AutoShape 8"/>
          <p:cNvSpPr>
            <a:spLocks noChangeArrowheads="1"/>
          </p:cNvSpPr>
          <p:nvPr/>
        </p:nvSpPr>
        <p:spPr bwMode="auto">
          <a:xfrm>
            <a:off x="4038600" y="5105400"/>
            <a:ext cx="1295400" cy="609600"/>
          </a:xfrm>
          <a:prstGeom prst="rightArrow">
            <a:avLst>
              <a:gd name="adj1" fmla="val 50000"/>
              <a:gd name="adj2" fmla="val 5312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5943600" y="4648200"/>
            <a:ext cx="1627188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if ( ... )</a:t>
            </a:r>
          </a:p>
          <a:p>
            <a:r>
              <a:rPr lang="en-US" altLang="en-US"/>
              <a:t>    x0 = -1</a:t>
            </a:r>
          </a:p>
          <a:p>
            <a:r>
              <a:rPr lang="en-US" altLang="en-US"/>
              <a:t>else</a:t>
            </a:r>
          </a:p>
          <a:p>
            <a:r>
              <a:rPr lang="en-US" altLang="en-US"/>
              <a:t>    x1 = 5</a:t>
            </a:r>
          </a:p>
          <a:p>
            <a:r>
              <a:rPr lang="en-US" altLang="en-US"/>
              <a:t>x2 = Phi(x0,x1)</a:t>
            </a:r>
          </a:p>
          <a:p>
            <a:r>
              <a:rPr lang="en-US" altLang="en-US"/>
              <a:t>y = x2</a:t>
            </a:r>
          </a:p>
        </p:txBody>
      </p:sp>
    </p:spTree>
    <p:extLst>
      <p:ext uri="{BB962C8B-B14F-4D97-AF65-F5344CB8AC3E}">
        <p14:creationId xmlns:p14="http://schemas.microsoft.com/office/powerpoint/2010/main" val="378062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Phi Nodes (aka Phi Functions)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FF0000"/>
                </a:solidFill>
              </a:rPr>
              <a:t>Special kind of copy that selects one of its inputs</a:t>
            </a:r>
          </a:p>
          <a:p>
            <a:r>
              <a:rPr lang="en-US" altLang="en-US" smtClean="0"/>
              <a:t>Choice of input is governed by the CFG edge along which control flow reached the Phi node</a:t>
            </a:r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r>
              <a:rPr lang="en-US" altLang="en-US" smtClean="0"/>
              <a:t>Phi nodes are required when 2 non-null paths X</a:t>
            </a:r>
            <a:r>
              <a:rPr lang="en-US" altLang="en-US" smtClean="0">
                <a:sym typeface="Wingdings" panose="05000000000000000000" pitchFamily="2" charset="2"/>
              </a:rPr>
              <a:t>Z and YZ converge at node Z, and nodes X and Y contain assignments to V</a:t>
            </a:r>
            <a:endParaRPr lang="en-US" altLang="en-US" smtClean="0"/>
          </a:p>
          <a:p>
            <a:pPr lvl="1"/>
            <a:endParaRPr lang="en-US" altLang="en-US" smtClean="0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489325" y="3086100"/>
            <a:ext cx="6556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x0 = 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4876800" y="3124200"/>
            <a:ext cx="6556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x1 = </a:t>
            </a:r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3810000" y="3505200"/>
            <a:ext cx="4572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 flipH="1">
            <a:off x="4419600" y="3505200"/>
            <a:ext cx="7620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3581400" y="4419600"/>
            <a:ext cx="16271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x2 = Phi(x0,x1)</a:t>
            </a:r>
          </a:p>
        </p:txBody>
      </p:sp>
    </p:spTree>
    <p:extLst>
      <p:ext uri="{BB962C8B-B14F-4D97-AF65-F5344CB8AC3E}">
        <p14:creationId xmlns:p14="http://schemas.microsoft.com/office/powerpoint/2010/main" val="2318718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Converting to SSA Form (2)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What about loops?</a:t>
            </a:r>
          </a:p>
          <a:p>
            <a:pPr lvl="1"/>
            <a:r>
              <a:rPr lang="en-US" altLang="en-US" smtClean="0"/>
              <a:t>No problem!, use Phi nodes again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828800" y="3429000"/>
            <a:ext cx="1436688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 = 0</a:t>
            </a:r>
            <a:br>
              <a:rPr lang="en-US" altLang="en-US"/>
            </a:br>
            <a:r>
              <a:rPr lang="en-US" altLang="en-US"/>
              <a:t>do {</a:t>
            </a:r>
          </a:p>
          <a:p>
            <a:r>
              <a:rPr lang="en-US" altLang="en-US"/>
              <a:t>    i = i + 1</a:t>
            </a:r>
          </a:p>
          <a:p>
            <a:r>
              <a:rPr lang="en-US" altLang="en-US"/>
              <a:t>}</a:t>
            </a:r>
          </a:p>
          <a:p>
            <a:r>
              <a:rPr lang="en-US" altLang="en-US"/>
              <a:t>while (i &lt; 50)</a:t>
            </a:r>
          </a:p>
          <a:p>
            <a:endParaRPr lang="en-US" altLang="en-US"/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3521075" y="3619500"/>
            <a:ext cx="1295400" cy="609600"/>
          </a:xfrm>
          <a:prstGeom prst="rightArrow">
            <a:avLst>
              <a:gd name="adj1" fmla="val 50000"/>
              <a:gd name="adj2" fmla="val 5312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5730875" y="3314700"/>
            <a:ext cx="1760538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i0 = 0</a:t>
            </a:r>
            <a:br>
              <a:rPr lang="en-US" altLang="en-US"/>
            </a:br>
            <a:r>
              <a:rPr lang="en-US" altLang="en-US"/>
              <a:t>do {</a:t>
            </a:r>
          </a:p>
          <a:p>
            <a:r>
              <a:rPr lang="en-US" altLang="en-US"/>
              <a:t>    i1 = Phi(i0, i2)</a:t>
            </a:r>
          </a:p>
          <a:p>
            <a:r>
              <a:rPr lang="en-US" altLang="en-US"/>
              <a:t>    i2 = i1 + 1</a:t>
            </a:r>
          </a:p>
          <a:p>
            <a:r>
              <a:rPr lang="en-US" altLang="en-US"/>
              <a:t>}</a:t>
            </a:r>
          </a:p>
          <a:p>
            <a:r>
              <a:rPr lang="en-US" altLang="en-US"/>
              <a:t>while (i2 &lt; 50)</a:t>
            </a:r>
          </a:p>
          <a:p>
            <a:endParaRPr lang="en-US" altLang="en-US"/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0707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SSA Plusses and Minuses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Advantages of SSA</a:t>
            </a:r>
          </a:p>
          <a:p>
            <a:pPr lvl="1"/>
            <a:r>
              <a:rPr lang="en-US" altLang="en-US" smtClean="0"/>
              <a:t>Explicit DU chains – Trivial to figure out what defs reach a use</a:t>
            </a:r>
          </a:p>
          <a:p>
            <a:pPr lvl="2"/>
            <a:r>
              <a:rPr lang="en-US" altLang="en-US" smtClean="0">
                <a:solidFill>
                  <a:srgbClr val="FF0000"/>
                </a:solidFill>
              </a:rPr>
              <a:t>Each use has exactly 1 definition!!!</a:t>
            </a:r>
          </a:p>
          <a:p>
            <a:pPr lvl="1"/>
            <a:r>
              <a:rPr lang="en-US" altLang="en-US" smtClean="0"/>
              <a:t>Explicit merging of values</a:t>
            </a:r>
          </a:p>
          <a:p>
            <a:pPr lvl="1"/>
            <a:r>
              <a:rPr lang="en-US" altLang="en-US" smtClean="0"/>
              <a:t>Makes optimizations easier</a:t>
            </a:r>
          </a:p>
          <a:p>
            <a:r>
              <a:rPr lang="en-US" altLang="en-US" smtClean="0"/>
              <a:t>Disadvantages</a:t>
            </a:r>
          </a:p>
          <a:p>
            <a:pPr lvl="1"/>
            <a:r>
              <a:rPr lang="en-US" altLang="en-US" smtClean="0">
                <a:solidFill>
                  <a:srgbClr val="FF0000"/>
                </a:solidFill>
              </a:rPr>
              <a:t>When transform the code, must either recompute (slow) or incrementally update (tedious)</a:t>
            </a:r>
          </a:p>
        </p:txBody>
      </p:sp>
    </p:spTree>
    <p:extLst>
      <p:ext uri="{BB962C8B-B14F-4D97-AF65-F5344CB8AC3E}">
        <p14:creationId xmlns:p14="http://schemas.microsoft.com/office/powerpoint/2010/main" val="393432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Generation of SSA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 big parts</a:t>
            </a:r>
          </a:p>
          <a:p>
            <a:pPr lvl="1"/>
            <a:r>
              <a:rPr lang="en-US" dirty="0" smtClean="0"/>
              <a:t>Determine where Phi nodes for each variable need to go</a:t>
            </a:r>
          </a:p>
          <a:p>
            <a:pPr lvl="1"/>
            <a:r>
              <a:rPr lang="en-US" dirty="0" smtClean="0"/>
              <a:t>Rename the variables</a:t>
            </a:r>
          </a:p>
          <a:p>
            <a:r>
              <a:rPr lang="en-US" dirty="0" smtClean="0"/>
              <a:t>Algorithm next time!!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389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Recap: Liveness vs Reaching </a:t>
            </a:r>
            <a:r>
              <a:rPr lang="en-US" altLang="en-US" dirty="0" err="1" smtClean="0"/>
              <a:t>Defs</a:t>
            </a:r>
            <a:endParaRPr lang="en-US" altLang="en-US" dirty="0" smtClean="0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990600" y="1981200"/>
            <a:ext cx="2471738" cy="61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OUT = Union(IN(succs))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IN = GEN + (OUT – KILL</a:t>
            </a:r>
            <a:r>
              <a:rPr lang="en-US" altLang="en-US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990600" y="1981200"/>
            <a:ext cx="25146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173" name="TextBox 7"/>
          <p:cNvSpPr txBox="1">
            <a:spLocks noChangeArrowheads="1"/>
          </p:cNvSpPr>
          <p:nvPr/>
        </p:nvSpPr>
        <p:spPr bwMode="auto">
          <a:xfrm>
            <a:off x="1995488" y="1519238"/>
            <a:ext cx="12779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u="sng"/>
              <a:t>Liveness</a:t>
            </a:r>
          </a:p>
        </p:txBody>
      </p:sp>
      <p:sp>
        <p:nvSpPr>
          <p:cNvPr id="7176" name="TextBox 13"/>
          <p:cNvSpPr txBox="1">
            <a:spLocks noChangeArrowheads="1"/>
          </p:cNvSpPr>
          <p:nvPr/>
        </p:nvSpPr>
        <p:spPr bwMode="auto">
          <a:xfrm>
            <a:off x="5486400" y="1524000"/>
            <a:ext cx="3867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u="sng"/>
              <a:t>Reaching Definitions/DU/UD</a:t>
            </a:r>
          </a:p>
        </p:txBody>
      </p:sp>
      <p:sp>
        <p:nvSpPr>
          <p:cNvPr id="7177" name="Rectangle 15"/>
          <p:cNvSpPr>
            <a:spLocks noChangeArrowheads="1"/>
          </p:cNvSpPr>
          <p:nvPr/>
        </p:nvSpPr>
        <p:spPr bwMode="auto">
          <a:xfrm>
            <a:off x="5438775" y="1981200"/>
            <a:ext cx="25146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178" name="Text Box 16"/>
          <p:cNvSpPr txBox="1">
            <a:spLocks noChangeArrowheads="1"/>
          </p:cNvSpPr>
          <p:nvPr/>
        </p:nvSpPr>
        <p:spPr bwMode="auto">
          <a:xfrm>
            <a:off x="5481638" y="2005013"/>
            <a:ext cx="2471737" cy="61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IN = Union(OUT(preds))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OUT = GEN + (IN – KILL</a:t>
            </a:r>
            <a:r>
              <a:rPr lang="en-US" altLang="en-US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7179" name="TextBox 17"/>
          <p:cNvSpPr txBox="1">
            <a:spLocks noChangeArrowheads="1"/>
          </p:cNvSpPr>
          <p:nvPr/>
        </p:nvSpPr>
        <p:spPr bwMode="auto">
          <a:xfrm>
            <a:off x="990600" y="2668588"/>
            <a:ext cx="3179763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Bottom-up dataflow</a:t>
            </a:r>
          </a:p>
          <a:p>
            <a:r>
              <a:rPr lang="en-US" altLang="en-US"/>
              <a:t>Any path</a:t>
            </a:r>
          </a:p>
          <a:p>
            <a:r>
              <a:rPr lang="en-US" altLang="en-US"/>
              <a:t>Keep track of variables/registers</a:t>
            </a:r>
          </a:p>
          <a:p>
            <a:r>
              <a:rPr lang="en-US" altLang="en-US"/>
              <a:t>Uses of variables </a:t>
            </a:r>
            <a:r>
              <a:rPr lang="en-US" altLang="en-US">
                <a:sym typeface="Wingdings" panose="05000000000000000000" pitchFamily="2" charset="2"/>
              </a:rPr>
              <a:t> GEN</a:t>
            </a:r>
          </a:p>
          <a:p>
            <a:r>
              <a:rPr lang="en-US" altLang="en-US">
                <a:sym typeface="Wingdings" panose="05000000000000000000" pitchFamily="2" charset="2"/>
              </a:rPr>
              <a:t>Defs of variables  KILL</a:t>
            </a:r>
            <a:endParaRPr lang="en-US" altLang="en-US"/>
          </a:p>
        </p:txBody>
      </p:sp>
      <p:sp>
        <p:nvSpPr>
          <p:cNvPr id="7180" name="TextBox 18"/>
          <p:cNvSpPr txBox="1">
            <a:spLocks noChangeArrowheads="1"/>
          </p:cNvSpPr>
          <p:nvPr/>
        </p:nvSpPr>
        <p:spPr bwMode="auto">
          <a:xfrm>
            <a:off x="5257800" y="2682875"/>
            <a:ext cx="2878138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2"/>
                </a:solidFill>
              </a:rPr>
              <a:t>Top-down dataflow</a:t>
            </a:r>
          </a:p>
          <a:p>
            <a:r>
              <a:rPr lang="en-US" altLang="en-US" dirty="0">
                <a:solidFill>
                  <a:schemeClr val="tx2"/>
                </a:solidFill>
              </a:rPr>
              <a:t>Any path</a:t>
            </a:r>
          </a:p>
          <a:p>
            <a:r>
              <a:rPr lang="en-US" altLang="en-US" dirty="0">
                <a:solidFill>
                  <a:schemeClr val="tx2"/>
                </a:solidFill>
              </a:rPr>
              <a:t>Keep track of instruction IDs</a:t>
            </a:r>
          </a:p>
          <a:p>
            <a:r>
              <a:rPr lang="en-US" altLang="en-US" dirty="0" err="1">
                <a:solidFill>
                  <a:schemeClr val="tx2"/>
                </a:solidFill>
              </a:rPr>
              <a:t>Defs</a:t>
            </a:r>
            <a:r>
              <a:rPr lang="en-US" altLang="en-US" dirty="0">
                <a:solidFill>
                  <a:schemeClr val="tx2"/>
                </a:solidFill>
              </a:rPr>
              <a:t> of variables </a:t>
            </a:r>
            <a:r>
              <a:rPr lang="en-US" altLang="en-US" dirty="0">
                <a:solidFill>
                  <a:schemeClr val="tx2"/>
                </a:solidFill>
                <a:sym typeface="Wingdings" panose="05000000000000000000" pitchFamily="2" charset="2"/>
              </a:rPr>
              <a:t> GEN</a:t>
            </a:r>
          </a:p>
          <a:p>
            <a:r>
              <a:rPr lang="en-US" altLang="en-US" dirty="0" err="1">
                <a:sym typeface="Wingdings" panose="05000000000000000000" pitchFamily="2" charset="2"/>
              </a:rPr>
              <a:t>Defs</a:t>
            </a:r>
            <a:r>
              <a:rPr lang="en-US" altLang="en-US" dirty="0">
                <a:sym typeface="Wingdings" panose="05000000000000000000" pitchFamily="2" charset="2"/>
              </a:rPr>
              <a:t> of variables  KILL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90241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From Last Time: DU/UD </a:t>
            </a:r>
            <a:r>
              <a:rPr lang="en-US" altLang="en-US" dirty="0" smtClean="0"/>
              <a:t>Chains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smtClean="0"/>
              <a:t>Convenient way to access/use reaching defs info</a:t>
            </a:r>
          </a:p>
          <a:p>
            <a:r>
              <a:rPr lang="en-US" altLang="en-US" sz="2800" smtClean="0"/>
              <a:t>Def-Use chains</a:t>
            </a:r>
          </a:p>
          <a:p>
            <a:pPr lvl="1"/>
            <a:r>
              <a:rPr lang="en-US" altLang="en-US" sz="2400" smtClean="0"/>
              <a:t>Given a def, what are all the possible consumers of the operand produced</a:t>
            </a:r>
          </a:p>
          <a:p>
            <a:pPr lvl="1"/>
            <a:r>
              <a:rPr lang="en-US" altLang="en-US" sz="2400" smtClean="0"/>
              <a:t>Maybe consumer</a:t>
            </a:r>
          </a:p>
          <a:p>
            <a:r>
              <a:rPr lang="en-US" altLang="en-US" sz="2800" smtClean="0"/>
              <a:t>Use-Def chains</a:t>
            </a:r>
          </a:p>
          <a:p>
            <a:pPr lvl="1"/>
            <a:r>
              <a:rPr lang="en-US" altLang="en-US" sz="2400" smtClean="0"/>
              <a:t>Given a use, what are all the possible producers of the operand consumed</a:t>
            </a:r>
          </a:p>
          <a:p>
            <a:pPr lvl="1"/>
            <a:r>
              <a:rPr lang="en-US" altLang="en-US" sz="2400" smtClean="0"/>
              <a:t>Maybe producer</a:t>
            </a:r>
          </a:p>
        </p:txBody>
      </p:sp>
    </p:spTree>
    <p:extLst>
      <p:ext uri="{BB962C8B-B14F-4D97-AF65-F5344CB8AC3E}">
        <p14:creationId xmlns:p14="http://schemas.microsoft.com/office/powerpoint/2010/main" val="2577523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DU/UD Chains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4114800" y="18288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1. r1 = 3</a:t>
            </a:r>
          </a:p>
          <a:p>
            <a:r>
              <a:rPr lang="en-US" altLang="en-US" b="1" dirty="0"/>
              <a:t>2. r2 = r3</a:t>
            </a:r>
          </a:p>
          <a:p>
            <a:r>
              <a:rPr lang="en-US" altLang="en-US" b="1" dirty="0"/>
              <a:t>3. r3 = r4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4114800" y="32004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4. r1 = r1 + 1</a:t>
            </a:r>
          </a:p>
          <a:p>
            <a:r>
              <a:rPr lang="en-US" altLang="en-US" b="1"/>
              <a:t>5. r7 = r1 * r2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29718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6. r4 = r4 + 1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52578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7. r4 = r3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4267200" y="52578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8. r8 = 8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4267200" y="61722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9. r9 = r7 + r8</a:t>
            </a: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4876800" y="2743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3962400" y="3886200"/>
            <a:ext cx="838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>
            <a:off x="4876800" y="38862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3962400" y="48006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5105400" y="48006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>
            <a:off x="4953000" y="56388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>
            <a:off x="4419600" y="5638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2743200" y="5867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V="1">
            <a:off x="2743200" y="29718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>
            <a:off x="2743200" y="29718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>
            <a:off x="4267200" y="2971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542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Generalizing Dataflow Analysis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41475"/>
            <a:ext cx="80010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 smtClean="0"/>
              <a:t>Transfer function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How information is changed by “something” (BB)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OUT = GEN + (IN – KILL)  /* forward analysis, e.g.,  </a:t>
            </a:r>
            <a:r>
              <a:rPr lang="en-US" altLang="en-US" dirty="0" err="1" smtClean="0"/>
              <a:t>rdefs</a:t>
            </a:r>
            <a:r>
              <a:rPr lang="en-US" altLang="en-US" dirty="0" smtClean="0"/>
              <a:t> */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IN = GEN + (OUT – KILL)  /* backward analysis, e.g.,  liveness */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Meet function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How information from multiple paths is combined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IN = Union(OUT(predecessors))  /* forward analysis */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OUT = Union(IN(successors))  /* backward analysis */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Generalized dataflow algorithm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while (change)</a:t>
            </a:r>
          </a:p>
          <a:p>
            <a:pPr lvl="2">
              <a:lnSpc>
                <a:spcPct val="90000"/>
              </a:lnSpc>
            </a:pPr>
            <a:r>
              <a:rPr lang="en-US" altLang="en-US" dirty="0" smtClean="0"/>
              <a:t>change = false</a:t>
            </a:r>
          </a:p>
          <a:p>
            <a:pPr lvl="2">
              <a:lnSpc>
                <a:spcPct val="90000"/>
              </a:lnSpc>
            </a:pPr>
            <a:r>
              <a:rPr lang="en-US" altLang="en-US" dirty="0" smtClean="0"/>
              <a:t>for each BB</a:t>
            </a:r>
          </a:p>
          <a:p>
            <a:pPr lvl="3">
              <a:lnSpc>
                <a:spcPct val="90000"/>
              </a:lnSpc>
            </a:pPr>
            <a:r>
              <a:rPr lang="en-US" altLang="en-US" dirty="0" smtClean="0"/>
              <a:t>apply meet function</a:t>
            </a:r>
          </a:p>
          <a:p>
            <a:pPr lvl="3">
              <a:lnSpc>
                <a:spcPct val="90000"/>
              </a:lnSpc>
            </a:pPr>
            <a:r>
              <a:rPr lang="en-US" altLang="en-US" dirty="0" smtClean="0"/>
              <a:t>apply transfer functions</a:t>
            </a:r>
          </a:p>
          <a:p>
            <a:pPr lvl="3">
              <a:lnSpc>
                <a:spcPct val="90000"/>
              </a:lnSpc>
            </a:pPr>
            <a:r>
              <a:rPr lang="en-US" altLang="en-US" dirty="0" smtClean="0"/>
              <a:t>if any changes </a:t>
            </a:r>
            <a:r>
              <a:rPr lang="en-US" altLang="en-US" dirty="0" smtClean="0">
                <a:sym typeface="Wingdings" panose="05000000000000000000" pitchFamily="2" charset="2"/>
              </a:rPr>
              <a:t> change = true</a:t>
            </a:r>
          </a:p>
        </p:txBody>
      </p:sp>
    </p:spTree>
    <p:extLst>
      <p:ext uri="{BB962C8B-B14F-4D97-AF65-F5344CB8AC3E}">
        <p14:creationId xmlns:p14="http://schemas.microsoft.com/office/powerpoint/2010/main" val="3650474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What About All Path Problems?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Up to this point</a:t>
            </a:r>
          </a:p>
          <a:p>
            <a:pPr lvl="1"/>
            <a:r>
              <a:rPr lang="en-US" altLang="en-US" smtClean="0"/>
              <a:t>Any path problems (maybe relations)</a:t>
            </a:r>
          </a:p>
          <a:p>
            <a:pPr lvl="2"/>
            <a:r>
              <a:rPr lang="en-US" altLang="en-US" smtClean="0"/>
              <a:t>Definition reaches along some path</a:t>
            </a:r>
          </a:p>
          <a:p>
            <a:pPr lvl="2"/>
            <a:r>
              <a:rPr lang="en-US" altLang="en-US" smtClean="0"/>
              <a:t>Some sequence of branches in which def reaches</a:t>
            </a:r>
          </a:p>
          <a:p>
            <a:pPr lvl="2"/>
            <a:r>
              <a:rPr lang="en-US" altLang="en-US" smtClean="0"/>
              <a:t>Lots of defs of the same variable may reach a point</a:t>
            </a:r>
          </a:p>
          <a:p>
            <a:pPr lvl="1"/>
            <a:r>
              <a:rPr lang="en-US" altLang="en-US" smtClean="0"/>
              <a:t>Use of </a:t>
            </a:r>
            <a:r>
              <a:rPr lang="en-US" altLang="en-US" u="sng" smtClean="0"/>
              <a:t>Union operator</a:t>
            </a:r>
            <a:r>
              <a:rPr lang="en-US" altLang="en-US" smtClean="0"/>
              <a:t> in meet function</a:t>
            </a:r>
          </a:p>
          <a:p>
            <a:r>
              <a:rPr lang="en-US" altLang="en-US" smtClean="0"/>
              <a:t>All-path: Definition guaranteed to reach</a:t>
            </a:r>
          </a:p>
          <a:p>
            <a:pPr lvl="1"/>
            <a:r>
              <a:rPr lang="en-US" altLang="en-US" smtClean="0"/>
              <a:t>Regardless of sequence of branches taken, def reaches</a:t>
            </a:r>
          </a:p>
          <a:p>
            <a:pPr lvl="1"/>
            <a:r>
              <a:rPr lang="en-US" altLang="en-US" smtClean="0"/>
              <a:t>Can always count on this</a:t>
            </a:r>
          </a:p>
          <a:p>
            <a:pPr lvl="1"/>
            <a:r>
              <a:rPr lang="en-US" altLang="en-US" smtClean="0"/>
              <a:t>Only 1 def can be guaranteed to reach</a:t>
            </a:r>
          </a:p>
          <a:p>
            <a:pPr lvl="1"/>
            <a:r>
              <a:rPr lang="en-US" altLang="en-US" smtClean="0"/>
              <a:t>Availability (as opposed to reaching)</a:t>
            </a:r>
          </a:p>
          <a:p>
            <a:pPr lvl="2"/>
            <a:r>
              <a:rPr lang="en-US" altLang="en-US" smtClean="0"/>
              <a:t>Available definitions</a:t>
            </a:r>
          </a:p>
          <a:p>
            <a:pPr lvl="2"/>
            <a:r>
              <a:rPr lang="en-US" altLang="en-US" smtClean="0"/>
              <a:t>Available expressions (could also have reaching expressions, but not that useful)</a:t>
            </a:r>
          </a:p>
        </p:txBody>
      </p:sp>
    </p:spTree>
    <p:extLst>
      <p:ext uri="{BB962C8B-B14F-4D97-AF65-F5344CB8AC3E}">
        <p14:creationId xmlns:p14="http://schemas.microsoft.com/office/powerpoint/2010/main" val="1757030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Reaching vs Available Definitions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1447800" y="1600200"/>
            <a:ext cx="1600200" cy="1295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1:r1 = r2 + r3</a:t>
            </a:r>
          </a:p>
          <a:p>
            <a:pPr algn="ctr"/>
            <a:r>
              <a:rPr lang="en-US" altLang="en-US" b="1"/>
              <a:t>2:r6 = r4 – r5</a:t>
            </a:r>
          </a:p>
          <a:p>
            <a:pPr algn="ctr"/>
            <a:endParaRPr lang="en-US" altLang="en-US" b="1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276600" y="3352800"/>
            <a:ext cx="1600200" cy="1295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3:r4 = 4</a:t>
            </a:r>
          </a:p>
          <a:p>
            <a:pPr algn="ctr"/>
            <a:r>
              <a:rPr lang="en-US" altLang="en-US" b="1"/>
              <a:t>4:r6 = 8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1447800" y="4953000"/>
            <a:ext cx="1600200" cy="1295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5:r6 = r2 + r3</a:t>
            </a:r>
          </a:p>
          <a:p>
            <a:pPr algn="ctr"/>
            <a:r>
              <a:rPr lang="en-US" altLang="en-US" b="1"/>
              <a:t>6:r7 = r4 – r5</a:t>
            </a:r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>
            <a:off x="2209800" y="2895600"/>
            <a:ext cx="1066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2209800" y="2895600"/>
            <a:ext cx="0" cy="2057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 flipH="1">
            <a:off x="3048000" y="4648200"/>
            <a:ext cx="1066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 flipV="1">
            <a:off x="2971800" y="2514600"/>
            <a:ext cx="6858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3505200" y="5788025"/>
            <a:ext cx="1365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1,2,3,4 reach</a:t>
            </a:r>
          </a:p>
          <a:p>
            <a:r>
              <a:rPr lang="en-US" altLang="en-US"/>
              <a:t>1 available</a:t>
            </a: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3717925" y="2095500"/>
            <a:ext cx="1352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1,2 reach</a:t>
            </a:r>
          </a:p>
          <a:p>
            <a:r>
              <a:rPr lang="en-US" altLang="en-US"/>
              <a:t>1,2 available</a:t>
            </a:r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>
            <a:off x="2286000" y="5334000"/>
            <a:ext cx="137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>
            <a:off x="3657600" y="53340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>
            <a:off x="3657600" y="4800600"/>
            <a:ext cx="17526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5486400" y="4645025"/>
            <a:ext cx="152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1,3,4 reach</a:t>
            </a:r>
          </a:p>
          <a:p>
            <a:r>
              <a:rPr lang="en-US" altLang="en-US"/>
              <a:t>1,3,4 available</a:t>
            </a:r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H="1">
            <a:off x="1295400" y="3581400"/>
            <a:ext cx="9144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609600" y="3730625"/>
            <a:ext cx="1352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1,2 reach</a:t>
            </a:r>
          </a:p>
          <a:p>
            <a:r>
              <a:rPr lang="en-US" altLang="en-US"/>
              <a:t>1,2 available</a:t>
            </a:r>
          </a:p>
        </p:txBody>
      </p:sp>
      <p:sp>
        <p:nvSpPr>
          <p:cNvPr id="19474" name="Oval 18"/>
          <p:cNvSpPr>
            <a:spLocks noChangeArrowheads="1"/>
          </p:cNvSpPr>
          <p:nvPr/>
        </p:nvSpPr>
        <p:spPr bwMode="auto">
          <a:xfrm>
            <a:off x="2133600" y="5257800"/>
            <a:ext cx="152400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9475" name="Oval 19"/>
          <p:cNvSpPr>
            <a:spLocks noChangeArrowheads="1"/>
          </p:cNvSpPr>
          <p:nvPr/>
        </p:nvSpPr>
        <p:spPr bwMode="auto">
          <a:xfrm>
            <a:off x="2133600" y="3505200"/>
            <a:ext cx="152400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9476" name="Oval 20"/>
          <p:cNvSpPr>
            <a:spLocks noChangeArrowheads="1"/>
          </p:cNvSpPr>
          <p:nvPr/>
        </p:nvSpPr>
        <p:spPr bwMode="auto">
          <a:xfrm>
            <a:off x="2895600" y="3124200"/>
            <a:ext cx="152400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9477" name="Oval 21"/>
          <p:cNvSpPr>
            <a:spLocks noChangeArrowheads="1"/>
          </p:cNvSpPr>
          <p:nvPr/>
        </p:nvSpPr>
        <p:spPr bwMode="auto">
          <a:xfrm>
            <a:off x="3581400" y="4724400"/>
            <a:ext cx="152400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5783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Available Definition Analysis (Adefs)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A definition d is </a:t>
            </a:r>
            <a:r>
              <a:rPr lang="en-US" altLang="en-US" u="sng" smtClean="0"/>
              <a:t>available</a:t>
            </a:r>
            <a:r>
              <a:rPr lang="en-US" altLang="en-US" smtClean="0"/>
              <a:t> at a point p if along </a:t>
            </a:r>
            <a:r>
              <a:rPr lang="en-US" altLang="en-US" u="sng" smtClean="0"/>
              <a:t>all</a:t>
            </a:r>
            <a:r>
              <a:rPr lang="en-US" altLang="en-US" smtClean="0"/>
              <a:t> paths from d to p, d is not killed</a:t>
            </a:r>
          </a:p>
          <a:p>
            <a:r>
              <a:rPr lang="en-US" altLang="en-US" smtClean="0"/>
              <a:t>Remember, a definition of a variable is </a:t>
            </a:r>
            <a:r>
              <a:rPr lang="en-US" altLang="en-US" u="sng" smtClean="0"/>
              <a:t>killed</a:t>
            </a:r>
            <a:r>
              <a:rPr lang="en-US" altLang="en-US" smtClean="0"/>
              <a:t> between 2 points when there is another definition of that variable along the path</a:t>
            </a:r>
          </a:p>
          <a:p>
            <a:pPr lvl="1"/>
            <a:r>
              <a:rPr lang="en-US" altLang="en-US" smtClean="0"/>
              <a:t>r1 = r2 + r3 kills previous definitions of r1</a:t>
            </a:r>
          </a:p>
          <a:p>
            <a:r>
              <a:rPr lang="en-US" altLang="en-US" smtClean="0"/>
              <a:t>Algorithm</a:t>
            </a:r>
          </a:p>
          <a:p>
            <a:pPr lvl="1"/>
            <a:r>
              <a:rPr lang="en-US" altLang="en-US" smtClean="0"/>
              <a:t>Forward dataflow analysis as propagation occurs from defs downwards</a:t>
            </a:r>
          </a:p>
          <a:p>
            <a:pPr lvl="1"/>
            <a:r>
              <a:rPr lang="en-US" altLang="en-US" smtClean="0"/>
              <a:t>Use the Intersect function as the meet operator to guarantee the all-path requirement</a:t>
            </a:r>
          </a:p>
          <a:p>
            <a:pPr lvl="1"/>
            <a:r>
              <a:rPr lang="en-US" altLang="en-US" smtClean="0"/>
              <a:t>GEN/KILL/IN/OUT similar to reaching defs</a:t>
            </a:r>
          </a:p>
          <a:p>
            <a:pPr lvl="2"/>
            <a:r>
              <a:rPr lang="en-US" altLang="en-US" smtClean="0"/>
              <a:t>Initialization of IN/OUT is the tricky part</a:t>
            </a:r>
          </a:p>
        </p:txBody>
      </p:sp>
    </p:spTree>
    <p:extLst>
      <p:ext uri="{BB962C8B-B14F-4D97-AF65-F5344CB8AC3E}">
        <p14:creationId xmlns:p14="http://schemas.microsoft.com/office/powerpoint/2010/main" val="1124892824"/>
      </p:ext>
    </p:extLst>
  </p:cSld>
  <p:clrMapOvr>
    <a:masterClrMapping/>
  </p:clrMapOvr>
</p:sld>
</file>

<file path=ppt/theme/theme1.xml><?xml version="1.0" encoding="utf-8"?>
<a:theme xmlns:a="http://schemas.openxmlformats.org/drawingml/2006/main" name="hp new">
  <a:themeElements>
    <a:clrScheme name="">
      <a:dk1>
        <a:srgbClr val="000000"/>
      </a:dk1>
      <a:lt1>
        <a:srgbClr val="FFFFFF"/>
      </a:lt1>
      <a:dk2>
        <a:srgbClr val="3333FF"/>
      </a:dk2>
      <a:lt2>
        <a:srgbClr val="777777"/>
      </a:lt2>
      <a:accent1>
        <a:srgbClr val="3333FF"/>
      </a:accent1>
      <a:accent2>
        <a:srgbClr val="3333FF"/>
      </a:accent2>
      <a:accent3>
        <a:srgbClr val="FFFFFF"/>
      </a:accent3>
      <a:accent4>
        <a:srgbClr val="000000"/>
      </a:accent4>
      <a:accent5>
        <a:srgbClr val="ADADFF"/>
      </a:accent5>
      <a:accent6>
        <a:srgbClr val="2D2DE7"/>
      </a:accent6>
      <a:hlink>
        <a:srgbClr val="000000"/>
      </a:hlink>
      <a:folHlink>
        <a:srgbClr val="0099CC"/>
      </a:folHlink>
    </a:clrScheme>
    <a:fontScheme name="hp new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p new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p new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Designs\hp new.pot</Template>
  <TotalTime>9277</TotalTime>
  <Words>2405</Words>
  <Application>Microsoft Office PowerPoint</Application>
  <PresentationFormat>Custom</PresentationFormat>
  <Paragraphs>431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Hewlett</vt:lpstr>
      <vt:lpstr>Monotype Sorts</vt:lpstr>
      <vt:lpstr>Times New Roman</vt:lpstr>
      <vt:lpstr>Wingdings</vt:lpstr>
      <vt:lpstr>hp new</vt:lpstr>
      <vt:lpstr>EECS 583 – Class 6 Dataflow Analysis II</vt:lpstr>
      <vt:lpstr>Announcements &amp; Reading Material</vt:lpstr>
      <vt:lpstr>Recap: Liveness vs Reaching Defs</vt:lpstr>
      <vt:lpstr>From Last Time: DU/UD Chains</vt:lpstr>
      <vt:lpstr>Example – DU/UD Chains</vt:lpstr>
      <vt:lpstr>Generalizing Dataflow Analysis</vt:lpstr>
      <vt:lpstr>What About All Path Problems?</vt:lpstr>
      <vt:lpstr>Reaching vs Available Definitions</vt:lpstr>
      <vt:lpstr>Available Definition Analysis (Adefs)</vt:lpstr>
      <vt:lpstr>Compute GEN/KILL Sets for each BB (Adefs)</vt:lpstr>
      <vt:lpstr>Compute IN/OUT Sets for all BBs (Adefs)</vt:lpstr>
      <vt:lpstr>Example Adef Calculation</vt:lpstr>
      <vt:lpstr>Example Adef Calculation - Continued</vt:lpstr>
      <vt:lpstr>Example Adef Calculation - Answer</vt:lpstr>
      <vt:lpstr>Available Expression Analysis (Aexprs)</vt:lpstr>
      <vt:lpstr>Computation of Aexpr GEN/KILL Sets</vt:lpstr>
      <vt:lpstr>Example Aexpr Calculation</vt:lpstr>
      <vt:lpstr>Example Aexpr Calculation - Continued</vt:lpstr>
      <vt:lpstr>Example Aexpr Calculation - Answer</vt:lpstr>
      <vt:lpstr>Dataflow Summary</vt:lpstr>
      <vt:lpstr>Static Single Assignment (SSA) Form</vt:lpstr>
      <vt:lpstr>Converting to SSA Form</vt:lpstr>
      <vt:lpstr>Phi Nodes (aka Phi Functions)</vt:lpstr>
      <vt:lpstr>Converting to SSA Form (2)</vt:lpstr>
      <vt:lpstr>SSA Plusses and Minuses</vt:lpstr>
      <vt:lpstr>Generation of SSA Form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583 Lecture Notes</dc:title>
  <dc:creator>Scott Mahlke</dc:creator>
  <cp:lastModifiedBy>mahlke</cp:lastModifiedBy>
  <cp:revision>208</cp:revision>
  <cp:lastPrinted>2001-10-18T06:50:13Z</cp:lastPrinted>
  <dcterms:created xsi:type="dcterms:W3CDTF">1999-01-24T07:45:10Z</dcterms:created>
  <dcterms:modified xsi:type="dcterms:W3CDTF">2025-09-15T02:23:44Z</dcterms:modified>
</cp:coreProperties>
</file>