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481" r:id="rId3"/>
    <p:sldId id="490" r:id="rId4"/>
    <p:sldId id="491" r:id="rId5"/>
    <p:sldId id="492" r:id="rId6"/>
    <p:sldId id="493" r:id="rId7"/>
    <p:sldId id="494" r:id="rId8"/>
    <p:sldId id="495" r:id="rId9"/>
    <p:sldId id="496" r:id="rId10"/>
    <p:sldId id="523" r:id="rId11"/>
    <p:sldId id="519" r:id="rId12"/>
    <p:sldId id="518" r:id="rId13"/>
    <p:sldId id="507" r:id="rId14"/>
    <p:sldId id="508" r:id="rId15"/>
    <p:sldId id="509" r:id="rId16"/>
    <p:sldId id="510" r:id="rId17"/>
    <p:sldId id="517" r:id="rId18"/>
    <p:sldId id="512" r:id="rId19"/>
    <p:sldId id="513" r:id="rId20"/>
    <p:sldId id="514" r:id="rId21"/>
    <p:sldId id="515" r:id="rId22"/>
    <p:sldId id="516" r:id="rId23"/>
    <p:sldId id="520" r:id="rId24"/>
    <p:sldId id="521" r:id="rId25"/>
    <p:sldId id="522" r:id="rId26"/>
  </p:sldIdLst>
  <p:sldSz cx="10058400" cy="7772400"/>
  <p:notesSz cx="6858000" cy="9029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accent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>
          <p15:clr>
            <a:srgbClr val="A4A3A4"/>
          </p15:clr>
        </p15:guide>
        <p15:guide id="2" pos="30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45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CBCB"/>
    <a:srgbClr val="00FFFF"/>
    <a:srgbClr val="CCECFF"/>
    <a:srgbClr val="FFFF00"/>
    <a:srgbClr val="FF6600"/>
    <a:srgbClr val="FF9999"/>
    <a:srgbClr val="FF00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360" y="120"/>
      </p:cViewPr>
      <p:guideLst>
        <p:guide orient="horz" pos="1200"/>
        <p:guide pos="3072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478" y="-58"/>
      </p:cViewPr>
      <p:guideLst>
        <p:guide orient="horz" pos="2845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92438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8263" y="30163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14288" y="8543925"/>
            <a:ext cx="2994026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8263" y="8543925"/>
            <a:ext cx="2994025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887413">
              <a:defRPr sz="1000" i="1">
                <a:solidFill>
                  <a:srgbClr val="FF0033"/>
                </a:solidFill>
              </a:defRPr>
            </a:lvl1pPr>
          </a:lstStyle>
          <a:p>
            <a:pPr>
              <a:defRPr/>
            </a:pPr>
            <a:fld id="{81159085-94B6-4A91-8CE0-98793EAF68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17463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t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68413" y="715963"/>
            <a:ext cx="4324350" cy="334168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9163" y="4305300"/>
            <a:ext cx="5019675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559" tIns="59330" rIns="90559" bIns="593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559800"/>
            <a:ext cx="2971800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8736" tIns="0" rIns="18736" bIns="0" numCol="1" anchor="b" anchorCtr="0" compatLnSpc="1">
            <a:prstTxWarp prst="textNoShape">
              <a:avLst/>
            </a:prstTxWarp>
          </a:bodyPr>
          <a:lstStyle>
            <a:lvl1pPr algn="r" defTabSz="977900"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0EFAFD4-BDD6-4B0B-8ED4-3AA6485649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7148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46150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430338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908175" algn="l" defTabSz="99377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9779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9779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fld id="{5399EA76-98CA-44C3-AAB1-056CB7CF164D}" type="slidenum">
              <a:rPr lang="en-US" altLang="en-US" smtClean="0">
                <a:solidFill>
                  <a:schemeClr val="tx1"/>
                </a:solidFill>
              </a:rPr>
              <a:pPr/>
              <a:t>0</a:t>
            </a:fld>
            <a:endParaRPr lang="en-US" altLang="en-US" smtClean="0">
              <a:solidFill>
                <a:schemeClr val="tx1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 lIns="92120" rIns="92120"/>
          <a:lstStyle/>
          <a:p>
            <a:endParaRPr lang="en-US" altLang="en-US" sz="14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914400" y="38862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838200" y="2438400"/>
            <a:ext cx="7772400" cy="144780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508125" y="4403725"/>
            <a:ext cx="7042150" cy="1987550"/>
          </a:xfrm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79739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17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838200"/>
            <a:ext cx="19621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838200"/>
            <a:ext cx="573405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984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14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7772400" cy="6159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815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033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38" y="4994275"/>
            <a:ext cx="8548687" cy="154463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5338" y="3294063"/>
            <a:ext cx="8548687" cy="1700212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239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641475"/>
            <a:ext cx="3771900" cy="5216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469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11150"/>
            <a:ext cx="9051925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238" y="1739900"/>
            <a:ext cx="4443412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238" y="2465388"/>
            <a:ext cx="4443412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0163" y="1739900"/>
            <a:ext cx="4445000" cy="7254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0163" y="2465388"/>
            <a:ext cx="4445000" cy="44783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9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52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832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238" y="309563"/>
            <a:ext cx="3308350" cy="1317625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238" y="309563"/>
            <a:ext cx="5622925" cy="66341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238" y="1627188"/>
            <a:ext cx="3308350" cy="53165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807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675" y="5440363"/>
            <a:ext cx="6035675" cy="64293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675" y="693738"/>
            <a:ext cx="6035675" cy="4664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675" y="6083300"/>
            <a:ext cx="6035675" cy="9112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774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/>
          <p:cNvSpPr>
            <a:spLocks noChangeShapeType="1"/>
          </p:cNvSpPr>
          <p:nvPr/>
        </p:nvSpPr>
        <p:spPr bwMode="auto">
          <a:xfrm>
            <a:off x="914400" y="1447800"/>
            <a:ext cx="77692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7772400" cy="61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41475"/>
            <a:ext cx="7696200" cy="521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781800"/>
            <a:ext cx="34290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defTabSz="1106488">
              <a:defRPr sz="1000" b="1" i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315200" y="6781800"/>
            <a:ext cx="152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1600" tIns="50800" rIns="101600" bIns="50800" numCol="1" anchor="ctr" anchorCtr="0" compatLnSpc="1">
            <a:prstTxWarp prst="textNoShape">
              <a:avLst/>
            </a:prstTxWarp>
          </a:bodyPr>
          <a:lstStyle>
            <a:lvl1pPr algn="r" defTabSz="1106488">
              <a:defRPr sz="1400">
                <a:solidFill>
                  <a:schemeClr val="tx2"/>
                </a:solidFill>
                <a:latin typeface="Hewlett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0" y="6858000"/>
            <a:ext cx="7772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4495800" y="6858000"/>
            <a:ext cx="6858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01600" tIns="50800" rIns="101600" bIns="50800" anchor="ctr"/>
          <a:lstStyle>
            <a:lvl1pPr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 defTabSz="1106488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defTabSz="1106488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defRPr/>
            </a:pPr>
            <a:r>
              <a:rPr lang="en-US" altLang="en-US" sz="1400" smtClean="0">
                <a:solidFill>
                  <a:schemeClr val="tx1"/>
                </a:solidFill>
              </a:rPr>
              <a:t>- </a:t>
            </a:r>
            <a:fld id="{0FD84B8F-6BBE-4303-AB83-CA7103046490}" type="slidenum">
              <a:rPr lang="en-US" altLang="en-US" sz="1400" smtClean="0">
                <a:solidFill>
                  <a:schemeClr val="tx1"/>
                </a:solidFill>
              </a:rPr>
              <a:pPr algn="ctr">
                <a:defRPr/>
              </a:pPr>
              <a:t>‹#›</a:t>
            </a:fld>
            <a:r>
              <a:rPr lang="en-US" altLang="en-US" sz="1400" smtClean="0">
                <a:solidFill>
                  <a:schemeClr val="tx1"/>
                </a:solidFill>
              </a:rPr>
              <a:t> -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</p:sldLayoutIdLst>
  <p:txStyles>
    <p:titleStyle>
      <a:lvl1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2pPr>
      <a:lvl3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3pPr>
      <a:lvl4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4pPr>
      <a:lvl5pPr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5pPr>
      <a:lvl6pPr marL="4572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6pPr>
      <a:lvl7pPr marL="9144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7pPr>
      <a:lvl8pPr marL="13716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8pPr>
      <a:lvl9pPr marL="1828800" algn="l" defTabSz="1106488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Times New Roman" pitchFamily="18" charset="0"/>
        </a:defRPr>
      </a:lvl9pPr>
    </p:titleStyle>
    <p:bodyStyle>
      <a:lvl1pPr marL="377825" indent="-377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Monotype Sort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06450" indent="-3143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100000"/>
        <a:buChar char="»"/>
        <a:defRPr sz="2000">
          <a:solidFill>
            <a:schemeClr val="tx1"/>
          </a:solidFill>
          <a:latin typeface="+mn-lt"/>
        </a:defRPr>
      </a:lvl2pPr>
      <a:lvl3pPr marL="1171575" indent="-250825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Wingdings" panose="05000000000000000000" pitchFamily="2" charset="2"/>
        <a:buChar char="Ÿ"/>
        <a:defRPr>
          <a:solidFill>
            <a:schemeClr val="tx1"/>
          </a:solidFill>
          <a:latin typeface="+mn-lt"/>
        </a:defRPr>
      </a:lvl3pPr>
      <a:lvl4pPr marL="1538288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65000"/>
        <a:buFont typeface="Monotype Sorts" pitchFamily="2" charset="2"/>
        <a:buChar char="u"/>
        <a:defRPr sz="1600">
          <a:solidFill>
            <a:schemeClr val="tx1"/>
          </a:solidFill>
          <a:latin typeface="+mn-lt"/>
        </a:defRPr>
      </a:lvl4pPr>
      <a:lvl5pPr marL="19050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5pPr>
      <a:lvl6pPr marL="23622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6pPr>
      <a:lvl7pPr marL="28194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7pPr>
      <a:lvl8pPr marL="32766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8pPr>
      <a:lvl9pPr marL="3733800" indent="-252413" algn="l" defTabSz="1106488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2438400"/>
            <a:ext cx="8001000" cy="1447800"/>
          </a:xfrm>
          <a:noFill/>
        </p:spPr>
        <p:txBody>
          <a:bodyPr lIns="111125" tIns="55562" rIns="111125" bIns="55562"/>
          <a:lstStyle/>
          <a:p>
            <a:r>
              <a:rPr lang="en-US" altLang="en-US" sz="4800" dirty="0" smtClean="0"/>
              <a:t>EECS 583 – Class 5</a:t>
            </a:r>
            <a:br>
              <a:rPr lang="en-US" altLang="en-US" sz="4800" dirty="0" smtClean="0"/>
            </a:br>
            <a:r>
              <a:rPr lang="en-US" altLang="en-US" sz="4800" dirty="0" smtClean="0">
                <a:solidFill>
                  <a:schemeClr val="accent1"/>
                </a:solidFill>
              </a:rPr>
              <a:t>Dataflow Analysis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 lIns="111125" tIns="55562" rIns="111125" bIns="55562"/>
          <a:lstStyle/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University of Michigan</a:t>
            </a:r>
          </a:p>
          <a:p>
            <a:pPr algn="l">
              <a:lnSpc>
                <a:spcPct val="80000"/>
              </a:lnSpc>
            </a:pPr>
            <a:endParaRPr lang="en-US" altLang="en-US" i="1" dirty="0" smtClean="0"/>
          </a:p>
          <a:p>
            <a:pPr algn="l">
              <a:lnSpc>
                <a:spcPct val="80000"/>
              </a:lnSpc>
            </a:pPr>
            <a:r>
              <a:rPr lang="en-US" altLang="en-US" i="1" dirty="0" smtClean="0"/>
              <a:t>September </a:t>
            </a:r>
            <a:r>
              <a:rPr lang="en-US" altLang="en-US" i="1" dirty="0" smtClean="0"/>
              <a:t>10, 2025</a:t>
            </a:r>
            <a:endParaRPr lang="en-US" alt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8077200" cy="615950"/>
          </a:xfrm>
        </p:spPr>
        <p:txBody>
          <a:bodyPr/>
          <a:lstStyle/>
          <a:p>
            <a:r>
              <a:rPr lang="en-US" altLang="en-US" dirty="0" smtClean="0"/>
              <a:t>Liveness Class Problem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958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1. r1 = 3</a:t>
            </a:r>
          </a:p>
          <a:p>
            <a:pPr algn="ctr"/>
            <a:r>
              <a:rPr lang="en-US" altLang="en-US" b="1"/>
              <a:t>2. r2 = r3</a:t>
            </a:r>
          </a:p>
          <a:p>
            <a:pPr algn="ctr"/>
            <a:r>
              <a:rPr lang="en-US" altLang="en-US" b="1"/>
              <a:t>3. r3 = r4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4958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4. r1 = r1 + 1</a:t>
            </a:r>
          </a:p>
          <a:p>
            <a:pPr algn="ctr"/>
            <a:r>
              <a:rPr lang="en-US" altLang="en-US" b="1"/>
              <a:t>5. r7 = r1 * r2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352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6. r4 = r4 + 1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638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7. r4 = r3 + r2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6482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8. r8 = 8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46482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9. r9 = r7 + r8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52578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43434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52578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43434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54864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53340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48006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31242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V="1">
            <a:off x="31242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31242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46482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Text Box 3"/>
          <p:cNvSpPr txBox="1">
            <a:spLocks noChangeArrowheads="1"/>
          </p:cNvSpPr>
          <p:nvPr/>
        </p:nvSpPr>
        <p:spPr bwMode="auto">
          <a:xfrm>
            <a:off x="609600" y="1506538"/>
            <a:ext cx="2471738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OUT = Union(IN(succs))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IN = GEN + (OUT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8213" name="Rectangle 4"/>
          <p:cNvSpPr>
            <a:spLocks noChangeArrowheads="1"/>
          </p:cNvSpPr>
          <p:nvPr/>
        </p:nvSpPr>
        <p:spPr bwMode="auto">
          <a:xfrm>
            <a:off x="609600" y="1506538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25254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8077200" cy="615950"/>
          </a:xfrm>
        </p:spPr>
        <p:txBody>
          <a:bodyPr/>
          <a:lstStyle/>
          <a:p>
            <a:r>
              <a:rPr lang="en-US" altLang="en-US" dirty="0" smtClean="0"/>
              <a:t>Liveness Class Problem - continued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958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1. r1 = 3</a:t>
            </a:r>
          </a:p>
          <a:p>
            <a:pPr algn="ctr"/>
            <a:r>
              <a:rPr lang="en-US" altLang="en-US" b="1"/>
              <a:t>2. r2 = r3</a:t>
            </a:r>
          </a:p>
          <a:p>
            <a:pPr algn="ctr"/>
            <a:r>
              <a:rPr lang="en-US" altLang="en-US" b="1"/>
              <a:t>3. r3 = r4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4958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4. r1 = r1 + 1</a:t>
            </a:r>
          </a:p>
          <a:p>
            <a:pPr algn="ctr"/>
            <a:r>
              <a:rPr lang="en-US" altLang="en-US" b="1"/>
              <a:t>5. r7 = r1 * r2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352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6. r4 = r4 + 1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638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7. r4 = r3 + r2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6482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8. r8 = 8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46482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9. r9 = r7 + r8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52578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43434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52578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43434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54864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53340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48006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31242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V="1">
            <a:off x="31242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31242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46482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Text Box 3"/>
          <p:cNvSpPr txBox="1">
            <a:spLocks noChangeArrowheads="1"/>
          </p:cNvSpPr>
          <p:nvPr/>
        </p:nvSpPr>
        <p:spPr bwMode="auto">
          <a:xfrm>
            <a:off x="609600" y="1506538"/>
            <a:ext cx="2471738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OUT = Union(IN(succs))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IN = GEN + (OUT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8213" name="Rectangle 4"/>
          <p:cNvSpPr>
            <a:spLocks noChangeArrowheads="1"/>
          </p:cNvSpPr>
          <p:nvPr/>
        </p:nvSpPr>
        <p:spPr bwMode="auto">
          <a:xfrm>
            <a:off x="609600" y="1506538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14" name="TextBox 1"/>
          <p:cNvSpPr txBox="1">
            <a:spLocks noChangeArrowheads="1"/>
          </p:cNvSpPr>
          <p:nvPr/>
        </p:nvSpPr>
        <p:spPr bwMode="auto">
          <a:xfrm>
            <a:off x="5943600" y="2105025"/>
            <a:ext cx="1027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r3, r4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r1, r2</a:t>
            </a:r>
          </a:p>
        </p:txBody>
      </p:sp>
      <p:sp>
        <p:nvSpPr>
          <p:cNvPr id="8215" name="TextBox 24"/>
          <p:cNvSpPr txBox="1">
            <a:spLocks noChangeArrowheads="1"/>
          </p:cNvSpPr>
          <p:nvPr/>
        </p:nvSpPr>
        <p:spPr bwMode="auto">
          <a:xfrm>
            <a:off x="5943600" y="3275013"/>
            <a:ext cx="1027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r1, r2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r7</a:t>
            </a:r>
          </a:p>
        </p:txBody>
      </p:sp>
      <p:sp>
        <p:nvSpPr>
          <p:cNvPr id="8216" name="TextBox 25"/>
          <p:cNvSpPr txBox="1">
            <a:spLocks noChangeArrowheads="1"/>
          </p:cNvSpPr>
          <p:nvPr/>
        </p:nvSpPr>
        <p:spPr bwMode="auto">
          <a:xfrm>
            <a:off x="7086600" y="4395788"/>
            <a:ext cx="1027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r2, r3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r4</a:t>
            </a:r>
          </a:p>
        </p:txBody>
      </p:sp>
      <p:sp>
        <p:nvSpPr>
          <p:cNvPr id="8217" name="TextBox 26"/>
          <p:cNvSpPr txBox="1">
            <a:spLocks noChangeArrowheads="1"/>
          </p:cNvSpPr>
          <p:nvPr/>
        </p:nvSpPr>
        <p:spPr bwMode="auto">
          <a:xfrm>
            <a:off x="2020888" y="4348163"/>
            <a:ext cx="1103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r4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NULL</a:t>
            </a:r>
          </a:p>
        </p:txBody>
      </p:sp>
      <p:sp>
        <p:nvSpPr>
          <p:cNvPr id="8218" name="TextBox 27"/>
          <p:cNvSpPr txBox="1">
            <a:spLocks noChangeArrowheads="1"/>
          </p:cNvSpPr>
          <p:nvPr/>
        </p:nvSpPr>
        <p:spPr bwMode="auto">
          <a:xfrm>
            <a:off x="6096000" y="5229225"/>
            <a:ext cx="1074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NULL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r8</a:t>
            </a:r>
          </a:p>
        </p:txBody>
      </p:sp>
      <p:sp>
        <p:nvSpPr>
          <p:cNvPr id="8219" name="TextBox 28"/>
          <p:cNvSpPr txBox="1">
            <a:spLocks noChangeArrowheads="1"/>
          </p:cNvSpPr>
          <p:nvPr/>
        </p:nvSpPr>
        <p:spPr bwMode="auto">
          <a:xfrm>
            <a:off x="6096000" y="6167438"/>
            <a:ext cx="1027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r7, r8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r9</a:t>
            </a:r>
          </a:p>
        </p:txBody>
      </p:sp>
    </p:spTree>
    <p:extLst>
      <p:ext uri="{BB962C8B-B14F-4D97-AF65-F5344CB8AC3E}">
        <p14:creationId xmlns:p14="http://schemas.microsoft.com/office/powerpoint/2010/main" val="20189444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838200"/>
            <a:ext cx="8077200" cy="615950"/>
          </a:xfrm>
        </p:spPr>
        <p:txBody>
          <a:bodyPr/>
          <a:lstStyle/>
          <a:p>
            <a:r>
              <a:rPr lang="en-US" altLang="en-US" dirty="0" smtClean="0"/>
              <a:t>Liveness Class Problem Answer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4958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1. r1 = 3</a:t>
            </a:r>
          </a:p>
          <a:p>
            <a:pPr algn="ctr"/>
            <a:r>
              <a:rPr lang="en-US" altLang="en-US" b="1"/>
              <a:t>2. r2 = r3</a:t>
            </a:r>
          </a:p>
          <a:p>
            <a:pPr algn="ctr"/>
            <a:r>
              <a:rPr lang="en-US" altLang="en-US" b="1"/>
              <a:t>3. r3 = r4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44958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4. r1 = r1 + 1</a:t>
            </a:r>
          </a:p>
          <a:p>
            <a:pPr algn="ctr"/>
            <a:r>
              <a:rPr lang="en-US" altLang="en-US" b="1"/>
              <a:t>5. r7 = r1 * r2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3352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6. r4 = r4 + 1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5638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7. r4 = r3 + r2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46482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8. r8 = 8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46482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9. r9 = r7 + r8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52578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43434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52578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43434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54864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53340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48006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31242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V="1">
            <a:off x="31242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31242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46482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Text Box 3"/>
          <p:cNvSpPr txBox="1">
            <a:spLocks noChangeArrowheads="1"/>
          </p:cNvSpPr>
          <p:nvPr/>
        </p:nvSpPr>
        <p:spPr bwMode="auto">
          <a:xfrm>
            <a:off x="609600" y="1506538"/>
            <a:ext cx="2471738" cy="611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OUT = Union(IN(succs))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IN = GEN + (OUT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8213" name="Rectangle 4"/>
          <p:cNvSpPr>
            <a:spLocks noChangeArrowheads="1"/>
          </p:cNvSpPr>
          <p:nvPr/>
        </p:nvSpPr>
        <p:spPr bwMode="auto">
          <a:xfrm>
            <a:off x="609600" y="1506538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8214" name="TextBox 1"/>
          <p:cNvSpPr txBox="1">
            <a:spLocks noChangeArrowheads="1"/>
          </p:cNvSpPr>
          <p:nvPr/>
        </p:nvSpPr>
        <p:spPr bwMode="auto">
          <a:xfrm>
            <a:off x="5943600" y="2105025"/>
            <a:ext cx="1027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r3, r4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r1, r2</a:t>
            </a:r>
          </a:p>
        </p:txBody>
      </p:sp>
      <p:sp>
        <p:nvSpPr>
          <p:cNvPr id="8215" name="TextBox 24"/>
          <p:cNvSpPr txBox="1">
            <a:spLocks noChangeArrowheads="1"/>
          </p:cNvSpPr>
          <p:nvPr/>
        </p:nvSpPr>
        <p:spPr bwMode="auto">
          <a:xfrm>
            <a:off x="5943600" y="3275013"/>
            <a:ext cx="1027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r1, r2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r7</a:t>
            </a:r>
          </a:p>
        </p:txBody>
      </p:sp>
      <p:sp>
        <p:nvSpPr>
          <p:cNvPr id="8216" name="TextBox 25"/>
          <p:cNvSpPr txBox="1">
            <a:spLocks noChangeArrowheads="1"/>
          </p:cNvSpPr>
          <p:nvPr/>
        </p:nvSpPr>
        <p:spPr bwMode="auto">
          <a:xfrm>
            <a:off x="7086600" y="4395788"/>
            <a:ext cx="1027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r2, r3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r4</a:t>
            </a:r>
          </a:p>
        </p:txBody>
      </p:sp>
      <p:sp>
        <p:nvSpPr>
          <p:cNvPr id="8217" name="TextBox 26"/>
          <p:cNvSpPr txBox="1">
            <a:spLocks noChangeArrowheads="1"/>
          </p:cNvSpPr>
          <p:nvPr/>
        </p:nvSpPr>
        <p:spPr bwMode="auto">
          <a:xfrm>
            <a:off x="2020888" y="4348163"/>
            <a:ext cx="11033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r4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NULL</a:t>
            </a:r>
          </a:p>
        </p:txBody>
      </p:sp>
      <p:sp>
        <p:nvSpPr>
          <p:cNvPr id="8218" name="TextBox 27"/>
          <p:cNvSpPr txBox="1">
            <a:spLocks noChangeArrowheads="1"/>
          </p:cNvSpPr>
          <p:nvPr/>
        </p:nvSpPr>
        <p:spPr bwMode="auto">
          <a:xfrm>
            <a:off x="6096000" y="5229225"/>
            <a:ext cx="1074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NULL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r8</a:t>
            </a:r>
          </a:p>
        </p:txBody>
      </p:sp>
      <p:sp>
        <p:nvSpPr>
          <p:cNvPr id="8219" name="TextBox 28"/>
          <p:cNvSpPr txBox="1">
            <a:spLocks noChangeArrowheads="1"/>
          </p:cNvSpPr>
          <p:nvPr/>
        </p:nvSpPr>
        <p:spPr bwMode="auto">
          <a:xfrm>
            <a:off x="6096000" y="6167438"/>
            <a:ext cx="1027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r7, r8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r9</a:t>
            </a:r>
          </a:p>
        </p:txBody>
      </p:sp>
      <p:sp>
        <p:nvSpPr>
          <p:cNvPr id="8220" name="TextBox 2"/>
          <p:cNvSpPr txBox="1">
            <a:spLocks noChangeArrowheads="1"/>
          </p:cNvSpPr>
          <p:nvPr/>
        </p:nvSpPr>
        <p:spPr bwMode="auto">
          <a:xfrm>
            <a:off x="5821363" y="6554788"/>
            <a:ext cx="10715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OUT = NULL</a:t>
            </a:r>
          </a:p>
        </p:txBody>
      </p:sp>
      <p:sp>
        <p:nvSpPr>
          <p:cNvPr id="8221" name="TextBox 30"/>
          <p:cNvSpPr txBox="1">
            <a:spLocks noChangeArrowheads="1"/>
          </p:cNvSpPr>
          <p:nvPr/>
        </p:nvSpPr>
        <p:spPr bwMode="auto">
          <a:xfrm>
            <a:off x="5867400" y="5913438"/>
            <a:ext cx="842963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IN = r7, r8</a:t>
            </a:r>
          </a:p>
        </p:txBody>
      </p:sp>
      <p:sp>
        <p:nvSpPr>
          <p:cNvPr id="8222" name="TextBox 31"/>
          <p:cNvSpPr txBox="1">
            <a:spLocks noChangeArrowheads="1"/>
          </p:cNvSpPr>
          <p:nvPr/>
        </p:nvSpPr>
        <p:spPr bwMode="auto">
          <a:xfrm>
            <a:off x="5867400" y="5591175"/>
            <a:ext cx="289083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OUT = r7, r8  </a:t>
            </a:r>
            <a:r>
              <a:rPr lang="en-US" altLang="en-US" sz="1200">
                <a:sym typeface="Wingdings" panose="05000000000000000000" pitchFamily="2" charset="2"/>
              </a:rPr>
              <a:t>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OUT = r1, r2, r3, r4, r7, r8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3" name="TextBox 32"/>
          <p:cNvSpPr txBox="1">
            <a:spLocks noChangeArrowheads="1"/>
          </p:cNvSpPr>
          <p:nvPr/>
        </p:nvSpPr>
        <p:spPr bwMode="auto">
          <a:xfrm>
            <a:off x="6705600" y="4810125"/>
            <a:ext cx="2443163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OUT = r7 </a:t>
            </a:r>
            <a:r>
              <a:rPr lang="en-US" altLang="en-US" sz="1200">
                <a:sym typeface="Wingdings" panose="05000000000000000000" pitchFamily="2" charset="2"/>
              </a:rPr>
              <a:t>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OUT = r1, r2, r3, r4, r7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4" name="TextBox 33"/>
          <p:cNvSpPr txBox="1">
            <a:spLocks noChangeArrowheads="1"/>
          </p:cNvSpPr>
          <p:nvPr/>
        </p:nvSpPr>
        <p:spPr bwMode="auto">
          <a:xfrm>
            <a:off x="5632450" y="3871913"/>
            <a:ext cx="305911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OUT = r2, r3, r4, r7 </a:t>
            </a:r>
            <a:r>
              <a:rPr lang="en-US" altLang="en-US" sz="1200">
                <a:sym typeface="Wingdings" panose="05000000000000000000" pitchFamily="2" charset="2"/>
              </a:rPr>
              <a:t>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OUT = r1, r2, r3, r4, r7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5" name="TextBox 34"/>
          <p:cNvSpPr txBox="1">
            <a:spLocks noChangeArrowheads="1"/>
          </p:cNvSpPr>
          <p:nvPr/>
        </p:nvSpPr>
        <p:spPr bwMode="auto">
          <a:xfrm>
            <a:off x="5619750" y="2695575"/>
            <a:ext cx="14065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OUT = r1, r2, r3, r4</a:t>
            </a:r>
          </a:p>
        </p:txBody>
      </p:sp>
      <p:sp>
        <p:nvSpPr>
          <p:cNvPr id="8226" name="TextBox 35"/>
          <p:cNvSpPr txBox="1">
            <a:spLocks noChangeArrowheads="1"/>
          </p:cNvSpPr>
          <p:nvPr/>
        </p:nvSpPr>
        <p:spPr bwMode="auto">
          <a:xfrm>
            <a:off x="1828800" y="4818063"/>
            <a:ext cx="24431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OUT = r7 </a:t>
            </a:r>
            <a:r>
              <a:rPr lang="en-US" altLang="en-US" sz="1200">
                <a:sym typeface="Wingdings" panose="05000000000000000000" pitchFamily="2" charset="2"/>
              </a:rPr>
              <a:t>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OUT = r1, r2, r3, r4, r7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7" name="TextBox 36"/>
          <p:cNvSpPr txBox="1">
            <a:spLocks noChangeArrowheads="1"/>
          </p:cNvSpPr>
          <p:nvPr/>
        </p:nvSpPr>
        <p:spPr bwMode="auto">
          <a:xfrm>
            <a:off x="5862638" y="4995863"/>
            <a:ext cx="2139950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IN = r7 </a:t>
            </a:r>
            <a:r>
              <a:rPr lang="en-US" altLang="en-US" sz="1200">
                <a:sym typeface="Wingdings" panose="05000000000000000000" pitchFamily="2" charset="2"/>
              </a:rPr>
              <a:t>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IN = r1, r2, r3, r4, r7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8" name="TextBox 37"/>
          <p:cNvSpPr txBox="1">
            <a:spLocks noChangeArrowheads="1"/>
          </p:cNvSpPr>
          <p:nvPr/>
        </p:nvSpPr>
        <p:spPr bwMode="auto">
          <a:xfrm>
            <a:off x="6757988" y="4143375"/>
            <a:ext cx="23447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IN = r2, r3, r7 </a:t>
            </a:r>
            <a:r>
              <a:rPr lang="en-US" altLang="en-US" sz="1200">
                <a:sym typeface="Wingdings" panose="05000000000000000000" pitchFamily="2" charset="2"/>
              </a:rPr>
              <a:t>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IN = r1, r2, r3, r7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9" name="TextBox 38"/>
          <p:cNvSpPr txBox="1">
            <a:spLocks noChangeArrowheads="1"/>
          </p:cNvSpPr>
          <p:nvPr/>
        </p:nvSpPr>
        <p:spPr bwMode="auto">
          <a:xfrm>
            <a:off x="5673725" y="2971800"/>
            <a:ext cx="30607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IN = r1, r2, r3, r4 </a:t>
            </a:r>
            <a:r>
              <a:rPr lang="en-US" altLang="en-US" sz="1200">
                <a:sym typeface="Wingdings" panose="05000000000000000000" pitchFamily="2" charset="2"/>
              </a:rPr>
              <a:t>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IN = r1, r2, r3, r4 (same!)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30" name="TextBox 39"/>
          <p:cNvSpPr txBox="1">
            <a:spLocks noChangeArrowheads="1"/>
          </p:cNvSpPr>
          <p:nvPr/>
        </p:nvSpPr>
        <p:spPr bwMode="auto">
          <a:xfrm>
            <a:off x="5715000" y="1573213"/>
            <a:ext cx="8429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IN = r3, r4</a:t>
            </a:r>
          </a:p>
        </p:txBody>
      </p:sp>
      <p:sp>
        <p:nvSpPr>
          <p:cNvPr id="8231" name="TextBox 40"/>
          <p:cNvSpPr txBox="1">
            <a:spLocks noChangeArrowheads="1"/>
          </p:cNvSpPr>
          <p:nvPr/>
        </p:nvSpPr>
        <p:spPr bwMode="auto">
          <a:xfrm>
            <a:off x="1846263" y="4108450"/>
            <a:ext cx="234473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IN = r4, r7 </a:t>
            </a:r>
            <a:r>
              <a:rPr lang="en-US" altLang="en-US" sz="1200">
                <a:sym typeface="Wingdings" panose="05000000000000000000" pitchFamily="2" charset="2"/>
              </a:rPr>
              <a:t>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IN = r1, r2, r3, r4, r7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32" name="TextBox 3"/>
          <p:cNvSpPr txBox="1">
            <a:spLocks noChangeArrowheads="1"/>
          </p:cNvSpPr>
          <p:nvPr/>
        </p:nvSpPr>
        <p:spPr bwMode="auto">
          <a:xfrm>
            <a:off x="265738" y="2208387"/>
            <a:ext cx="40062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dirty="0"/>
              <a:t>Blue sets are the first </a:t>
            </a:r>
            <a:r>
              <a:rPr lang="en-US" altLang="en-US" dirty="0" smtClean="0"/>
              <a:t>iteration IN/OUT,</a:t>
            </a:r>
            <a:endParaRPr lang="en-US" altLang="en-US" dirty="0"/>
          </a:p>
          <a:p>
            <a:r>
              <a:rPr lang="en-US" altLang="en-US" dirty="0">
                <a:solidFill>
                  <a:srgbClr val="FF0000"/>
                </a:solidFill>
              </a:rPr>
              <a:t>Red sets are the second </a:t>
            </a:r>
            <a:r>
              <a:rPr lang="en-US" altLang="en-US" dirty="0" smtClean="0">
                <a:solidFill>
                  <a:srgbClr val="FF0000"/>
                </a:solidFill>
              </a:rPr>
              <a:t>iteration IN/OUT</a:t>
            </a:r>
            <a:endParaRPr lang="en-US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83647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Reaching Definition Analysis (rdefs)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A </a:t>
            </a:r>
            <a:r>
              <a:rPr lang="en-US" altLang="en-US" u="sng" smtClean="0"/>
              <a:t>definition</a:t>
            </a:r>
            <a:r>
              <a:rPr lang="en-US" altLang="en-US" smtClean="0"/>
              <a:t> of a variable x is an </a:t>
            </a:r>
            <a:r>
              <a:rPr lang="en-US" altLang="en-US" u="sng" smtClean="0"/>
              <a:t>operation</a:t>
            </a:r>
            <a:r>
              <a:rPr lang="en-US" altLang="en-US" smtClean="0"/>
              <a:t> that assigns, or may assign, a value to x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A definition d </a:t>
            </a:r>
            <a:r>
              <a:rPr lang="en-US" altLang="en-US" u="sng" smtClean="0"/>
              <a:t>reaches</a:t>
            </a:r>
            <a:r>
              <a:rPr lang="en-US" altLang="en-US" smtClean="0"/>
              <a:t> a point p if there is a path from the point immediately following d to p such that d is not “killed” along that path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A definition of a variable is </a:t>
            </a:r>
            <a:r>
              <a:rPr lang="en-US" altLang="en-US" u="sng" smtClean="0"/>
              <a:t>killed</a:t>
            </a:r>
            <a:r>
              <a:rPr lang="en-US" altLang="en-US" smtClean="0"/>
              <a:t> between 2 points when there is another definition of that variable along the path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r1 = r2 + r3 kills previous definitions of r1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Liveness vs Reaching defs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Liveness </a:t>
            </a:r>
            <a:r>
              <a:rPr lang="en-US" altLang="en-US" smtClean="0">
                <a:sym typeface="Wingdings" panose="05000000000000000000" pitchFamily="2" charset="2"/>
              </a:rPr>
              <a:t> variables (e.g., virtual registers), don’t care about specific users</a:t>
            </a:r>
          </a:p>
          <a:p>
            <a:pPr lvl="1">
              <a:lnSpc>
                <a:spcPct val="90000"/>
              </a:lnSpc>
            </a:pPr>
            <a:r>
              <a:rPr lang="en-US" altLang="en-US" smtClean="0">
                <a:sym typeface="Wingdings" panose="05000000000000000000" pitchFamily="2" charset="2"/>
              </a:rPr>
              <a:t>Reaching defs  operations, each def is different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Forward dataflow analysis as propagation occurs from defs downwards (liveness was backward analysis)</a:t>
            </a:r>
            <a:endParaRPr lang="en-US" altLang="en-US" sz="1800" smtClean="0"/>
          </a:p>
          <a:p>
            <a:pPr>
              <a:lnSpc>
                <a:spcPct val="90000"/>
              </a:lnSpc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69244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615950"/>
          </a:xfrm>
        </p:spPr>
        <p:txBody>
          <a:bodyPr/>
          <a:lstStyle/>
          <a:p>
            <a:r>
              <a:rPr lang="en-US" altLang="en-US" smtClean="0"/>
              <a:t>Compute Rdef GEN/KILL Sets for each BB</a:t>
            </a:r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2362200" y="3048000"/>
            <a:ext cx="5502275" cy="374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u="sng" dirty="0">
                <a:solidFill>
                  <a:schemeClr val="tx1"/>
                </a:solidFill>
              </a:rPr>
              <a:t>for </a:t>
            </a:r>
            <a:r>
              <a:rPr lang="en-US" altLang="en-US" sz="2000" dirty="0">
                <a:solidFill>
                  <a:schemeClr val="tx1"/>
                </a:solidFill>
              </a:rPr>
              <a:t>each basic block in the procedure, X, </a:t>
            </a:r>
            <a:r>
              <a:rPr lang="en-US" altLang="en-US" sz="2000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GEN(X) = 0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KILL(X) = 0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</a:t>
            </a:r>
            <a:r>
              <a:rPr lang="en-US" altLang="en-US" sz="2000" u="sng" dirty="0">
                <a:solidFill>
                  <a:schemeClr val="tx1"/>
                </a:solidFill>
              </a:rPr>
              <a:t>for</a:t>
            </a:r>
            <a:r>
              <a:rPr lang="en-US" altLang="en-US" sz="2000" dirty="0">
                <a:solidFill>
                  <a:schemeClr val="tx1"/>
                </a:solidFill>
              </a:rPr>
              <a:t> each operation in sequential order in X, op, </a:t>
            </a:r>
            <a:r>
              <a:rPr lang="en-US" altLang="en-US" sz="2000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 </a:t>
            </a:r>
            <a:r>
              <a:rPr lang="en-US" altLang="en-US" sz="2000" u="sng" dirty="0">
                <a:solidFill>
                  <a:schemeClr val="tx1"/>
                </a:solidFill>
              </a:rPr>
              <a:t>for</a:t>
            </a:r>
            <a:r>
              <a:rPr lang="en-US" altLang="en-US" sz="2000" dirty="0">
                <a:solidFill>
                  <a:schemeClr val="tx1"/>
                </a:solidFill>
              </a:rPr>
              <a:t> each destination operand of op, </a:t>
            </a:r>
            <a:r>
              <a:rPr lang="en-US" altLang="en-US" sz="2000" dirty="0" err="1">
                <a:solidFill>
                  <a:schemeClr val="tx1"/>
                </a:solidFill>
              </a:rPr>
              <a:t>dest</a:t>
            </a:r>
            <a:r>
              <a:rPr lang="en-US" altLang="en-US" sz="2000" dirty="0">
                <a:solidFill>
                  <a:schemeClr val="tx1"/>
                </a:solidFill>
              </a:rPr>
              <a:t>, </a:t>
            </a:r>
            <a:r>
              <a:rPr lang="en-US" altLang="en-US" sz="2000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      </a:t>
            </a:r>
            <a:r>
              <a:rPr lang="en-US" altLang="en-US" sz="2000" dirty="0">
                <a:solidFill>
                  <a:srgbClr val="FF0000"/>
                </a:solidFill>
              </a:rPr>
              <a:t>G = op</a:t>
            </a:r>
          </a:p>
          <a:p>
            <a:r>
              <a:rPr lang="en-US" altLang="en-US" sz="2000" dirty="0">
                <a:solidFill>
                  <a:srgbClr val="FF0000"/>
                </a:solidFill>
              </a:rPr>
              <a:t>             K = {all ops which define </a:t>
            </a:r>
            <a:r>
              <a:rPr lang="en-US" altLang="en-US" sz="2000" dirty="0" err="1">
                <a:solidFill>
                  <a:srgbClr val="FF0000"/>
                </a:solidFill>
              </a:rPr>
              <a:t>dest</a:t>
            </a:r>
            <a:r>
              <a:rPr lang="en-US" altLang="en-US" sz="2000" dirty="0">
                <a:solidFill>
                  <a:srgbClr val="FF0000"/>
                </a:solidFill>
              </a:rPr>
              <a:t> – op}</a:t>
            </a:r>
          </a:p>
          <a:p>
            <a:r>
              <a:rPr lang="en-US" altLang="en-US" sz="2000" dirty="0">
                <a:solidFill>
                  <a:srgbClr val="FF0000"/>
                </a:solidFill>
              </a:rPr>
              <a:t>             GEN(X) = G + (GEN(X) – K)</a:t>
            </a:r>
          </a:p>
          <a:p>
            <a:r>
              <a:rPr lang="en-US" altLang="en-US" sz="2000" dirty="0">
                <a:solidFill>
                  <a:srgbClr val="FF0000"/>
                </a:solidFill>
              </a:rPr>
              <a:t>             KILL(X) = K + (KILL(X) – G)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 </a:t>
            </a:r>
            <a:r>
              <a:rPr lang="en-US" altLang="en-US" sz="2000" u="sng" dirty="0" err="1">
                <a:solidFill>
                  <a:schemeClr val="tx1"/>
                </a:solidFill>
              </a:rPr>
              <a:t>endfor</a:t>
            </a:r>
            <a:endParaRPr lang="en-US" altLang="en-US" sz="2000" u="sng" dirty="0">
              <a:solidFill>
                <a:schemeClr val="tx1"/>
              </a:solidFill>
            </a:endParaRPr>
          </a:p>
          <a:p>
            <a:r>
              <a:rPr lang="en-US" altLang="en-US" sz="2000" dirty="0">
                <a:solidFill>
                  <a:schemeClr val="tx1"/>
                </a:solidFill>
              </a:rPr>
              <a:t>    </a:t>
            </a:r>
            <a:r>
              <a:rPr lang="en-US" altLang="en-US" sz="2000" u="sng" dirty="0" err="1">
                <a:solidFill>
                  <a:schemeClr val="tx1"/>
                </a:solidFill>
              </a:rPr>
              <a:t>endfor</a:t>
            </a:r>
            <a:endParaRPr lang="en-US" altLang="en-US" sz="2000" dirty="0">
              <a:solidFill>
                <a:schemeClr val="tx1"/>
              </a:solidFill>
            </a:endParaRPr>
          </a:p>
          <a:p>
            <a:r>
              <a:rPr lang="en-US" altLang="en-US" sz="2000" u="sng" dirty="0" err="1" smtClean="0">
                <a:solidFill>
                  <a:schemeClr val="tx1"/>
                </a:solidFill>
              </a:rPr>
              <a:t>endwhile</a:t>
            </a:r>
            <a:endParaRPr lang="en-US" altLang="en-US" sz="2000" u="sng" dirty="0">
              <a:solidFill>
                <a:schemeClr val="tx1"/>
              </a:solidFill>
            </a:endParaRP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1981200" y="1600200"/>
            <a:ext cx="58039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GEN = set of definitions created by an operation</a:t>
            </a:r>
          </a:p>
          <a:p>
            <a:r>
              <a:rPr lang="en-US" altLang="en-US"/>
              <a:t>KILL = set of definitions destroyed by an operation</a:t>
            </a:r>
          </a:p>
          <a:p>
            <a:r>
              <a:rPr lang="en-US" altLang="en-US"/>
              <a:t>- Assume each operation only has 1 destination for simplicity</a:t>
            </a:r>
          </a:p>
          <a:p>
            <a:r>
              <a:rPr lang="en-US" altLang="en-US"/>
              <a:t>  so just keep track of “ops”..</a:t>
            </a:r>
          </a:p>
        </p:txBody>
      </p:sp>
    </p:spTree>
    <p:extLst>
      <p:ext uri="{BB962C8B-B14F-4D97-AF65-F5344CB8AC3E}">
        <p14:creationId xmlns:p14="http://schemas.microsoft.com/office/powerpoint/2010/main" val="710142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GEN/KILL Rdef Calculation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10000" y="18288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1. r1 = MEM[r2+0]</a:t>
            </a:r>
          </a:p>
          <a:p>
            <a:r>
              <a:rPr lang="en-US" altLang="en-US" b="1" dirty="0"/>
              <a:t>2. r2 = MEM[r1 + 1]</a:t>
            </a:r>
          </a:p>
          <a:p>
            <a:r>
              <a:rPr lang="en-US" altLang="en-US" b="1" dirty="0"/>
              <a:t>3. r8 = r1 * r2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590800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4. r1 = r1 + 5</a:t>
            </a:r>
          </a:p>
          <a:p>
            <a:r>
              <a:rPr lang="en-US" altLang="en-US" b="1"/>
              <a:t>5. r3 = r5 – r1</a:t>
            </a:r>
          </a:p>
          <a:p>
            <a:r>
              <a:rPr lang="en-US" altLang="en-US" b="1"/>
              <a:t>6. r7 = r3 * 2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181600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7. r2 = 0</a:t>
            </a:r>
          </a:p>
          <a:p>
            <a:r>
              <a:rPr lang="en-US" altLang="en-US" b="1"/>
              <a:t>8. r7 = r1 + r2</a:t>
            </a:r>
          </a:p>
          <a:p>
            <a:r>
              <a:rPr lang="en-US" altLang="en-US" b="1"/>
              <a:t>9. r3 = 4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4038600" y="53340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10. r3 = r3 + r7</a:t>
            </a:r>
          </a:p>
          <a:p>
            <a:r>
              <a:rPr lang="en-US" altLang="en-US" b="1"/>
              <a:t>11. r1 = r2 – r8</a:t>
            </a:r>
          </a:p>
          <a:p>
            <a:r>
              <a:rPr lang="en-US" altLang="en-US" b="1"/>
              <a:t>12. r3 = r1 * 2</a:t>
            </a:r>
          </a:p>
        </p:txBody>
      </p:sp>
      <p:sp>
        <p:nvSpPr>
          <p:cNvPr id="18439" name="Line 7"/>
          <p:cNvSpPr>
            <a:spLocks noChangeShapeType="1"/>
          </p:cNvSpPr>
          <p:nvPr/>
        </p:nvSpPr>
        <p:spPr bwMode="auto">
          <a:xfrm flipH="1">
            <a:off x="3581400" y="29718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>
            <a:off x="4800600" y="29718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 flipH="1">
            <a:off x="5105400" y="47244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3505200" y="47244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43" name="Text Box 11"/>
          <p:cNvSpPr txBox="1">
            <a:spLocks noChangeArrowheads="1"/>
          </p:cNvSpPr>
          <p:nvPr/>
        </p:nvSpPr>
        <p:spPr bwMode="auto">
          <a:xfrm>
            <a:off x="3200400" y="1825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18444" name="Text Box 12"/>
          <p:cNvSpPr txBox="1">
            <a:spLocks noChangeArrowheads="1"/>
          </p:cNvSpPr>
          <p:nvPr/>
        </p:nvSpPr>
        <p:spPr bwMode="auto">
          <a:xfrm>
            <a:off x="1965325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18445" name="Text Box 13"/>
          <p:cNvSpPr txBox="1">
            <a:spLocks noChangeArrowheads="1"/>
          </p:cNvSpPr>
          <p:nvPr/>
        </p:nvSpPr>
        <p:spPr bwMode="auto">
          <a:xfrm>
            <a:off x="4632325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18446" name="Text Box 14"/>
          <p:cNvSpPr txBox="1">
            <a:spLocks noChangeArrowheads="1"/>
          </p:cNvSpPr>
          <p:nvPr/>
        </p:nvSpPr>
        <p:spPr bwMode="auto">
          <a:xfrm>
            <a:off x="3429000" y="5254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18448" name="Text Box 16"/>
          <p:cNvSpPr txBox="1">
            <a:spLocks noChangeArrowheads="1"/>
          </p:cNvSpPr>
          <p:nvPr/>
        </p:nvSpPr>
        <p:spPr bwMode="auto">
          <a:xfrm>
            <a:off x="-76200" y="1417609"/>
            <a:ext cx="282481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 smtClean="0">
                <a:solidFill>
                  <a:schemeClr val="tx1"/>
                </a:solidFill>
              </a:rPr>
              <a:t>G = op</a:t>
            </a:r>
          </a:p>
          <a:p>
            <a:r>
              <a:rPr lang="en-US" altLang="en-US" sz="1400" dirty="0" smtClean="0">
                <a:solidFill>
                  <a:schemeClr val="tx1"/>
                </a:solidFill>
              </a:rPr>
              <a:t>K = {all ops which define </a:t>
            </a:r>
            <a:r>
              <a:rPr lang="en-US" altLang="en-US" sz="1400" dirty="0" err="1" smtClean="0">
                <a:solidFill>
                  <a:schemeClr val="tx1"/>
                </a:solidFill>
              </a:rPr>
              <a:t>dest</a:t>
            </a:r>
            <a:r>
              <a:rPr lang="en-US" altLang="en-US" sz="1400" dirty="0" smtClean="0">
                <a:solidFill>
                  <a:schemeClr val="tx1"/>
                </a:solidFill>
              </a:rPr>
              <a:t> – op}</a:t>
            </a:r>
          </a:p>
          <a:p>
            <a:r>
              <a:rPr lang="en-US" altLang="en-US" sz="1400" dirty="0" smtClean="0">
                <a:solidFill>
                  <a:schemeClr val="tx1"/>
                </a:solidFill>
              </a:rPr>
              <a:t>GEN(X) = G + (GEN(X) – K)</a:t>
            </a:r>
          </a:p>
          <a:p>
            <a:r>
              <a:rPr lang="en-US" altLang="en-US" sz="1400" dirty="0" smtClean="0">
                <a:solidFill>
                  <a:schemeClr val="tx1"/>
                </a:solidFill>
              </a:rPr>
              <a:t>KILL(X) = K + (KILL(X) – G)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0" y="1493809"/>
            <a:ext cx="2667000" cy="87790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accent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3790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848600" cy="615950"/>
          </a:xfrm>
        </p:spPr>
        <p:txBody>
          <a:bodyPr/>
          <a:lstStyle/>
          <a:p>
            <a:r>
              <a:rPr lang="en-US" altLang="en-US" smtClean="0"/>
              <a:t>Compute Rdef IN/OUT Sets for all BBs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1905000" y="2362200"/>
            <a:ext cx="6065838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000" dirty="0">
                <a:solidFill>
                  <a:schemeClr val="tx1"/>
                </a:solidFill>
              </a:rPr>
              <a:t>initialize IN(X) = 0 for all basic blocks X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initialize OUT(X) = GEN(X) for all basic blocks X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change = 1</a:t>
            </a:r>
          </a:p>
          <a:p>
            <a:r>
              <a:rPr lang="en-US" altLang="en-US" sz="2000" u="sng" dirty="0">
                <a:solidFill>
                  <a:schemeClr val="tx1"/>
                </a:solidFill>
              </a:rPr>
              <a:t>while</a:t>
            </a:r>
            <a:r>
              <a:rPr lang="en-US" altLang="en-US" sz="2000" dirty="0">
                <a:solidFill>
                  <a:schemeClr val="tx1"/>
                </a:solidFill>
              </a:rPr>
              <a:t> (change) </a:t>
            </a:r>
            <a:r>
              <a:rPr lang="en-US" altLang="en-US" sz="2000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change = 0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</a:t>
            </a:r>
            <a:r>
              <a:rPr lang="en-US" altLang="en-US" sz="2000" u="sng" dirty="0">
                <a:solidFill>
                  <a:schemeClr val="tx1"/>
                </a:solidFill>
              </a:rPr>
              <a:t>for</a:t>
            </a:r>
            <a:r>
              <a:rPr lang="en-US" altLang="en-US" sz="2000" dirty="0">
                <a:solidFill>
                  <a:schemeClr val="tx1"/>
                </a:solidFill>
              </a:rPr>
              <a:t> each basic block in procedure, X, </a:t>
            </a:r>
            <a:r>
              <a:rPr lang="en-US" altLang="en-US" sz="2000" u="sng" dirty="0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 </a:t>
            </a:r>
            <a:r>
              <a:rPr lang="en-US" altLang="en-US" sz="2000" dirty="0" err="1">
                <a:solidFill>
                  <a:schemeClr val="tx1"/>
                </a:solidFill>
              </a:rPr>
              <a:t>old_OUT</a:t>
            </a:r>
            <a:r>
              <a:rPr lang="en-US" altLang="en-US" sz="2000" dirty="0">
                <a:solidFill>
                  <a:schemeClr val="tx1"/>
                </a:solidFill>
              </a:rPr>
              <a:t> = OUT(X)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 </a:t>
            </a:r>
            <a:r>
              <a:rPr lang="en-US" altLang="en-US" sz="2000" dirty="0">
                <a:solidFill>
                  <a:srgbClr val="FF0000"/>
                </a:solidFill>
              </a:rPr>
              <a:t>IN(X) = Union(OUT(Y)) for all predecessors Y of X</a:t>
            </a:r>
          </a:p>
          <a:p>
            <a:r>
              <a:rPr lang="en-US" altLang="en-US" sz="2000" dirty="0">
                <a:solidFill>
                  <a:srgbClr val="FF0000"/>
                </a:solidFill>
              </a:rPr>
              <a:t>        OUT(X) = GEN(X) + (IN(X) – KILL(X))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 </a:t>
            </a:r>
            <a:r>
              <a:rPr lang="en-US" altLang="en-US" sz="2000" u="sng" dirty="0">
                <a:solidFill>
                  <a:schemeClr val="tx1"/>
                </a:solidFill>
              </a:rPr>
              <a:t>if </a:t>
            </a:r>
            <a:r>
              <a:rPr lang="en-US" altLang="en-US" sz="2000" dirty="0">
                <a:solidFill>
                  <a:schemeClr val="tx1"/>
                </a:solidFill>
              </a:rPr>
              <a:t>(</a:t>
            </a:r>
            <a:r>
              <a:rPr lang="en-US" altLang="en-US" sz="2000" dirty="0" err="1">
                <a:solidFill>
                  <a:schemeClr val="tx1"/>
                </a:solidFill>
              </a:rPr>
              <a:t>old_OUT</a:t>
            </a:r>
            <a:r>
              <a:rPr lang="en-US" altLang="en-US" sz="2000" dirty="0">
                <a:solidFill>
                  <a:schemeClr val="tx1"/>
                </a:solidFill>
              </a:rPr>
              <a:t> != OUT(X)) </a:t>
            </a:r>
            <a:r>
              <a:rPr lang="en-US" altLang="en-US" sz="2000" u="sng" dirty="0">
                <a:solidFill>
                  <a:schemeClr val="tx1"/>
                </a:solidFill>
              </a:rPr>
              <a:t>then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     change = 1</a:t>
            </a:r>
          </a:p>
          <a:p>
            <a:r>
              <a:rPr lang="en-US" altLang="en-US" sz="2000" dirty="0">
                <a:solidFill>
                  <a:schemeClr val="tx1"/>
                </a:solidFill>
              </a:rPr>
              <a:t>        </a:t>
            </a:r>
            <a:r>
              <a:rPr lang="en-US" altLang="en-US" sz="2000" u="sng" dirty="0" err="1">
                <a:solidFill>
                  <a:schemeClr val="tx1"/>
                </a:solidFill>
              </a:rPr>
              <a:t>endif</a:t>
            </a:r>
            <a:endParaRPr lang="en-US" altLang="en-US" sz="2000" u="sng" dirty="0">
              <a:solidFill>
                <a:schemeClr val="tx1"/>
              </a:solidFill>
            </a:endParaRPr>
          </a:p>
          <a:p>
            <a:r>
              <a:rPr lang="en-US" altLang="en-US" sz="2000" dirty="0">
                <a:solidFill>
                  <a:schemeClr val="tx1"/>
                </a:solidFill>
              </a:rPr>
              <a:t>    </a:t>
            </a:r>
            <a:r>
              <a:rPr lang="en-US" altLang="en-US" sz="2000" u="sng" dirty="0" err="1">
                <a:solidFill>
                  <a:schemeClr val="tx1"/>
                </a:solidFill>
              </a:rPr>
              <a:t>endfor</a:t>
            </a:r>
            <a:endParaRPr lang="en-US" altLang="en-US" sz="2000" dirty="0">
              <a:solidFill>
                <a:schemeClr val="tx1"/>
              </a:solidFill>
            </a:endParaRPr>
          </a:p>
          <a:p>
            <a:r>
              <a:rPr lang="en-US" altLang="en-US" sz="2000" u="sng" dirty="0" err="1" smtClean="0">
                <a:solidFill>
                  <a:schemeClr val="tx1"/>
                </a:solidFill>
              </a:rPr>
              <a:t>endwhile</a:t>
            </a:r>
            <a:endParaRPr lang="en-US" altLang="en-US" sz="2000" u="sng" dirty="0">
              <a:solidFill>
                <a:schemeClr val="tx1"/>
              </a:solidFill>
            </a:endParaRP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1127125" y="1638300"/>
            <a:ext cx="4522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IN = set of definitions reaching the entry of BB</a:t>
            </a:r>
          </a:p>
          <a:p>
            <a:r>
              <a:rPr lang="en-US" altLang="en-US"/>
              <a:t>OUT = set of definitions leaving BB </a:t>
            </a:r>
          </a:p>
        </p:txBody>
      </p:sp>
    </p:spTree>
    <p:extLst>
      <p:ext uri="{BB962C8B-B14F-4D97-AF65-F5344CB8AC3E}">
        <p14:creationId xmlns:p14="http://schemas.microsoft.com/office/powerpoint/2010/main" val="921059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 In/Out </a:t>
            </a:r>
            <a:r>
              <a:rPr lang="en-US" altLang="en-US" dirty="0" err="1" smtClean="0"/>
              <a:t>Rdef</a:t>
            </a:r>
            <a:r>
              <a:rPr lang="en-US" altLang="en-US" dirty="0" smtClean="0"/>
              <a:t> Calculation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749675" y="18288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1. r1 = MEM[r2+0]</a:t>
            </a:r>
          </a:p>
          <a:p>
            <a:r>
              <a:rPr lang="en-US" altLang="en-US" b="1" dirty="0"/>
              <a:t>2. r2 = MEM[r1 + 1]</a:t>
            </a:r>
          </a:p>
          <a:p>
            <a:r>
              <a:rPr lang="en-US" altLang="en-US" b="1" dirty="0"/>
              <a:t>3. r8 = r1 * r2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2530475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4. r1 = r1 + 5</a:t>
            </a:r>
          </a:p>
          <a:p>
            <a:r>
              <a:rPr lang="en-US" altLang="en-US" b="1"/>
              <a:t>5. r3 = r5 – r1</a:t>
            </a:r>
          </a:p>
          <a:p>
            <a:r>
              <a:rPr lang="en-US" altLang="en-US" b="1"/>
              <a:t>6. r7 = r3 * 2</a:t>
            </a: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5121275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7. r2 = 0</a:t>
            </a:r>
          </a:p>
          <a:p>
            <a:r>
              <a:rPr lang="en-US" altLang="en-US" b="1"/>
              <a:t>8. r7 = r1 + r2</a:t>
            </a:r>
          </a:p>
          <a:p>
            <a:r>
              <a:rPr lang="en-US" altLang="en-US" b="1"/>
              <a:t>9. r3 = 4</a:t>
            </a:r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978275" y="53340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10. r3 = r3 + r7</a:t>
            </a:r>
          </a:p>
          <a:p>
            <a:r>
              <a:rPr lang="en-US" altLang="en-US" b="1"/>
              <a:t>11. r1 = r2 – r8</a:t>
            </a:r>
          </a:p>
          <a:p>
            <a:r>
              <a:rPr lang="en-US" altLang="en-US" b="1"/>
              <a:t>12. r3 = r1 * 2</a:t>
            </a: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 flipH="1">
            <a:off x="3521075" y="29718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8" name="Line 8"/>
          <p:cNvSpPr>
            <a:spLocks noChangeShapeType="1"/>
          </p:cNvSpPr>
          <p:nvPr/>
        </p:nvSpPr>
        <p:spPr bwMode="auto">
          <a:xfrm>
            <a:off x="4740275" y="29718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5045075" y="47244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3444875" y="47244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491" name="Text Box 11"/>
          <p:cNvSpPr txBox="1">
            <a:spLocks noChangeArrowheads="1"/>
          </p:cNvSpPr>
          <p:nvPr/>
        </p:nvSpPr>
        <p:spPr bwMode="auto">
          <a:xfrm>
            <a:off x="3140075" y="1825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0492" name="Text Box 12"/>
          <p:cNvSpPr txBox="1">
            <a:spLocks noChangeArrowheads="1"/>
          </p:cNvSpPr>
          <p:nvPr/>
        </p:nvSpPr>
        <p:spPr bwMode="auto">
          <a:xfrm>
            <a:off x="1905000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0493" name="Text Box 13"/>
          <p:cNvSpPr txBox="1">
            <a:spLocks noChangeArrowheads="1"/>
          </p:cNvSpPr>
          <p:nvPr/>
        </p:nvSpPr>
        <p:spPr bwMode="auto">
          <a:xfrm>
            <a:off x="4572000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0494" name="Text Box 14"/>
          <p:cNvSpPr txBox="1">
            <a:spLocks noChangeArrowheads="1"/>
          </p:cNvSpPr>
          <p:nvPr/>
        </p:nvSpPr>
        <p:spPr bwMode="auto">
          <a:xfrm>
            <a:off x="3368675" y="5254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1472284"/>
            <a:ext cx="2204386" cy="5397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600"/>
          </a:p>
        </p:txBody>
      </p:sp>
      <p:sp>
        <p:nvSpPr>
          <p:cNvPr id="20496" name="Text Box 16"/>
          <p:cNvSpPr txBox="1">
            <a:spLocks noChangeArrowheads="1"/>
          </p:cNvSpPr>
          <p:nvPr/>
        </p:nvSpPr>
        <p:spPr bwMode="auto">
          <a:xfrm>
            <a:off x="0" y="1472284"/>
            <a:ext cx="2204386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>
                <a:solidFill>
                  <a:schemeClr val="tx1"/>
                </a:solidFill>
              </a:rPr>
              <a:t>IN = Union(OUT(preds))</a:t>
            </a:r>
          </a:p>
          <a:p>
            <a:r>
              <a:rPr lang="en-US" altLang="en-US" sz="1400">
                <a:solidFill>
                  <a:schemeClr val="tx1"/>
                </a:solidFill>
              </a:rPr>
              <a:t>OUT = GEN + (IN – KILL</a:t>
            </a:r>
            <a:r>
              <a:rPr lang="en-US" altLang="en-US" sz="1600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17" name="TextBox 18"/>
          <p:cNvSpPr txBox="1">
            <a:spLocks noChangeArrowheads="1"/>
          </p:cNvSpPr>
          <p:nvPr/>
        </p:nvSpPr>
        <p:spPr bwMode="auto">
          <a:xfrm>
            <a:off x="723107" y="3921919"/>
            <a:ext cx="161114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/>
              <a:t>GEN = </a:t>
            </a:r>
            <a:r>
              <a:rPr lang="en-US" altLang="en-US" sz="1200" dirty="0" smtClean="0"/>
              <a:t>4,5,6</a:t>
            </a:r>
            <a:endParaRPr lang="en-US" altLang="en-US" sz="1200" dirty="0"/>
          </a:p>
          <a:p>
            <a:r>
              <a:rPr lang="en-US" altLang="en-US" sz="1200" dirty="0"/>
              <a:t>KILL = </a:t>
            </a:r>
            <a:r>
              <a:rPr lang="en-US" altLang="en-US" sz="1200" dirty="0" smtClean="0"/>
              <a:t>1,8,9,10,11,12 </a:t>
            </a:r>
            <a:endParaRPr lang="en-US" altLang="en-US" sz="1200" dirty="0"/>
          </a:p>
        </p:txBody>
      </p:sp>
      <p:sp>
        <p:nvSpPr>
          <p:cNvPr id="18" name="TextBox 18"/>
          <p:cNvSpPr txBox="1">
            <a:spLocks noChangeArrowheads="1"/>
          </p:cNvSpPr>
          <p:nvPr/>
        </p:nvSpPr>
        <p:spPr bwMode="auto">
          <a:xfrm>
            <a:off x="5923148" y="2169467"/>
            <a:ext cx="11110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 smtClean="0"/>
              <a:t>GEN </a:t>
            </a:r>
            <a:r>
              <a:rPr lang="en-US" altLang="en-US" sz="1200" dirty="0"/>
              <a:t>= </a:t>
            </a:r>
            <a:r>
              <a:rPr lang="en-US" altLang="en-US" sz="1200" dirty="0" smtClean="0"/>
              <a:t>1,2,3</a:t>
            </a:r>
            <a:endParaRPr lang="en-US" altLang="en-US" sz="1200" dirty="0"/>
          </a:p>
          <a:p>
            <a:r>
              <a:rPr lang="en-US" altLang="en-US" sz="1200" dirty="0"/>
              <a:t>KILL </a:t>
            </a:r>
            <a:r>
              <a:rPr lang="en-US" altLang="en-US" sz="1200" dirty="0" smtClean="0"/>
              <a:t>= 4,7,11 </a:t>
            </a:r>
            <a:endParaRPr lang="en-US" altLang="en-US" sz="1200" dirty="0"/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7034158" y="3937685"/>
            <a:ext cx="142449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/>
              <a:t>GEN = </a:t>
            </a:r>
            <a:r>
              <a:rPr lang="en-US" altLang="en-US" sz="1200" dirty="0" smtClean="0"/>
              <a:t>7,8,9</a:t>
            </a:r>
            <a:endParaRPr lang="en-US" altLang="en-US" sz="1200" dirty="0"/>
          </a:p>
          <a:p>
            <a:r>
              <a:rPr lang="en-US" altLang="en-US" sz="1200" dirty="0"/>
              <a:t>KILL = </a:t>
            </a:r>
            <a:r>
              <a:rPr lang="en-US" altLang="en-US" sz="1200" dirty="0" smtClean="0"/>
              <a:t>2,5,6,10,12 </a:t>
            </a:r>
            <a:endParaRPr lang="en-US" altLang="en-US" sz="1200" dirty="0"/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832261" y="5743753"/>
            <a:ext cx="134754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/>
              <a:t>GEN = </a:t>
            </a:r>
            <a:r>
              <a:rPr lang="en-US" altLang="en-US" sz="1200" dirty="0" smtClean="0"/>
              <a:t>11,12</a:t>
            </a:r>
            <a:endParaRPr lang="en-US" altLang="en-US" sz="1200" dirty="0"/>
          </a:p>
          <a:p>
            <a:r>
              <a:rPr lang="en-US" altLang="en-US" sz="1200" dirty="0"/>
              <a:t>KILL = </a:t>
            </a:r>
            <a:r>
              <a:rPr lang="en-US" altLang="en-US" sz="1200" dirty="0" smtClean="0"/>
              <a:t>1,4,5,9,10 </a:t>
            </a:r>
            <a:endParaRPr lang="en-US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5655984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 smtClean="0"/>
              <a:t>Rdefs</a:t>
            </a:r>
            <a:r>
              <a:rPr lang="en-US" altLang="en-US" dirty="0" smtClean="0"/>
              <a:t> Homework Problem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9624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1. r1 = 3</a:t>
            </a:r>
          </a:p>
          <a:p>
            <a:pPr algn="ctr"/>
            <a:r>
              <a:rPr lang="en-US" altLang="en-US" b="1"/>
              <a:t>2. r2 = r3</a:t>
            </a:r>
          </a:p>
          <a:p>
            <a:pPr algn="ctr"/>
            <a:r>
              <a:rPr lang="en-US" altLang="en-US" b="1"/>
              <a:t>3. r3 = r4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9624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4. r1 = r1 + 1</a:t>
            </a:r>
          </a:p>
          <a:p>
            <a:pPr algn="ctr"/>
            <a:r>
              <a:rPr lang="en-US" altLang="en-US" b="1"/>
              <a:t>5. r7 = r1 * r2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8194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6. r4 = r4 + 1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51054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7. r4 = r3 + r2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41148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8. r8 = 8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41148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9. r9 = r7 + r8</a:t>
            </a: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>
            <a:off x="47244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38100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>
            <a:off x="47244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>
            <a:off x="38100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49530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>
            <a:off x="48006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>
            <a:off x="42672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25908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V="1">
            <a:off x="25908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>
            <a:off x="25908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3" name="Line 19"/>
          <p:cNvSpPr>
            <a:spLocks noChangeShapeType="1"/>
          </p:cNvSpPr>
          <p:nvPr/>
        </p:nvSpPr>
        <p:spPr bwMode="auto">
          <a:xfrm>
            <a:off x="41148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24" name="Text Box 20"/>
          <p:cNvSpPr txBox="1">
            <a:spLocks noChangeArrowheads="1"/>
          </p:cNvSpPr>
          <p:nvPr/>
        </p:nvSpPr>
        <p:spPr bwMode="auto">
          <a:xfrm>
            <a:off x="76200" y="1454150"/>
            <a:ext cx="2821350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Compute reaching </a:t>
            </a:r>
            <a:r>
              <a:rPr lang="en-US" altLang="en-US" sz="1400" dirty="0" err="1"/>
              <a:t>defs</a:t>
            </a:r>
            <a:endParaRPr lang="en-US" altLang="en-US" sz="1400" dirty="0"/>
          </a:p>
          <a:p>
            <a:r>
              <a:rPr lang="en-US" altLang="en-US" sz="1400" dirty="0"/>
              <a:t>    Calculate GEN/KILL for each BB</a:t>
            </a:r>
          </a:p>
          <a:p>
            <a:r>
              <a:rPr lang="en-US" altLang="en-US" sz="1400" dirty="0"/>
              <a:t>    Calculate IN/OUT for each BB</a:t>
            </a:r>
          </a:p>
        </p:txBody>
      </p:sp>
    </p:spTree>
    <p:extLst>
      <p:ext uri="{BB962C8B-B14F-4D97-AF65-F5344CB8AC3E}">
        <p14:creationId xmlns:p14="http://schemas.microsoft.com/office/powerpoint/2010/main" val="16785886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8610600" cy="615950"/>
          </a:xfrm>
        </p:spPr>
        <p:txBody>
          <a:bodyPr/>
          <a:lstStyle/>
          <a:p>
            <a:r>
              <a:rPr lang="en-US" altLang="en-US" dirty="0" err="1" smtClean="0"/>
              <a:t>Rdefs</a:t>
            </a:r>
            <a:r>
              <a:rPr lang="en-US" altLang="en-US" dirty="0" smtClean="0"/>
              <a:t> Homework Problem –</a:t>
            </a:r>
            <a:r>
              <a:rPr lang="en-US" altLang="en-US" b="1" dirty="0" smtClean="0">
                <a:solidFill>
                  <a:srgbClr val="FF0000"/>
                </a:solidFill>
              </a:rPr>
              <a:t>Answer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2860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1. r1 = 3</a:t>
            </a:r>
          </a:p>
          <a:p>
            <a:pPr algn="ctr"/>
            <a:r>
              <a:rPr lang="en-US" altLang="en-US" b="1"/>
              <a:t>2. r2 = r3</a:t>
            </a:r>
          </a:p>
          <a:p>
            <a:pPr algn="ctr"/>
            <a:r>
              <a:rPr lang="en-US" altLang="en-US" b="1"/>
              <a:t>3. r3 = r4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2860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4. r1 = r1 + 1</a:t>
            </a:r>
          </a:p>
          <a:p>
            <a:pPr algn="ctr"/>
            <a:r>
              <a:rPr lang="en-US" altLang="en-US" b="1"/>
              <a:t>5. r7 = r1 * r2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11430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6. r4 = r4 + 1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34290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7. r4 = r3 + r2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24384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8. r8 = 8</a:t>
            </a: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auto">
          <a:xfrm>
            <a:off x="24384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9. r9 = r7 + r8</a:t>
            </a: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>
            <a:off x="30480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21336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30480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21336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32766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31242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25908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9144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V="1">
            <a:off x="9144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9144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1" name="Line 19"/>
          <p:cNvSpPr>
            <a:spLocks noChangeShapeType="1"/>
          </p:cNvSpPr>
          <p:nvPr/>
        </p:nvSpPr>
        <p:spPr bwMode="auto">
          <a:xfrm>
            <a:off x="24384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6319838" y="1487488"/>
            <a:ext cx="3687762" cy="258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Compute reaching defs</a:t>
            </a:r>
          </a:p>
          <a:p>
            <a:r>
              <a:rPr lang="en-US" altLang="en-US"/>
              <a:t>    Calculate GEN/KILL for each BB</a:t>
            </a:r>
          </a:p>
          <a:p>
            <a:r>
              <a:rPr lang="en-US" altLang="en-US"/>
              <a:t>    Calculate IN/OUT for each BB</a:t>
            </a:r>
          </a:p>
          <a:p>
            <a:endParaRPr lang="en-US" altLang="en-US"/>
          </a:p>
          <a:p>
            <a:r>
              <a:rPr lang="en-US" altLang="en-US">
                <a:solidFill>
                  <a:srgbClr val="FF0000"/>
                </a:solidFill>
              </a:rPr>
              <a:t>For solution IN/OUT sets specified as</a:t>
            </a:r>
          </a:p>
          <a:p>
            <a:r>
              <a:rPr lang="en-US" altLang="en-US">
                <a:solidFill>
                  <a:srgbClr val="FF0000"/>
                </a:solidFill>
              </a:rPr>
              <a:t>A </a:t>
            </a:r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 B  C, A = initial state of sets,</a:t>
            </a:r>
          </a:p>
          <a:p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B = after first iteration of analysis</a:t>
            </a:r>
          </a:p>
          <a:p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C = after second iteration of analysis</a:t>
            </a:r>
          </a:p>
          <a:p>
            <a:r>
              <a:rPr lang="en-US" altLang="en-US">
                <a:solidFill>
                  <a:srgbClr val="FF0000"/>
                </a:solidFill>
                <a:sym typeface="Wingdings" panose="05000000000000000000" pitchFamily="2" charset="2"/>
              </a:rPr>
              <a:t>- = empty set</a:t>
            </a:r>
            <a:endParaRPr lang="en-US" altLang="en-US">
              <a:solidFill>
                <a:srgbClr val="FF0000"/>
              </a:solidFill>
            </a:endParaRPr>
          </a:p>
        </p:txBody>
      </p:sp>
      <p:sp>
        <p:nvSpPr>
          <p:cNvPr id="8213" name="TextBox 1"/>
          <p:cNvSpPr txBox="1">
            <a:spLocks noChangeArrowheads="1"/>
          </p:cNvSpPr>
          <p:nvPr/>
        </p:nvSpPr>
        <p:spPr bwMode="auto">
          <a:xfrm>
            <a:off x="3751263" y="1989138"/>
            <a:ext cx="10477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00B050"/>
                </a:solidFill>
              </a:rPr>
              <a:t>GEN = 1, 2, 3</a:t>
            </a:r>
          </a:p>
          <a:p>
            <a:r>
              <a:rPr lang="en-US" altLang="en-US" sz="1200" dirty="0">
                <a:solidFill>
                  <a:srgbClr val="00B050"/>
                </a:solidFill>
              </a:rPr>
              <a:t>KILL = 4</a:t>
            </a:r>
          </a:p>
        </p:txBody>
      </p:sp>
      <p:sp>
        <p:nvSpPr>
          <p:cNvPr id="8214" name="TextBox 21"/>
          <p:cNvSpPr txBox="1">
            <a:spLocks noChangeArrowheads="1"/>
          </p:cNvSpPr>
          <p:nvPr/>
        </p:nvSpPr>
        <p:spPr bwMode="auto">
          <a:xfrm>
            <a:off x="3827463" y="3313113"/>
            <a:ext cx="8572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4,5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1</a:t>
            </a:r>
          </a:p>
        </p:txBody>
      </p:sp>
      <p:sp>
        <p:nvSpPr>
          <p:cNvPr id="8215" name="TextBox 22"/>
          <p:cNvSpPr txBox="1">
            <a:spLocks noChangeArrowheads="1"/>
          </p:cNvSpPr>
          <p:nvPr/>
        </p:nvSpPr>
        <p:spPr bwMode="auto">
          <a:xfrm>
            <a:off x="4953000" y="4413250"/>
            <a:ext cx="7699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7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6</a:t>
            </a:r>
          </a:p>
        </p:txBody>
      </p:sp>
      <p:sp>
        <p:nvSpPr>
          <p:cNvPr id="8216" name="TextBox 23"/>
          <p:cNvSpPr txBox="1">
            <a:spLocks noChangeArrowheads="1"/>
          </p:cNvSpPr>
          <p:nvPr/>
        </p:nvSpPr>
        <p:spPr bwMode="auto">
          <a:xfrm>
            <a:off x="3954463" y="5218113"/>
            <a:ext cx="7397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8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-</a:t>
            </a:r>
          </a:p>
        </p:txBody>
      </p:sp>
      <p:sp>
        <p:nvSpPr>
          <p:cNvPr id="8217" name="TextBox 24"/>
          <p:cNvSpPr txBox="1">
            <a:spLocks noChangeArrowheads="1"/>
          </p:cNvSpPr>
          <p:nvPr/>
        </p:nvSpPr>
        <p:spPr bwMode="auto">
          <a:xfrm>
            <a:off x="4003675" y="6107113"/>
            <a:ext cx="7413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9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-</a:t>
            </a:r>
          </a:p>
        </p:txBody>
      </p:sp>
      <p:sp>
        <p:nvSpPr>
          <p:cNvPr id="8218" name="TextBox 25"/>
          <p:cNvSpPr txBox="1">
            <a:spLocks noChangeArrowheads="1"/>
          </p:cNvSpPr>
          <p:nvPr/>
        </p:nvSpPr>
        <p:spPr bwMode="auto">
          <a:xfrm>
            <a:off x="0" y="4411663"/>
            <a:ext cx="76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00B050"/>
                </a:solidFill>
              </a:rPr>
              <a:t>GEN = 6</a:t>
            </a:r>
          </a:p>
          <a:p>
            <a:r>
              <a:rPr lang="en-US" altLang="en-US" sz="1200">
                <a:solidFill>
                  <a:srgbClr val="00B050"/>
                </a:solidFill>
              </a:rPr>
              <a:t>KILL = 7</a:t>
            </a:r>
          </a:p>
        </p:txBody>
      </p:sp>
      <p:sp>
        <p:nvSpPr>
          <p:cNvPr id="8219" name="TextBox 26"/>
          <p:cNvSpPr txBox="1">
            <a:spLocks noChangeArrowheads="1"/>
          </p:cNvSpPr>
          <p:nvPr/>
        </p:nvSpPr>
        <p:spPr bwMode="auto">
          <a:xfrm>
            <a:off x="3827463" y="1549400"/>
            <a:ext cx="115093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-  -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20" name="TextBox 27"/>
          <p:cNvSpPr txBox="1">
            <a:spLocks noChangeArrowheads="1"/>
          </p:cNvSpPr>
          <p:nvPr/>
        </p:nvSpPr>
        <p:spPr bwMode="auto">
          <a:xfrm>
            <a:off x="3773488" y="2717800"/>
            <a:ext cx="207962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1,2,3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1,2,3  1,2,3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21" name="TextBox 28"/>
          <p:cNvSpPr txBox="1">
            <a:spLocks noChangeArrowheads="1"/>
          </p:cNvSpPr>
          <p:nvPr/>
        </p:nvSpPr>
        <p:spPr bwMode="auto">
          <a:xfrm>
            <a:off x="3886200" y="3067050"/>
            <a:ext cx="2363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1,2,3,8  1,2,3,4,5,6,7,8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22" name="TextBox 29"/>
          <p:cNvSpPr txBox="1">
            <a:spLocks noChangeArrowheads="1"/>
          </p:cNvSpPr>
          <p:nvPr/>
        </p:nvSpPr>
        <p:spPr bwMode="auto">
          <a:xfrm>
            <a:off x="4933950" y="4133850"/>
            <a:ext cx="23241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2,3,4,5,8  2,3,4,5,6,7,8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3" name="TextBox 30"/>
          <p:cNvSpPr txBox="1">
            <a:spLocks noChangeArrowheads="1"/>
          </p:cNvSpPr>
          <p:nvPr/>
        </p:nvSpPr>
        <p:spPr bwMode="auto">
          <a:xfrm>
            <a:off x="3954463" y="5021263"/>
            <a:ext cx="25939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2,3,4,5,6,7,8</a:t>
            </a:r>
            <a:r>
              <a:rPr lang="en-US" altLang="en-US" sz="1200">
                <a:solidFill>
                  <a:srgbClr val="FF0000"/>
                </a:solidFill>
              </a:rPr>
              <a:t> 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2,3,4,5,6,7,8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4" name="TextBox 31"/>
          <p:cNvSpPr txBox="1">
            <a:spLocks noChangeArrowheads="1"/>
          </p:cNvSpPr>
          <p:nvPr/>
        </p:nvSpPr>
        <p:spPr bwMode="auto">
          <a:xfrm>
            <a:off x="3911600" y="5908675"/>
            <a:ext cx="2593975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2,3,4,5,6,7,8  2,3,4,5,6,7,8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25" name="TextBox 32"/>
          <p:cNvSpPr txBox="1">
            <a:spLocks noChangeArrowheads="1"/>
          </p:cNvSpPr>
          <p:nvPr/>
        </p:nvSpPr>
        <p:spPr bwMode="auto">
          <a:xfrm>
            <a:off x="-76200" y="4164013"/>
            <a:ext cx="2324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IN = -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2,3,4,5,8  2,3,4,5,6,7,8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6" name="TextBox 33"/>
          <p:cNvSpPr txBox="1">
            <a:spLocks noChangeArrowheads="1"/>
          </p:cNvSpPr>
          <p:nvPr/>
        </p:nvSpPr>
        <p:spPr bwMode="auto">
          <a:xfrm>
            <a:off x="3736975" y="3840163"/>
            <a:ext cx="26558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4,5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2,3,4,5,8  2,3,4,5,6,7,8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27" name="TextBox 34"/>
          <p:cNvSpPr txBox="1">
            <a:spLocks noChangeArrowheads="1"/>
          </p:cNvSpPr>
          <p:nvPr/>
        </p:nvSpPr>
        <p:spPr bwMode="auto">
          <a:xfrm>
            <a:off x="4953000" y="4883150"/>
            <a:ext cx="2501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 dirty="0">
                <a:solidFill>
                  <a:srgbClr val="FF0000"/>
                </a:solidFill>
              </a:rPr>
              <a:t>OUT = 7 </a:t>
            </a:r>
            <a:r>
              <a:rPr lang="en-US" altLang="en-US" sz="1200" dirty="0">
                <a:solidFill>
                  <a:srgbClr val="FF0000"/>
                </a:solidFill>
                <a:sym typeface="Wingdings" panose="05000000000000000000" pitchFamily="2" charset="2"/>
              </a:rPr>
              <a:t> 2,3,4,5,7,8  2,3,4,5,7,8</a:t>
            </a:r>
            <a:endParaRPr lang="en-US" altLang="en-US" sz="1200" dirty="0">
              <a:solidFill>
                <a:srgbClr val="FF0000"/>
              </a:solidFill>
            </a:endParaRPr>
          </a:p>
        </p:txBody>
      </p:sp>
      <p:sp>
        <p:nvSpPr>
          <p:cNvPr id="8228" name="TextBox 35"/>
          <p:cNvSpPr txBox="1">
            <a:spLocks noChangeArrowheads="1"/>
          </p:cNvSpPr>
          <p:nvPr/>
        </p:nvSpPr>
        <p:spPr bwMode="auto">
          <a:xfrm>
            <a:off x="3944938" y="5595938"/>
            <a:ext cx="273367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8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2,3,4,5,6,7,8  2,3,4,5,6,7,8</a:t>
            </a:r>
            <a:endParaRPr lang="en-US" altLang="en-US" sz="1200">
              <a:solidFill>
                <a:srgbClr val="FF0000"/>
              </a:solidFill>
            </a:endParaRPr>
          </a:p>
        </p:txBody>
      </p:sp>
      <p:sp>
        <p:nvSpPr>
          <p:cNvPr id="8229" name="TextBox 36"/>
          <p:cNvSpPr txBox="1">
            <a:spLocks noChangeArrowheads="1"/>
          </p:cNvSpPr>
          <p:nvPr/>
        </p:nvSpPr>
        <p:spPr bwMode="auto">
          <a:xfrm>
            <a:off x="3868738" y="6561138"/>
            <a:ext cx="3001962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9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2,3,4,5,6,7,8,9  2,3,4,5,6,7,8,9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30" name="TextBox 37"/>
          <p:cNvSpPr txBox="1">
            <a:spLocks noChangeArrowheads="1"/>
          </p:cNvSpPr>
          <p:nvPr/>
        </p:nvSpPr>
        <p:spPr bwMode="auto">
          <a:xfrm>
            <a:off x="-76200" y="4829175"/>
            <a:ext cx="2540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>
                <a:solidFill>
                  <a:srgbClr val="FF0000"/>
                </a:solidFill>
              </a:rPr>
              <a:t>OUT = 6 </a:t>
            </a:r>
            <a:r>
              <a:rPr lang="en-US" altLang="en-US" sz="1200">
                <a:solidFill>
                  <a:srgbClr val="FF0000"/>
                </a:solidFill>
                <a:sym typeface="Wingdings" panose="05000000000000000000" pitchFamily="2" charset="2"/>
              </a:rPr>
              <a:t> 2,3,4,5,6,8  2,3,4,5,6,8</a:t>
            </a:r>
            <a:r>
              <a:rPr lang="en-US" altLang="en-US" sz="12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8231" name="Rectangle 2"/>
          <p:cNvSpPr>
            <a:spLocks noChangeArrowheads="1"/>
          </p:cNvSpPr>
          <p:nvPr/>
        </p:nvSpPr>
        <p:spPr bwMode="auto">
          <a:xfrm>
            <a:off x="6300788" y="2590800"/>
            <a:ext cx="3605212" cy="1573213"/>
          </a:xfrm>
          <a:prstGeom prst="rect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8074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Reading Material + Announcements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534400" cy="5216525"/>
          </a:xfrm>
        </p:spPr>
        <p:txBody>
          <a:bodyPr/>
          <a:lstStyle/>
          <a:p>
            <a:r>
              <a:rPr lang="en-US" altLang="en-US" dirty="0" smtClean="0"/>
              <a:t>Reminder – HW 1 due Monday Sept </a:t>
            </a:r>
            <a:r>
              <a:rPr lang="en-US" altLang="en-US" dirty="0" smtClean="0"/>
              <a:t>15, </a:t>
            </a:r>
            <a:r>
              <a:rPr lang="en-US" altLang="en-US" dirty="0" smtClean="0"/>
              <a:t>midnight</a:t>
            </a:r>
          </a:p>
          <a:p>
            <a:pPr lvl="1"/>
            <a:r>
              <a:rPr lang="en-US" altLang="en-US" dirty="0" smtClean="0"/>
              <a:t>Use eecs583a, eecs583b servers</a:t>
            </a:r>
            <a:endParaRPr lang="en-US" altLang="en-US" dirty="0" smtClean="0"/>
          </a:p>
          <a:p>
            <a:pPr lvl="1"/>
            <a:r>
              <a:rPr lang="en-US" altLang="en-US" dirty="0" smtClean="0">
                <a:solidFill>
                  <a:srgbClr val="FF0000"/>
                </a:solidFill>
              </a:rPr>
              <a:t>Before asking questions: 1) Read all threads on piazza, 2) Think a bit</a:t>
            </a:r>
          </a:p>
          <a:p>
            <a:pPr lvl="2"/>
            <a:r>
              <a:rPr lang="en-US" altLang="en-US" dirty="0" smtClean="0">
                <a:solidFill>
                  <a:srgbClr val="FF0000"/>
                </a:solidFill>
              </a:rPr>
              <a:t>Then, post question or talk </a:t>
            </a:r>
            <a:r>
              <a:rPr lang="en-US" altLang="en-US" dirty="0" smtClean="0">
                <a:solidFill>
                  <a:srgbClr val="FF0000"/>
                </a:solidFill>
              </a:rPr>
              <a:t>to Naveen/</a:t>
            </a:r>
            <a:r>
              <a:rPr lang="en-US" altLang="en-US" dirty="0" err="1" smtClean="0">
                <a:solidFill>
                  <a:srgbClr val="FF0000"/>
                </a:solidFill>
              </a:rPr>
              <a:t>Rishika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smtClean="0">
                <a:solidFill>
                  <a:srgbClr val="FF0000"/>
                </a:solidFill>
              </a:rPr>
              <a:t>if you are stuck</a:t>
            </a:r>
          </a:p>
          <a:p>
            <a:r>
              <a:rPr lang="en-US" altLang="en-US" dirty="0" smtClean="0"/>
              <a:t>Today’s class</a:t>
            </a:r>
          </a:p>
          <a:p>
            <a:pPr lvl="1"/>
            <a:r>
              <a:rPr lang="en-US" altLang="en-US" i="1" dirty="0" smtClean="0">
                <a:cs typeface="Arial" panose="020B0604020202020204" pitchFamily="34" charset="0"/>
              </a:rPr>
              <a:t>Compilers: Principles, Techniques, and Tools</a:t>
            </a:r>
            <a:r>
              <a:rPr lang="en-US" altLang="en-US" dirty="0" smtClean="0">
                <a:cs typeface="Arial" panose="020B0604020202020204" pitchFamily="34" charset="0"/>
              </a:rPr>
              <a:t>,</a:t>
            </a:r>
            <a:br>
              <a:rPr lang="en-US" altLang="en-US" dirty="0" smtClean="0">
                <a:cs typeface="Arial" panose="020B0604020202020204" pitchFamily="34" charset="0"/>
              </a:rPr>
            </a:br>
            <a:r>
              <a:rPr lang="en-US" altLang="en-US" dirty="0" smtClean="0">
                <a:cs typeface="Arial" panose="020B0604020202020204" pitchFamily="34" charset="0"/>
              </a:rPr>
              <a:t>A. </a:t>
            </a:r>
            <a:r>
              <a:rPr lang="en-US" altLang="en-US" dirty="0" err="1" smtClean="0">
                <a:cs typeface="Arial" panose="020B0604020202020204" pitchFamily="34" charset="0"/>
              </a:rPr>
              <a:t>Aho</a:t>
            </a:r>
            <a:r>
              <a:rPr lang="en-US" altLang="en-US" dirty="0" smtClean="0">
                <a:cs typeface="Arial" panose="020B0604020202020204" pitchFamily="34" charset="0"/>
              </a:rPr>
              <a:t>, R. </a:t>
            </a:r>
            <a:r>
              <a:rPr lang="en-US" altLang="en-US" dirty="0" err="1" smtClean="0">
                <a:cs typeface="Arial" panose="020B0604020202020204" pitchFamily="34" charset="0"/>
              </a:rPr>
              <a:t>Sethi</a:t>
            </a:r>
            <a:r>
              <a:rPr lang="en-US" altLang="en-US" dirty="0" smtClean="0">
                <a:cs typeface="Arial" panose="020B0604020202020204" pitchFamily="34" charset="0"/>
              </a:rPr>
              <a:t>, and J. Ullman, Addison-Wesley, 1988.</a:t>
            </a:r>
            <a:br>
              <a:rPr lang="en-US" altLang="en-US" dirty="0" smtClean="0">
                <a:cs typeface="Arial" panose="020B0604020202020204" pitchFamily="34" charset="0"/>
              </a:rPr>
            </a:br>
            <a:r>
              <a:rPr lang="en-US" altLang="en-US" dirty="0" smtClean="0">
                <a:cs typeface="Arial" panose="020B0604020202020204" pitchFamily="34" charset="0"/>
              </a:rPr>
              <a:t>(Chapters: 10.5, 10.6 Edition 1; Chapters 9.2 Edition 2)</a:t>
            </a:r>
            <a:endParaRPr lang="en-US" altLang="en-US" dirty="0" smtClean="0"/>
          </a:p>
          <a:p>
            <a:r>
              <a:rPr lang="en-US" altLang="en-US" dirty="0" smtClean="0"/>
              <a:t>Material for next Monday</a:t>
            </a:r>
          </a:p>
          <a:p>
            <a:pPr lvl="1"/>
            <a:r>
              <a:rPr lang="en-US" altLang="en-US" i="1" dirty="0" smtClean="0">
                <a:cs typeface="Arial" panose="020B0604020202020204" pitchFamily="34" charset="0"/>
              </a:rPr>
              <a:t>Compilers: Principles, Techniques, and Tools</a:t>
            </a:r>
            <a:r>
              <a:rPr lang="en-US" altLang="en-US" dirty="0" smtClean="0">
                <a:cs typeface="Arial" panose="020B0604020202020204" pitchFamily="34" charset="0"/>
              </a:rPr>
              <a:t>,</a:t>
            </a:r>
            <a:br>
              <a:rPr lang="en-US" altLang="en-US" dirty="0" smtClean="0">
                <a:cs typeface="Arial" panose="020B0604020202020204" pitchFamily="34" charset="0"/>
              </a:rPr>
            </a:br>
            <a:r>
              <a:rPr lang="en-US" altLang="en-US" dirty="0" smtClean="0">
                <a:cs typeface="Arial" panose="020B0604020202020204" pitchFamily="34" charset="0"/>
              </a:rPr>
              <a:t>A. </a:t>
            </a:r>
            <a:r>
              <a:rPr lang="en-US" altLang="en-US" dirty="0" err="1" smtClean="0">
                <a:cs typeface="Arial" panose="020B0604020202020204" pitchFamily="34" charset="0"/>
              </a:rPr>
              <a:t>Aho</a:t>
            </a:r>
            <a:r>
              <a:rPr lang="en-US" altLang="en-US" dirty="0" smtClean="0">
                <a:cs typeface="Arial" panose="020B0604020202020204" pitchFamily="34" charset="0"/>
              </a:rPr>
              <a:t>, R. </a:t>
            </a:r>
            <a:r>
              <a:rPr lang="en-US" altLang="en-US" dirty="0" err="1" smtClean="0">
                <a:cs typeface="Arial" panose="020B0604020202020204" pitchFamily="34" charset="0"/>
              </a:rPr>
              <a:t>Sethi</a:t>
            </a:r>
            <a:r>
              <a:rPr lang="en-US" altLang="en-US" dirty="0" smtClean="0">
                <a:cs typeface="Arial" panose="020B0604020202020204" pitchFamily="34" charset="0"/>
              </a:rPr>
              <a:t>, and J. Ullman, Addison-Wesley, 1988.</a:t>
            </a:r>
            <a:br>
              <a:rPr lang="en-US" altLang="en-US" dirty="0" smtClean="0">
                <a:cs typeface="Arial" panose="020B0604020202020204" pitchFamily="34" charset="0"/>
              </a:rPr>
            </a:br>
            <a:r>
              <a:rPr lang="en-US" altLang="en-US" dirty="0" smtClean="0">
                <a:cs typeface="Arial" panose="020B0604020202020204" pitchFamily="34" charset="0"/>
              </a:rPr>
              <a:t>(Chapters: 10.5, 10.6, 10.9, 10.10 Edition 1; Chapters 9.2, 9.3 Edition 2)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DU/UD Chains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smtClean="0"/>
              <a:t>Convenient way to access/use reaching defs info</a:t>
            </a:r>
          </a:p>
          <a:p>
            <a:r>
              <a:rPr lang="en-US" altLang="en-US" sz="2800" smtClean="0"/>
              <a:t>Def-Use chains</a:t>
            </a:r>
          </a:p>
          <a:p>
            <a:pPr lvl="1"/>
            <a:r>
              <a:rPr lang="en-US" altLang="en-US" sz="2400" smtClean="0"/>
              <a:t>Given a def, what are all the possible consumers of the operand produced</a:t>
            </a:r>
          </a:p>
          <a:p>
            <a:pPr lvl="1"/>
            <a:r>
              <a:rPr lang="en-US" altLang="en-US" sz="2400" smtClean="0"/>
              <a:t>Maybe consumer</a:t>
            </a:r>
          </a:p>
          <a:p>
            <a:r>
              <a:rPr lang="en-US" altLang="en-US" sz="2800" smtClean="0"/>
              <a:t>Use-Def chains</a:t>
            </a:r>
          </a:p>
          <a:p>
            <a:pPr lvl="1"/>
            <a:r>
              <a:rPr lang="en-US" altLang="en-US" sz="2400" smtClean="0"/>
              <a:t>Given a use, what are all the possible producers of the operand consumed</a:t>
            </a:r>
          </a:p>
          <a:p>
            <a:pPr lvl="1"/>
            <a:r>
              <a:rPr lang="en-US" altLang="en-US" sz="2400" smtClean="0"/>
              <a:t>Maybe producer</a:t>
            </a:r>
          </a:p>
        </p:txBody>
      </p:sp>
    </p:spTree>
    <p:extLst>
      <p:ext uri="{BB962C8B-B14F-4D97-AF65-F5344CB8AC3E}">
        <p14:creationId xmlns:p14="http://schemas.microsoft.com/office/powerpoint/2010/main" val="5955625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DU/UD Chains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4114800" y="1828800"/>
            <a:ext cx="1447800" cy="914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 dirty="0"/>
              <a:t>1. r1 = 3</a:t>
            </a:r>
          </a:p>
          <a:p>
            <a:r>
              <a:rPr lang="en-US" altLang="en-US" b="1" dirty="0"/>
              <a:t>2. r2 = r3</a:t>
            </a:r>
          </a:p>
          <a:p>
            <a:r>
              <a:rPr lang="en-US" altLang="en-US" b="1" dirty="0"/>
              <a:t>3. r3 = r4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4114800" y="3200400"/>
            <a:ext cx="1447800" cy="6858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4. r1 = r1 + 1</a:t>
            </a:r>
          </a:p>
          <a:p>
            <a:r>
              <a:rPr lang="en-US" altLang="en-US" b="1"/>
              <a:t>5. r7 = r1 * r2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971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6. r4 = r4 + 1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5257800" y="44196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7. r4 = r3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4267200" y="52578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8. r8 = 8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4267200" y="6172200"/>
            <a:ext cx="1447800" cy="381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b="1"/>
              <a:t>9. r9 = r7 + r8</a:t>
            </a: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>
            <a:off x="4876800" y="2743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3962400" y="3886200"/>
            <a:ext cx="838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>
            <a:off x="4876800" y="3886200"/>
            <a:ext cx="9144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>
            <a:off x="3962400" y="4800600"/>
            <a:ext cx="8382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5105400" y="4800600"/>
            <a:ext cx="7620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>
            <a:off x="4953000" y="56388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>
            <a:off x="4419600" y="5638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2743200" y="5867400"/>
            <a:ext cx="167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V="1">
            <a:off x="2743200" y="2971800"/>
            <a:ext cx="0" cy="2895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>
            <a:off x="2743200" y="2971800"/>
            <a:ext cx="1524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03" name="Line 19"/>
          <p:cNvSpPr>
            <a:spLocks noChangeShapeType="1"/>
          </p:cNvSpPr>
          <p:nvPr/>
        </p:nvSpPr>
        <p:spPr bwMode="auto">
          <a:xfrm>
            <a:off x="4267200" y="29718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4701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Generalizing Dataflow Analysis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mtClean="0"/>
              <a:t>Transfer function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How information is changed by “something” (BB)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OUT = GEN + (IN – KILL)  /* forward analysis */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IN = GEN + (OUT – KILL)  /* backward analysis */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Meet function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How information from multiple paths is combined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IN = Union(OUT(predecessors))  /* forward analysis */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OUT = Union(IN(successors))  /* backward analysis */</a:t>
            </a:r>
          </a:p>
          <a:p>
            <a:pPr>
              <a:lnSpc>
                <a:spcPct val="90000"/>
              </a:lnSpc>
            </a:pPr>
            <a:r>
              <a:rPr lang="en-US" altLang="en-US" smtClean="0"/>
              <a:t>Generalized dataflow algorithm</a:t>
            </a:r>
          </a:p>
          <a:p>
            <a:pPr lvl="1">
              <a:lnSpc>
                <a:spcPct val="90000"/>
              </a:lnSpc>
            </a:pPr>
            <a:r>
              <a:rPr lang="en-US" altLang="en-US" smtClean="0"/>
              <a:t>while (change)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change = false</a:t>
            </a:r>
          </a:p>
          <a:p>
            <a:pPr lvl="2">
              <a:lnSpc>
                <a:spcPct val="90000"/>
              </a:lnSpc>
            </a:pPr>
            <a:r>
              <a:rPr lang="en-US" altLang="en-US" smtClean="0"/>
              <a:t>for each BB</a:t>
            </a:r>
          </a:p>
          <a:p>
            <a:pPr lvl="3">
              <a:lnSpc>
                <a:spcPct val="90000"/>
              </a:lnSpc>
            </a:pPr>
            <a:r>
              <a:rPr lang="en-US" altLang="en-US" smtClean="0"/>
              <a:t>apply meet function</a:t>
            </a:r>
          </a:p>
          <a:p>
            <a:pPr lvl="3">
              <a:lnSpc>
                <a:spcPct val="90000"/>
              </a:lnSpc>
            </a:pPr>
            <a:r>
              <a:rPr lang="en-US" altLang="en-US" smtClean="0"/>
              <a:t>apply transfer functions</a:t>
            </a:r>
          </a:p>
          <a:p>
            <a:pPr lvl="3">
              <a:lnSpc>
                <a:spcPct val="90000"/>
              </a:lnSpc>
            </a:pPr>
            <a:r>
              <a:rPr lang="en-US" altLang="en-US" smtClean="0"/>
              <a:t>if any changes </a:t>
            </a:r>
            <a:r>
              <a:rPr lang="en-US" altLang="en-US" smtClean="0">
                <a:sym typeface="Wingdings" panose="05000000000000000000" pitchFamily="2" charset="2"/>
              </a:rPr>
              <a:t> change = true</a:t>
            </a:r>
          </a:p>
        </p:txBody>
      </p:sp>
    </p:spTree>
    <p:extLst>
      <p:ext uri="{BB962C8B-B14F-4D97-AF65-F5344CB8AC3E}">
        <p14:creationId xmlns:p14="http://schemas.microsoft.com/office/powerpoint/2010/main" val="32822083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What About All Path Problems?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Up to this point</a:t>
            </a:r>
          </a:p>
          <a:p>
            <a:pPr lvl="1"/>
            <a:r>
              <a:rPr lang="en-US" altLang="en-US" smtClean="0"/>
              <a:t>Any path problems (maybe relations)</a:t>
            </a:r>
          </a:p>
          <a:p>
            <a:pPr lvl="2"/>
            <a:r>
              <a:rPr lang="en-US" altLang="en-US" smtClean="0"/>
              <a:t>Definition reaches along some path</a:t>
            </a:r>
          </a:p>
          <a:p>
            <a:pPr lvl="2"/>
            <a:r>
              <a:rPr lang="en-US" altLang="en-US" smtClean="0"/>
              <a:t>Some sequence of branches in which def reaches</a:t>
            </a:r>
          </a:p>
          <a:p>
            <a:pPr lvl="2"/>
            <a:r>
              <a:rPr lang="en-US" altLang="en-US" smtClean="0"/>
              <a:t>Lots of defs of the same variable may reach a point</a:t>
            </a:r>
          </a:p>
          <a:p>
            <a:pPr lvl="1"/>
            <a:r>
              <a:rPr lang="en-US" altLang="en-US" smtClean="0"/>
              <a:t>Use of </a:t>
            </a:r>
            <a:r>
              <a:rPr lang="en-US" altLang="en-US" u="sng" smtClean="0"/>
              <a:t>Union operator</a:t>
            </a:r>
            <a:r>
              <a:rPr lang="en-US" altLang="en-US" smtClean="0"/>
              <a:t> in meet function</a:t>
            </a:r>
          </a:p>
          <a:p>
            <a:r>
              <a:rPr lang="en-US" altLang="en-US" smtClean="0"/>
              <a:t>All-path: Definition guaranteed to reach</a:t>
            </a:r>
          </a:p>
          <a:p>
            <a:pPr lvl="1"/>
            <a:r>
              <a:rPr lang="en-US" altLang="en-US" smtClean="0"/>
              <a:t>Regardless of sequence of branches taken, def reaches</a:t>
            </a:r>
          </a:p>
          <a:p>
            <a:pPr lvl="1"/>
            <a:r>
              <a:rPr lang="en-US" altLang="en-US" smtClean="0"/>
              <a:t>Can always count on this</a:t>
            </a:r>
          </a:p>
          <a:p>
            <a:pPr lvl="1"/>
            <a:r>
              <a:rPr lang="en-US" altLang="en-US" smtClean="0"/>
              <a:t>Only 1 def can be guaranteed to reach</a:t>
            </a:r>
          </a:p>
          <a:p>
            <a:pPr lvl="1"/>
            <a:r>
              <a:rPr lang="en-US" altLang="en-US" smtClean="0"/>
              <a:t>Availability (as opposed to reaching)</a:t>
            </a:r>
          </a:p>
          <a:p>
            <a:pPr lvl="2"/>
            <a:r>
              <a:rPr lang="en-US" altLang="en-US" smtClean="0"/>
              <a:t>Available definitions</a:t>
            </a:r>
          </a:p>
          <a:p>
            <a:pPr lvl="2"/>
            <a:r>
              <a:rPr lang="en-US" altLang="en-US" smtClean="0"/>
              <a:t>Available expressions (could also have reaching expressions, but not that useful)</a:t>
            </a:r>
          </a:p>
        </p:txBody>
      </p:sp>
    </p:spTree>
    <p:extLst>
      <p:ext uri="{BB962C8B-B14F-4D97-AF65-F5344CB8AC3E}">
        <p14:creationId xmlns:p14="http://schemas.microsoft.com/office/powerpoint/2010/main" val="5740172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Reaching vs Available Definitions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1447800" y="16002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1:r1 = r2 + r3</a:t>
            </a:r>
          </a:p>
          <a:p>
            <a:pPr algn="ctr"/>
            <a:r>
              <a:rPr lang="en-US" altLang="en-US" b="1"/>
              <a:t>2:r6 = r4 – r5</a:t>
            </a:r>
          </a:p>
          <a:p>
            <a:pPr algn="ctr"/>
            <a:endParaRPr lang="en-US" altLang="en-US" b="1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3276600" y="33528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3:r4 = 4</a:t>
            </a:r>
          </a:p>
          <a:p>
            <a:pPr algn="ctr"/>
            <a:r>
              <a:rPr lang="en-US" altLang="en-US" b="1"/>
              <a:t>4:r6 = 8</a:t>
            </a: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1447800" y="49530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5:r6 = r2 + r3</a:t>
            </a:r>
          </a:p>
          <a:p>
            <a:pPr algn="ctr"/>
            <a:r>
              <a:rPr lang="en-US" altLang="en-US" b="1"/>
              <a:t>6:r7 = r4 – r5</a:t>
            </a: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>
            <a:off x="2209800" y="2895600"/>
            <a:ext cx="1066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>
            <a:off x="2209800" y="28956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Line 8"/>
          <p:cNvSpPr>
            <a:spLocks noChangeShapeType="1"/>
          </p:cNvSpPr>
          <p:nvPr/>
        </p:nvSpPr>
        <p:spPr bwMode="auto">
          <a:xfrm flipH="1">
            <a:off x="3048000" y="4648200"/>
            <a:ext cx="1066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Line 9"/>
          <p:cNvSpPr>
            <a:spLocks noChangeShapeType="1"/>
          </p:cNvSpPr>
          <p:nvPr/>
        </p:nvSpPr>
        <p:spPr bwMode="auto">
          <a:xfrm flipV="1">
            <a:off x="2971800" y="2514600"/>
            <a:ext cx="685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6" name="Text Box 10"/>
          <p:cNvSpPr txBox="1">
            <a:spLocks noChangeArrowheads="1"/>
          </p:cNvSpPr>
          <p:nvPr/>
        </p:nvSpPr>
        <p:spPr bwMode="auto">
          <a:xfrm>
            <a:off x="3505200" y="5788025"/>
            <a:ext cx="13652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1,2,3,4 reach</a:t>
            </a:r>
          </a:p>
          <a:p>
            <a:r>
              <a:rPr lang="en-US" altLang="en-US"/>
              <a:t>1 available</a:t>
            </a:r>
          </a:p>
        </p:txBody>
      </p:sp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3717925" y="2095500"/>
            <a:ext cx="1352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1,2 reach</a:t>
            </a:r>
          </a:p>
          <a:p>
            <a:r>
              <a:rPr lang="en-US" altLang="en-US"/>
              <a:t>1,2 available</a:t>
            </a:r>
          </a:p>
        </p:txBody>
      </p:sp>
      <p:sp>
        <p:nvSpPr>
          <p:cNvPr id="19468" name="Line 12"/>
          <p:cNvSpPr>
            <a:spLocks noChangeShapeType="1"/>
          </p:cNvSpPr>
          <p:nvPr/>
        </p:nvSpPr>
        <p:spPr bwMode="auto">
          <a:xfrm>
            <a:off x="2286000" y="5334000"/>
            <a:ext cx="13716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9" name="Line 13"/>
          <p:cNvSpPr>
            <a:spLocks noChangeShapeType="1"/>
          </p:cNvSpPr>
          <p:nvPr/>
        </p:nvSpPr>
        <p:spPr bwMode="auto">
          <a:xfrm>
            <a:off x="3657600" y="5334000"/>
            <a:ext cx="0" cy="4572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Line 14"/>
          <p:cNvSpPr>
            <a:spLocks noChangeShapeType="1"/>
          </p:cNvSpPr>
          <p:nvPr/>
        </p:nvSpPr>
        <p:spPr bwMode="auto">
          <a:xfrm>
            <a:off x="3657600" y="4800600"/>
            <a:ext cx="17526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1" name="Text Box 15"/>
          <p:cNvSpPr txBox="1">
            <a:spLocks noChangeArrowheads="1"/>
          </p:cNvSpPr>
          <p:nvPr/>
        </p:nvSpPr>
        <p:spPr bwMode="auto">
          <a:xfrm>
            <a:off x="5486400" y="4645025"/>
            <a:ext cx="1524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1,3,4 reach</a:t>
            </a:r>
          </a:p>
          <a:p>
            <a:r>
              <a:rPr lang="en-US" altLang="en-US"/>
              <a:t>1,3,4 available</a:t>
            </a:r>
          </a:p>
        </p:txBody>
      </p:sp>
      <p:sp>
        <p:nvSpPr>
          <p:cNvPr id="19472" name="Line 16"/>
          <p:cNvSpPr>
            <a:spLocks noChangeShapeType="1"/>
          </p:cNvSpPr>
          <p:nvPr/>
        </p:nvSpPr>
        <p:spPr bwMode="auto">
          <a:xfrm flipH="1">
            <a:off x="1295400" y="3581400"/>
            <a:ext cx="914400" cy="152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609600" y="3730625"/>
            <a:ext cx="1352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1,2 reach</a:t>
            </a:r>
          </a:p>
          <a:p>
            <a:r>
              <a:rPr lang="en-US" altLang="en-US"/>
              <a:t>1,2 available</a:t>
            </a:r>
          </a:p>
        </p:txBody>
      </p:sp>
      <p:sp>
        <p:nvSpPr>
          <p:cNvPr id="19474" name="Oval 18"/>
          <p:cNvSpPr>
            <a:spLocks noChangeArrowheads="1"/>
          </p:cNvSpPr>
          <p:nvPr/>
        </p:nvSpPr>
        <p:spPr bwMode="auto">
          <a:xfrm>
            <a:off x="2133600" y="52578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9475" name="Oval 19"/>
          <p:cNvSpPr>
            <a:spLocks noChangeArrowheads="1"/>
          </p:cNvSpPr>
          <p:nvPr/>
        </p:nvSpPr>
        <p:spPr bwMode="auto">
          <a:xfrm>
            <a:off x="2133600" y="35052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9476" name="Oval 20"/>
          <p:cNvSpPr>
            <a:spLocks noChangeArrowheads="1"/>
          </p:cNvSpPr>
          <p:nvPr/>
        </p:nvSpPr>
        <p:spPr bwMode="auto">
          <a:xfrm>
            <a:off x="2895600" y="31242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19477" name="Oval 21"/>
          <p:cNvSpPr>
            <a:spLocks noChangeArrowheads="1"/>
          </p:cNvSpPr>
          <p:nvPr/>
        </p:nvSpPr>
        <p:spPr bwMode="auto">
          <a:xfrm>
            <a:off x="3581400" y="4724400"/>
            <a:ext cx="152400" cy="1524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0150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Be Continued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341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smtClean="0"/>
              <a:t>Looking Inside the Basic Blocks:</a:t>
            </a:r>
            <a:br>
              <a:rPr lang="en-US" altLang="en-US" sz="2800" smtClean="0"/>
            </a:br>
            <a:r>
              <a:rPr lang="en-US" altLang="en-US" sz="2800" smtClean="0"/>
              <a:t>Dataflow Analysis + Optimization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altLang="en-US" sz="2000" smtClean="0"/>
              <a:t>Control flow analysis</a:t>
            </a:r>
          </a:p>
          <a:p>
            <a:pPr lvl="1"/>
            <a:r>
              <a:rPr lang="en-US" altLang="en-US" sz="1800" smtClean="0"/>
              <a:t>Treat BB as black box</a:t>
            </a:r>
          </a:p>
          <a:p>
            <a:pPr lvl="1"/>
            <a:r>
              <a:rPr lang="en-US" altLang="en-US" sz="1800" smtClean="0"/>
              <a:t>Just care about branches</a:t>
            </a:r>
          </a:p>
          <a:p>
            <a:r>
              <a:rPr lang="en-US" altLang="en-US" sz="2000" smtClean="0"/>
              <a:t>Now</a:t>
            </a:r>
          </a:p>
          <a:p>
            <a:pPr lvl="1"/>
            <a:r>
              <a:rPr lang="en-US" altLang="en-US" sz="1800" smtClean="0"/>
              <a:t>Start looking at ops in BBs</a:t>
            </a:r>
          </a:p>
          <a:p>
            <a:pPr lvl="1"/>
            <a:r>
              <a:rPr lang="en-US" altLang="en-US" sz="1800" smtClean="0"/>
              <a:t>What’s computed and where</a:t>
            </a:r>
          </a:p>
          <a:p>
            <a:r>
              <a:rPr lang="en-US" altLang="en-US" sz="2000" smtClean="0"/>
              <a:t>Classical optimizations</a:t>
            </a:r>
          </a:p>
          <a:p>
            <a:pPr lvl="1"/>
            <a:r>
              <a:rPr lang="en-US" altLang="en-US" sz="1800" smtClean="0"/>
              <a:t>Want to make the computation more efficient</a:t>
            </a:r>
          </a:p>
          <a:p>
            <a:r>
              <a:rPr lang="en-US" altLang="en-US" sz="2000" smtClean="0"/>
              <a:t>Ex: Common Subexpression Elimination (CSE)</a:t>
            </a:r>
          </a:p>
          <a:p>
            <a:pPr lvl="1"/>
            <a:r>
              <a:rPr lang="en-US" altLang="en-US" sz="1800" smtClean="0"/>
              <a:t>Is r2 + r3 redundant?</a:t>
            </a:r>
          </a:p>
          <a:p>
            <a:pPr lvl="1"/>
            <a:r>
              <a:rPr lang="en-US" altLang="en-US" sz="1800" smtClean="0"/>
              <a:t>Is r4 – r5 redundant?</a:t>
            </a:r>
          </a:p>
          <a:p>
            <a:pPr lvl="1"/>
            <a:r>
              <a:rPr lang="en-US" altLang="en-US" sz="1800" smtClean="0"/>
              <a:t>What if there were 1000 BB’s</a:t>
            </a:r>
          </a:p>
          <a:p>
            <a:pPr lvl="1"/>
            <a:r>
              <a:rPr lang="en-US" altLang="en-US" sz="1800" smtClean="0"/>
              <a:t>Dataflow analysis !!</a:t>
            </a:r>
          </a:p>
          <a:p>
            <a:pPr lvl="1"/>
            <a:endParaRPr lang="en-US" altLang="en-US" sz="1800" smtClean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990600" y="16764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r1 = r2 + r3</a:t>
            </a:r>
          </a:p>
          <a:p>
            <a:pPr algn="ctr"/>
            <a:r>
              <a:rPr lang="en-US" altLang="en-US" b="1"/>
              <a:t>r6 = r4 – r5</a:t>
            </a:r>
          </a:p>
          <a:p>
            <a:pPr algn="ctr"/>
            <a:endParaRPr lang="en-US" altLang="en-US" b="1"/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2819400" y="34290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/>
              <a:t>r4 = </a:t>
            </a:r>
            <a:r>
              <a:rPr lang="en-US" altLang="en-US" b="1" dirty="0" smtClean="0"/>
              <a:t>r4 + 1</a:t>
            </a:r>
          </a:p>
          <a:p>
            <a:pPr algn="ctr"/>
            <a:r>
              <a:rPr lang="en-US" altLang="en-US" b="1" dirty="0" smtClean="0"/>
              <a:t>What if r6 is</a:t>
            </a:r>
            <a:br>
              <a:rPr lang="en-US" altLang="en-US" b="1" dirty="0" smtClean="0"/>
            </a:br>
            <a:r>
              <a:rPr lang="en-US" altLang="en-US" b="1" dirty="0" smtClean="0"/>
              <a:t>modified?</a:t>
            </a:r>
            <a:endParaRPr lang="en-US" altLang="en-US" b="1" dirty="0"/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990600" y="50292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 smtClean="0"/>
              <a:t>r7 </a:t>
            </a:r>
            <a:r>
              <a:rPr lang="en-US" altLang="en-US" b="1" dirty="0"/>
              <a:t>= r2 + r3</a:t>
            </a:r>
          </a:p>
          <a:p>
            <a:pPr algn="ctr"/>
            <a:r>
              <a:rPr lang="en-US" altLang="en-US" b="1" dirty="0" smtClean="0"/>
              <a:t>r8 </a:t>
            </a:r>
            <a:r>
              <a:rPr lang="en-US" altLang="en-US" b="1" dirty="0"/>
              <a:t>= r4 – r5</a:t>
            </a:r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1752600" y="2971800"/>
            <a:ext cx="1066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6" name="Line 8"/>
          <p:cNvSpPr>
            <a:spLocks noChangeShapeType="1"/>
          </p:cNvSpPr>
          <p:nvPr/>
        </p:nvSpPr>
        <p:spPr bwMode="auto">
          <a:xfrm>
            <a:off x="1752600" y="29718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2537" name="Line 9"/>
          <p:cNvSpPr>
            <a:spLocks noChangeShapeType="1"/>
          </p:cNvSpPr>
          <p:nvPr/>
        </p:nvSpPr>
        <p:spPr bwMode="auto">
          <a:xfrm flipH="1">
            <a:off x="2590800" y="4724400"/>
            <a:ext cx="1066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Dataflow Analysis Introduction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4648200" y="3349625"/>
            <a:ext cx="3517900" cy="3662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Which VRs contain useful </a:t>
            </a:r>
          </a:p>
          <a:p>
            <a:r>
              <a:rPr lang="en-US" altLang="en-US">
                <a:solidFill>
                  <a:schemeClr val="tx1"/>
                </a:solidFill>
              </a:rPr>
              <a:t>data values? (liveness or upward</a:t>
            </a:r>
          </a:p>
          <a:p>
            <a:r>
              <a:rPr lang="en-US" altLang="en-US">
                <a:solidFill>
                  <a:schemeClr val="tx1"/>
                </a:solidFill>
              </a:rPr>
              <a:t>exposed uses)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Which definitions may reach</a:t>
            </a:r>
          </a:p>
          <a:p>
            <a:r>
              <a:rPr lang="en-US" altLang="en-US">
                <a:solidFill>
                  <a:schemeClr val="tx1"/>
                </a:solidFill>
              </a:rPr>
              <a:t>this point? (reaching defns)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Which definitions are guaranteed</a:t>
            </a:r>
          </a:p>
          <a:p>
            <a:r>
              <a:rPr lang="en-US" altLang="en-US">
                <a:solidFill>
                  <a:schemeClr val="tx1"/>
                </a:solidFill>
              </a:rPr>
              <a:t>to reach this point? (available defns)</a:t>
            </a:r>
          </a:p>
          <a:p>
            <a:endParaRPr lang="en-US" altLang="en-US">
              <a:solidFill>
                <a:schemeClr val="tx1"/>
              </a:solidFill>
            </a:endParaRPr>
          </a:p>
          <a:p>
            <a:r>
              <a:rPr lang="en-US" altLang="en-US">
                <a:solidFill>
                  <a:schemeClr val="tx1"/>
                </a:solidFill>
              </a:rPr>
              <a:t>Which uses below are exposed?</a:t>
            </a:r>
          </a:p>
          <a:p>
            <a:r>
              <a:rPr lang="en-US" altLang="en-US">
                <a:solidFill>
                  <a:schemeClr val="tx1"/>
                </a:solidFill>
              </a:rPr>
              <a:t>(downward exposed uses)</a:t>
            </a:r>
          </a:p>
          <a:p>
            <a:endParaRPr lang="en-US" altLang="en-US">
              <a:solidFill>
                <a:schemeClr val="tx1"/>
              </a:solidFill>
            </a:endParaRPr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4648200" y="2968625"/>
            <a:ext cx="3638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>
                <a:solidFill>
                  <a:schemeClr val="tx1"/>
                </a:solidFill>
              </a:rPr>
              <a:t>Pick an arbitrary point in the program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990600" y="16764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r1 = r2 + r3</a:t>
            </a:r>
          </a:p>
          <a:p>
            <a:pPr algn="ctr"/>
            <a:r>
              <a:rPr lang="en-US" altLang="en-US" b="1"/>
              <a:t>r6 = r4 – r5</a:t>
            </a:r>
          </a:p>
          <a:p>
            <a:pPr algn="ctr"/>
            <a:endParaRPr lang="en-US" altLang="en-US" b="1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2819400" y="34290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/>
              <a:t>r4 = </a:t>
            </a:r>
            <a:r>
              <a:rPr lang="en-US" altLang="en-US" b="1" dirty="0" smtClean="0"/>
              <a:t>r4 + 1</a:t>
            </a:r>
            <a:endParaRPr lang="en-US" altLang="en-US" b="1" dirty="0"/>
          </a:p>
          <a:p>
            <a:pPr algn="ctr"/>
            <a:r>
              <a:rPr lang="en-US" altLang="en-US" b="1" dirty="0"/>
              <a:t>r6 = 8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990600" y="5029200"/>
            <a:ext cx="1600200" cy="12954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 smtClean="0"/>
              <a:t>r7 </a:t>
            </a:r>
            <a:r>
              <a:rPr lang="en-US" altLang="en-US" b="1" dirty="0"/>
              <a:t>= r2 + r3</a:t>
            </a:r>
          </a:p>
          <a:p>
            <a:pPr algn="ctr"/>
            <a:r>
              <a:rPr lang="en-US" altLang="en-US" b="1" dirty="0" smtClean="0"/>
              <a:t>r8 </a:t>
            </a:r>
            <a:r>
              <a:rPr lang="en-US" altLang="en-US" b="1" dirty="0"/>
              <a:t>= r4 – r5</a:t>
            </a:r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1752600" y="2971800"/>
            <a:ext cx="1066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1" name="Line 9"/>
          <p:cNvSpPr>
            <a:spLocks noChangeShapeType="1"/>
          </p:cNvSpPr>
          <p:nvPr/>
        </p:nvSpPr>
        <p:spPr bwMode="auto">
          <a:xfrm>
            <a:off x="1752600" y="29718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2" name="Line 10"/>
          <p:cNvSpPr>
            <a:spLocks noChangeShapeType="1"/>
          </p:cNvSpPr>
          <p:nvPr/>
        </p:nvSpPr>
        <p:spPr bwMode="auto">
          <a:xfrm flipH="1">
            <a:off x="2590800" y="4724400"/>
            <a:ext cx="1066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63" name="Text Box 11"/>
          <p:cNvSpPr txBox="1">
            <a:spLocks noChangeArrowheads="1"/>
          </p:cNvSpPr>
          <p:nvPr/>
        </p:nvSpPr>
        <p:spPr bwMode="auto">
          <a:xfrm>
            <a:off x="3505200" y="1520825"/>
            <a:ext cx="43942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u="sng"/>
              <a:t>Dataflow analysis</a:t>
            </a:r>
            <a:r>
              <a:rPr lang="en-US" altLang="en-US"/>
              <a:t> – Collection of information</a:t>
            </a:r>
          </a:p>
          <a:p>
            <a:r>
              <a:rPr lang="en-US" altLang="en-US"/>
              <a:t>that summarizes the creation/destruction of</a:t>
            </a:r>
          </a:p>
          <a:p>
            <a:r>
              <a:rPr lang="en-US" altLang="en-US"/>
              <a:t>values in a program.  Used to identify legal </a:t>
            </a:r>
          </a:p>
          <a:p>
            <a:r>
              <a:rPr lang="en-US" altLang="en-US"/>
              <a:t>optimization opportunities.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4648200" y="2971800"/>
            <a:ext cx="4267200" cy="3810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Live Variable (Liveness) Analysis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 err="1" smtClean="0"/>
              <a:t>Defn</a:t>
            </a:r>
            <a:r>
              <a:rPr lang="en-US" altLang="en-US" dirty="0" smtClean="0"/>
              <a:t>: For each point p in a program and each variable y, determine whether y can be used before being redefined starting at p</a:t>
            </a:r>
          </a:p>
          <a:p>
            <a:r>
              <a:rPr lang="en-US" altLang="en-US" dirty="0" smtClean="0"/>
              <a:t>Algorithm sketch</a:t>
            </a:r>
          </a:p>
          <a:p>
            <a:pPr lvl="1"/>
            <a:r>
              <a:rPr lang="en-US" altLang="en-US" dirty="0" smtClean="0"/>
              <a:t>For each BB, y is live if it is used before defined in the BB or it is live leaving the block</a:t>
            </a:r>
          </a:p>
          <a:p>
            <a:pPr lvl="1"/>
            <a:r>
              <a:rPr lang="en-US" altLang="en-US" dirty="0" smtClean="0"/>
              <a:t>Backward dataflow analysis as propagation occurs from uses upwards to </a:t>
            </a:r>
            <a:r>
              <a:rPr lang="en-US" altLang="en-US" dirty="0" err="1" smtClean="0"/>
              <a:t>defs</a:t>
            </a:r>
            <a:endParaRPr lang="en-US" altLang="en-US" dirty="0" smtClean="0"/>
          </a:p>
          <a:p>
            <a:r>
              <a:rPr lang="en-US" altLang="en-US" dirty="0" smtClean="0"/>
              <a:t>4 sets</a:t>
            </a:r>
          </a:p>
          <a:p>
            <a:pPr lvl="1"/>
            <a:r>
              <a:rPr lang="en-US" altLang="en-US" dirty="0" smtClean="0">
                <a:solidFill>
                  <a:srgbClr val="FF0000"/>
                </a:solidFill>
              </a:rPr>
              <a:t>GEN</a:t>
            </a:r>
            <a:r>
              <a:rPr lang="en-US" altLang="en-US" dirty="0" smtClean="0"/>
              <a:t> = set of external variables consumed in the BB</a:t>
            </a:r>
          </a:p>
          <a:p>
            <a:pPr lvl="1"/>
            <a:r>
              <a:rPr lang="en-US" altLang="en-US" dirty="0" smtClean="0">
                <a:solidFill>
                  <a:srgbClr val="FF0000"/>
                </a:solidFill>
              </a:rPr>
              <a:t>KILL</a:t>
            </a:r>
            <a:r>
              <a:rPr lang="en-US" altLang="en-US" dirty="0" smtClean="0"/>
              <a:t> = set of external variable uses killed by the BB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altLang="en-US" dirty="0" smtClean="0"/>
              <a:t>equivalent to set of variables defined by the BB</a:t>
            </a:r>
          </a:p>
          <a:p>
            <a:pPr lvl="1"/>
            <a:r>
              <a:rPr lang="en-US" altLang="en-US" dirty="0" smtClean="0">
                <a:solidFill>
                  <a:srgbClr val="FF0000"/>
                </a:solidFill>
              </a:rPr>
              <a:t>IN</a:t>
            </a:r>
            <a:r>
              <a:rPr lang="en-US" altLang="en-US" dirty="0" smtClean="0"/>
              <a:t> = set of variables that are live at the entry point of a BB</a:t>
            </a:r>
          </a:p>
          <a:p>
            <a:pPr lvl="1"/>
            <a:r>
              <a:rPr lang="en-US" altLang="en-US" dirty="0" smtClean="0">
                <a:solidFill>
                  <a:srgbClr val="FF0000"/>
                </a:solidFill>
              </a:rPr>
              <a:t>OUT</a:t>
            </a:r>
            <a:r>
              <a:rPr lang="en-US" altLang="en-US" dirty="0" smtClean="0"/>
              <a:t> = set of variables that are live at the exit point of a BB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Computing GEN/KILL Sets For Each BB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smtClean="0"/>
          </a:p>
          <a:p>
            <a:pPr>
              <a:buFont typeface="Monotype Sorts" pitchFamily="2" charset="2"/>
              <a:buNone/>
            </a:pPr>
            <a:endParaRPr lang="en-US" altLang="en-US" smtClean="0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219200" y="1600200"/>
            <a:ext cx="7596188" cy="526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 u="sng">
                <a:solidFill>
                  <a:schemeClr val="tx1"/>
                </a:solidFill>
              </a:rPr>
              <a:t>for </a:t>
            </a:r>
            <a:r>
              <a:rPr lang="en-US" altLang="en-US" sz="2400">
                <a:solidFill>
                  <a:schemeClr val="tx1"/>
                </a:solidFill>
              </a:rPr>
              <a:t>each basic block in the procedure, X, </a:t>
            </a:r>
            <a:r>
              <a:rPr lang="en-US" altLang="en-US" sz="2400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GEN(X) = 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KILL(X) = 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</a:t>
            </a:r>
            <a:r>
              <a:rPr lang="en-US" altLang="en-US" sz="2400" u="sng">
                <a:solidFill>
                  <a:schemeClr val="tx1"/>
                </a:solidFill>
              </a:rPr>
              <a:t>for</a:t>
            </a:r>
            <a:r>
              <a:rPr lang="en-US" altLang="en-US" sz="2400">
                <a:solidFill>
                  <a:schemeClr val="tx1"/>
                </a:solidFill>
              </a:rPr>
              <a:t> each operation in </a:t>
            </a:r>
            <a:r>
              <a:rPr lang="en-US" altLang="en-US" sz="2400" u="sng">
                <a:solidFill>
                  <a:schemeClr val="tx1"/>
                </a:solidFill>
              </a:rPr>
              <a:t>reverse</a:t>
            </a:r>
            <a:r>
              <a:rPr lang="en-US" altLang="en-US" sz="2400">
                <a:solidFill>
                  <a:schemeClr val="tx1"/>
                </a:solidFill>
              </a:rPr>
              <a:t> sequential order in X, op, </a:t>
            </a:r>
            <a:r>
              <a:rPr lang="en-US" altLang="en-US" sz="2400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</a:t>
            </a:r>
            <a:r>
              <a:rPr lang="en-US" altLang="en-US" sz="2400" u="sng">
                <a:solidFill>
                  <a:schemeClr val="tx1"/>
                </a:solidFill>
              </a:rPr>
              <a:t>for</a:t>
            </a:r>
            <a:r>
              <a:rPr lang="en-US" altLang="en-US" sz="2400">
                <a:solidFill>
                  <a:schemeClr val="tx1"/>
                </a:solidFill>
              </a:rPr>
              <a:t> each destination operand of op, dest, </a:t>
            </a:r>
            <a:r>
              <a:rPr lang="en-US" altLang="en-US" sz="2400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     </a:t>
            </a:r>
            <a:r>
              <a:rPr lang="en-US" altLang="en-US" sz="2400">
                <a:solidFill>
                  <a:srgbClr val="FF0000"/>
                </a:solidFill>
              </a:rPr>
              <a:t>GEN(X) -= dest</a:t>
            </a:r>
          </a:p>
          <a:p>
            <a:r>
              <a:rPr lang="en-US" altLang="en-US" sz="2400">
                <a:solidFill>
                  <a:srgbClr val="FF0000"/>
                </a:solidFill>
              </a:rPr>
              <a:t>             KILL(X)  += dest</a:t>
            </a:r>
            <a:endParaRPr lang="en-US" altLang="en-US" sz="2400" u="sng">
              <a:solidFill>
                <a:srgbClr val="FF0000"/>
              </a:solidFill>
            </a:endParaRPr>
          </a:p>
          <a:p>
            <a:r>
              <a:rPr lang="en-US" altLang="en-US" sz="2400">
                <a:solidFill>
                  <a:schemeClr val="tx1"/>
                </a:solidFill>
              </a:rPr>
              <a:t>        </a:t>
            </a:r>
            <a:r>
              <a:rPr lang="en-US" altLang="en-US" sz="2400" u="sng">
                <a:solidFill>
                  <a:schemeClr val="tx1"/>
                </a:solidFill>
              </a:rPr>
              <a:t>endfor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</a:t>
            </a:r>
            <a:r>
              <a:rPr lang="en-US" altLang="en-US" sz="2400" u="sng">
                <a:solidFill>
                  <a:schemeClr val="tx1"/>
                </a:solidFill>
              </a:rPr>
              <a:t>for</a:t>
            </a:r>
            <a:r>
              <a:rPr lang="en-US" altLang="en-US" sz="2400">
                <a:solidFill>
                  <a:schemeClr val="tx1"/>
                </a:solidFill>
              </a:rPr>
              <a:t> each source operand of op, src, </a:t>
            </a:r>
            <a:r>
              <a:rPr lang="en-US" altLang="en-US" sz="2400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     </a:t>
            </a:r>
            <a:r>
              <a:rPr lang="en-US" altLang="en-US" sz="2400">
                <a:solidFill>
                  <a:srgbClr val="FF0000"/>
                </a:solidFill>
              </a:rPr>
              <a:t>GEN(X) += src</a:t>
            </a:r>
          </a:p>
          <a:p>
            <a:r>
              <a:rPr lang="en-US" altLang="en-US" sz="2400">
                <a:solidFill>
                  <a:srgbClr val="FF0000"/>
                </a:solidFill>
              </a:rPr>
              <a:t>             KILL(X) -= src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</a:t>
            </a:r>
            <a:r>
              <a:rPr lang="en-US" altLang="en-US" sz="2400" u="sng">
                <a:solidFill>
                  <a:schemeClr val="tx1"/>
                </a:solidFill>
              </a:rPr>
              <a:t>endfor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</a:t>
            </a:r>
            <a:r>
              <a:rPr lang="en-US" altLang="en-US" sz="2400" u="sng">
                <a:solidFill>
                  <a:schemeClr val="tx1"/>
                </a:solidFill>
              </a:rPr>
              <a:t>endfor</a:t>
            </a:r>
            <a:endParaRPr lang="en-US" altLang="en-US" sz="2400">
              <a:solidFill>
                <a:schemeClr val="tx1"/>
              </a:solidFill>
            </a:endParaRPr>
          </a:p>
          <a:p>
            <a:r>
              <a:rPr lang="en-US" altLang="en-US" sz="2400" u="sng">
                <a:solidFill>
                  <a:schemeClr val="tx1"/>
                </a:solidFill>
              </a:rPr>
              <a:t>endfor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GEN/KILL Liveness Computation</a:t>
            </a:r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4114800" y="18288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1. r1 = MEM[r2+0]</a:t>
            </a:r>
          </a:p>
          <a:p>
            <a:pPr algn="ctr"/>
            <a:r>
              <a:rPr lang="en-US" altLang="en-US" b="1"/>
              <a:t>2. r2 = MEM[r1 + 1]</a:t>
            </a:r>
          </a:p>
          <a:p>
            <a:pPr algn="ctr"/>
            <a:r>
              <a:rPr lang="en-US" altLang="en-US" b="1"/>
              <a:t>3. r8 = r1 * r2</a:t>
            </a:r>
          </a:p>
        </p:txBody>
      </p:sp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2895600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4. r1 = r1 + 5</a:t>
            </a:r>
          </a:p>
          <a:p>
            <a:pPr algn="ctr"/>
            <a:r>
              <a:rPr lang="en-US" altLang="en-US" b="1"/>
              <a:t>5. r3 = r5 – r1</a:t>
            </a:r>
          </a:p>
          <a:p>
            <a:pPr algn="ctr"/>
            <a:r>
              <a:rPr lang="en-US" altLang="en-US" b="1"/>
              <a:t>6. r7 = r3 * 2</a:t>
            </a:r>
          </a:p>
        </p:txBody>
      </p:sp>
      <p:sp>
        <p:nvSpPr>
          <p:cNvPr id="26629" name="Rectangle 7"/>
          <p:cNvSpPr>
            <a:spLocks noChangeArrowheads="1"/>
          </p:cNvSpPr>
          <p:nvPr/>
        </p:nvSpPr>
        <p:spPr bwMode="auto">
          <a:xfrm>
            <a:off x="5486400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7. r2 = 0</a:t>
            </a:r>
          </a:p>
          <a:p>
            <a:pPr algn="ctr"/>
            <a:r>
              <a:rPr lang="en-US" altLang="en-US" b="1"/>
              <a:t>8. r7 = r1 + r2</a:t>
            </a:r>
          </a:p>
          <a:p>
            <a:pPr algn="ctr"/>
            <a:r>
              <a:rPr lang="en-US" altLang="en-US" b="1"/>
              <a:t>9: r3 = 4</a:t>
            </a:r>
          </a:p>
        </p:txBody>
      </p:sp>
      <p:sp>
        <p:nvSpPr>
          <p:cNvPr id="26630" name="Rectangle 8"/>
          <p:cNvSpPr>
            <a:spLocks noChangeArrowheads="1"/>
          </p:cNvSpPr>
          <p:nvPr/>
        </p:nvSpPr>
        <p:spPr bwMode="auto">
          <a:xfrm>
            <a:off x="4343400" y="53340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10: r3 = r3 + r7</a:t>
            </a:r>
          </a:p>
          <a:p>
            <a:pPr algn="ctr"/>
            <a:r>
              <a:rPr lang="en-US" altLang="en-US" b="1"/>
              <a:t>11: r1 = r2 – r8</a:t>
            </a:r>
          </a:p>
          <a:p>
            <a:pPr algn="ctr"/>
            <a:r>
              <a:rPr lang="en-US" altLang="en-US" b="1"/>
              <a:t>12: r3 = r1 * 2</a:t>
            </a:r>
          </a:p>
        </p:txBody>
      </p:sp>
      <p:sp>
        <p:nvSpPr>
          <p:cNvPr id="26631" name="Line 9"/>
          <p:cNvSpPr>
            <a:spLocks noChangeShapeType="1"/>
          </p:cNvSpPr>
          <p:nvPr/>
        </p:nvSpPr>
        <p:spPr bwMode="auto">
          <a:xfrm flipH="1">
            <a:off x="3886200" y="29718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2" name="Line 10"/>
          <p:cNvSpPr>
            <a:spLocks noChangeShapeType="1"/>
          </p:cNvSpPr>
          <p:nvPr/>
        </p:nvSpPr>
        <p:spPr bwMode="auto">
          <a:xfrm>
            <a:off x="5105400" y="29718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3" name="Line 11"/>
          <p:cNvSpPr>
            <a:spLocks noChangeShapeType="1"/>
          </p:cNvSpPr>
          <p:nvPr/>
        </p:nvSpPr>
        <p:spPr bwMode="auto">
          <a:xfrm flipH="1">
            <a:off x="5410200" y="47244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4" name="Line 12"/>
          <p:cNvSpPr>
            <a:spLocks noChangeShapeType="1"/>
          </p:cNvSpPr>
          <p:nvPr/>
        </p:nvSpPr>
        <p:spPr bwMode="auto">
          <a:xfrm>
            <a:off x="3810000" y="47244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5" name="Text Box 13"/>
          <p:cNvSpPr txBox="1">
            <a:spLocks noChangeArrowheads="1"/>
          </p:cNvSpPr>
          <p:nvPr/>
        </p:nvSpPr>
        <p:spPr bwMode="auto">
          <a:xfrm>
            <a:off x="3505200" y="1825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6636" name="Text Box 14"/>
          <p:cNvSpPr txBox="1">
            <a:spLocks noChangeArrowheads="1"/>
          </p:cNvSpPr>
          <p:nvPr/>
        </p:nvSpPr>
        <p:spPr bwMode="auto">
          <a:xfrm>
            <a:off x="2270125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6637" name="Text Box 15"/>
          <p:cNvSpPr txBox="1">
            <a:spLocks noChangeArrowheads="1"/>
          </p:cNvSpPr>
          <p:nvPr/>
        </p:nvSpPr>
        <p:spPr bwMode="auto">
          <a:xfrm>
            <a:off x="4937125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6638" name="Text Box 16"/>
          <p:cNvSpPr txBox="1">
            <a:spLocks noChangeArrowheads="1"/>
          </p:cNvSpPr>
          <p:nvPr/>
        </p:nvSpPr>
        <p:spPr bwMode="auto">
          <a:xfrm>
            <a:off x="3733800" y="5254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7696200" cy="615950"/>
          </a:xfrm>
        </p:spPr>
        <p:txBody>
          <a:bodyPr/>
          <a:lstStyle/>
          <a:p>
            <a:r>
              <a:rPr lang="en-US" altLang="en-US" smtClean="0"/>
              <a:t>Compute IN/OUT Sets for all BBs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914400" y="1600200"/>
            <a:ext cx="7023100" cy="4894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>
                <a:solidFill>
                  <a:schemeClr val="tx1"/>
                </a:solidFill>
              </a:rPr>
              <a:t>initialize IN(X) to 0 for all basic blocks X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change = 1</a:t>
            </a:r>
          </a:p>
          <a:p>
            <a:r>
              <a:rPr lang="en-US" altLang="en-US" sz="2400" u="sng">
                <a:solidFill>
                  <a:schemeClr val="tx1"/>
                </a:solidFill>
              </a:rPr>
              <a:t>while</a:t>
            </a:r>
            <a:r>
              <a:rPr lang="en-US" altLang="en-US" sz="2400">
                <a:solidFill>
                  <a:schemeClr val="tx1"/>
                </a:solidFill>
              </a:rPr>
              <a:t> (change) </a:t>
            </a:r>
            <a:r>
              <a:rPr lang="en-US" altLang="en-US" sz="2400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change = 0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</a:t>
            </a:r>
            <a:r>
              <a:rPr lang="en-US" altLang="en-US" sz="2400" u="sng">
                <a:solidFill>
                  <a:schemeClr val="tx1"/>
                </a:solidFill>
              </a:rPr>
              <a:t>for</a:t>
            </a:r>
            <a:r>
              <a:rPr lang="en-US" altLang="en-US" sz="2400">
                <a:solidFill>
                  <a:schemeClr val="tx1"/>
                </a:solidFill>
              </a:rPr>
              <a:t> each basic block in procedure, X, </a:t>
            </a:r>
            <a:r>
              <a:rPr lang="en-US" altLang="en-US" sz="2400" u="sng">
                <a:solidFill>
                  <a:schemeClr val="tx1"/>
                </a:solidFill>
              </a:rPr>
              <a:t>do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old_IN = IN(X)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</a:t>
            </a:r>
            <a:r>
              <a:rPr lang="en-US" altLang="en-US" sz="2400">
                <a:solidFill>
                  <a:srgbClr val="FF0000"/>
                </a:solidFill>
              </a:rPr>
              <a:t>OUT(X) = Union(IN(Y)) for all successors Y of X</a:t>
            </a:r>
          </a:p>
          <a:p>
            <a:r>
              <a:rPr lang="en-US" altLang="en-US" sz="2400">
                <a:solidFill>
                  <a:srgbClr val="FF0000"/>
                </a:solidFill>
              </a:rPr>
              <a:t>        IN(X) = GEN(X) + (OUT(X) – KILL(X))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</a:t>
            </a:r>
            <a:r>
              <a:rPr lang="en-US" altLang="en-US" sz="2400" u="sng">
                <a:solidFill>
                  <a:schemeClr val="tx1"/>
                </a:solidFill>
              </a:rPr>
              <a:t>if </a:t>
            </a:r>
            <a:r>
              <a:rPr lang="en-US" altLang="en-US" sz="2400">
                <a:solidFill>
                  <a:schemeClr val="tx1"/>
                </a:solidFill>
              </a:rPr>
              <a:t>(old_IN != IN(X)) </a:t>
            </a:r>
            <a:r>
              <a:rPr lang="en-US" altLang="en-US" sz="2400" u="sng">
                <a:solidFill>
                  <a:schemeClr val="tx1"/>
                </a:solidFill>
              </a:rPr>
              <a:t>then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    change = 1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    </a:t>
            </a:r>
            <a:r>
              <a:rPr lang="en-US" altLang="en-US" sz="2400" u="sng">
                <a:solidFill>
                  <a:schemeClr val="tx1"/>
                </a:solidFill>
              </a:rPr>
              <a:t>endif</a:t>
            </a:r>
          </a:p>
          <a:p>
            <a:r>
              <a:rPr lang="en-US" altLang="en-US" sz="2400">
                <a:solidFill>
                  <a:schemeClr val="tx1"/>
                </a:solidFill>
              </a:rPr>
              <a:t>    </a:t>
            </a:r>
            <a:r>
              <a:rPr lang="en-US" altLang="en-US" sz="2400" u="sng">
                <a:solidFill>
                  <a:schemeClr val="tx1"/>
                </a:solidFill>
              </a:rPr>
              <a:t>endfor</a:t>
            </a:r>
            <a:endParaRPr lang="en-US" altLang="en-US" sz="2400">
              <a:solidFill>
                <a:schemeClr val="tx1"/>
              </a:solidFill>
            </a:endParaRPr>
          </a:p>
          <a:p>
            <a:r>
              <a:rPr lang="en-US" altLang="en-US" sz="2400" u="sng">
                <a:solidFill>
                  <a:schemeClr val="tx1"/>
                </a:solidFill>
              </a:rPr>
              <a:t>endfor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 – Liveness Computation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6781800" y="1524000"/>
            <a:ext cx="2471738" cy="611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600">
                <a:solidFill>
                  <a:schemeClr val="tx1"/>
                </a:solidFill>
              </a:rPr>
              <a:t>OUT = Union(IN(succs))</a:t>
            </a:r>
          </a:p>
          <a:p>
            <a:r>
              <a:rPr lang="en-US" altLang="en-US" sz="1600">
                <a:solidFill>
                  <a:schemeClr val="tx1"/>
                </a:solidFill>
              </a:rPr>
              <a:t>IN = GEN + (OUT – KILL</a:t>
            </a:r>
            <a:r>
              <a:rPr lang="en-US" altLang="en-US">
                <a:solidFill>
                  <a:schemeClr val="tx1"/>
                </a:solidFill>
              </a:rPr>
              <a:t>)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6781800" y="1524000"/>
            <a:ext cx="2514600" cy="685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810000" y="1828800"/>
            <a:ext cx="20574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1. r1 = MEM[r2+0]</a:t>
            </a:r>
          </a:p>
          <a:p>
            <a:pPr algn="ctr"/>
            <a:r>
              <a:rPr lang="en-US" altLang="en-US" b="1"/>
              <a:t>2. r2 = MEM[r1 + 1]</a:t>
            </a:r>
          </a:p>
          <a:p>
            <a:pPr algn="ctr"/>
            <a:r>
              <a:rPr lang="en-US" altLang="en-US" b="1"/>
              <a:t>3. r8 = r1 * r2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2590800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4. r1 = r1 + 5</a:t>
            </a:r>
          </a:p>
          <a:p>
            <a:pPr algn="ctr"/>
            <a:r>
              <a:rPr lang="en-US" altLang="en-US" b="1"/>
              <a:t>5. r3 = r5 – r1</a:t>
            </a:r>
          </a:p>
          <a:p>
            <a:pPr algn="ctr"/>
            <a:r>
              <a:rPr lang="en-US" altLang="en-US" b="1"/>
              <a:t>6. r7 = r3 * 2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5181600" y="35814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7. r2 = 0</a:t>
            </a:r>
          </a:p>
          <a:p>
            <a:pPr algn="ctr"/>
            <a:r>
              <a:rPr lang="en-US" altLang="en-US" b="1"/>
              <a:t>8. r7 = r1 + r2</a:t>
            </a:r>
          </a:p>
          <a:p>
            <a:pPr algn="ctr"/>
            <a:r>
              <a:rPr lang="en-US" altLang="en-US" b="1"/>
              <a:t>9: r3 = 4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4038600" y="5334000"/>
            <a:ext cx="1828800" cy="1143000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/>
              <a:t>10: r3 = r3 + r7</a:t>
            </a:r>
          </a:p>
          <a:p>
            <a:pPr algn="ctr"/>
            <a:r>
              <a:rPr lang="en-US" altLang="en-US" b="1"/>
              <a:t>11: r1 = r2 – r8</a:t>
            </a:r>
          </a:p>
          <a:p>
            <a:pPr algn="ctr"/>
            <a:r>
              <a:rPr lang="en-US" altLang="en-US" b="1"/>
              <a:t>12: r3 = r1 * 2</a:t>
            </a: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3581400" y="2971800"/>
            <a:ext cx="1066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>
            <a:off x="4800600" y="2971800"/>
            <a:ext cx="12954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5105400" y="4724400"/>
            <a:ext cx="990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>
            <a:off x="3505200" y="4724400"/>
            <a:ext cx="13716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3200400" y="1825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BB1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1965325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BB2</a:t>
            </a:r>
          </a:p>
        </p:txBody>
      </p:sp>
      <p:sp>
        <p:nvSpPr>
          <p:cNvPr id="28687" name="Text Box 15"/>
          <p:cNvSpPr txBox="1">
            <a:spLocks noChangeArrowheads="1"/>
          </p:cNvSpPr>
          <p:nvPr/>
        </p:nvSpPr>
        <p:spPr bwMode="auto">
          <a:xfrm>
            <a:off x="4632325" y="3543300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BB3</a:t>
            </a:r>
          </a:p>
        </p:txBody>
      </p:sp>
      <p:sp>
        <p:nvSpPr>
          <p:cNvPr id="28688" name="Text Box 16"/>
          <p:cNvSpPr txBox="1">
            <a:spLocks noChangeArrowheads="1"/>
          </p:cNvSpPr>
          <p:nvPr/>
        </p:nvSpPr>
        <p:spPr bwMode="auto">
          <a:xfrm>
            <a:off x="3429000" y="5254625"/>
            <a:ext cx="6032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>
                <a:solidFill>
                  <a:schemeClr val="tx1"/>
                </a:solidFill>
              </a:rPr>
              <a:t>BB4</a:t>
            </a:r>
          </a:p>
        </p:txBody>
      </p:sp>
      <p:sp>
        <p:nvSpPr>
          <p:cNvPr id="28689" name="TextBox 2"/>
          <p:cNvSpPr txBox="1">
            <a:spLocks noChangeArrowheads="1"/>
          </p:cNvSpPr>
          <p:nvPr/>
        </p:nvSpPr>
        <p:spPr bwMode="auto">
          <a:xfrm>
            <a:off x="2755900" y="2193925"/>
            <a:ext cx="10271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GEN = r2</a:t>
            </a:r>
          </a:p>
          <a:p>
            <a:r>
              <a:rPr lang="en-US" altLang="en-US" sz="1200"/>
              <a:t>KILL = r1,r8 </a:t>
            </a:r>
          </a:p>
        </p:txBody>
      </p:sp>
      <p:sp>
        <p:nvSpPr>
          <p:cNvPr id="28690" name="TextBox 18"/>
          <p:cNvSpPr txBox="1">
            <a:spLocks noChangeArrowheads="1"/>
          </p:cNvSpPr>
          <p:nvPr/>
        </p:nvSpPr>
        <p:spPr bwMode="auto">
          <a:xfrm>
            <a:off x="1563688" y="3973513"/>
            <a:ext cx="10271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GEN = r1,r5</a:t>
            </a:r>
          </a:p>
          <a:p>
            <a:r>
              <a:rPr lang="en-US" altLang="en-US" sz="1200"/>
              <a:t>KILL = r3,r7 </a:t>
            </a:r>
          </a:p>
        </p:txBody>
      </p:sp>
      <p:sp>
        <p:nvSpPr>
          <p:cNvPr id="28691" name="TextBox 19"/>
          <p:cNvSpPr txBox="1">
            <a:spLocks noChangeArrowheads="1"/>
          </p:cNvSpPr>
          <p:nvPr/>
        </p:nvSpPr>
        <p:spPr bwMode="auto">
          <a:xfrm>
            <a:off x="2568575" y="5768975"/>
            <a:ext cx="12922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GEN = r2,r3,r7,r8</a:t>
            </a:r>
          </a:p>
          <a:p>
            <a:r>
              <a:rPr lang="en-US" altLang="en-US" sz="1200"/>
              <a:t>KILL = r1 </a:t>
            </a:r>
          </a:p>
        </p:txBody>
      </p:sp>
      <p:sp>
        <p:nvSpPr>
          <p:cNvPr id="28692" name="TextBox 20"/>
          <p:cNvSpPr txBox="1">
            <a:spLocks noChangeArrowheads="1"/>
          </p:cNvSpPr>
          <p:nvPr/>
        </p:nvSpPr>
        <p:spPr bwMode="auto">
          <a:xfrm>
            <a:off x="7046913" y="3887788"/>
            <a:ext cx="119221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accent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200"/>
              <a:t>GEN = r1</a:t>
            </a:r>
          </a:p>
          <a:p>
            <a:r>
              <a:rPr lang="en-US" altLang="en-US" sz="1200"/>
              <a:t>KILL = r2,r3,r7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hp new">
  <a:themeElements>
    <a:clrScheme name="">
      <a:dk1>
        <a:srgbClr val="000000"/>
      </a:dk1>
      <a:lt1>
        <a:srgbClr val="FFFFFF"/>
      </a:lt1>
      <a:dk2>
        <a:srgbClr val="3333FF"/>
      </a:dk2>
      <a:lt2>
        <a:srgbClr val="777777"/>
      </a:lt2>
      <a:accent1>
        <a:srgbClr val="3333FF"/>
      </a:accent1>
      <a:accent2>
        <a:srgbClr val="3333FF"/>
      </a:accent2>
      <a:accent3>
        <a:srgbClr val="FFFFFF"/>
      </a:accent3>
      <a:accent4>
        <a:srgbClr val="000000"/>
      </a:accent4>
      <a:accent5>
        <a:srgbClr val="ADADFF"/>
      </a:accent5>
      <a:accent6>
        <a:srgbClr val="2D2DE7"/>
      </a:accent6>
      <a:hlink>
        <a:srgbClr val="000000"/>
      </a:hlink>
      <a:folHlink>
        <a:srgbClr val="0099CC"/>
      </a:folHlink>
    </a:clrScheme>
    <a:fontScheme name="hp new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accent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p new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p new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p new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Designs\hp new.pot</Template>
  <TotalTime>8706</TotalTime>
  <Words>2565</Words>
  <Application>Microsoft Office PowerPoint</Application>
  <PresentationFormat>Custom</PresentationFormat>
  <Paragraphs>428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Hewlett</vt:lpstr>
      <vt:lpstr>Monotype Sorts</vt:lpstr>
      <vt:lpstr>Times New Roman</vt:lpstr>
      <vt:lpstr>Wingdings</vt:lpstr>
      <vt:lpstr>hp new</vt:lpstr>
      <vt:lpstr>EECS 583 – Class 5 Dataflow Analysis</vt:lpstr>
      <vt:lpstr>Reading Material + Announcements</vt:lpstr>
      <vt:lpstr>Looking Inside the Basic Blocks: Dataflow Analysis + Optimization</vt:lpstr>
      <vt:lpstr>Dataflow Analysis Introduction</vt:lpstr>
      <vt:lpstr>Live Variable (Liveness) Analysis</vt:lpstr>
      <vt:lpstr>Computing GEN/KILL Sets For Each BB</vt:lpstr>
      <vt:lpstr>Example – GEN/KILL Liveness Computation</vt:lpstr>
      <vt:lpstr>Compute IN/OUT Sets for all BBs</vt:lpstr>
      <vt:lpstr>Example – Liveness Computation</vt:lpstr>
      <vt:lpstr>Liveness Class Problem</vt:lpstr>
      <vt:lpstr>Liveness Class Problem - continued</vt:lpstr>
      <vt:lpstr>Liveness Class Problem Answer</vt:lpstr>
      <vt:lpstr>Reaching Definition Analysis (rdefs)</vt:lpstr>
      <vt:lpstr>Compute Rdef GEN/KILL Sets for each BB</vt:lpstr>
      <vt:lpstr>Example GEN/KILL Rdef Calculation</vt:lpstr>
      <vt:lpstr>Compute Rdef IN/OUT Sets for all BBs</vt:lpstr>
      <vt:lpstr>Example In/Out Rdef Calculation</vt:lpstr>
      <vt:lpstr>Rdefs Homework Problem</vt:lpstr>
      <vt:lpstr>Rdefs Homework Problem –Answer</vt:lpstr>
      <vt:lpstr>DU/UD Chains</vt:lpstr>
      <vt:lpstr>Example – DU/UD Chains</vt:lpstr>
      <vt:lpstr>Generalizing Dataflow Analysis</vt:lpstr>
      <vt:lpstr>What About All Path Problems?</vt:lpstr>
      <vt:lpstr>Reaching vs Available Definitions</vt:lpstr>
      <vt:lpstr>To Be Continued …</vt:lpstr>
    </vt:vector>
  </TitlesOfParts>
  <Company>University of Michigan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583 Lecture Notes</dc:title>
  <dc:creator>Scott Mahlke</dc:creator>
  <cp:lastModifiedBy>mahlke</cp:lastModifiedBy>
  <cp:revision>213</cp:revision>
  <cp:lastPrinted>2001-10-18T06:50:13Z</cp:lastPrinted>
  <dcterms:created xsi:type="dcterms:W3CDTF">1999-01-24T07:45:10Z</dcterms:created>
  <dcterms:modified xsi:type="dcterms:W3CDTF">2025-09-10T01:57:54Z</dcterms:modified>
</cp:coreProperties>
</file>