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trictFirstAndLastChars="0" saveSubsetFonts="1">
  <p:sldMasterIdLst>
    <p:sldMasterId id="2147483648" r:id="rId1"/>
  </p:sldMasterIdLst>
  <p:notesMasterIdLst>
    <p:notesMasterId r:id="rId37"/>
  </p:notesMasterIdLst>
  <p:handoutMasterIdLst>
    <p:handoutMasterId r:id="rId38"/>
  </p:handoutMasterIdLst>
  <p:sldIdLst>
    <p:sldId id="256" r:id="rId2"/>
    <p:sldId id="408" r:id="rId3"/>
    <p:sldId id="481" r:id="rId4"/>
    <p:sldId id="490" r:id="rId5"/>
    <p:sldId id="491" r:id="rId6"/>
    <p:sldId id="492" r:id="rId7"/>
    <p:sldId id="493" r:id="rId8"/>
    <p:sldId id="494" r:id="rId9"/>
    <p:sldId id="495" r:id="rId10"/>
    <p:sldId id="436" r:id="rId11"/>
    <p:sldId id="437" r:id="rId12"/>
    <p:sldId id="438" r:id="rId13"/>
    <p:sldId id="439" r:id="rId14"/>
    <p:sldId id="440" r:id="rId15"/>
    <p:sldId id="441" r:id="rId16"/>
    <p:sldId id="442" r:id="rId17"/>
    <p:sldId id="443" r:id="rId18"/>
    <p:sldId id="444" r:id="rId19"/>
    <p:sldId id="445" r:id="rId20"/>
    <p:sldId id="446" r:id="rId21"/>
    <p:sldId id="447" r:id="rId22"/>
    <p:sldId id="448" r:id="rId23"/>
    <p:sldId id="449" r:id="rId24"/>
    <p:sldId id="450" r:id="rId25"/>
    <p:sldId id="451" r:id="rId26"/>
    <p:sldId id="452" r:id="rId27"/>
    <p:sldId id="453" r:id="rId28"/>
    <p:sldId id="454" r:id="rId29"/>
    <p:sldId id="455" r:id="rId30"/>
    <p:sldId id="456" r:id="rId31"/>
    <p:sldId id="457" r:id="rId32"/>
    <p:sldId id="482" r:id="rId33"/>
    <p:sldId id="483" r:id="rId34"/>
    <p:sldId id="488" r:id="rId35"/>
    <p:sldId id="489" r:id="rId36"/>
  </p:sldIdLst>
  <p:sldSz cx="10058400" cy="7772400"/>
  <p:notesSz cx="6858000" cy="90297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accent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accent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accent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accent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accent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accent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accent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accent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accent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200">
          <p15:clr>
            <a:srgbClr val="A4A3A4"/>
          </p15:clr>
        </p15:guide>
        <p15:guide id="2" pos="3072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45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BCBCB"/>
    <a:srgbClr val="00FFFF"/>
    <a:srgbClr val="CCECFF"/>
    <a:srgbClr val="FFFF00"/>
    <a:srgbClr val="FF6600"/>
    <a:srgbClr val="FF9999"/>
    <a:srgbClr val="FF00FF"/>
    <a:srgbClr val="66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360" y="120"/>
      </p:cViewPr>
      <p:guideLst>
        <p:guide orient="horz" pos="1200"/>
        <p:guide pos="3072"/>
      </p:guideLst>
    </p:cSldViewPr>
  </p:slideViewPr>
  <p:outlineViewPr>
    <p:cViewPr>
      <p:scale>
        <a:sx n="50" d="100"/>
        <a:sy n="50" d="100"/>
      </p:scale>
      <p:origin x="0" y="0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-8832"/>
    </p:cViewPr>
  </p:sorterViewPr>
  <p:notesViewPr>
    <p:cSldViewPr>
      <p:cViewPr varScale="1">
        <p:scale>
          <a:sx n="67" d="100"/>
          <a:sy n="67" d="100"/>
        </p:scale>
        <p:origin x="-1478" y="-58"/>
      </p:cViewPr>
      <p:guideLst>
        <p:guide orient="horz" pos="2845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notesMaster" Target="notesMasters/notesMaster1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34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92438" cy="452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8736" tIns="0" rIns="18736" bIns="0" numCol="1" anchor="t" anchorCtr="0" compatLnSpc="1">
            <a:prstTxWarp prst="textNoShape">
              <a:avLst/>
            </a:prstTxWarp>
          </a:bodyPr>
          <a:lstStyle>
            <a:lvl1pPr defTabSz="887413">
              <a:defRPr sz="1000" i="1">
                <a:solidFill>
                  <a:srgbClr val="FF0033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78263" y="30163"/>
            <a:ext cx="2994025" cy="454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8736" tIns="0" rIns="18736" bIns="0" numCol="1" anchor="t" anchorCtr="0" compatLnSpc="1">
            <a:prstTxWarp prst="textNoShape">
              <a:avLst/>
            </a:prstTxWarp>
          </a:bodyPr>
          <a:lstStyle>
            <a:lvl1pPr algn="r" defTabSz="887413">
              <a:defRPr sz="1000" i="1">
                <a:solidFill>
                  <a:srgbClr val="FF0033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-14288" y="8543925"/>
            <a:ext cx="2994026" cy="454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8736" tIns="0" rIns="18736" bIns="0" numCol="1" anchor="b" anchorCtr="0" compatLnSpc="1">
            <a:prstTxWarp prst="textNoShape">
              <a:avLst/>
            </a:prstTxWarp>
          </a:bodyPr>
          <a:lstStyle>
            <a:lvl1pPr defTabSz="887413">
              <a:defRPr sz="1000" i="1">
                <a:solidFill>
                  <a:srgbClr val="FF0033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78263" y="8543925"/>
            <a:ext cx="2994025" cy="454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8736" tIns="0" rIns="18736" bIns="0" numCol="1" anchor="b" anchorCtr="0" compatLnSpc="1">
            <a:prstTxWarp prst="textNoShape">
              <a:avLst/>
            </a:prstTxWarp>
          </a:bodyPr>
          <a:lstStyle>
            <a:lvl1pPr algn="r" defTabSz="887413">
              <a:defRPr sz="1000" i="1">
                <a:solidFill>
                  <a:srgbClr val="FF0033"/>
                </a:solidFill>
              </a:defRPr>
            </a:lvl1pPr>
          </a:lstStyle>
          <a:p>
            <a:pPr>
              <a:defRPr/>
            </a:pPr>
            <a:fld id="{C371A57D-C228-48AD-A957-E593F4A6C27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6025121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7463"/>
            <a:ext cx="2971800" cy="450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8736" tIns="0" rIns="18736" bIns="0" numCol="1" anchor="t" anchorCtr="0" compatLnSpc="1">
            <a:prstTxWarp prst="textNoShape">
              <a:avLst/>
            </a:prstTxWarp>
          </a:bodyPr>
          <a:lstStyle>
            <a:lvl1pPr defTabSz="977900"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17463"/>
            <a:ext cx="2971800" cy="450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8736" tIns="0" rIns="18736" bIns="0" numCol="1" anchor="t" anchorCtr="0" compatLnSpc="1">
            <a:prstTxWarp prst="textNoShape">
              <a:avLst/>
            </a:prstTxWarp>
          </a:bodyPr>
          <a:lstStyle>
            <a:lvl1pPr algn="r" defTabSz="977900"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68413" y="715963"/>
            <a:ext cx="4324350" cy="3341687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0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9163" y="4305300"/>
            <a:ext cx="5019675" cy="40338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559" tIns="59330" rIns="90559" bIns="5933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559800"/>
            <a:ext cx="2971800" cy="450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8736" tIns="0" rIns="18736" bIns="0" numCol="1" anchor="b" anchorCtr="0" compatLnSpc="1">
            <a:prstTxWarp prst="textNoShape">
              <a:avLst/>
            </a:prstTxWarp>
          </a:bodyPr>
          <a:lstStyle>
            <a:lvl1pPr defTabSz="977900"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559800"/>
            <a:ext cx="2971800" cy="450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8736" tIns="0" rIns="18736" bIns="0" numCol="1" anchor="b" anchorCtr="0" compatLnSpc="1">
            <a:prstTxWarp prst="textNoShape">
              <a:avLst/>
            </a:prstTxWarp>
          </a:bodyPr>
          <a:lstStyle>
            <a:lvl1pPr algn="r" defTabSz="977900"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D3C426AA-323B-4432-A637-2E1DDF75C10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5904721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993775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71488" algn="l" defTabSz="993775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46150" algn="l" defTabSz="993775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430338" algn="l" defTabSz="993775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908175" algn="l" defTabSz="993775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defTabSz="977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defTabSz="977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defTabSz="977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defTabSz="977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fld id="{B2F1B7A9-86CF-4570-B500-27646E93FB07}" type="slidenum">
              <a:rPr lang="en-US" altLang="en-US" smtClean="0">
                <a:solidFill>
                  <a:schemeClr val="tx1"/>
                </a:solidFill>
              </a:rPr>
              <a:pPr/>
              <a:t>0</a:t>
            </a:fld>
            <a:endParaRPr lang="en-US" altLang="en-US" smtClean="0">
              <a:solidFill>
                <a:schemeClr val="tx1"/>
              </a:solidFill>
            </a:endParaRPr>
          </a:p>
        </p:txBody>
      </p:sp>
      <p:sp>
        <p:nvSpPr>
          <p:cNvPr id="61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 lIns="92120" rIns="92120"/>
          <a:lstStyle/>
          <a:p>
            <a:endParaRPr lang="en-US" altLang="en-US" sz="1400" smtClean="0"/>
          </a:p>
        </p:txBody>
      </p:sp>
    </p:spTree>
    <p:extLst>
      <p:ext uri="{BB962C8B-B14F-4D97-AF65-F5344CB8AC3E}">
        <p14:creationId xmlns:p14="http://schemas.microsoft.com/office/powerpoint/2010/main" val="11146524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2"/>
          <p:cNvSpPr>
            <a:spLocks noChangeShapeType="1"/>
          </p:cNvSpPr>
          <p:nvPr/>
        </p:nvSpPr>
        <p:spPr bwMode="auto">
          <a:xfrm>
            <a:off x="914400" y="3886200"/>
            <a:ext cx="77724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ctrTitle" sz="quarter"/>
          </p:nvPr>
        </p:nvSpPr>
        <p:spPr>
          <a:xfrm>
            <a:off x="838200" y="2438400"/>
            <a:ext cx="7772400" cy="1447800"/>
          </a:xfrm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600"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508125" y="4403725"/>
            <a:ext cx="7042150" cy="1987550"/>
          </a:xfrm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0" indent="0" algn="ctr">
              <a:buFont typeface="Monotype Sorts" pitchFamily="2" charset="2"/>
              <a:buNone/>
              <a:defRPr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7587235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68187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24650" y="838200"/>
            <a:ext cx="1962150" cy="6019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838200"/>
            <a:ext cx="5734050" cy="6019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735558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 preserve="1">
  <p:cSld name="Title, Text and Clip 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838200"/>
            <a:ext cx="7772400" cy="6159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990600" y="1641475"/>
            <a:ext cx="3771900" cy="5216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lipArt Placeholder 3"/>
          <p:cNvSpPr>
            <a:spLocks noGrp="1"/>
          </p:cNvSpPr>
          <p:nvPr>
            <p:ph type="clipArt" sz="half" idx="2"/>
          </p:nvPr>
        </p:nvSpPr>
        <p:spPr>
          <a:xfrm>
            <a:off x="4914900" y="1641475"/>
            <a:ext cx="3771900" cy="5216525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18621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39478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5338" y="4994275"/>
            <a:ext cx="8548687" cy="1544638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5338" y="3294063"/>
            <a:ext cx="8548687" cy="1700212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88904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90600" y="1641475"/>
            <a:ext cx="3771900" cy="52165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14900" y="1641475"/>
            <a:ext cx="3771900" cy="52165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22754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238" y="311150"/>
            <a:ext cx="9051925" cy="12954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3238" y="1739900"/>
            <a:ext cx="4443412" cy="72548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3238" y="2465388"/>
            <a:ext cx="4443412" cy="447833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10163" y="1739900"/>
            <a:ext cx="4445000" cy="72548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10163" y="2465388"/>
            <a:ext cx="4445000" cy="447833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82658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28720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32756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238" y="309563"/>
            <a:ext cx="3308350" cy="1317625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32238" y="309563"/>
            <a:ext cx="5622925" cy="66341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3238" y="1627188"/>
            <a:ext cx="3308350" cy="531653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92537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1675" y="5440363"/>
            <a:ext cx="6035675" cy="642937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1675" y="693738"/>
            <a:ext cx="6035675" cy="46640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1675" y="6083300"/>
            <a:ext cx="6035675" cy="91122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78028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Line 2"/>
          <p:cNvSpPr>
            <a:spLocks noChangeShapeType="1"/>
          </p:cNvSpPr>
          <p:nvPr/>
        </p:nvSpPr>
        <p:spPr bwMode="auto">
          <a:xfrm>
            <a:off x="914400" y="1447800"/>
            <a:ext cx="7769225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838200" y="838200"/>
            <a:ext cx="7772400" cy="615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01600" tIns="50800" rIns="101600" bIns="5080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990600" y="1641475"/>
            <a:ext cx="7696200" cy="5216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01600" tIns="50800" rIns="1016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38200" y="6781800"/>
            <a:ext cx="3429000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101600" tIns="50800" rIns="101600" bIns="50800" numCol="1" anchor="ctr" anchorCtr="0" compatLnSpc="1">
            <a:prstTxWarp prst="textNoShape">
              <a:avLst/>
            </a:prstTxWarp>
          </a:bodyPr>
          <a:lstStyle>
            <a:lvl1pPr defTabSz="1106488">
              <a:defRPr sz="1000" b="1" i="1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7315200" y="6781800"/>
            <a:ext cx="1524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101600" tIns="50800" rIns="101600" bIns="50800" numCol="1" anchor="ctr" anchorCtr="0" compatLnSpc="1">
            <a:prstTxWarp prst="textNoShape">
              <a:avLst/>
            </a:prstTxWarp>
          </a:bodyPr>
          <a:lstStyle>
            <a:lvl1pPr algn="r" defTabSz="1106488">
              <a:defRPr sz="1400">
                <a:solidFill>
                  <a:schemeClr val="tx2"/>
                </a:solidFill>
                <a:latin typeface="Hewlett" pitchFamily="82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1" name="Line 7"/>
          <p:cNvSpPr>
            <a:spLocks noChangeShapeType="1"/>
          </p:cNvSpPr>
          <p:nvPr/>
        </p:nvSpPr>
        <p:spPr bwMode="auto">
          <a:xfrm>
            <a:off x="914400" y="6858000"/>
            <a:ext cx="77724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4495800" y="6858000"/>
            <a:ext cx="685800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01600" tIns="50800" rIns="101600" bIns="50800" anchor="ctr"/>
          <a:lstStyle>
            <a:lvl1pPr defTabSz="1106488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 defTabSz="1106488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 defTabSz="1106488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 defTabSz="1106488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 defTabSz="1106488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defTabSz="11064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defTabSz="11064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defTabSz="11064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defTabSz="11064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defRPr/>
            </a:pPr>
            <a:r>
              <a:rPr lang="en-US" altLang="en-US" sz="1400" smtClean="0">
                <a:solidFill>
                  <a:schemeClr val="tx1"/>
                </a:solidFill>
              </a:rPr>
              <a:t>- </a:t>
            </a:r>
            <a:fld id="{9565F375-58B4-49C8-9847-B79A392A2570}" type="slidenum">
              <a:rPr lang="en-US" altLang="en-US" sz="1400" smtClean="0">
                <a:solidFill>
                  <a:schemeClr val="tx1"/>
                </a:solidFill>
              </a:rPr>
              <a:pPr algn="ctr">
                <a:defRPr/>
              </a:pPr>
              <a:t>‹#›</a:t>
            </a:fld>
            <a:r>
              <a:rPr lang="en-US" altLang="en-US" sz="1400" smtClean="0">
                <a:solidFill>
                  <a:schemeClr val="tx1"/>
                </a:solidFill>
              </a:rPr>
              <a:t> -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4" r:id="rId1"/>
    <p:sldLayoutId id="2147483753" r:id="rId2"/>
    <p:sldLayoutId id="2147483754" r:id="rId3"/>
    <p:sldLayoutId id="2147483755" r:id="rId4"/>
    <p:sldLayoutId id="2147483756" r:id="rId5"/>
    <p:sldLayoutId id="2147483757" r:id="rId6"/>
    <p:sldLayoutId id="2147483758" r:id="rId7"/>
    <p:sldLayoutId id="2147483759" r:id="rId8"/>
    <p:sldLayoutId id="2147483760" r:id="rId9"/>
    <p:sldLayoutId id="2147483761" r:id="rId10"/>
    <p:sldLayoutId id="2147483762" r:id="rId11"/>
    <p:sldLayoutId id="2147483763" r:id="rId12"/>
  </p:sldLayoutIdLst>
  <p:txStyles>
    <p:titleStyle>
      <a:lvl1pPr algn="l" defTabSz="1106488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+mj-lt"/>
          <a:ea typeface="+mj-ea"/>
          <a:cs typeface="+mj-cs"/>
        </a:defRPr>
      </a:lvl1pPr>
      <a:lvl2pPr algn="l" defTabSz="1106488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Times New Roman" pitchFamily="18" charset="0"/>
        </a:defRPr>
      </a:lvl2pPr>
      <a:lvl3pPr algn="l" defTabSz="1106488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Times New Roman" pitchFamily="18" charset="0"/>
        </a:defRPr>
      </a:lvl3pPr>
      <a:lvl4pPr algn="l" defTabSz="1106488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Times New Roman" pitchFamily="18" charset="0"/>
        </a:defRPr>
      </a:lvl4pPr>
      <a:lvl5pPr algn="l" defTabSz="1106488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Times New Roman" pitchFamily="18" charset="0"/>
        </a:defRPr>
      </a:lvl5pPr>
      <a:lvl6pPr marL="457200" algn="l" defTabSz="1106488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Times New Roman" pitchFamily="18" charset="0"/>
        </a:defRPr>
      </a:lvl6pPr>
      <a:lvl7pPr marL="914400" algn="l" defTabSz="1106488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Times New Roman" pitchFamily="18" charset="0"/>
        </a:defRPr>
      </a:lvl7pPr>
      <a:lvl8pPr marL="1371600" algn="l" defTabSz="1106488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Times New Roman" pitchFamily="18" charset="0"/>
        </a:defRPr>
      </a:lvl8pPr>
      <a:lvl9pPr marL="1828800" algn="l" defTabSz="1106488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Times New Roman" pitchFamily="18" charset="0"/>
        </a:defRPr>
      </a:lvl9pPr>
    </p:titleStyle>
    <p:bodyStyle>
      <a:lvl1pPr marL="377825" indent="-377825" algn="l" defTabSz="1106488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SzPct val="75000"/>
        <a:buFont typeface="Monotype Sorts" pitchFamily="2" charset="2"/>
        <a:buChar char="v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806450" indent="-314325" algn="l" defTabSz="1106488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SzPct val="100000"/>
        <a:buChar char="»"/>
        <a:defRPr sz="2000">
          <a:solidFill>
            <a:schemeClr val="tx1"/>
          </a:solidFill>
          <a:latin typeface="+mn-lt"/>
        </a:defRPr>
      </a:lvl2pPr>
      <a:lvl3pPr marL="1171575" indent="-250825" algn="l" defTabSz="1106488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Font typeface="Wingdings" panose="05000000000000000000" pitchFamily="2" charset="2"/>
        <a:buChar char="Ÿ"/>
        <a:defRPr>
          <a:solidFill>
            <a:schemeClr val="tx1"/>
          </a:solidFill>
          <a:latin typeface="+mn-lt"/>
        </a:defRPr>
      </a:lvl3pPr>
      <a:lvl4pPr marL="1538288" indent="-252413" algn="l" defTabSz="1106488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SzPct val="65000"/>
        <a:buFont typeface="Monotype Sorts" pitchFamily="2" charset="2"/>
        <a:buChar char="u"/>
        <a:defRPr sz="1600">
          <a:solidFill>
            <a:schemeClr val="tx1"/>
          </a:solidFill>
          <a:latin typeface="+mn-lt"/>
        </a:defRPr>
      </a:lvl4pPr>
      <a:lvl5pPr marL="1905000" indent="-252413" algn="l" defTabSz="1106488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Font typeface="Monotype Sorts" pitchFamily="2" charset="2"/>
        <a:buChar char="â"/>
        <a:defRPr sz="1600">
          <a:solidFill>
            <a:schemeClr val="tx1"/>
          </a:solidFill>
          <a:latin typeface="+mn-lt"/>
        </a:defRPr>
      </a:lvl5pPr>
      <a:lvl6pPr marL="2362200" indent="-252413" algn="l" defTabSz="1106488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Font typeface="Monotype Sorts" pitchFamily="2" charset="2"/>
        <a:buChar char="â"/>
        <a:defRPr sz="1600">
          <a:solidFill>
            <a:schemeClr val="tx1"/>
          </a:solidFill>
          <a:latin typeface="+mn-lt"/>
        </a:defRPr>
      </a:lvl6pPr>
      <a:lvl7pPr marL="2819400" indent="-252413" algn="l" defTabSz="1106488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Font typeface="Monotype Sorts" pitchFamily="2" charset="2"/>
        <a:buChar char="â"/>
        <a:defRPr sz="1600">
          <a:solidFill>
            <a:schemeClr val="tx1"/>
          </a:solidFill>
          <a:latin typeface="+mn-lt"/>
        </a:defRPr>
      </a:lvl7pPr>
      <a:lvl8pPr marL="3276600" indent="-252413" algn="l" defTabSz="1106488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Font typeface="Monotype Sorts" pitchFamily="2" charset="2"/>
        <a:buChar char="â"/>
        <a:defRPr sz="1600">
          <a:solidFill>
            <a:schemeClr val="tx1"/>
          </a:solidFill>
          <a:latin typeface="+mn-lt"/>
        </a:defRPr>
      </a:lvl8pPr>
      <a:lvl9pPr marL="3733800" indent="-252413" algn="l" defTabSz="1106488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Font typeface="Monotype Sorts" pitchFamily="2" charset="2"/>
        <a:buChar char="â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838200" y="2438400"/>
            <a:ext cx="8001000" cy="1447800"/>
          </a:xfrm>
          <a:noFill/>
        </p:spPr>
        <p:txBody>
          <a:bodyPr lIns="111125" tIns="55562" rIns="111125" bIns="55562"/>
          <a:lstStyle/>
          <a:p>
            <a:r>
              <a:rPr lang="en-US" altLang="en-US" sz="4800" smtClean="0"/>
              <a:t>EECS 583 – Class 4</a:t>
            </a:r>
            <a:br>
              <a:rPr lang="en-US" altLang="en-US" sz="4800" smtClean="0"/>
            </a:br>
            <a:r>
              <a:rPr lang="en-US" altLang="en-US" sz="4800" smtClean="0">
                <a:solidFill>
                  <a:schemeClr val="accent1"/>
                </a:solidFill>
              </a:rPr>
              <a:t>If-conversion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>
          <a:noFill/>
        </p:spPr>
        <p:txBody>
          <a:bodyPr lIns="111125" tIns="55562" rIns="111125" bIns="55562"/>
          <a:lstStyle/>
          <a:p>
            <a:pPr algn="l">
              <a:lnSpc>
                <a:spcPct val="80000"/>
              </a:lnSpc>
            </a:pPr>
            <a:endParaRPr lang="en-US" altLang="en-US" i="1" dirty="0" smtClean="0"/>
          </a:p>
          <a:p>
            <a:pPr algn="l">
              <a:lnSpc>
                <a:spcPct val="80000"/>
              </a:lnSpc>
            </a:pPr>
            <a:r>
              <a:rPr lang="en-US" altLang="en-US" i="1" dirty="0" smtClean="0"/>
              <a:t>University of Michigan</a:t>
            </a:r>
          </a:p>
          <a:p>
            <a:pPr algn="l">
              <a:lnSpc>
                <a:spcPct val="80000"/>
              </a:lnSpc>
            </a:pPr>
            <a:endParaRPr lang="en-US" altLang="en-US" i="1" dirty="0" smtClean="0"/>
          </a:p>
          <a:p>
            <a:pPr algn="l">
              <a:lnSpc>
                <a:spcPct val="80000"/>
              </a:lnSpc>
            </a:pPr>
            <a:r>
              <a:rPr lang="en-US" altLang="en-US" i="1" dirty="0" smtClean="0"/>
              <a:t>September </a:t>
            </a:r>
            <a:r>
              <a:rPr lang="en-US" altLang="en-US" i="1" dirty="0"/>
              <a:t>8</a:t>
            </a:r>
            <a:r>
              <a:rPr lang="en-US" altLang="en-US" i="1" dirty="0" smtClean="0"/>
              <a:t>, 2025</a:t>
            </a:r>
            <a:endParaRPr lang="en-US" altLang="en-US" i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If-conversion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smtClean="0"/>
              <a:t>Algorithm for generating predicated code</a:t>
            </a:r>
          </a:p>
          <a:p>
            <a:pPr lvl="1">
              <a:lnSpc>
                <a:spcPct val="90000"/>
              </a:lnSpc>
            </a:pPr>
            <a:r>
              <a:rPr lang="en-US" altLang="en-US" smtClean="0"/>
              <a:t>Automate what we’ve  been doing by hand</a:t>
            </a:r>
          </a:p>
          <a:p>
            <a:pPr lvl="1">
              <a:lnSpc>
                <a:spcPct val="90000"/>
              </a:lnSpc>
            </a:pPr>
            <a:r>
              <a:rPr lang="en-US" altLang="en-US" smtClean="0"/>
              <a:t>Handle arbitrary complex graphs</a:t>
            </a:r>
          </a:p>
          <a:p>
            <a:pPr lvl="2">
              <a:lnSpc>
                <a:spcPct val="90000"/>
              </a:lnSpc>
            </a:pPr>
            <a:r>
              <a:rPr lang="en-US" altLang="en-US" smtClean="0"/>
              <a:t>But, acyclic subgraph only!!</a:t>
            </a:r>
          </a:p>
          <a:p>
            <a:pPr lvl="2">
              <a:lnSpc>
                <a:spcPct val="90000"/>
              </a:lnSpc>
            </a:pPr>
            <a:r>
              <a:rPr lang="en-US" altLang="en-US" smtClean="0"/>
              <a:t>Need a branch to get you back to the top of a loop</a:t>
            </a:r>
          </a:p>
          <a:p>
            <a:pPr lvl="1">
              <a:lnSpc>
                <a:spcPct val="90000"/>
              </a:lnSpc>
            </a:pPr>
            <a:r>
              <a:rPr lang="en-US" altLang="en-US" smtClean="0"/>
              <a:t>Efficient</a:t>
            </a:r>
          </a:p>
          <a:p>
            <a:pPr>
              <a:lnSpc>
                <a:spcPct val="90000"/>
              </a:lnSpc>
            </a:pPr>
            <a:r>
              <a:rPr lang="en-US" altLang="en-US" smtClean="0"/>
              <a:t>Roots are from Vector computer days</a:t>
            </a:r>
          </a:p>
          <a:p>
            <a:pPr lvl="1">
              <a:lnSpc>
                <a:spcPct val="90000"/>
              </a:lnSpc>
            </a:pPr>
            <a:r>
              <a:rPr lang="en-US" altLang="en-US" smtClean="0"/>
              <a:t>Vectorize a loop with an if-statement in the body</a:t>
            </a:r>
          </a:p>
          <a:p>
            <a:pPr>
              <a:lnSpc>
                <a:spcPct val="90000"/>
              </a:lnSpc>
            </a:pPr>
            <a:r>
              <a:rPr lang="en-US" altLang="en-US" smtClean="0"/>
              <a:t>4 steps</a:t>
            </a:r>
          </a:p>
          <a:p>
            <a:pPr lvl="1">
              <a:lnSpc>
                <a:spcPct val="90000"/>
              </a:lnSpc>
            </a:pPr>
            <a:r>
              <a:rPr lang="en-US" altLang="en-US" smtClean="0"/>
              <a:t>1. Loop backedge coalescing</a:t>
            </a:r>
          </a:p>
          <a:p>
            <a:pPr lvl="1">
              <a:lnSpc>
                <a:spcPct val="90000"/>
              </a:lnSpc>
            </a:pPr>
            <a:r>
              <a:rPr lang="en-US" altLang="en-US" smtClean="0"/>
              <a:t>2. Control dependence analysis</a:t>
            </a:r>
          </a:p>
          <a:p>
            <a:pPr lvl="1">
              <a:lnSpc>
                <a:spcPct val="90000"/>
              </a:lnSpc>
            </a:pPr>
            <a:r>
              <a:rPr lang="en-US" altLang="en-US" smtClean="0"/>
              <a:t>3. Control flow substitution</a:t>
            </a:r>
          </a:p>
          <a:p>
            <a:pPr lvl="1">
              <a:lnSpc>
                <a:spcPct val="90000"/>
              </a:lnSpc>
            </a:pPr>
            <a:r>
              <a:rPr lang="en-US" altLang="en-US" smtClean="0"/>
              <a:t>4. CMPP compaction</a:t>
            </a:r>
          </a:p>
          <a:p>
            <a:pPr>
              <a:lnSpc>
                <a:spcPct val="90000"/>
              </a:lnSpc>
            </a:pPr>
            <a:r>
              <a:rPr lang="en-US" altLang="en-US" smtClean="0"/>
              <a:t>My version of Park &amp; Schlansker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Running Example – Initial State</a:t>
            </a:r>
          </a:p>
        </p:txBody>
      </p:sp>
      <p:sp>
        <p:nvSpPr>
          <p:cNvPr id="17411" name="Rectangle 3"/>
          <p:cNvSpPr>
            <a:spLocks noChangeArrowheads="1"/>
          </p:cNvSpPr>
          <p:nvPr/>
        </p:nvSpPr>
        <p:spPr bwMode="auto">
          <a:xfrm>
            <a:off x="5486400" y="29718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BB2</a:t>
            </a:r>
          </a:p>
        </p:txBody>
      </p:sp>
      <p:sp>
        <p:nvSpPr>
          <p:cNvPr id="17412" name="Rectangle 4"/>
          <p:cNvSpPr>
            <a:spLocks noChangeArrowheads="1"/>
          </p:cNvSpPr>
          <p:nvPr/>
        </p:nvSpPr>
        <p:spPr bwMode="auto">
          <a:xfrm>
            <a:off x="4876800" y="37338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BB4</a:t>
            </a:r>
          </a:p>
        </p:txBody>
      </p:sp>
      <p:sp>
        <p:nvSpPr>
          <p:cNvPr id="17413" name="Rectangle 5"/>
          <p:cNvSpPr>
            <a:spLocks noChangeArrowheads="1"/>
          </p:cNvSpPr>
          <p:nvPr/>
        </p:nvSpPr>
        <p:spPr bwMode="auto">
          <a:xfrm>
            <a:off x="5562600" y="53340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BB7</a:t>
            </a:r>
          </a:p>
        </p:txBody>
      </p:sp>
      <p:sp>
        <p:nvSpPr>
          <p:cNvPr id="17414" name="Rectangle 6"/>
          <p:cNvSpPr>
            <a:spLocks noChangeArrowheads="1"/>
          </p:cNvSpPr>
          <p:nvPr/>
        </p:nvSpPr>
        <p:spPr bwMode="auto">
          <a:xfrm>
            <a:off x="6172200" y="44958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BB6</a:t>
            </a:r>
          </a:p>
        </p:txBody>
      </p:sp>
      <p:sp>
        <p:nvSpPr>
          <p:cNvPr id="17415" name="Line 7"/>
          <p:cNvSpPr>
            <a:spLocks noChangeShapeType="1"/>
          </p:cNvSpPr>
          <p:nvPr/>
        </p:nvSpPr>
        <p:spPr bwMode="auto">
          <a:xfrm>
            <a:off x="5867400" y="3429000"/>
            <a:ext cx="762000" cy="1066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16" name="Line 8"/>
          <p:cNvSpPr>
            <a:spLocks noChangeShapeType="1"/>
          </p:cNvSpPr>
          <p:nvPr/>
        </p:nvSpPr>
        <p:spPr bwMode="auto">
          <a:xfrm flipH="1">
            <a:off x="5257800" y="3429000"/>
            <a:ext cx="6096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17" name="Line 9"/>
          <p:cNvSpPr>
            <a:spLocks noChangeShapeType="1"/>
          </p:cNvSpPr>
          <p:nvPr/>
        </p:nvSpPr>
        <p:spPr bwMode="auto">
          <a:xfrm>
            <a:off x="5257800" y="4191000"/>
            <a:ext cx="11430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18" name="Line 10"/>
          <p:cNvSpPr>
            <a:spLocks noChangeShapeType="1"/>
          </p:cNvSpPr>
          <p:nvPr/>
        </p:nvSpPr>
        <p:spPr bwMode="auto">
          <a:xfrm flipH="1">
            <a:off x="5257800" y="41910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19" name="Text Box 11"/>
          <p:cNvSpPr txBox="1">
            <a:spLocks noChangeArrowheads="1"/>
          </p:cNvSpPr>
          <p:nvPr/>
        </p:nvSpPr>
        <p:spPr bwMode="auto">
          <a:xfrm>
            <a:off x="1066800" y="1573213"/>
            <a:ext cx="3095625" cy="4664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2000">
                <a:solidFill>
                  <a:schemeClr val="tx1"/>
                </a:solidFill>
              </a:rPr>
              <a:t>do {</a:t>
            </a:r>
          </a:p>
          <a:p>
            <a:r>
              <a:rPr lang="en-US" altLang="en-US" sz="2000">
                <a:solidFill>
                  <a:schemeClr val="tx1"/>
                </a:solidFill>
              </a:rPr>
              <a:t>    b = load(a)</a:t>
            </a:r>
          </a:p>
          <a:p>
            <a:r>
              <a:rPr lang="en-US" altLang="en-US" sz="2000">
                <a:solidFill>
                  <a:schemeClr val="tx1"/>
                </a:solidFill>
              </a:rPr>
              <a:t>    if (b &lt; 0) {</a:t>
            </a:r>
          </a:p>
          <a:p>
            <a:r>
              <a:rPr lang="en-US" altLang="en-US" sz="2000">
                <a:solidFill>
                  <a:schemeClr val="tx1"/>
                </a:solidFill>
              </a:rPr>
              <a:t>        if ((c &gt; 0) &amp;&amp; (b &gt; 13))</a:t>
            </a:r>
          </a:p>
          <a:p>
            <a:r>
              <a:rPr lang="en-US" altLang="en-US" sz="2000">
                <a:solidFill>
                  <a:schemeClr val="tx1"/>
                </a:solidFill>
              </a:rPr>
              <a:t>            b = b + 1</a:t>
            </a:r>
          </a:p>
          <a:p>
            <a:r>
              <a:rPr lang="en-US" altLang="en-US" sz="2000">
                <a:solidFill>
                  <a:schemeClr val="tx1"/>
                </a:solidFill>
              </a:rPr>
              <a:t>        else</a:t>
            </a:r>
          </a:p>
          <a:p>
            <a:r>
              <a:rPr lang="en-US" altLang="en-US" sz="2000">
                <a:solidFill>
                  <a:schemeClr val="tx1"/>
                </a:solidFill>
              </a:rPr>
              <a:t>            c = c + 1</a:t>
            </a:r>
          </a:p>
          <a:p>
            <a:r>
              <a:rPr lang="en-US" altLang="en-US" sz="2000">
                <a:solidFill>
                  <a:schemeClr val="tx1"/>
                </a:solidFill>
              </a:rPr>
              <a:t>        d = d + 1</a:t>
            </a:r>
          </a:p>
          <a:p>
            <a:r>
              <a:rPr lang="en-US" altLang="en-US" sz="2000">
                <a:solidFill>
                  <a:schemeClr val="tx1"/>
                </a:solidFill>
              </a:rPr>
              <a:t>    }</a:t>
            </a:r>
          </a:p>
          <a:p>
            <a:r>
              <a:rPr lang="en-US" altLang="en-US" sz="2000">
                <a:solidFill>
                  <a:schemeClr val="tx1"/>
                </a:solidFill>
              </a:rPr>
              <a:t>    else {</a:t>
            </a:r>
          </a:p>
          <a:p>
            <a:r>
              <a:rPr lang="en-US" altLang="en-US" sz="2000">
                <a:solidFill>
                  <a:schemeClr val="tx1"/>
                </a:solidFill>
              </a:rPr>
              <a:t>        e = e + 1</a:t>
            </a:r>
          </a:p>
          <a:p>
            <a:r>
              <a:rPr lang="en-US" altLang="en-US" sz="2000">
                <a:solidFill>
                  <a:schemeClr val="tx1"/>
                </a:solidFill>
              </a:rPr>
              <a:t>        if (c &gt; 25) continue</a:t>
            </a:r>
          </a:p>
          <a:p>
            <a:r>
              <a:rPr lang="en-US" altLang="en-US" sz="2000">
                <a:solidFill>
                  <a:schemeClr val="tx1"/>
                </a:solidFill>
              </a:rPr>
              <a:t>    }</a:t>
            </a:r>
          </a:p>
          <a:p>
            <a:r>
              <a:rPr lang="en-US" altLang="en-US" sz="2000">
                <a:solidFill>
                  <a:schemeClr val="tx1"/>
                </a:solidFill>
              </a:rPr>
              <a:t>    a = a + 1</a:t>
            </a:r>
          </a:p>
          <a:p>
            <a:r>
              <a:rPr lang="en-US" altLang="en-US" sz="2000">
                <a:solidFill>
                  <a:schemeClr val="tx1"/>
                </a:solidFill>
              </a:rPr>
              <a:t>} while (e &lt; 34)</a:t>
            </a:r>
          </a:p>
        </p:txBody>
      </p:sp>
      <p:sp>
        <p:nvSpPr>
          <p:cNvPr id="17420" name="Rectangle 12"/>
          <p:cNvSpPr>
            <a:spLocks noChangeArrowheads="1"/>
          </p:cNvSpPr>
          <p:nvPr/>
        </p:nvSpPr>
        <p:spPr bwMode="auto">
          <a:xfrm>
            <a:off x="4876800" y="44958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BB5</a:t>
            </a:r>
          </a:p>
        </p:txBody>
      </p:sp>
      <p:sp>
        <p:nvSpPr>
          <p:cNvPr id="17421" name="Line 13"/>
          <p:cNvSpPr>
            <a:spLocks noChangeShapeType="1"/>
          </p:cNvSpPr>
          <p:nvPr/>
        </p:nvSpPr>
        <p:spPr bwMode="auto">
          <a:xfrm>
            <a:off x="5334000" y="4953000"/>
            <a:ext cx="5334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22" name="Line 14"/>
          <p:cNvSpPr>
            <a:spLocks noChangeShapeType="1"/>
          </p:cNvSpPr>
          <p:nvPr/>
        </p:nvSpPr>
        <p:spPr bwMode="auto">
          <a:xfrm flipH="1">
            <a:off x="6019800" y="4953000"/>
            <a:ext cx="5334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23" name="Rectangle 15"/>
          <p:cNvSpPr>
            <a:spLocks noChangeArrowheads="1"/>
          </p:cNvSpPr>
          <p:nvPr/>
        </p:nvSpPr>
        <p:spPr bwMode="auto">
          <a:xfrm>
            <a:off x="6096000" y="22098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BB1</a:t>
            </a:r>
          </a:p>
        </p:txBody>
      </p:sp>
      <p:sp>
        <p:nvSpPr>
          <p:cNvPr id="17424" name="Line 16"/>
          <p:cNvSpPr>
            <a:spLocks noChangeShapeType="1"/>
          </p:cNvSpPr>
          <p:nvPr/>
        </p:nvSpPr>
        <p:spPr bwMode="auto">
          <a:xfrm flipH="1">
            <a:off x="5867400" y="2667000"/>
            <a:ext cx="6096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25" name="Line 17"/>
          <p:cNvSpPr>
            <a:spLocks noChangeShapeType="1"/>
          </p:cNvSpPr>
          <p:nvPr/>
        </p:nvSpPr>
        <p:spPr bwMode="auto">
          <a:xfrm>
            <a:off x="6477000" y="2667000"/>
            <a:ext cx="5334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26" name="Rectangle 18"/>
          <p:cNvSpPr>
            <a:spLocks noChangeArrowheads="1"/>
          </p:cNvSpPr>
          <p:nvPr/>
        </p:nvSpPr>
        <p:spPr bwMode="auto">
          <a:xfrm>
            <a:off x="6705600" y="29718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BB3</a:t>
            </a:r>
          </a:p>
        </p:txBody>
      </p:sp>
      <p:sp>
        <p:nvSpPr>
          <p:cNvPr id="17427" name="Line 19"/>
          <p:cNvSpPr>
            <a:spLocks noChangeShapeType="1"/>
          </p:cNvSpPr>
          <p:nvPr/>
        </p:nvSpPr>
        <p:spPr bwMode="auto">
          <a:xfrm>
            <a:off x="7239000" y="3429000"/>
            <a:ext cx="0" cy="152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28" name="Line 20"/>
          <p:cNvSpPr>
            <a:spLocks noChangeShapeType="1"/>
          </p:cNvSpPr>
          <p:nvPr/>
        </p:nvSpPr>
        <p:spPr bwMode="auto">
          <a:xfrm>
            <a:off x="7239000" y="3581400"/>
            <a:ext cx="685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29" name="Line 21"/>
          <p:cNvSpPr>
            <a:spLocks noChangeShapeType="1"/>
          </p:cNvSpPr>
          <p:nvPr/>
        </p:nvSpPr>
        <p:spPr bwMode="auto">
          <a:xfrm flipV="1">
            <a:off x="7924800" y="1905000"/>
            <a:ext cx="0" cy="1676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30" name="Line 22"/>
          <p:cNvSpPr>
            <a:spLocks noChangeShapeType="1"/>
          </p:cNvSpPr>
          <p:nvPr/>
        </p:nvSpPr>
        <p:spPr bwMode="auto">
          <a:xfrm flipH="1">
            <a:off x="6705600" y="1905000"/>
            <a:ext cx="12192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31" name="Line 23"/>
          <p:cNvSpPr>
            <a:spLocks noChangeShapeType="1"/>
          </p:cNvSpPr>
          <p:nvPr/>
        </p:nvSpPr>
        <p:spPr bwMode="auto">
          <a:xfrm>
            <a:off x="6705600" y="19050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32" name="Rectangle 24"/>
          <p:cNvSpPr>
            <a:spLocks noChangeArrowheads="1"/>
          </p:cNvSpPr>
          <p:nvPr/>
        </p:nvSpPr>
        <p:spPr bwMode="auto">
          <a:xfrm>
            <a:off x="6248400" y="60960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BB8</a:t>
            </a:r>
          </a:p>
        </p:txBody>
      </p:sp>
      <p:sp>
        <p:nvSpPr>
          <p:cNvPr id="17433" name="Line 25"/>
          <p:cNvSpPr>
            <a:spLocks noChangeShapeType="1"/>
          </p:cNvSpPr>
          <p:nvPr/>
        </p:nvSpPr>
        <p:spPr bwMode="auto">
          <a:xfrm>
            <a:off x="6019800" y="5791200"/>
            <a:ext cx="5334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34" name="Line 26"/>
          <p:cNvSpPr>
            <a:spLocks noChangeShapeType="1"/>
          </p:cNvSpPr>
          <p:nvPr/>
        </p:nvSpPr>
        <p:spPr bwMode="auto">
          <a:xfrm flipH="1">
            <a:off x="6934200" y="3429000"/>
            <a:ext cx="152400" cy="2667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35" name="Line 27"/>
          <p:cNvSpPr>
            <a:spLocks noChangeShapeType="1"/>
          </p:cNvSpPr>
          <p:nvPr/>
        </p:nvSpPr>
        <p:spPr bwMode="auto">
          <a:xfrm>
            <a:off x="6705600" y="6553200"/>
            <a:ext cx="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36" name="Line 28"/>
          <p:cNvSpPr>
            <a:spLocks noChangeShapeType="1"/>
          </p:cNvSpPr>
          <p:nvPr/>
        </p:nvSpPr>
        <p:spPr bwMode="auto">
          <a:xfrm flipH="1">
            <a:off x="4495800" y="6629400"/>
            <a:ext cx="2209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37" name="Line 29"/>
          <p:cNvSpPr>
            <a:spLocks noChangeShapeType="1"/>
          </p:cNvSpPr>
          <p:nvPr/>
        </p:nvSpPr>
        <p:spPr bwMode="auto">
          <a:xfrm flipV="1">
            <a:off x="4495800" y="1905000"/>
            <a:ext cx="0" cy="4724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38" name="Line 30"/>
          <p:cNvSpPr>
            <a:spLocks noChangeShapeType="1"/>
          </p:cNvSpPr>
          <p:nvPr/>
        </p:nvSpPr>
        <p:spPr bwMode="auto">
          <a:xfrm>
            <a:off x="4495800" y="1905000"/>
            <a:ext cx="1828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39" name="Line 31"/>
          <p:cNvSpPr>
            <a:spLocks noChangeShapeType="1"/>
          </p:cNvSpPr>
          <p:nvPr/>
        </p:nvSpPr>
        <p:spPr bwMode="auto">
          <a:xfrm>
            <a:off x="6324600" y="19050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40" name="Text Box 32"/>
          <p:cNvSpPr txBox="1">
            <a:spLocks noChangeArrowheads="1"/>
          </p:cNvSpPr>
          <p:nvPr/>
        </p:nvSpPr>
        <p:spPr bwMode="auto">
          <a:xfrm>
            <a:off x="5638800" y="2587625"/>
            <a:ext cx="550863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b &lt; 0</a:t>
            </a:r>
          </a:p>
        </p:txBody>
      </p:sp>
      <p:sp>
        <p:nvSpPr>
          <p:cNvPr id="17441" name="Text Box 33"/>
          <p:cNvSpPr txBox="1">
            <a:spLocks noChangeArrowheads="1"/>
          </p:cNvSpPr>
          <p:nvPr/>
        </p:nvSpPr>
        <p:spPr bwMode="auto">
          <a:xfrm>
            <a:off x="6781800" y="2587625"/>
            <a:ext cx="65087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b &gt;= 0</a:t>
            </a:r>
          </a:p>
        </p:txBody>
      </p:sp>
      <p:sp>
        <p:nvSpPr>
          <p:cNvPr id="17442" name="Text Box 34"/>
          <p:cNvSpPr txBox="1">
            <a:spLocks noChangeArrowheads="1"/>
          </p:cNvSpPr>
          <p:nvPr/>
        </p:nvSpPr>
        <p:spPr bwMode="auto">
          <a:xfrm>
            <a:off x="5943600" y="3425825"/>
            <a:ext cx="6413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c &lt;= 0</a:t>
            </a:r>
          </a:p>
        </p:txBody>
      </p:sp>
      <p:sp>
        <p:nvSpPr>
          <p:cNvPr id="17443" name="Text Box 35"/>
          <p:cNvSpPr txBox="1">
            <a:spLocks noChangeArrowheads="1"/>
          </p:cNvSpPr>
          <p:nvPr/>
        </p:nvSpPr>
        <p:spPr bwMode="auto">
          <a:xfrm>
            <a:off x="5029200" y="3349625"/>
            <a:ext cx="541338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c &gt; 0</a:t>
            </a:r>
          </a:p>
        </p:txBody>
      </p:sp>
      <p:sp>
        <p:nvSpPr>
          <p:cNvPr id="17444" name="Text Box 36"/>
          <p:cNvSpPr txBox="1">
            <a:spLocks noChangeArrowheads="1"/>
          </p:cNvSpPr>
          <p:nvPr/>
        </p:nvSpPr>
        <p:spPr bwMode="auto">
          <a:xfrm>
            <a:off x="4648200" y="4187825"/>
            <a:ext cx="639763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b &gt; 13</a:t>
            </a:r>
          </a:p>
        </p:txBody>
      </p:sp>
      <p:sp>
        <p:nvSpPr>
          <p:cNvPr id="17445" name="Text Box 37"/>
          <p:cNvSpPr txBox="1">
            <a:spLocks noChangeArrowheads="1"/>
          </p:cNvSpPr>
          <p:nvPr/>
        </p:nvSpPr>
        <p:spPr bwMode="auto">
          <a:xfrm>
            <a:off x="5638800" y="4035425"/>
            <a:ext cx="73977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b &lt;= 13</a:t>
            </a:r>
          </a:p>
        </p:txBody>
      </p:sp>
      <p:sp>
        <p:nvSpPr>
          <p:cNvPr id="17446" name="Text Box 38"/>
          <p:cNvSpPr txBox="1">
            <a:spLocks noChangeArrowheads="1"/>
          </p:cNvSpPr>
          <p:nvPr/>
        </p:nvSpPr>
        <p:spPr bwMode="auto">
          <a:xfrm>
            <a:off x="7010400" y="3806825"/>
            <a:ext cx="7302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c &lt;= 25</a:t>
            </a:r>
          </a:p>
        </p:txBody>
      </p:sp>
      <p:sp>
        <p:nvSpPr>
          <p:cNvPr id="17447" name="Text Box 39"/>
          <p:cNvSpPr txBox="1">
            <a:spLocks noChangeArrowheads="1"/>
          </p:cNvSpPr>
          <p:nvPr/>
        </p:nvSpPr>
        <p:spPr bwMode="auto">
          <a:xfrm>
            <a:off x="7620000" y="3578225"/>
            <a:ext cx="630238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c &gt; 25</a:t>
            </a:r>
          </a:p>
        </p:txBody>
      </p:sp>
      <p:sp>
        <p:nvSpPr>
          <p:cNvPr id="17448" name="Text Box 40"/>
          <p:cNvSpPr txBox="1">
            <a:spLocks noChangeArrowheads="1"/>
          </p:cNvSpPr>
          <p:nvPr/>
        </p:nvSpPr>
        <p:spPr bwMode="auto">
          <a:xfrm>
            <a:off x="5410200" y="6321425"/>
            <a:ext cx="630238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e &lt; 34</a:t>
            </a:r>
          </a:p>
        </p:txBody>
      </p:sp>
      <p:sp>
        <p:nvSpPr>
          <p:cNvPr id="17449" name="Text Box 41"/>
          <p:cNvSpPr txBox="1">
            <a:spLocks noChangeArrowheads="1"/>
          </p:cNvSpPr>
          <p:nvPr/>
        </p:nvSpPr>
        <p:spPr bwMode="auto">
          <a:xfrm>
            <a:off x="6705600" y="6550025"/>
            <a:ext cx="7302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e &gt;= 34</a:t>
            </a:r>
          </a:p>
        </p:txBody>
      </p:sp>
      <p:sp>
        <p:nvSpPr>
          <p:cNvPr id="17450" name="Text Box 42"/>
          <p:cNvSpPr txBox="1">
            <a:spLocks noChangeArrowheads="1"/>
          </p:cNvSpPr>
          <p:nvPr/>
        </p:nvSpPr>
        <p:spPr bwMode="auto">
          <a:xfrm>
            <a:off x="6324600" y="5407025"/>
            <a:ext cx="47307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d++</a:t>
            </a:r>
          </a:p>
        </p:txBody>
      </p:sp>
      <p:sp>
        <p:nvSpPr>
          <p:cNvPr id="17451" name="Text Box 43"/>
          <p:cNvSpPr txBox="1">
            <a:spLocks noChangeArrowheads="1"/>
          </p:cNvSpPr>
          <p:nvPr/>
        </p:nvSpPr>
        <p:spPr bwMode="auto">
          <a:xfrm>
            <a:off x="7010400" y="6169025"/>
            <a:ext cx="4635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a++</a:t>
            </a:r>
          </a:p>
        </p:txBody>
      </p:sp>
      <p:sp>
        <p:nvSpPr>
          <p:cNvPr id="17452" name="Text Box 44"/>
          <p:cNvSpPr txBox="1">
            <a:spLocks noChangeArrowheads="1"/>
          </p:cNvSpPr>
          <p:nvPr/>
        </p:nvSpPr>
        <p:spPr bwMode="auto">
          <a:xfrm>
            <a:off x="7467600" y="3048000"/>
            <a:ext cx="6096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e++</a:t>
            </a:r>
          </a:p>
        </p:txBody>
      </p:sp>
      <p:sp>
        <p:nvSpPr>
          <p:cNvPr id="17453" name="Text Box 45"/>
          <p:cNvSpPr txBox="1">
            <a:spLocks noChangeArrowheads="1"/>
          </p:cNvSpPr>
          <p:nvPr/>
        </p:nvSpPr>
        <p:spPr bwMode="auto">
          <a:xfrm>
            <a:off x="4419600" y="4572000"/>
            <a:ext cx="5334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b++</a:t>
            </a:r>
          </a:p>
        </p:txBody>
      </p:sp>
      <p:sp>
        <p:nvSpPr>
          <p:cNvPr id="17454" name="Text Box 46"/>
          <p:cNvSpPr txBox="1">
            <a:spLocks noChangeArrowheads="1"/>
          </p:cNvSpPr>
          <p:nvPr/>
        </p:nvSpPr>
        <p:spPr bwMode="auto">
          <a:xfrm>
            <a:off x="7010400" y="4572000"/>
            <a:ext cx="5334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c++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Step 1: Backedge Coalescing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smtClean="0"/>
              <a:t>Recall – Loop backedge is branch from inside the loop back to the loop header</a:t>
            </a:r>
          </a:p>
          <a:p>
            <a:pPr>
              <a:lnSpc>
                <a:spcPct val="90000"/>
              </a:lnSpc>
            </a:pPr>
            <a:r>
              <a:rPr lang="en-US" altLang="en-US" smtClean="0"/>
              <a:t>This step only applicable for a loop body</a:t>
            </a:r>
          </a:p>
          <a:p>
            <a:pPr lvl="1">
              <a:lnSpc>
                <a:spcPct val="90000"/>
              </a:lnSpc>
            </a:pPr>
            <a:r>
              <a:rPr lang="en-US" altLang="en-US" smtClean="0"/>
              <a:t>If not a loop body </a:t>
            </a:r>
            <a:r>
              <a:rPr lang="en-US" altLang="en-US" smtClean="0">
                <a:sym typeface="Wingdings" panose="05000000000000000000" pitchFamily="2" charset="2"/>
              </a:rPr>
              <a:t> skip this step</a:t>
            </a:r>
          </a:p>
          <a:p>
            <a:pPr>
              <a:lnSpc>
                <a:spcPct val="90000"/>
              </a:lnSpc>
            </a:pPr>
            <a:r>
              <a:rPr lang="en-US" altLang="en-US" smtClean="0"/>
              <a:t>Process</a:t>
            </a:r>
          </a:p>
          <a:p>
            <a:pPr lvl="1">
              <a:lnSpc>
                <a:spcPct val="90000"/>
              </a:lnSpc>
            </a:pPr>
            <a:r>
              <a:rPr lang="en-US" altLang="en-US" smtClean="0"/>
              <a:t>Create a new basic block</a:t>
            </a:r>
          </a:p>
          <a:p>
            <a:pPr lvl="2">
              <a:lnSpc>
                <a:spcPct val="90000"/>
              </a:lnSpc>
            </a:pPr>
            <a:r>
              <a:rPr lang="en-US" altLang="en-US" smtClean="0"/>
              <a:t>New BB contains an unconditional branch to the loop header</a:t>
            </a:r>
          </a:p>
          <a:p>
            <a:pPr lvl="1">
              <a:lnSpc>
                <a:spcPct val="90000"/>
              </a:lnSpc>
            </a:pPr>
            <a:r>
              <a:rPr lang="en-US" altLang="en-US" smtClean="0"/>
              <a:t>Adjust all other backedges to go to new BB rather than header</a:t>
            </a:r>
          </a:p>
          <a:p>
            <a:pPr>
              <a:lnSpc>
                <a:spcPct val="90000"/>
              </a:lnSpc>
            </a:pPr>
            <a:r>
              <a:rPr lang="en-US" altLang="en-US" smtClean="0"/>
              <a:t>Why do this?</a:t>
            </a:r>
          </a:p>
          <a:p>
            <a:pPr lvl="1">
              <a:lnSpc>
                <a:spcPct val="90000"/>
              </a:lnSpc>
            </a:pPr>
            <a:r>
              <a:rPr lang="en-US" altLang="en-US" smtClean="0"/>
              <a:t>Heuristic step – Not essential for correctness</a:t>
            </a:r>
          </a:p>
          <a:p>
            <a:pPr lvl="2">
              <a:lnSpc>
                <a:spcPct val="90000"/>
              </a:lnSpc>
            </a:pPr>
            <a:r>
              <a:rPr lang="en-US" altLang="en-US" smtClean="0"/>
              <a:t>If-conversion cannot remove backedges (only forward edges)</a:t>
            </a:r>
          </a:p>
          <a:p>
            <a:pPr lvl="2">
              <a:lnSpc>
                <a:spcPct val="90000"/>
              </a:lnSpc>
            </a:pPr>
            <a:r>
              <a:rPr lang="en-US" altLang="en-US" smtClean="0"/>
              <a:t>But this allows the control logic to figure out which backedge you take to be eliminated</a:t>
            </a:r>
          </a:p>
          <a:p>
            <a:pPr lvl="1">
              <a:lnSpc>
                <a:spcPct val="90000"/>
              </a:lnSpc>
            </a:pPr>
            <a:r>
              <a:rPr lang="en-US" altLang="en-US" smtClean="0"/>
              <a:t>Generally this is a good thing to do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Running Example – Backedge Coalescing</a:t>
            </a:r>
          </a:p>
        </p:txBody>
      </p:sp>
      <p:sp>
        <p:nvSpPr>
          <p:cNvPr id="19459" name="Rectangle 3"/>
          <p:cNvSpPr>
            <a:spLocks noChangeArrowheads="1"/>
          </p:cNvSpPr>
          <p:nvPr/>
        </p:nvSpPr>
        <p:spPr bwMode="auto">
          <a:xfrm>
            <a:off x="5715000" y="26670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BB2</a:t>
            </a:r>
          </a:p>
        </p:txBody>
      </p:sp>
      <p:sp>
        <p:nvSpPr>
          <p:cNvPr id="19460" name="Rectangle 4"/>
          <p:cNvSpPr>
            <a:spLocks noChangeArrowheads="1"/>
          </p:cNvSpPr>
          <p:nvPr/>
        </p:nvSpPr>
        <p:spPr bwMode="auto">
          <a:xfrm>
            <a:off x="5105400" y="34290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BB4</a:t>
            </a:r>
          </a:p>
        </p:txBody>
      </p:sp>
      <p:sp>
        <p:nvSpPr>
          <p:cNvPr id="19461" name="Rectangle 5"/>
          <p:cNvSpPr>
            <a:spLocks noChangeArrowheads="1"/>
          </p:cNvSpPr>
          <p:nvPr/>
        </p:nvSpPr>
        <p:spPr bwMode="auto">
          <a:xfrm>
            <a:off x="5791200" y="50292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BB7</a:t>
            </a:r>
          </a:p>
        </p:txBody>
      </p:sp>
      <p:sp>
        <p:nvSpPr>
          <p:cNvPr id="19462" name="Rectangle 6"/>
          <p:cNvSpPr>
            <a:spLocks noChangeArrowheads="1"/>
          </p:cNvSpPr>
          <p:nvPr/>
        </p:nvSpPr>
        <p:spPr bwMode="auto">
          <a:xfrm>
            <a:off x="6400800" y="41910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BB6</a:t>
            </a:r>
          </a:p>
        </p:txBody>
      </p:sp>
      <p:sp>
        <p:nvSpPr>
          <p:cNvPr id="19463" name="Line 7"/>
          <p:cNvSpPr>
            <a:spLocks noChangeShapeType="1"/>
          </p:cNvSpPr>
          <p:nvPr/>
        </p:nvSpPr>
        <p:spPr bwMode="auto">
          <a:xfrm>
            <a:off x="6096000" y="3124200"/>
            <a:ext cx="762000" cy="1066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64" name="Line 8"/>
          <p:cNvSpPr>
            <a:spLocks noChangeShapeType="1"/>
          </p:cNvSpPr>
          <p:nvPr/>
        </p:nvSpPr>
        <p:spPr bwMode="auto">
          <a:xfrm flipH="1">
            <a:off x="5486400" y="3124200"/>
            <a:ext cx="6096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65" name="Line 9"/>
          <p:cNvSpPr>
            <a:spLocks noChangeShapeType="1"/>
          </p:cNvSpPr>
          <p:nvPr/>
        </p:nvSpPr>
        <p:spPr bwMode="auto">
          <a:xfrm>
            <a:off x="5486400" y="3886200"/>
            <a:ext cx="11430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66" name="Line 10"/>
          <p:cNvSpPr>
            <a:spLocks noChangeShapeType="1"/>
          </p:cNvSpPr>
          <p:nvPr/>
        </p:nvSpPr>
        <p:spPr bwMode="auto">
          <a:xfrm flipH="1">
            <a:off x="5486400" y="38862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67" name="Rectangle 11"/>
          <p:cNvSpPr>
            <a:spLocks noChangeArrowheads="1"/>
          </p:cNvSpPr>
          <p:nvPr/>
        </p:nvSpPr>
        <p:spPr bwMode="auto">
          <a:xfrm>
            <a:off x="5105400" y="41910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BB5</a:t>
            </a:r>
          </a:p>
        </p:txBody>
      </p:sp>
      <p:sp>
        <p:nvSpPr>
          <p:cNvPr id="19468" name="Line 12"/>
          <p:cNvSpPr>
            <a:spLocks noChangeShapeType="1"/>
          </p:cNvSpPr>
          <p:nvPr/>
        </p:nvSpPr>
        <p:spPr bwMode="auto">
          <a:xfrm>
            <a:off x="5562600" y="4648200"/>
            <a:ext cx="5334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69" name="Line 13"/>
          <p:cNvSpPr>
            <a:spLocks noChangeShapeType="1"/>
          </p:cNvSpPr>
          <p:nvPr/>
        </p:nvSpPr>
        <p:spPr bwMode="auto">
          <a:xfrm flipH="1">
            <a:off x="6248400" y="4648200"/>
            <a:ext cx="5334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70" name="Rectangle 14"/>
          <p:cNvSpPr>
            <a:spLocks noChangeArrowheads="1"/>
          </p:cNvSpPr>
          <p:nvPr/>
        </p:nvSpPr>
        <p:spPr bwMode="auto">
          <a:xfrm>
            <a:off x="6324600" y="19050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BB1</a:t>
            </a:r>
          </a:p>
        </p:txBody>
      </p:sp>
      <p:sp>
        <p:nvSpPr>
          <p:cNvPr id="19471" name="Line 15"/>
          <p:cNvSpPr>
            <a:spLocks noChangeShapeType="1"/>
          </p:cNvSpPr>
          <p:nvPr/>
        </p:nvSpPr>
        <p:spPr bwMode="auto">
          <a:xfrm flipH="1">
            <a:off x="6096000" y="2362200"/>
            <a:ext cx="6096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72" name="Line 16"/>
          <p:cNvSpPr>
            <a:spLocks noChangeShapeType="1"/>
          </p:cNvSpPr>
          <p:nvPr/>
        </p:nvSpPr>
        <p:spPr bwMode="auto">
          <a:xfrm>
            <a:off x="6705600" y="2362200"/>
            <a:ext cx="5334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73" name="Rectangle 17"/>
          <p:cNvSpPr>
            <a:spLocks noChangeArrowheads="1"/>
          </p:cNvSpPr>
          <p:nvPr/>
        </p:nvSpPr>
        <p:spPr bwMode="auto">
          <a:xfrm>
            <a:off x="6934200" y="26670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BB3</a:t>
            </a:r>
          </a:p>
        </p:txBody>
      </p:sp>
      <p:sp>
        <p:nvSpPr>
          <p:cNvPr id="19474" name="Line 18"/>
          <p:cNvSpPr>
            <a:spLocks noChangeShapeType="1"/>
          </p:cNvSpPr>
          <p:nvPr/>
        </p:nvSpPr>
        <p:spPr bwMode="auto">
          <a:xfrm flipH="1">
            <a:off x="6934200" y="1600200"/>
            <a:ext cx="2057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75" name="Line 19"/>
          <p:cNvSpPr>
            <a:spLocks noChangeShapeType="1"/>
          </p:cNvSpPr>
          <p:nvPr/>
        </p:nvSpPr>
        <p:spPr bwMode="auto">
          <a:xfrm>
            <a:off x="6934200" y="16002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76" name="Rectangle 20"/>
          <p:cNvSpPr>
            <a:spLocks noChangeArrowheads="1"/>
          </p:cNvSpPr>
          <p:nvPr/>
        </p:nvSpPr>
        <p:spPr bwMode="auto">
          <a:xfrm>
            <a:off x="6477000" y="57912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BB8</a:t>
            </a:r>
          </a:p>
        </p:txBody>
      </p:sp>
      <p:sp>
        <p:nvSpPr>
          <p:cNvPr id="19477" name="Line 21"/>
          <p:cNvSpPr>
            <a:spLocks noChangeShapeType="1"/>
          </p:cNvSpPr>
          <p:nvPr/>
        </p:nvSpPr>
        <p:spPr bwMode="auto">
          <a:xfrm>
            <a:off x="6248400" y="5486400"/>
            <a:ext cx="5334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78" name="Line 22"/>
          <p:cNvSpPr>
            <a:spLocks noChangeShapeType="1"/>
          </p:cNvSpPr>
          <p:nvPr/>
        </p:nvSpPr>
        <p:spPr bwMode="auto">
          <a:xfrm flipH="1">
            <a:off x="7162800" y="3124200"/>
            <a:ext cx="152400" cy="2667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79" name="Line 23"/>
          <p:cNvSpPr>
            <a:spLocks noChangeShapeType="1"/>
          </p:cNvSpPr>
          <p:nvPr/>
        </p:nvSpPr>
        <p:spPr bwMode="auto">
          <a:xfrm>
            <a:off x="6934200" y="6248400"/>
            <a:ext cx="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80" name="Text Box 24"/>
          <p:cNvSpPr txBox="1">
            <a:spLocks noChangeArrowheads="1"/>
          </p:cNvSpPr>
          <p:nvPr/>
        </p:nvSpPr>
        <p:spPr bwMode="auto">
          <a:xfrm>
            <a:off x="5791200" y="2282825"/>
            <a:ext cx="550863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b &lt; 0</a:t>
            </a:r>
          </a:p>
        </p:txBody>
      </p:sp>
      <p:sp>
        <p:nvSpPr>
          <p:cNvPr id="19481" name="Text Box 25"/>
          <p:cNvSpPr txBox="1">
            <a:spLocks noChangeArrowheads="1"/>
          </p:cNvSpPr>
          <p:nvPr/>
        </p:nvSpPr>
        <p:spPr bwMode="auto">
          <a:xfrm>
            <a:off x="7010400" y="2282825"/>
            <a:ext cx="65087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b &gt;= 0</a:t>
            </a:r>
          </a:p>
        </p:txBody>
      </p:sp>
      <p:sp>
        <p:nvSpPr>
          <p:cNvPr id="19482" name="Text Box 26"/>
          <p:cNvSpPr txBox="1">
            <a:spLocks noChangeArrowheads="1"/>
          </p:cNvSpPr>
          <p:nvPr/>
        </p:nvSpPr>
        <p:spPr bwMode="auto">
          <a:xfrm>
            <a:off x="6248400" y="3121025"/>
            <a:ext cx="6413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c &lt;= 0</a:t>
            </a:r>
          </a:p>
        </p:txBody>
      </p:sp>
      <p:sp>
        <p:nvSpPr>
          <p:cNvPr id="19483" name="Text Box 27"/>
          <p:cNvSpPr txBox="1">
            <a:spLocks noChangeArrowheads="1"/>
          </p:cNvSpPr>
          <p:nvPr/>
        </p:nvSpPr>
        <p:spPr bwMode="auto">
          <a:xfrm>
            <a:off x="5181600" y="3044825"/>
            <a:ext cx="541338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c &gt; 0</a:t>
            </a:r>
          </a:p>
        </p:txBody>
      </p:sp>
      <p:sp>
        <p:nvSpPr>
          <p:cNvPr id="19484" name="Text Box 28"/>
          <p:cNvSpPr txBox="1">
            <a:spLocks noChangeArrowheads="1"/>
          </p:cNvSpPr>
          <p:nvPr/>
        </p:nvSpPr>
        <p:spPr bwMode="auto">
          <a:xfrm>
            <a:off x="4876800" y="3883025"/>
            <a:ext cx="639763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b &gt; 13</a:t>
            </a:r>
          </a:p>
        </p:txBody>
      </p:sp>
      <p:sp>
        <p:nvSpPr>
          <p:cNvPr id="19485" name="Text Box 29"/>
          <p:cNvSpPr txBox="1">
            <a:spLocks noChangeArrowheads="1"/>
          </p:cNvSpPr>
          <p:nvPr/>
        </p:nvSpPr>
        <p:spPr bwMode="auto">
          <a:xfrm>
            <a:off x="5867400" y="3730625"/>
            <a:ext cx="73977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b &lt;= 13</a:t>
            </a:r>
          </a:p>
        </p:txBody>
      </p:sp>
      <p:sp>
        <p:nvSpPr>
          <p:cNvPr id="19486" name="Text Box 30"/>
          <p:cNvSpPr txBox="1">
            <a:spLocks noChangeArrowheads="1"/>
          </p:cNvSpPr>
          <p:nvPr/>
        </p:nvSpPr>
        <p:spPr bwMode="auto">
          <a:xfrm>
            <a:off x="6629400" y="3425825"/>
            <a:ext cx="7302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c &lt;= 25</a:t>
            </a:r>
          </a:p>
        </p:txBody>
      </p:sp>
      <p:sp>
        <p:nvSpPr>
          <p:cNvPr id="19487" name="Text Box 31"/>
          <p:cNvSpPr txBox="1">
            <a:spLocks noChangeArrowheads="1"/>
          </p:cNvSpPr>
          <p:nvPr/>
        </p:nvSpPr>
        <p:spPr bwMode="auto">
          <a:xfrm>
            <a:off x="7543800" y="3425825"/>
            <a:ext cx="630238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c &gt; 25</a:t>
            </a:r>
          </a:p>
        </p:txBody>
      </p:sp>
      <p:sp>
        <p:nvSpPr>
          <p:cNvPr id="19488" name="Text Box 32"/>
          <p:cNvSpPr txBox="1">
            <a:spLocks noChangeArrowheads="1"/>
          </p:cNvSpPr>
          <p:nvPr/>
        </p:nvSpPr>
        <p:spPr bwMode="auto">
          <a:xfrm>
            <a:off x="7239000" y="6092825"/>
            <a:ext cx="630238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e &lt; 34</a:t>
            </a:r>
          </a:p>
        </p:txBody>
      </p:sp>
      <p:sp>
        <p:nvSpPr>
          <p:cNvPr id="19489" name="Text Box 33"/>
          <p:cNvSpPr txBox="1">
            <a:spLocks noChangeArrowheads="1"/>
          </p:cNvSpPr>
          <p:nvPr/>
        </p:nvSpPr>
        <p:spPr bwMode="auto">
          <a:xfrm>
            <a:off x="6705600" y="6473825"/>
            <a:ext cx="7302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e &gt;= 34</a:t>
            </a:r>
          </a:p>
        </p:txBody>
      </p:sp>
      <p:sp>
        <p:nvSpPr>
          <p:cNvPr id="19490" name="Text Box 34"/>
          <p:cNvSpPr txBox="1">
            <a:spLocks noChangeArrowheads="1"/>
          </p:cNvSpPr>
          <p:nvPr/>
        </p:nvSpPr>
        <p:spPr bwMode="auto">
          <a:xfrm>
            <a:off x="6553200" y="5102225"/>
            <a:ext cx="47307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d++</a:t>
            </a:r>
          </a:p>
        </p:txBody>
      </p:sp>
      <p:sp>
        <p:nvSpPr>
          <p:cNvPr id="19491" name="Text Box 35"/>
          <p:cNvSpPr txBox="1">
            <a:spLocks noChangeArrowheads="1"/>
          </p:cNvSpPr>
          <p:nvPr/>
        </p:nvSpPr>
        <p:spPr bwMode="auto">
          <a:xfrm>
            <a:off x="6019800" y="5864225"/>
            <a:ext cx="4635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a++</a:t>
            </a:r>
          </a:p>
        </p:txBody>
      </p:sp>
      <p:sp>
        <p:nvSpPr>
          <p:cNvPr id="19492" name="Text Box 36"/>
          <p:cNvSpPr txBox="1">
            <a:spLocks noChangeArrowheads="1"/>
          </p:cNvSpPr>
          <p:nvPr/>
        </p:nvSpPr>
        <p:spPr bwMode="auto">
          <a:xfrm>
            <a:off x="7696200" y="2743200"/>
            <a:ext cx="6096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e++</a:t>
            </a:r>
          </a:p>
        </p:txBody>
      </p:sp>
      <p:sp>
        <p:nvSpPr>
          <p:cNvPr id="19493" name="Text Box 37"/>
          <p:cNvSpPr txBox="1">
            <a:spLocks noChangeArrowheads="1"/>
          </p:cNvSpPr>
          <p:nvPr/>
        </p:nvSpPr>
        <p:spPr bwMode="auto">
          <a:xfrm>
            <a:off x="4648200" y="4267200"/>
            <a:ext cx="5334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b++</a:t>
            </a:r>
          </a:p>
        </p:txBody>
      </p:sp>
      <p:sp>
        <p:nvSpPr>
          <p:cNvPr id="19494" name="Text Box 38"/>
          <p:cNvSpPr txBox="1">
            <a:spLocks noChangeArrowheads="1"/>
          </p:cNvSpPr>
          <p:nvPr/>
        </p:nvSpPr>
        <p:spPr bwMode="auto">
          <a:xfrm>
            <a:off x="7239000" y="4267200"/>
            <a:ext cx="5334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c++</a:t>
            </a:r>
          </a:p>
        </p:txBody>
      </p:sp>
      <p:sp>
        <p:nvSpPr>
          <p:cNvPr id="19495" name="Rectangle 39"/>
          <p:cNvSpPr>
            <a:spLocks noChangeArrowheads="1"/>
          </p:cNvSpPr>
          <p:nvPr/>
        </p:nvSpPr>
        <p:spPr bwMode="auto">
          <a:xfrm>
            <a:off x="8077200" y="6096000"/>
            <a:ext cx="762000" cy="457200"/>
          </a:xfrm>
          <a:prstGeom prst="rect">
            <a:avLst/>
          </a:prstGeom>
          <a:solidFill>
            <a:srgbClr val="66FF99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BB9</a:t>
            </a:r>
          </a:p>
        </p:txBody>
      </p:sp>
      <p:sp>
        <p:nvSpPr>
          <p:cNvPr id="19496" name="Line 40"/>
          <p:cNvSpPr>
            <a:spLocks noChangeShapeType="1"/>
          </p:cNvSpPr>
          <p:nvPr/>
        </p:nvSpPr>
        <p:spPr bwMode="auto">
          <a:xfrm>
            <a:off x="7391400" y="3124200"/>
            <a:ext cx="990600" cy="2971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97" name="Line 41"/>
          <p:cNvSpPr>
            <a:spLocks noChangeShapeType="1"/>
          </p:cNvSpPr>
          <p:nvPr/>
        </p:nvSpPr>
        <p:spPr bwMode="auto">
          <a:xfrm>
            <a:off x="6934200" y="6324600"/>
            <a:ext cx="1143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98" name="Line 42"/>
          <p:cNvSpPr>
            <a:spLocks noChangeShapeType="1"/>
          </p:cNvSpPr>
          <p:nvPr/>
        </p:nvSpPr>
        <p:spPr bwMode="auto">
          <a:xfrm>
            <a:off x="8458200" y="6553200"/>
            <a:ext cx="0" cy="152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99" name="Line 43"/>
          <p:cNvSpPr>
            <a:spLocks noChangeShapeType="1"/>
          </p:cNvSpPr>
          <p:nvPr/>
        </p:nvSpPr>
        <p:spPr bwMode="auto">
          <a:xfrm>
            <a:off x="8458200" y="6705600"/>
            <a:ext cx="533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500" name="Line 44"/>
          <p:cNvSpPr>
            <a:spLocks noChangeShapeType="1"/>
          </p:cNvSpPr>
          <p:nvPr/>
        </p:nvSpPr>
        <p:spPr bwMode="auto">
          <a:xfrm flipV="1">
            <a:off x="8991600" y="1600200"/>
            <a:ext cx="0" cy="5105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501" name="Rectangle 45"/>
          <p:cNvSpPr>
            <a:spLocks noChangeArrowheads="1"/>
          </p:cNvSpPr>
          <p:nvPr/>
        </p:nvSpPr>
        <p:spPr bwMode="auto">
          <a:xfrm>
            <a:off x="1828800" y="28194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BB2</a:t>
            </a:r>
          </a:p>
        </p:txBody>
      </p:sp>
      <p:sp>
        <p:nvSpPr>
          <p:cNvPr id="19502" name="Rectangle 46"/>
          <p:cNvSpPr>
            <a:spLocks noChangeArrowheads="1"/>
          </p:cNvSpPr>
          <p:nvPr/>
        </p:nvSpPr>
        <p:spPr bwMode="auto">
          <a:xfrm>
            <a:off x="1219200" y="35814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BB4</a:t>
            </a:r>
          </a:p>
        </p:txBody>
      </p:sp>
      <p:sp>
        <p:nvSpPr>
          <p:cNvPr id="19503" name="Rectangle 47"/>
          <p:cNvSpPr>
            <a:spLocks noChangeArrowheads="1"/>
          </p:cNvSpPr>
          <p:nvPr/>
        </p:nvSpPr>
        <p:spPr bwMode="auto">
          <a:xfrm>
            <a:off x="1905000" y="51816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BB7</a:t>
            </a:r>
          </a:p>
        </p:txBody>
      </p:sp>
      <p:sp>
        <p:nvSpPr>
          <p:cNvPr id="19504" name="Rectangle 48"/>
          <p:cNvSpPr>
            <a:spLocks noChangeArrowheads="1"/>
          </p:cNvSpPr>
          <p:nvPr/>
        </p:nvSpPr>
        <p:spPr bwMode="auto">
          <a:xfrm>
            <a:off x="2514600" y="43434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BB6</a:t>
            </a:r>
          </a:p>
        </p:txBody>
      </p:sp>
      <p:sp>
        <p:nvSpPr>
          <p:cNvPr id="19505" name="Line 49"/>
          <p:cNvSpPr>
            <a:spLocks noChangeShapeType="1"/>
          </p:cNvSpPr>
          <p:nvPr/>
        </p:nvSpPr>
        <p:spPr bwMode="auto">
          <a:xfrm>
            <a:off x="2209800" y="3276600"/>
            <a:ext cx="762000" cy="1066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506" name="Line 50"/>
          <p:cNvSpPr>
            <a:spLocks noChangeShapeType="1"/>
          </p:cNvSpPr>
          <p:nvPr/>
        </p:nvSpPr>
        <p:spPr bwMode="auto">
          <a:xfrm flipH="1">
            <a:off x="1600200" y="3276600"/>
            <a:ext cx="6096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507" name="Line 51"/>
          <p:cNvSpPr>
            <a:spLocks noChangeShapeType="1"/>
          </p:cNvSpPr>
          <p:nvPr/>
        </p:nvSpPr>
        <p:spPr bwMode="auto">
          <a:xfrm>
            <a:off x="1600200" y="4038600"/>
            <a:ext cx="11430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508" name="Line 52"/>
          <p:cNvSpPr>
            <a:spLocks noChangeShapeType="1"/>
          </p:cNvSpPr>
          <p:nvPr/>
        </p:nvSpPr>
        <p:spPr bwMode="auto">
          <a:xfrm flipH="1">
            <a:off x="1600200" y="40386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509" name="Rectangle 53"/>
          <p:cNvSpPr>
            <a:spLocks noChangeArrowheads="1"/>
          </p:cNvSpPr>
          <p:nvPr/>
        </p:nvSpPr>
        <p:spPr bwMode="auto">
          <a:xfrm>
            <a:off x="1219200" y="43434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BB5</a:t>
            </a:r>
          </a:p>
        </p:txBody>
      </p:sp>
      <p:sp>
        <p:nvSpPr>
          <p:cNvPr id="19510" name="Line 54"/>
          <p:cNvSpPr>
            <a:spLocks noChangeShapeType="1"/>
          </p:cNvSpPr>
          <p:nvPr/>
        </p:nvSpPr>
        <p:spPr bwMode="auto">
          <a:xfrm>
            <a:off x="1676400" y="4800600"/>
            <a:ext cx="5334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511" name="Line 55"/>
          <p:cNvSpPr>
            <a:spLocks noChangeShapeType="1"/>
          </p:cNvSpPr>
          <p:nvPr/>
        </p:nvSpPr>
        <p:spPr bwMode="auto">
          <a:xfrm flipH="1">
            <a:off x="2362200" y="4800600"/>
            <a:ext cx="5334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512" name="Rectangle 56"/>
          <p:cNvSpPr>
            <a:spLocks noChangeArrowheads="1"/>
          </p:cNvSpPr>
          <p:nvPr/>
        </p:nvSpPr>
        <p:spPr bwMode="auto">
          <a:xfrm>
            <a:off x="2438400" y="20574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BB1</a:t>
            </a:r>
          </a:p>
        </p:txBody>
      </p:sp>
      <p:sp>
        <p:nvSpPr>
          <p:cNvPr id="19513" name="Line 57"/>
          <p:cNvSpPr>
            <a:spLocks noChangeShapeType="1"/>
          </p:cNvSpPr>
          <p:nvPr/>
        </p:nvSpPr>
        <p:spPr bwMode="auto">
          <a:xfrm flipH="1">
            <a:off x="2209800" y="2514600"/>
            <a:ext cx="6096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514" name="Line 58"/>
          <p:cNvSpPr>
            <a:spLocks noChangeShapeType="1"/>
          </p:cNvSpPr>
          <p:nvPr/>
        </p:nvSpPr>
        <p:spPr bwMode="auto">
          <a:xfrm>
            <a:off x="2819400" y="2514600"/>
            <a:ext cx="5334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515" name="Rectangle 59"/>
          <p:cNvSpPr>
            <a:spLocks noChangeArrowheads="1"/>
          </p:cNvSpPr>
          <p:nvPr/>
        </p:nvSpPr>
        <p:spPr bwMode="auto">
          <a:xfrm>
            <a:off x="3048000" y="28194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BB3</a:t>
            </a:r>
          </a:p>
        </p:txBody>
      </p:sp>
      <p:sp>
        <p:nvSpPr>
          <p:cNvPr id="19516" name="Line 60"/>
          <p:cNvSpPr>
            <a:spLocks noChangeShapeType="1"/>
          </p:cNvSpPr>
          <p:nvPr/>
        </p:nvSpPr>
        <p:spPr bwMode="auto">
          <a:xfrm>
            <a:off x="3581400" y="3276600"/>
            <a:ext cx="0" cy="152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517" name="Line 61"/>
          <p:cNvSpPr>
            <a:spLocks noChangeShapeType="1"/>
          </p:cNvSpPr>
          <p:nvPr/>
        </p:nvSpPr>
        <p:spPr bwMode="auto">
          <a:xfrm>
            <a:off x="3581400" y="3429000"/>
            <a:ext cx="685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518" name="Line 62"/>
          <p:cNvSpPr>
            <a:spLocks noChangeShapeType="1"/>
          </p:cNvSpPr>
          <p:nvPr/>
        </p:nvSpPr>
        <p:spPr bwMode="auto">
          <a:xfrm flipV="1">
            <a:off x="4267200" y="1752600"/>
            <a:ext cx="0" cy="1676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519" name="Line 63"/>
          <p:cNvSpPr>
            <a:spLocks noChangeShapeType="1"/>
          </p:cNvSpPr>
          <p:nvPr/>
        </p:nvSpPr>
        <p:spPr bwMode="auto">
          <a:xfrm flipH="1">
            <a:off x="3048000" y="1752600"/>
            <a:ext cx="12192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520" name="Line 64"/>
          <p:cNvSpPr>
            <a:spLocks noChangeShapeType="1"/>
          </p:cNvSpPr>
          <p:nvPr/>
        </p:nvSpPr>
        <p:spPr bwMode="auto">
          <a:xfrm>
            <a:off x="3048000" y="17526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521" name="Rectangle 65"/>
          <p:cNvSpPr>
            <a:spLocks noChangeArrowheads="1"/>
          </p:cNvSpPr>
          <p:nvPr/>
        </p:nvSpPr>
        <p:spPr bwMode="auto">
          <a:xfrm>
            <a:off x="2590800" y="59436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BB8</a:t>
            </a:r>
          </a:p>
        </p:txBody>
      </p:sp>
      <p:sp>
        <p:nvSpPr>
          <p:cNvPr id="19522" name="Line 66"/>
          <p:cNvSpPr>
            <a:spLocks noChangeShapeType="1"/>
          </p:cNvSpPr>
          <p:nvPr/>
        </p:nvSpPr>
        <p:spPr bwMode="auto">
          <a:xfrm>
            <a:off x="2362200" y="5638800"/>
            <a:ext cx="5334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523" name="Line 67"/>
          <p:cNvSpPr>
            <a:spLocks noChangeShapeType="1"/>
          </p:cNvSpPr>
          <p:nvPr/>
        </p:nvSpPr>
        <p:spPr bwMode="auto">
          <a:xfrm flipH="1">
            <a:off x="3276600" y="3276600"/>
            <a:ext cx="152400" cy="2667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524" name="Line 68"/>
          <p:cNvSpPr>
            <a:spLocks noChangeShapeType="1"/>
          </p:cNvSpPr>
          <p:nvPr/>
        </p:nvSpPr>
        <p:spPr bwMode="auto">
          <a:xfrm>
            <a:off x="3048000" y="6400800"/>
            <a:ext cx="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525" name="Line 69"/>
          <p:cNvSpPr>
            <a:spLocks noChangeShapeType="1"/>
          </p:cNvSpPr>
          <p:nvPr/>
        </p:nvSpPr>
        <p:spPr bwMode="auto">
          <a:xfrm flipH="1">
            <a:off x="838200" y="6477000"/>
            <a:ext cx="2209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526" name="Line 70"/>
          <p:cNvSpPr>
            <a:spLocks noChangeShapeType="1"/>
          </p:cNvSpPr>
          <p:nvPr/>
        </p:nvSpPr>
        <p:spPr bwMode="auto">
          <a:xfrm flipV="1">
            <a:off x="838200" y="1752600"/>
            <a:ext cx="0" cy="4724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527" name="Line 71"/>
          <p:cNvSpPr>
            <a:spLocks noChangeShapeType="1"/>
          </p:cNvSpPr>
          <p:nvPr/>
        </p:nvSpPr>
        <p:spPr bwMode="auto">
          <a:xfrm>
            <a:off x="838200" y="1752600"/>
            <a:ext cx="1828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528" name="Line 72"/>
          <p:cNvSpPr>
            <a:spLocks noChangeShapeType="1"/>
          </p:cNvSpPr>
          <p:nvPr/>
        </p:nvSpPr>
        <p:spPr bwMode="auto">
          <a:xfrm>
            <a:off x="2667000" y="17526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529" name="Text Box 73"/>
          <p:cNvSpPr txBox="1">
            <a:spLocks noChangeArrowheads="1"/>
          </p:cNvSpPr>
          <p:nvPr/>
        </p:nvSpPr>
        <p:spPr bwMode="auto">
          <a:xfrm>
            <a:off x="1981200" y="2435225"/>
            <a:ext cx="550863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b &lt; 0</a:t>
            </a:r>
          </a:p>
        </p:txBody>
      </p:sp>
      <p:sp>
        <p:nvSpPr>
          <p:cNvPr id="19530" name="Text Box 74"/>
          <p:cNvSpPr txBox="1">
            <a:spLocks noChangeArrowheads="1"/>
          </p:cNvSpPr>
          <p:nvPr/>
        </p:nvSpPr>
        <p:spPr bwMode="auto">
          <a:xfrm>
            <a:off x="3124200" y="2435225"/>
            <a:ext cx="65087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b &gt;= 0</a:t>
            </a:r>
          </a:p>
        </p:txBody>
      </p:sp>
      <p:sp>
        <p:nvSpPr>
          <p:cNvPr id="19531" name="Text Box 75"/>
          <p:cNvSpPr txBox="1">
            <a:spLocks noChangeArrowheads="1"/>
          </p:cNvSpPr>
          <p:nvPr/>
        </p:nvSpPr>
        <p:spPr bwMode="auto">
          <a:xfrm>
            <a:off x="2286000" y="3273425"/>
            <a:ext cx="6413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c &lt;= 0</a:t>
            </a:r>
          </a:p>
        </p:txBody>
      </p:sp>
      <p:sp>
        <p:nvSpPr>
          <p:cNvPr id="19532" name="Text Box 76"/>
          <p:cNvSpPr txBox="1">
            <a:spLocks noChangeArrowheads="1"/>
          </p:cNvSpPr>
          <p:nvPr/>
        </p:nvSpPr>
        <p:spPr bwMode="auto">
          <a:xfrm>
            <a:off x="1371600" y="3197225"/>
            <a:ext cx="541338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c &gt; 0</a:t>
            </a:r>
          </a:p>
        </p:txBody>
      </p:sp>
      <p:sp>
        <p:nvSpPr>
          <p:cNvPr id="19533" name="Text Box 77"/>
          <p:cNvSpPr txBox="1">
            <a:spLocks noChangeArrowheads="1"/>
          </p:cNvSpPr>
          <p:nvPr/>
        </p:nvSpPr>
        <p:spPr bwMode="auto">
          <a:xfrm>
            <a:off x="990600" y="4035425"/>
            <a:ext cx="639763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b &gt; 13</a:t>
            </a:r>
          </a:p>
        </p:txBody>
      </p:sp>
      <p:sp>
        <p:nvSpPr>
          <p:cNvPr id="19534" name="Text Box 78"/>
          <p:cNvSpPr txBox="1">
            <a:spLocks noChangeArrowheads="1"/>
          </p:cNvSpPr>
          <p:nvPr/>
        </p:nvSpPr>
        <p:spPr bwMode="auto">
          <a:xfrm>
            <a:off x="1981200" y="3883025"/>
            <a:ext cx="73977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b &lt;= 13</a:t>
            </a:r>
          </a:p>
        </p:txBody>
      </p:sp>
      <p:sp>
        <p:nvSpPr>
          <p:cNvPr id="19535" name="Text Box 79"/>
          <p:cNvSpPr txBox="1">
            <a:spLocks noChangeArrowheads="1"/>
          </p:cNvSpPr>
          <p:nvPr/>
        </p:nvSpPr>
        <p:spPr bwMode="auto">
          <a:xfrm>
            <a:off x="3352800" y="3654425"/>
            <a:ext cx="7302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c &lt;= 25</a:t>
            </a:r>
          </a:p>
        </p:txBody>
      </p:sp>
      <p:sp>
        <p:nvSpPr>
          <p:cNvPr id="19536" name="Text Box 80"/>
          <p:cNvSpPr txBox="1">
            <a:spLocks noChangeArrowheads="1"/>
          </p:cNvSpPr>
          <p:nvPr/>
        </p:nvSpPr>
        <p:spPr bwMode="auto">
          <a:xfrm>
            <a:off x="3581400" y="3425825"/>
            <a:ext cx="630238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c &gt; 25</a:t>
            </a:r>
          </a:p>
        </p:txBody>
      </p:sp>
      <p:sp>
        <p:nvSpPr>
          <p:cNvPr id="19537" name="Text Box 81"/>
          <p:cNvSpPr txBox="1">
            <a:spLocks noChangeArrowheads="1"/>
          </p:cNvSpPr>
          <p:nvPr/>
        </p:nvSpPr>
        <p:spPr bwMode="auto">
          <a:xfrm>
            <a:off x="1752600" y="6169025"/>
            <a:ext cx="630238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e &lt; 34</a:t>
            </a:r>
          </a:p>
        </p:txBody>
      </p:sp>
      <p:sp>
        <p:nvSpPr>
          <p:cNvPr id="19538" name="Text Box 82"/>
          <p:cNvSpPr txBox="1">
            <a:spLocks noChangeArrowheads="1"/>
          </p:cNvSpPr>
          <p:nvPr/>
        </p:nvSpPr>
        <p:spPr bwMode="auto">
          <a:xfrm>
            <a:off x="3048000" y="6397625"/>
            <a:ext cx="7302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e &gt;= 34</a:t>
            </a:r>
          </a:p>
        </p:txBody>
      </p:sp>
      <p:sp>
        <p:nvSpPr>
          <p:cNvPr id="19539" name="Text Box 83"/>
          <p:cNvSpPr txBox="1">
            <a:spLocks noChangeArrowheads="1"/>
          </p:cNvSpPr>
          <p:nvPr/>
        </p:nvSpPr>
        <p:spPr bwMode="auto">
          <a:xfrm>
            <a:off x="2667000" y="5254625"/>
            <a:ext cx="47307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d++</a:t>
            </a:r>
          </a:p>
        </p:txBody>
      </p:sp>
      <p:sp>
        <p:nvSpPr>
          <p:cNvPr id="19540" name="Text Box 84"/>
          <p:cNvSpPr txBox="1">
            <a:spLocks noChangeArrowheads="1"/>
          </p:cNvSpPr>
          <p:nvPr/>
        </p:nvSpPr>
        <p:spPr bwMode="auto">
          <a:xfrm>
            <a:off x="3352800" y="6016625"/>
            <a:ext cx="4635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a++</a:t>
            </a:r>
          </a:p>
        </p:txBody>
      </p:sp>
      <p:sp>
        <p:nvSpPr>
          <p:cNvPr id="19541" name="Text Box 85"/>
          <p:cNvSpPr txBox="1">
            <a:spLocks noChangeArrowheads="1"/>
          </p:cNvSpPr>
          <p:nvPr/>
        </p:nvSpPr>
        <p:spPr bwMode="auto">
          <a:xfrm>
            <a:off x="3810000" y="2895600"/>
            <a:ext cx="6858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e++</a:t>
            </a:r>
          </a:p>
        </p:txBody>
      </p:sp>
      <p:sp>
        <p:nvSpPr>
          <p:cNvPr id="19542" name="Text Box 86"/>
          <p:cNvSpPr txBox="1">
            <a:spLocks noChangeArrowheads="1"/>
          </p:cNvSpPr>
          <p:nvPr/>
        </p:nvSpPr>
        <p:spPr bwMode="auto">
          <a:xfrm>
            <a:off x="762000" y="4419600"/>
            <a:ext cx="5334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b++</a:t>
            </a:r>
          </a:p>
        </p:txBody>
      </p:sp>
      <p:sp>
        <p:nvSpPr>
          <p:cNvPr id="19543" name="Text Box 87"/>
          <p:cNvSpPr txBox="1">
            <a:spLocks noChangeArrowheads="1"/>
          </p:cNvSpPr>
          <p:nvPr/>
        </p:nvSpPr>
        <p:spPr bwMode="auto">
          <a:xfrm>
            <a:off x="3352800" y="4419600"/>
            <a:ext cx="5334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c++</a:t>
            </a:r>
          </a:p>
        </p:txBody>
      </p:sp>
      <p:sp>
        <p:nvSpPr>
          <p:cNvPr id="19544" name="AutoShape 88"/>
          <p:cNvSpPr>
            <a:spLocks noChangeArrowheads="1"/>
          </p:cNvSpPr>
          <p:nvPr/>
        </p:nvSpPr>
        <p:spPr bwMode="auto">
          <a:xfrm>
            <a:off x="4038600" y="3505200"/>
            <a:ext cx="685800" cy="1066800"/>
          </a:xfrm>
          <a:prstGeom prst="right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838200"/>
            <a:ext cx="8077200" cy="615950"/>
          </a:xfrm>
        </p:spPr>
        <p:txBody>
          <a:bodyPr/>
          <a:lstStyle/>
          <a:p>
            <a:r>
              <a:rPr lang="en-US" altLang="en-US" smtClean="0"/>
              <a:t>Step 2: Control Dependence Analysis (CD)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smtClean="0"/>
              <a:t>Control flow – Execution transfer from 1 BB to another via a taken branch or fallthrough path</a:t>
            </a:r>
          </a:p>
          <a:p>
            <a:pPr>
              <a:lnSpc>
                <a:spcPct val="90000"/>
              </a:lnSpc>
            </a:pPr>
            <a:r>
              <a:rPr lang="en-US" altLang="en-US" smtClean="0"/>
              <a:t>Dependence – Ordering constraint between 2 operations</a:t>
            </a:r>
          </a:p>
          <a:p>
            <a:pPr lvl="1">
              <a:lnSpc>
                <a:spcPct val="90000"/>
              </a:lnSpc>
            </a:pPr>
            <a:r>
              <a:rPr lang="en-US" altLang="en-US" smtClean="0"/>
              <a:t>Must execute in proper order to achieve the correct result</a:t>
            </a:r>
          </a:p>
          <a:p>
            <a:pPr lvl="1">
              <a:lnSpc>
                <a:spcPct val="90000"/>
              </a:lnSpc>
            </a:pPr>
            <a:r>
              <a:rPr lang="en-US" altLang="en-US" smtClean="0"/>
              <a:t>O1: a = b + c</a:t>
            </a:r>
          </a:p>
          <a:p>
            <a:pPr lvl="1">
              <a:lnSpc>
                <a:spcPct val="90000"/>
              </a:lnSpc>
            </a:pPr>
            <a:r>
              <a:rPr lang="en-US" altLang="en-US" smtClean="0"/>
              <a:t>O2: d = a – e</a:t>
            </a:r>
          </a:p>
          <a:p>
            <a:pPr lvl="1">
              <a:lnSpc>
                <a:spcPct val="90000"/>
              </a:lnSpc>
            </a:pPr>
            <a:r>
              <a:rPr lang="en-US" altLang="en-US" smtClean="0"/>
              <a:t>O2 dependent on O1 </a:t>
            </a:r>
          </a:p>
          <a:p>
            <a:pPr>
              <a:lnSpc>
                <a:spcPct val="90000"/>
              </a:lnSpc>
            </a:pPr>
            <a:r>
              <a:rPr lang="en-US" altLang="en-US" smtClean="0"/>
              <a:t>Control dependence – One operation controls the execution of another</a:t>
            </a:r>
          </a:p>
          <a:p>
            <a:pPr lvl="1">
              <a:lnSpc>
                <a:spcPct val="90000"/>
              </a:lnSpc>
            </a:pPr>
            <a:r>
              <a:rPr lang="en-US" altLang="en-US" smtClean="0"/>
              <a:t>O1: blt a, 0, SKIP</a:t>
            </a:r>
          </a:p>
          <a:p>
            <a:pPr lvl="1">
              <a:lnSpc>
                <a:spcPct val="90000"/>
              </a:lnSpc>
            </a:pPr>
            <a:r>
              <a:rPr lang="en-US" altLang="en-US" smtClean="0"/>
              <a:t>O2: b = c + d</a:t>
            </a:r>
          </a:p>
          <a:p>
            <a:pPr lvl="1">
              <a:lnSpc>
                <a:spcPct val="90000"/>
              </a:lnSpc>
            </a:pPr>
            <a:r>
              <a:rPr lang="en-US" altLang="en-US" smtClean="0"/>
              <a:t>SKIP:</a:t>
            </a:r>
          </a:p>
          <a:p>
            <a:pPr lvl="1">
              <a:lnSpc>
                <a:spcPct val="90000"/>
              </a:lnSpc>
            </a:pPr>
            <a:r>
              <a:rPr lang="en-US" altLang="en-US" smtClean="0"/>
              <a:t>O2 control dependent on O1</a:t>
            </a:r>
          </a:p>
          <a:p>
            <a:pPr>
              <a:lnSpc>
                <a:spcPct val="90000"/>
              </a:lnSpc>
            </a:pPr>
            <a:r>
              <a:rPr lang="en-US" altLang="en-US" smtClean="0"/>
              <a:t>Control dependence analysis derives these dependences</a:t>
            </a:r>
          </a:p>
          <a:p>
            <a:pPr>
              <a:lnSpc>
                <a:spcPct val="90000"/>
              </a:lnSpc>
            </a:pPr>
            <a:endParaRPr lang="en-US" altLang="en-US" smtClean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838200"/>
            <a:ext cx="8077200" cy="615950"/>
          </a:xfrm>
        </p:spPr>
        <p:txBody>
          <a:bodyPr/>
          <a:lstStyle/>
          <a:p>
            <a:r>
              <a:rPr lang="en-US" altLang="en-US" smtClean="0"/>
              <a:t>Control Dependences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smtClean="0"/>
              <a:t>Recall</a:t>
            </a:r>
          </a:p>
          <a:p>
            <a:pPr lvl="1"/>
            <a:r>
              <a:rPr lang="en-US" altLang="en-US" smtClean="0"/>
              <a:t>Post dominator – BBX is post dominated by BBY if every path from BBX to EXIT contains BBY</a:t>
            </a:r>
          </a:p>
          <a:p>
            <a:pPr lvl="1"/>
            <a:r>
              <a:rPr lang="en-US" altLang="en-US" smtClean="0"/>
              <a:t>Immediate post dominator – First breadth first successor of a block that is a post dominator</a:t>
            </a:r>
          </a:p>
          <a:p>
            <a:r>
              <a:rPr lang="en-US" altLang="en-US" smtClean="0"/>
              <a:t>Control dependence – BBY is control dependent on BBX iff</a:t>
            </a:r>
          </a:p>
          <a:p>
            <a:pPr lvl="1"/>
            <a:r>
              <a:rPr lang="en-US" altLang="en-US" smtClean="0"/>
              <a:t>1. There exists a directed path P from BBX to BBY with any BBZ in P (excluding BBX and BBY) post dominated by BBY</a:t>
            </a:r>
          </a:p>
          <a:p>
            <a:pPr lvl="1"/>
            <a:r>
              <a:rPr lang="en-US" altLang="en-US" smtClean="0"/>
              <a:t>2. BBX is not post dominated by BBY</a:t>
            </a:r>
          </a:p>
          <a:p>
            <a:r>
              <a:rPr lang="en-US" altLang="en-US" smtClean="0"/>
              <a:t>In English,</a:t>
            </a:r>
          </a:p>
          <a:p>
            <a:pPr lvl="1"/>
            <a:r>
              <a:rPr lang="en-US" altLang="en-US" smtClean="0"/>
              <a:t>A BB is control dependent on the closest BB(s) that determine(s) its execution</a:t>
            </a:r>
          </a:p>
          <a:p>
            <a:pPr lvl="1"/>
            <a:r>
              <a:rPr lang="en-US" altLang="en-US" smtClean="0"/>
              <a:t>Its actually not a BB, it’s a control flow edge coming out of a BB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Control Dependence Example</a:t>
            </a:r>
          </a:p>
        </p:txBody>
      </p:sp>
      <p:sp>
        <p:nvSpPr>
          <p:cNvPr id="22531" name="Rectangle 3"/>
          <p:cNvSpPr>
            <a:spLocks noChangeArrowheads="1"/>
          </p:cNvSpPr>
          <p:nvPr/>
        </p:nvSpPr>
        <p:spPr bwMode="auto">
          <a:xfrm>
            <a:off x="2362200" y="2819400"/>
            <a:ext cx="762000" cy="4572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BB2</a:t>
            </a:r>
          </a:p>
        </p:txBody>
      </p:sp>
      <p:sp>
        <p:nvSpPr>
          <p:cNvPr id="22532" name="Rectangle 4"/>
          <p:cNvSpPr>
            <a:spLocks noChangeArrowheads="1"/>
          </p:cNvSpPr>
          <p:nvPr/>
        </p:nvSpPr>
        <p:spPr bwMode="auto">
          <a:xfrm>
            <a:off x="1752600" y="3581400"/>
            <a:ext cx="762000" cy="4572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BB4</a:t>
            </a:r>
          </a:p>
        </p:txBody>
      </p:sp>
      <p:sp>
        <p:nvSpPr>
          <p:cNvPr id="22533" name="Rectangle 5"/>
          <p:cNvSpPr>
            <a:spLocks noChangeArrowheads="1"/>
          </p:cNvSpPr>
          <p:nvPr/>
        </p:nvSpPr>
        <p:spPr bwMode="auto">
          <a:xfrm>
            <a:off x="2362200" y="4419600"/>
            <a:ext cx="762000" cy="4572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BB6</a:t>
            </a:r>
          </a:p>
        </p:txBody>
      </p:sp>
      <p:sp>
        <p:nvSpPr>
          <p:cNvPr id="22534" name="Rectangle 6"/>
          <p:cNvSpPr>
            <a:spLocks noChangeArrowheads="1"/>
          </p:cNvSpPr>
          <p:nvPr/>
        </p:nvSpPr>
        <p:spPr bwMode="auto">
          <a:xfrm>
            <a:off x="2895600" y="3581400"/>
            <a:ext cx="762000" cy="4572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BB5</a:t>
            </a:r>
          </a:p>
        </p:txBody>
      </p:sp>
      <p:sp>
        <p:nvSpPr>
          <p:cNvPr id="22535" name="Line 7"/>
          <p:cNvSpPr>
            <a:spLocks noChangeShapeType="1"/>
          </p:cNvSpPr>
          <p:nvPr/>
        </p:nvSpPr>
        <p:spPr bwMode="auto">
          <a:xfrm flipH="1">
            <a:off x="2133600" y="3276600"/>
            <a:ext cx="6096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36" name="Line 8"/>
          <p:cNvSpPr>
            <a:spLocks noChangeShapeType="1"/>
          </p:cNvSpPr>
          <p:nvPr/>
        </p:nvSpPr>
        <p:spPr bwMode="auto">
          <a:xfrm>
            <a:off x="2133600" y="4038600"/>
            <a:ext cx="5334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37" name="Line 9"/>
          <p:cNvSpPr>
            <a:spLocks noChangeShapeType="1"/>
          </p:cNvSpPr>
          <p:nvPr/>
        </p:nvSpPr>
        <p:spPr bwMode="auto">
          <a:xfrm flipH="1">
            <a:off x="2819400" y="4038600"/>
            <a:ext cx="5334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38" name="Line 10"/>
          <p:cNvSpPr>
            <a:spLocks noChangeShapeType="1"/>
          </p:cNvSpPr>
          <p:nvPr/>
        </p:nvSpPr>
        <p:spPr bwMode="auto">
          <a:xfrm>
            <a:off x="2743200" y="3276600"/>
            <a:ext cx="5334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39" name="Line 11"/>
          <p:cNvSpPr>
            <a:spLocks noChangeShapeType="1"/>
          </p:cNvSpPr>
          <p:nvPr/>
        </p:nvSpPr>
        <p:spPr bwMode="auto">
          <a:xfrm flipH="1">
            <a:off x="2819400" y="2514600"/>
            <a:ext cx="6096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40" name="Rectangle 12"/>
          <p:cNvSpPr>
            <a:spLocks noChangeArrowheads="1"/>
          </p:cNvSpPr>
          <p:nvPr/>
        </p:nvSpPr>
        <p:spPr bwMode="auto">
          <a:xfrm>
            <a:off x="3276600" y="2057400"/>
            <a:ext cx="762000" cy="4572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BB1</a:t>
            </a:r>
          </a:p>
        </p:txBody>
      </p:sp>
      <p:sp>
        <p:nvSpPr>
          <p:cNvPr id="22541" name="Line 13"/>
          <p:cNvSpPr>
            <a:spLocks noChangeShapeType="1"/>
          </p:cNvSpPr>
          <p:nvPr/>
        </p:nvSpPr>
        <p:spPr bwMode="auto">
          <a:xfrm>
            <a:off x="3886200" y="2514600"/>
            <a:ext cx="5334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42" name="Rectangle 14"/>
          <p:cNvSpPr>
            <a:spLocks noChangeArrowheads="1"/>
          </p:cNvSpPr>
          <p:nvPr/>
        </p:nvSpPr>
        <p:spPr bwMode="auto">
          <a:xfrm>
            <a:off x="4038600" y="2819400"/>
            <a:ext cx="762000" cy="4572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BB3</a:t>
            </a:r>
          </a:p>
        </p:txBody>
      </p:sp>
      <p:sp>
        <p:nvSpPr>
          <p:cNvPr id="22543" name="Rectangle 15"/>
          <p:cNvSpPr>
            <a:spLocks noChangeArrowheads="1"/>
          </p:cNvSpPr>
          <p:nvPr/>
        </p:nvSpPr>
        <p:spPr bwMode="auto">
          <a:xfrm>
            <a:off x="3200400" y="5257800"/>
            <a:ext cx="762000" cy="4572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BB7</a:t>
            </a:r>
          </a:p>
        </p:txBody>
      </p:sp>
      <p:sp>
        <p:nvSpPr>
          <p:cNvPr id="22544" name="Line 16"/>
          <p:cNvSpPr>
            <a:spLocks noChangeShapeType="1"/>
          </p:cNvSpPr>
          <p:nvPr/>
        </p:nvSpPr>
        <p:spPr bwMode="auto">
          <a:xfrm>
            <a:off x="2819400" y="4876800"/>
            <a:ext cx="5334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45" name="Line 17"/>
          <p:cNvSpPr>
            <a:spLocks noChangeShapeType="1"/>
          </p:cNvSpPr>
          <p:nvPr/>
        </p:nvSpPr>
        <p:spPr bwMode="auto">
          <a:xfrm flipH="1">
            <a:off x="3733800" y="3276600"/>
            <a:ext cx="685800" cy="1981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46" name="Text Box 18"/>
          <p:cNvSpPr txBox="1">
            <a:spLocks noChangeArrowheads="1"/>
          </p:cNvSpPr>
          <p:nvPr/>
        </p:nvSpPr>
        <p:spPr bwMode="auto">
          <a:xfrm>
            <a:off x="5638800" y="2206625"/>
            <a:ext cx="2108200" cy="2289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u="sng"/>
              <a:t>Control dependences</a:t>
            </a:r>
          </a:p>
          <a:p>
            <a:r>
              <a:rPr lang="en-US" altLang="en-US"/>
              <a:t>BB1:</a:t>
            </a:r>
          </a:p>
          <a:p>
            <a:r>
              <a:rPr lang="en-US" altLang="en-US"/>
              <a:t>BB2:</a:t>
            </a:r>
          </a:p>
          <a:p>
            <a:r>
              <a:rPr lang="en-US" altLang="en-US"/>
              <a:t>BB3:</a:t>
            </a:r>
          </a:p>
          <a:p>
            <a:r>
              <a:rPr lang="en-US" altLang="en-US"/>
              <a:t>BB4:</a:t>
            </a:r>
          </a:p>
          <a:p>
            <a:r>
              <a:rPr lang="en-US" altLang="en-US"/>
              <a:t>BB5:</a:t>
            </a:r>
          </a:p>
          <a:p>
            <a:r>
              <a:rPr lang="en-US" altLang="en-US"/>
              <a:t>BB6:</a:t>
            </a:r>
          </a:p>
          <a:p>
            <a:r>
              <a:rPr lang="en-US" altLang="en-US"/>
              <a:t>BB7:</a:t>
            </a:r>
          </a:p>
        </p:txBody>
      </p:sp>
      <p:sp>
        <p:nvSpPr>
          <p:cNvPr id="22547" name="Text Box 19"/>
          <p:cNvSpPr txBox="1">
            <a:spLocks noChangeArrowheads="1"/>
          </p:cNvSpPr>
          <p:nvPr/>
        </p:nvSpPr>
        <p:spPr bwMode="auto">
          <a:xfrm>
            <a:off x="2803525" y="2400300"/>
            <a:ext cx="3238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T</a:t>
            </a:r>
          </a:p>
        </p:txBody>
      </p:sp>
      <p:sp>
        <p:nvSpPr>
          <p:cNvPr id="22548" name="Text Box 20"/>
          <p:cNvSpPr txBox="1">
            <a:spLocks noChangeArrowheads="1"/>
          </p:cNvSpPr>
          <p:nvPr/>
        </p:nvSpPr>
        <p:spPr bwMode="auto">
          <a:xfrm>
            <a:off x="4175125" y="2400300"/>
            <a:ext cx="311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F</a:t>
            </a:r>
          </a:p>
        </p:txBody>
      </p:sp>
      <p:sp>
        <p:nvSpPr>
          <p:cNvPr id="22549" name="Text Box 21"/>
          <p:cNvSpPr txBox="1">
            <a:spLocks noChangeArrowheads="1"/>
          </p:cNvSpPr>
          <p:nvPr/>
        </p:nvSpPr>
        <p:spPr bwMode="auto">
          <a:xfrm>
            <a:off x="1981200" y="3121025"/>
            <a:ext cx="3238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T</a:t>
            </a:r>
          </a:p>
        </p:txBody>
      </p:sp>
      <p:sp>
        <p:nvSpPr>
          <p:cNvPr id="22550" name="Text Box 22"/>
          <p:cNvSpPr txBox="1">
            <a:spLocks noChangeArrowheads="1"/>
          </p:cNvSpPr>
          <p:nvPr/>
        </p:nvSpPr>
        <p:spPr bwMode="auto">
          <a:xfrm>
            <a:off x="3200400" y="3197225"/>
            <a:ext cx="311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F</a:t>
            </a:r>
          </a:p>
        </p:txBody>
      </p:sp>
      <p:sp>
        <p:nvSpPr>
          <p:cNvPr id="22551" name="Text Box 23"/>
          <p:cNvSpPr txBox="1">
            <a:spLocks noChangeArrowheads="1"/>
          </p:cNvSpPr>
          <p:nvPr/>
        </p:nvSpPr>
        <p:spPr bwMode="auto">
          <a:xfrm>
            <a:off x="4862513" y="4873625"/>
            <a:ext cx="3811587" cy="915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u="sng"/>
              <a:t>Notation</a:t>
            </a:r>
            <a:r>
              <a:rPr lang="en-US" altLang="en-US"/>
              <a:t> </a:t>
            </a:r>
          </a:p>
          <a:p>
            <a:pPr algn="ctr"/>
            <a:r>
              <a:rPr lang="en-US" altLang="en-US"/>
              <a:t>positive BB number = fallthru direction</a:t>
            </a:r>
          </a:p>
          <a:p>
            <a:pPr algn="ctr"/>
            <a:r>
              <a:rPr lang="en-US" altLang="en-US"/>
              <a:t>negative BB number = taken direction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Running Example – CDs</a:t>
            </a:r>
          </a:p>
        </p:txBody>
      </p:sp>
      <p:sp>
        <p:nvSpPr>
          <p:cNvPr id="23555" name="Rectangle 3"/>
          <p:cNvSpPr>
            <a:spLocks noChangeArrowheads="1"/>
          </p:cNvSpPr>
          <p:nvPr/>
        </p:nvSpPr>
        <p:spPr bwMode="auto">
          <a:xfrm>
            <a:off x="1905000" y="25146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BB2</a:t>
            </a:r>
          </a:p>
        </p:txBody>
      </p:sp>
      <p:sp>
        <p:nvSpPr>
          <p:cNvPr id="23556" name="Rectangle 4"/>
          <p:cNvSpPr>
            <a:spLocks noChangeArrowheads="1"/>
          </p:cNvSpPr>
          <p:nvPr/>
        </p:nvSpPr>
        <p:spPr bwMode="auto">
          <a:xfrm>
            <a:off x="1295400" y="32766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BB4</a:t>
            </a:r>
          </a:p>
        </p:txBody>
      </p:sp>
      <p:sp>
        <p:nvSpPr>
          <p:cNvPr id="23557" name="Rectangle 5"/>
          <p:cNvSpPr>
            <a:spLocks noChangeArrowheads="1"/>
          </p:cNvSpPr>
          <p:nvPr/>
        </p:nvSpPr>
        <p:spPr bwMode="auto">
          <a:xfrm>
            <a:off x="1981200" y="48768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BB7</a:t>
            </a:r>
          </a:p>
        </p:txBody>
      </p:sp>
      <p:sp>
        <p:nvSpPr>
          <p:cNvPr id="23558" name="Rectangle 6"/>
          <p:cNvSpPr>
            <a:spLocks noChangeArrowheads="1"/>
          </p:cNvSpPr>
          <p:nvPr/>
        </p:nvSpPr>
        <p:spPr bwMode="auto">
          <a:xfrm>
            <a:off x="2590800" y="40386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BB6</a:t>
            </a:r>
          </a:p>
        </p:txBody>
      </p:sp>
      <p:sp>
        <p:nvSpPr>
          <p:cNvPr id="23559" name="Line 7"/>
          <p:cNvSpPr>
            <a:spLocks noChangeShapeType="1"/>
          </p:cNvSpPr>
          <p:nvPr/>
        </p:nvSpPr>
        <p:spPr bwMode="auto">
          <a:xfrm>
            <a:off x="2286000" y="2971800"/>
            <a:ext cx="762000" cy="1066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60" name="Line 8"/>
          <p:cNvSpPr>
            <a:spLocks noChangeShapeType="1"/>
          </p:cNvSpPr>
          <p:nvPr/>
        </p:nvSpPr>
        <p:spPr bwMode="auto">
          <a:xfrm flipH="1">
            <a:off x="1676400" y="2971800"/>
            <a:ext cx="6096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61" name="Line 9"/>
          <p:cNvSpPr>
            <a:spLocks noChangeShapeType="1"/>
          </p:cNvSpPr>
          <p:nvPr/>
        </p:nvSpPr>
        <p:spPr bwMode="auto">
          <a:xfrm>
            <a:off x="1676400" y="3733800"/>
            <a:ext cx="11430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62" name="Line 10"/>
          <p:cNvSpPr>
            <a:spLocks noChangeShapeType="1"/>
          </p:cNvSpPr>
          <p:nvPr/>
        </p:nvSpPr>
        <p:spPr bwMode="auto">
          <a:xfrm flipH="1">
            <a:off x="1676400" y="37338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63" name="Rectangle 11"/>
          <p:cNvSpPr>
            <a:spLocks noChangeArrowheads="1"/>
          </p:cNvSpPr>
          <p:nvPr/>
        </p:nvSpPr>
        <p:spPr bwMode="auto">
          <a:xfrm>
            <a:off x="1295400" y="40386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BB5</a:t>
            </a:r>
          </a:p>
        </p:txBody>
      </p:sp>
      <p:sp>
        <p:nvSpPr>
          <p:cNvPr id="23564" name="Line 12"/>
          <p:cNvSpPr>
            <a:spLocks noChangeShapeType="1"/>
          </p:cNvSpPr>
          <p:nvPr/>
        </p:nvSpPr>
        <p:spPr bwMode="auto">
          <a:xfrm>
            <a:off x="1752600" y="4495800"/>
            <a:ext cx="5334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65" name="Line 13"/>
          <p:cNvSpPr>
            <a:spLocks noChangeShapeType="1"/>
          </p:cNvSpPr>
          <p:nvPr/>
        </p:nvSpPr>
        <p:spPr bwMode="auto">
          <a:xfrm flipH="1">
            <a:off x="2438400" y="4495800"/>
            <a:ext cx="5334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66" name="Rectangle 14"/>
          <p:cNvSpPr>
            <a:spLocks noChangeArrowheads="1"/>
          </p:cNvSpPr>
          <p:nvPr/>
        </p:nvSpPr>
        <p:spPr bwMode="auto">
          <a:xfrm>
            <a:off x="2514600" y="17526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BB1</a:t>
            </a:r>
          </a:p>
        </p:txBody>
      </p:sp>
      <p:sp>
        <p:nvSpPr>
          <p:cNvPr id="23567" name="Line 15"/>
          <p:cNvSpPr>
            <a:spLocks noChangeShapeType="1"/>
          </p:cNvSpPr>
          <p:nvPr/>
        </p:nvSpPr>
        <p:spPr bwMode="auto">
          <a:xfrm flipH="1">
            <a:off x="2286000" y="2209800"/>
            <a:ext cx="6096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68" name="Line 16"/>
          <p:cNvSpPr>
            <a:spLocks noChangeShapeType="1"/>
          </p:cNvSpPr>
          <p:nvPr/>
        </p:nvSpPr>
        <p:spPr bwMode="auto">
          <a:xfrm>
            <a:off x="2895600" y="2209800"/>
            <a:ext cx="5334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69" name="Rectangle 17"/>
          <p:cNvSpPr>
            <a:spLocks noChangeArrowheads="1"/>
          </p:cNvSpPr>
          <p:nvPr/>
        </p:nvSpPr>
        <p:spPr bwMode="auto">
          <a:xfrm>
            <a:off x="3124200" y="25146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BB3</a:t>
            </a:r>
          </a:p>
        </p:txBody>
      </p:sp>
      <p:sp>
        <p:nvSpPr>
          <p:cNvPr id="23570" name="Rectangle 18"/>
          <p:cNvSpPr>
            <a:spLocks noChangeArrowheads="1"/>
          </p:cNvSpPr>
          <p:nvPr/>
        </p:nvSpPr>
        <p:spPr bwMode="auto">
          <a:xfrm>
            <a:off x="2667000" y="56388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BB8</a:t>
            </a:r>
          </a:p>
        </p:txBody>
      </p:sp>
      <p:sp>
        <p:nvSpPr>
          <p:cNvPr id="23571" name="Line 19"/>
          <p:cNvSpPr>
            <a:spLocks noChangeShapeType="1"/>
          </p:cNvSpPr>
          <p:nvPr/>
        </p:nvSpPr>
        <p:spPr bwMode="auto">
          <a:xfrm>
            <a:off x="2438400" y="5334000"/>
            <a:ext cx="5334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72" name="Line 20"/>
          <p:cNvSpPr>
            <a:spLocks noChangeShapeType="1"/>
          </p:cNvSpPr>
          <p:nvPr/>
        </p:nvSpPr>
        <p:spPr bwMode="auto">
          <a:xfrm flipH="1">
            <a:off x="3352800" y="2971800"/>
            <a:ext cx="152400" cy="2667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73" name="Text Box 21"/>
          <p:cNvSpPr txBox="1">
            <a:spLocks noChangeArrowheads="1"/>
          </p:cNvSpPr>
          <p:nvPr/>
        </p:nvSpPr>
        <p:spPr bwMode="auto">
          <a:xfrm>
            <a:off x="1981200" y="2130425"/>
            <a:ext cx="550863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b &lt; 0</a:t>
            </a:r>
          </a:p>
        </p:txBody>
      </p:sp>
      <p:sp>
        <p:nvSpPr>
          <p:cNvPr id="23574" name="Text Box 22"/>
          <p:cNvSpPr txBox="1">
            <a:spLocks noChangeArrowheads="1"/>
          </p:cNvSpPr>
          <p:nvPr/>
        </p:nvSpPr>
        <p:spPr bwMode="auto">
          <a:xfrm>
            <a:off x="3200400" y="2130425"/>
            <a:ext cx="65087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b &gt;= 0</a:t>
            </a:r>
          </a:p>
        </p:txBody>
      </p:sp>
      <p:sp>
        <p:nvSpPr>
          <p:cNvPr id="23575" name="Text Box 23"/>
          <p:cNvSpPr txBox="1">
            <a:spLocks noChangeArrowheads="1"/>
          </p:cNvSpPr>
          <p:nvPr/>
        </p:nvSpPr>
        <p:spPr bwMode="auto">
          <a:xfrm>
            <a:off x="2438400" y="2968625"/>
            <a:ext cx="6413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c &lt;= 0</a:t>
            </a:r>
          </a:p>
        </p:txBody>
      </p:sp>
      <p:sp>
        <p:nvSpPr>
          <p:cNvPr id="23576" name="Text Box 24"/>
          <p:cNvSpPr txBox="1">
            <a:spLocks noChangeArrowheads="1"/>
          </p:cNvSpPr>
          <p:nvPr/>
        </p:nvSpPr>
        <p:spPr bwMode="auto">
          <a:xfrm>
            <a:off x="1371600" y="2892425"/>
            <a:ext cx="541338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c &gt; 0</a:t>
            </a:r>
          </a:p>
        </p:txBody>
      </p:sp>
      <p:sp>
        <p:nvSpPr>
          <p:cNvPr id="23577" name="Text Box 25"/>
          <p:cNvSpPr txBox="1">
            <a:spLocks noChangeArrowheads="1"/>
          </p:cNvSpPr>
          <p:nvPr/>
        </p:nvSpPr>
        <p:spPr bwMode="auto">
          <a:xfrm>
            <a:off x="1066800" y="3730625"/>
            <a:ext cx="639763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b &gt; 13</a:t>
            </a:r>
          </a:p>
        </p:txBody>
      </p:sp>
      <p:sp>
        <p:nvSpPr>
          <p:cNvPr id="23578" name="Text Box 26"/>
          <p:cNvSpPr txBox="1">
            <a:spLocks noChangeArrowheads="1"/>
          </p:cNvSpPr>
          <p:nvPr/>
        </p:nvSpPr>
        <p:spPr bwMode="auto">
          <a:xfrm>
            <a:off x="2057400" y="3578225"/>
            <a:ext cx="73977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b &lt;= 13</a:t>
            </a:r>
          </a:p>
        </p:txBody>
      </p:sp>
      <p:sp>
        <p:nvSpPr>
          <p:cNvPr id="23579" name="Text Box 27"/>
          <p:cNvSpPr txBox="1">
            <a:spLocks noChangeArrowheads="1"/>
          </p:cNvSpPr>
          <p:nvPr/>
        </p:nvSpPr>
        <p:spPr bwMode="auto">
          <a:xfrm>
            <a:off x="2819400" y="3273425"/>
            <a:ext cx="7302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c &lt;= 25</a:t>
            </a:r>
          </a:p>
        </p:txBody>
      </p:sp>
      <p:sp>
        <p:nvSpPr>
          <p:cNvPr id="23580" name="Text Box 28"/>
          <p:cNvSpPr txBox="1">
            <a:spLocks noChangeArrowheads="1"/>
          </p:cNvSpPr>
          <p:nvPr/>
        </p:nvSpPr>
        <p:spPr bwMode="auto">
          <a:xfrm>
            <a:off x="3733800" y="3273425"/>
            <a:ext cx="630238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c &gt; 25</a:t>
            </a:r>
          </a:p>
        </p:txBody>
      </p:sp>
      <p:sp>
        <p:nvSpPr>
          <p:cNvPr id="23581" name="Text Box 29"/>
          <p:cNvSpPr txBox="1">
            <a:spLocks noChangeArrowheads="1"/>
          </p:cNvSpPr>
          <p:nvPr/>
        </p:nvSpPr>
        <p:spPr bwMode="auto">
          <a:xfrm>
            <a:off x="3429000" y="5940425"/>
            <a:ext cx="630238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e &lt; 34</a:t>
            </a:r>
          </a:p>
        </p:txBody>
      </p:sp>
      <p:sp>
        <p:nvSpPr>
          <p:cNvPr id="23582" name="Text Box 30"/>
          <p:cNvSpPr txBox="1">
            <a:spLocks noChangeArrowheads="1"/>
          </p:cNvSpPr>
          <p:nvPr/>
        </p:nvSpPr>
        <p:spPr bwMode="auto">
          <a:xfrm>
            <a:off x="2743200" y="4949825"/>
            <a:ext cx="47307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d++</a:t>
            </a:r>
          </a:p>
        </p:txBody>
      </p:sp>
      <p:sp>
        <p:nvSpPr>
          <p:cNvPr id="23583" name="Text Box 31"/>
          <p:cNvSpPr txBox="1">
            <a:spLocks noChangeArrowheads="1"/>
          </p:cNvSpPr>
          <p:nvPr/>
        </p:nvSpPr>
        <p:spPr bwMode="auto">
          <a:xfrm>
            <a:off x="2209800" y="5711825"/>
            <a:ext cx="4635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a++</a:t>
            </a:r>
          </a:p>
        </p:txBody>
      </p:sp>
      <p:sp>
        <p:nvSpPr>
          <p:cNvPr id="23584" name="Text Box 32"/>
          <p:cNvSpPr txBox="1">
            <a:spLocks noChangeArrowheads="1"/>
          </p:cNvSpPr>
          <p:nvPr/>
        </p:nvSpPr>
        <p:spPr bwMode="auto">
          <a:xfrm>
            <a:off x="3886200" y="2590800"/>
            <a:ext cx="6096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e++</a:t>
            </a:r>
          </a:p>
        </p:txBody>
      </p:sp>
      <p:sp>
        <p:nvSpPr>
          <p:cNvPr id="23585" name="Text Box 33"/>
          <p:cNvSpPr txBox="1">
            <a:spLocks noChangeArrowheads="1"/>
          </p:cNvSpPr>
          <p:nvPr/>
        </p:nvSpPr>
        <p:spPr bwMode="auto">
          <a:xfrm>
            <a:off x="838200" y="4114800"/>
            <a:ext cx="5334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b++</a:t>
            </a:r>
          </a:p>
        </p:txBody>
      </p:sp>
      <p:sp>
        <p:nvSpPr>
          <p:cNvPr id="23586" name="Text Box 34"/>
          <p:cNvSpPr txBox="1">
            <a:spLocks noChangeArrowheads="1"/>
          </p:cNvSpPr>
          <p:nvPr/>
        </p:nvSpPr>
        <p:spPr bwMode="auto">
          <a:xfrm>
            <a:off x="3429000" y="4114800"/>
            <a:ext cx="5334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c++</a:t>
            </a:r>
          </a:p>
        </p:txBody>
      </p:sp>
      <p:sp>
        <p:nvSpPr>
          <p:cNvPr id="23587" name="Rectangle 35"/>
          <p:cNvSpPr>
            <a:spLocks noChangeArrowheads="1"/>
          </p:cNvSpPr>
          <p:nvPr/>
        </p:nvSpPr>
        <p:spPr bwMode="auto">
          <a:xfrm>
            <a:off x="4267200" y="5943600"/>
            <a:ext cx="762000" cy="457200"/>
          </a:xfrm>
          <a:prstGeom prst="rect">
            <a:avLst/>
          </a:prstGeom>
          <a:solidFill>
            <a:srgbClr val="66FF99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BB9</a:t>
            </a:r>
          </a:p>
        </p:txBody>
      </p:sp>
      <p:sp>
        <p:nvSpPr>
          <p:cNvPr id="23588" name="Line 36"/>
          <p:cNvSpPr>
            <a:spLocks noChangeShapeType="1"/>
          </p:cNvSpPr>
          <p:nvPr/>
        </p:nvSpPr>
        <p:spPr bwMode="auto">
          <a:xfrm>
            <a:off x="3581400" y="2971800"/>
            <a:ext cx="990600" cy="2971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89" name="Line 37"/>
          <p:cNvSpPr>
            <a:spLocks noChangeShapeType="1"/>
          </p:cNvSpPr>
          <p:nvPr/>
        </p:nvSpPr>
        <p:spPr bwMode="auto">
          <a:xfrm>
            <a:off x="3124200" y="6172200"/>
            <a:ext cx="1143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90" name="Text Box 38"/>
          <p:cNvSpPr txBox="1">
            <a:spLocks noChangeArrowheads="1"/>
          </p:cNvSpPr>
          <p:nvPr/>
        </p:nvSpPr>
        <p:spPr bwMode="auto">
          <a:xfrm>
            <a:off x="5638800" y="3502025"/>
            <a:ext cx="2900363" cy="3140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2000" u="sng"/>
              <a:t>Control deps (left is taken)</a:t>
            </a:r>
            <a:endParaRPr lang="en-US" altLang="en-US" sz="2000"/>
          </a:p>
          <a:p>
            <a:r>
              <a:rPr lang="en-US" altLang="en-US" sz="2000"/>
              <a:t>BB1:</a:t>
            </a:r>
          </a:p>
          <a:p>
            <a:r>
              <a:rPr lang="en-US" altLang="en-US" sz="2000"/>
              <a:t>BB2:</a:t>
            </a:r>
          </a:p>
          <a:p>
            <a:r>
              <a:rPr lang="en-US" altLang="en-US" sz="2000"/>
              <a:t>BB3:</a:t>
            </a:r>
          </a:p>
          <a:p>
            <a:r>
              <a:rPr lang="en-US" altLang="en-US" sz="2000"/>
              <a:t>BB4:</a:t>
            </a:r>
          </a:p>
          <a:p>
            <a:r>
              <a:rPr lang="en-US" altLang="en-US" sz="2000"/>
              <a:t>BB5:</a:t>
            </a:r>
          </a:p>
          <a:p>
            <a:r>
              <a:rPr lang="en-US" altLang="en-US" sz="2000"/>
              <a:t>BB6:</a:t>
            </a:r>
          </a:p>
          <a:p>
            <a:r>
              <a:rPr lang="en-US" altLang="en-US" sz="2000"/>
              <a:t>BB7:</a:t>
            </a:r>
          </a:p>
          <a:p>
            <a:r>
              <a:rPr lang="en-US" altLang="en-US" sz="2000"/>
              <a:t>BB8:</a:t>
            </a:r>
          </a:p>
          <a:p>
            <a:r>
              <a:rPr lang="en-US" altLang="en-US" sz="2000"/>
              <a:t>BB9:</a:t>
            </a:r>
          </a:p>
        </p:txBody>
      </p:sp>
      <p:sp>
        <p:nvSpPr>
          <p:cNvPr id="23591" name="Oval 39"/>
          <p:cNvSpPr>
            <a:spLocks noChangeArrowheads="1"/>
          </p:cNvSpPr>
          <p:nvPr/>
        </p:nvSpPr>
        <p:spPr bwMode="auto">
          <a:xfrm>
            <a:off x="990600" y="1600200"/>
            <a:ext cx="762000" cy="3810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Entry</a:t>
            </a:r>
          </a:p>
        </p:txBody>
      </p:sp>
      <p:sp>
        <p:nvSpPr>
          <p:cNvPr id="23592" name="Line 40"/>
          <p:cNvSpPr>
            <a:spLocks noChangeShapeType="1"/>
          </p:cNvSpPr>
          <p:nvPr/>
        </p:nvSpPr>
        <p:spPr bwMode="auto">
          <a:xfrm>
            <a:off x="1752600" y="1752600"/>
            <a:ext cx="76200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93" name="Oval 41"/>
          <p:cNvSpPr>
            <a:spLocks noChangeArrowheads="1"/>
          </p:cNvSpPr>
          <p:nvPr/>
        </p:nvSpPr>
        <p:spPr bwMode="auto">
          <a:xfrm>
            <a:off x="3276600" y="6400800"/>
            <a:ext cx="762000" cy="3810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Exit</a:t>
            </a:r>
          </a:p>
        </p:txBody>
      </p:sp>
      <p:sp>
        <p:nvSpPr>
          <p:cNvPr id="23594" name="Line 42"/>
          <p:cNvSpPr>
            <a:spLocks noChangeShapeType="1"/>
          </p:cNvSpPr>
          <p:nvPr/>
        </p:nvSpPr>
        <p:spPr bwMode="auto">
          <a:xfrm>
            <a:off x="4724400" y="6400800"/>
            <a:ext cx="0" cy="152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95" name="Line 43"/>
          <p:cNvSpPr>
            <a:spLocks noChangeShapeType="1"/>
          </p:cNvSpPr>
          <p:nvPr/>
        </p:nvSpPr>
        <p:spPr bwMode="auto">
          <a:xfrm flipH="1">
            <a:off x="4038600" y="6553200"/>
            <a:ext cx="685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96" name="Text Box 44"/>
          <p:cNvSpPr txBox="1">
            <a:spLocks noChangeArrowheads="1"/>
          </p:cNvSpPr>
          <p:nvPr/>
        </p:nvSpPr>
        <p:spPr bwMode="auto">
          <a:xfrm>
            <a:off x="5013325" y="1790700"/>
            <a:ext cx="3957638" cy="1465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First, nuke backedge(s)</a:t>
            </a:r>
          </a:p>
          <a:p>
            <a:r>
              <a:rPr lang="en-US" altLang="en-US"/>
              <a:t>Second, nuke exit edges</a:t>
            </a:r>
          </a:p>
          <a:p>
            <a:r>
              <a:rPr lang="en-US" altLang="en-US"/>
              <a:t>Then, Add pseudo entry/exit nodes</a:t>
            </a:r>
          </a:p>
          <a:p>
            <a:r>
              <a:rPr lang="en-US" altLang="en-US"/>
              <a:t>     - Entry </a:t>
            </a:r>
            <a:r>
              <a:rPr lang="en-US" altLang="en-US">
                <a:sym typeface="Wingdings" panose="05000000000000000000" pitchFamily="2" charset="2"/>
              </a:rPr>
              <a:t> nodes with no predecessors</a:t>
            </a:r>
          </a:p>
          <a:p>
            <a:r>
              <a:rPr lang="en-US" altLang="en-US">
                <a:sym typeface="Wingdings" panose="05000000000000000000" pitchFamily="2" charset="2"/>
              </a:rPr>
              <a:t>     - Exit  nodes with no successors</a:t>
            </a:r>
            <a:endParaRPr lang="en-US" altLang="en-US"/>
          </a:p>
        </p:txBody>
      </p:sp>
      <p:sp>
        <p:nvSpPr>
          <p:cNvPr id="23597" name="Line 45"/>
          <p:cNvSpPr>
            <a:spLocks noChangeShapeType="1"/>
          </p:cNvSpPr>
          <p:nvPr/>
        </p:nvSpPr>
        <p:spPr bwMode="auto">
          <a:xfrm>
            <a:off x="3124200" y="6096000"/>
            <a:ext cx="0" cy="76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838200"/>
            <a:ext cx="8458200" cy="615950"/>
          </a:xfrm>
        </p:spPr>
        <p:txBody>
          <a:bodyPr/>
          <a:lstStyle/>
          <a:p>
            <a:r>
              <a:rPr lang="en-US" altLang="en-US" smtClean="0"/>
              <a:t>Algorithm for Control Dependence Analysis</a:t>
            </a:r>
          </a:p>
        </p:txBody>
      </p:sp>
      <p:sp>
        <p:nvSpPr>
          <p:cNvPr id="24579" name="Text Box 3"/>
          <p:cNvSpPr txBox="1">
            <a:spLocks noChangeArrowheads="1"/>
          </p:cNvSpPr>
          <p:nvPr/>
        </p:nvSpPr>
        <p:spPr bwMode="auto">
          <a:xfrm>
            <a:off x="1203325" y="1714500"/>
            <a:ext cx="4559300" cy="5035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u="sng">
                <a:solidFill>
                  <a:schemeClr val="tx1"/>
                </a:solidFill>
              </a:rPr>
              <a:t>for each</a:t>
            </a:r>
            <a:r>
              <a:rPr lang="en-US" altLang="en-US">
                <a:solidFill>
                  <a:schemeClr val="tx1"/>
                </a:solidFill>
              </a:rPr>
              <a:t> basic block x in region</a:t>
            </a:r>
          </a:p>
          <a:p>
            <a:r>
              <a:rPr lang="en-US" altLang="en-US">
                <a:solidFill>
                  <a:schemeClr val="tx1"/>
                </a:solidFill>
              </a:rPr>
              <a:t>    </a:t>
            </a:r>
            <a:r>
              <a:rPr lang="en-US" altLang="en-US" u="sng">
                <a:solidFill>
                  <a:schemeClr val="tx1"/>
                </a:solidFill>
              </a:rPr>
              <a:t>for each</a:t>
            </a:r>
            <a:r>
              <a:rPr lang="en-US" altLang="en-US">
                <a:solidFill>
                  <a:schemeClr val="tx1"/>
                </a:solidFill>
              </a:rPr>
              <a:t> outgoing control flow edge e of x</a:t>
            </a:r>
          </a:p>
          <a:p>
            <a:r>
              <a:rPr lang="en-US" altLang="en-US">
                <a:solidFill>
                  <a:schemeClr val="tx1"/>
                </a:solidFill>
              </a:rPr>
              <a:t>        y = destination basic block of e</a:t>
            </a:r>
          </a:p>
          <a:p>
            <a:r>
              <a:rPr lang="en-US" altLang="en-US">
                <a:solidFill>
                  <a:schemeClr val="tx1"/>
                </a:solidFill>
              </a:rPr>
              <a:t>        </a:t>
            </a:r>
            <a:r>
              <a:rPr lang="en-US" altLang="en-US" u="sng">
                <a:solidFill>
                  <a:schemeClr val="tx1"/>
                </a:solidFill>
              </a:rPr>
              <a:t>if</a:t>
            </a:r>
            <a:r>
              <a:rPr lang="en-US" altLang="en-US">
                <a:solidFill>
                  <a:schemeClr val="tx1"/>
                </a:solidFill>
              </a:rPr>
              <a:t> (y not in pdom(x)) </a:t>
            </a:r>
            <a:r>
              <a:rPr lang="en-US" altLang="en-US" u="sng">
                <a:solidFill>
                  <a:schemeClr val="tx1"/>
                </a:solidFill>
              </a:rPr>
              <a:t>then</a:t>
            </a:r>
          </a:p>
          <a:p>
            <a:r>
              <a:rPr lang="en-US" altLang="en-US">
                <a:solidFill>
                  <a:schemeClr val="tx1"/>
                </a:solidFill>
              </a:rPr>
              <a:t>            lub = ipdom(x)</a:t>
            </a:r>
          </a:p>
          <a:p>
            <a:r>
              <a:rPr lang="en-US" altLang="en-US">
                <a:solidFill>
                  <a:schemeClr val="tx1"/>
                </a:solidFill>
              </a:rPr>
              <a:t>            </a:t>
            </a:r>
            <a:r>
              <a:rPr lang="en-US" altLang="en-US" u="sng">
                <a:solidFill>
                  <a:schemeClr val="tx1"/>
                </a:solidFill>
              </a:rPr>
              <a:t>if</a:t>
            </a:r>
            <a:r>
              <a:rPr lang="en-US" altLang="en-US">
                <a:solidFill>
                  <a:schemeClr val="tx1"/>
                </a:solidFill>
              </a:rPr>
              <a:t> (e corresponds to a taken branch) </a:t>
            </a:r>
            <a:r>
              <a:rPr lang="en-US" altLang="en-US" u="sng">
                <a:solidFill>
                  <a:schemeClr val="tx1"/>
                </a:solidFill>
              </a:rPr>
              <a:t>then</a:t>
            </a:r>
          </a:p>
          <a:p>
            <a:r>
              <a:rPr lang="en-US" altLang="en-US">
                <a:solidFill>
                  <a:schemeClr val="tx1"/>
                </a:solidFill>
              </a:rPr>
              <a:t>                x_id = -x.id</a:t>
            </a:r>
          </a:p>
          <a:p>
            <a:r>
              <a:rPr lang="en-US" altLang="en-US">
                <a:solidFill>
                  <a:schemeClr val="tx1"/>
                </a:solidFill>
              </a:rPr>
              <a:t>            </a:t>
            </a:r>
            <a:r>
              <a:rPr lang="en-US" altLang="en-US" u="sng">
                <a:solidFill>
                  <a:schemeClr val="tx1"/>
                </a:solidFill>
              </a:rPr>
              <a:t>else</a:t>
            </a:r>
          </a:p>
          <a:p>
            <a:r>
              <a:rPr lang="en-US" altLang="en-US">
                <a:solidFill>
                  <a:schemeClr val="tx1"/>
                </a:solidFill>
              </a:rPr>
              <a:t>                x_id = x.id</a:t>
            </a:r>
          </a:p>
          <a:p>
            <a:r>
              <a:rPr lang="en-US" altLang="en-US">
                <a:solidFill>
                  <a:schemeClr val="tx1"/>
                </a:solidFill>
              </a:rPr>
              <a:t>            </a:t>
            </a:r>
            <a:r>
              <a:rPr lang="en-US" altLang="en-US" u="sng">
                <a:solidFill>
                  <a:schemeClr val="tx1"/>
                </a:solidFill>
              </a:rPr>
              <a:t>endif</a:t>
            </a:r>
          </a:p>
          <a:p>
            <a:r>
              <a:rPr lang="en-US" altLang="en-US">
                <a:solidFill>
                  <a:schemeClr val="tx1"/>
                </a:solidFill>
              </a:rPr>
              <a:t>            t = y</a:t>
            </a:r>
          </a:p>
          <a:p>
            <a:r>
              <a:rPr lang="en-US" altLang="en-US">
                <a:solidFill>
                  <a:schemeClr val="tx1"/>
                </a:solidFill>
              </a:rPr>
              <a:t>            </a:t>
            </a:r>
            <a:r>
              <a:rPr lang="en-US" altLang="en-US" u="sng">
                <a:solidFill>
                  <a:schemeClr val="tx1"/>
                </a:solidFill>
              </a:rPr>
              <a:t>while</a:t>
            </a:r>
            <a:r>
              <a:rPr lang="en-US" altLang="en-US">
                <a:solidFill>
                  <a:schemeClr val="tx1"/>
                </a:solidFill>
              </a:rPr>
              <a:t> (t != lub) </a:t>
            </a:r>
            <a:r>
              <a:rPr lang="en-US" altLang="en-US" u="sng">
                <a:solidFill>
                  <a:schemeClr val="tx1"/>
                </a:solidFill>
              </a:rPr>
              <a:t>do</a:t>
            </a:r>
          </a:p>
          <a:p>
            <a:r>
              <a:rPr lang="en-US" altLang="en-US">
                <a:solidFill>
                  <a:schemeClr val="tx1"/>
                </a:solidFill>
              </a:rPr>
              <a:t>                cd(t) += x_id;</a:t>
            </a:r>
          </a:p>
          <a:p>
            <a:r>
              <a:rPr lang="en-US" altLang="en-US">
                <a:solidFill>
                  <a:schemeClr val="tx1"/>
                </a:solidFill>
              </a:rPr>
              <a:t>                t = ipdom(t)</a:t>
            </a:r>
          </a:p>
          <a:p>
            <a:r>
              <a:rPr lang="en-US" altLang="en-US">
                <a:solidFill>
                  <a:schemeClr val="tx1"/>
                </a:solidFill>
              </a:rPr>
              <a:t>            </a:t>
            </a:r>
            <a:r>
              <a:rPr lang="en-US" altLang="en-US" u="sng">
                <a:solidFill>
                  <a:schemeClr val="tx1"/>
                </a:solidFill>
              </a:rPr>
              <a:t>endwhile</a:t>
            </a:r>
          </a:p>
          <a:p>
            <a:r>
              <a:rPr lang="en-US" altLang="en-US">
                <a:solidFill>
                  <a:schemeClr val="tx1"/>
                </a:solidFill>
              </a:rPr>
              <a:t>        </a:t>
            </a:r>
            <a:r>
              <a:rPr lang="en-US" altLang="en-US" u="sng">
                <a:solidFill>
                  <a:schemeClr val="tx1"/>
                </a:solidFill>
              </a:rPr>
              <a:t>endif</a:t>
            </a:r>
          </a:p>
          <a:p>
            <a:r>
              <a:rPr lang="en-US" altLang="en-US">
                <a:solidFill>
                  <a:schemeClr val="tx1"/>
                </a:solidFill>
              </a:rPr>
              <a:t>     </a:t>
            </a:r>
            <a:r>
              <a:rPr lang="en-US" altLang="en-US" u="sng">
                <a:solidFill>
                  <a:schemeClr val="tx1"/>
                </a:solidFill>
              </a:rPr>
              <a:t>endfor</a:t>
            </a:r>
          </a:p>
          <a:p>
            <a:r>
              <a:rPr lang="en-US" altLang="en-US" u="sng">
                <a:solidFill>
                  <a:schemeClr val="tx1"/>
                </a:solidFill>
              </a:rPr>
              <a:t>endfor</a:t>
            </a:r>
          </a:p>
        </p:txBody>
      </p:sp>
      <p:sp>
        <p:nvSpPr>
          <p:cNvPr id="24580" name="Text Box 4"/>
          <p:cNvSpPr txBox="1">
            <a:spLocks noChangeArrowheads="1"/>
          </p:cNvSpPr>
          <p:nvPr/>
        </p:nvSpPr>
        <p:spPr bwMode="auto">
          <a:xfrm>
            <a:off x="5029200" y="3883025"/>
            <a:ext cx="3562350" cy="2014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u="sng"/>
              <a:t>Notes</a:t>
            </a:r>
          </a:p>
          <a:p>
            <a:pPr algn="ctr"/>
            <a:endParaRPr lang="en-US" altLang="en-US" u="sng"/>
          </a:p>
          <a:p>
            <a:pPr algn="ctr"/>
            <a:r>
              <a:rPr lang="en-US" altLang="en-US"/>
              <a:t>Compute cd(x) which contains those</a:t>
            </a:r>
          </a:p>
          <a:p>
            <a:pPr algn="ctr"/>
            <a:r>
              <a:rPr lang="en-US" altLang="en-US"/>
              <a:t>BBs which x is control dependent on</a:t>
            </a:r>
          </a:p>
          <a:p>
            <a:pPr algn="ctr"/>
            <a:endParaRPr lang="en-US" altLang="en-US"/>
          </a:p>
          <a:p>
            <a:pPr algn="ctr"/>
            <a:r>
              <a:rPr lang="en-US" altLang="en-US"/>
              <a:t>Iterate on per edge basis, adding</a:t>
            </a:r>
          </a:p>
          <a:p>
            <a:pPr algn="ctr"/>
            <a:r>
              <a:rPr lang="en-US" altLang="en-US"/>
              <a:t>edge to each cd set it is a member of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Running Example – Post Dominators</a:t>
            </a:r>
          </a:p>
        </p:txBody>
      </p:sp>
      <p:sp>
        <p:nvSpPr>
          <p:cNvPr id="25603" name="Rectangle 3"/>
          <p:cNvSpPr>
            <a:spLocks noChangeArrowheads="1"/>
          </p:cNvSpPr>
          <p:nvPr/>
        </p:nvSpPr>
        <p:spPr bwMode="auto">
          <a:xfrm>
            <a:off x="1905000" y="25146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BB2</a:t>
            </a:r>
          </a:p>
        </p:txBody>
      </p:sp>
      <p:sp>
        <p:nvSpPr>
          <p:cNvPr id="25604" name="Rectangle 4"/>
          <p:cNvSpPr>
            <a:spLocks noChangeArrowheads="1"/>
          </p:cNvSpPr>
          <p:nvPr/>
        </p:nvSpPr>
        <p:spPr bwMode="auto">
          <a:xfrm>
            <a:off x="1295400" y="32766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BB4</a:t>
            </a:r>
          </a:p>
        </p:txBody>
      </p:sp>
      <p:sp>
        <p:nvSpPr>
          <p:cNvPr id="25605" name="Rectangle 5"/>
          <p:cNvSpPr>
            <a:spLocks noChangeArrowheads="1"/>
          </p:cNvSpPr>
          <p:nvPr/>
        </p:nvSpPr>
        <p:spPr bwMode="auto">
          <a:xfrm>
            <a:off x="1981200" y="48768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BB7</a:t>
            </a:r>
          </a:p>
        </p:txBody>
      </p:sp>
      <p:sp>
        <p:nvSpPr>
          <p:cNvPr id="25606" name="Rectangle 6"/>
          <p:cNvSpPr>
            <a:spLocks noChangeArrowheads="1"/>
          </p:cNvSpPr>
          <p:nvPr/>
        </p:nvSpPr>
        <p:spPr bwMode="auto">
          <a:xfrm>
            <a:off x="2590800" y="40386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BB6</a:t>
            </a:r>
          </a:p>
        </p:txBody>
      </p:sp>
      <p:sp>
        <p:nvSpPr>
          <p:cNvPr id="25607" name="Line 7"/>
          <p:cNvSpPr>
            <a:spLocks noChangeShapeType="1"/>
          </p:cNvSpPr>
          <p:nvPr/>
        </p:nvSpPr>
        <p:spPr bwMode="auto">
          <a:xfrm>
            <a:off x="2286000" y="2971800"/>
            <a:ext cx="762000" cy="1066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08" name="Line 8"/>
          <p:cNvSpPr>
            <a:spLocks noChangeShapeType="1"/>
          </p:cNvSpPr>
          <p:nvPr/>
        </p:nvSpPr>
        <p:spPr bwMode="auto">
          <a:xfrm flipH="1">
            <a:off x="1676400" y="2971800"/>
            <a:ext cx="6096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09" name="Line 9"/>
          <p:cNvSpPr>
            <a:spLocks noChangeShapeType="1"/>
          </p:cNvSpPr>
          <p:nvPr/>
        </p:nvSpPr>
        <p:spPr bwMode="auto">
          <a:xfrm>
            <a:off x="1676400" y="3733800"/>
            <a:ext cx="11430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10" name="Line 10"/>
          <p:cNvSpPr>
            <a:spLocks noChangeShapeType="1"/>
          </p:cNvSpPr>
          <p:nvPr/>
        </p:nvSpPr>
        <p:spPr bwMode="auto">
          <a:xfrm flipH="1">
            <a:off x="1676400" y="37338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11" name="Rectangle 11"/>
          <p:cNvSpPr>
            <a:spLocks noChangeArrowheads="1"/>
          </p:cNvSpPr>
          <p:nvPr/>
        </p:nvSpPr>
        <p:spPr bwMode="auto">
          <a:xfrm>
            <a:off x="1295400" y="40386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BB5</a:t>
            </a:r>
          </a:p>
        </p:txBody>
      </p:sp>
      <p:sp>
        <p:nvSpPr>
          <p:cNvPr id="25612" name="Line 12"/>
          <p:cNvSpPr>
            <a:spLocks noChangeShapeType="1"/>
          </p:cNvSpPr>
          <p:nvPr/>
        </p:nvSpPr>
        <p:spPr bwMode="auto">
          <a:xfrm>
            <a:off x="1752600" y="4495800"/>
            <a:ext cx="5334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13" name="Line 13"/>
          <p:cNvSpPr>
            <a:spLocks noChangeShapeType="1"/>
          </p:cNvSpPr>
          <p:nvPr/>
        </p:nvSpPr>
        <p:spPr bwMode="auto">
          <a:xfrm flipH="1">
            <a:off x="2438400" y="4495800"/>
            <a:ext cx="5334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14" name="Rectangle 14"/>
          <p:cNvSpPr>
            <a:spLocks noChangeArrowheads="1"/>
          </p:cNvSpPr>
          <p:nvPr/>
        </p:nvSpPr>
        <p:spPr bwMode="auto">
          <a:xfrm>
            <a:off x="2514600" y="17526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BB1</a:t>
            </a:r>
          </a:p>
        </p:txBody>
      </p:sp>
      <p:sp>
        <p:nvSpPr>
          <p:cNvPr id="25615" name="Line 15"/>
          <p:cNvSpPr>
            <a:spLocks noChangeShapeType="1"/>
          </p:cNvSpPr>
          <p:nvPr/>
        </p:nvSpPr>
        <p:spPr bwMode="auto">
          <a:xfrm flipH="1">
            <a:off x="2286000" y="2209800"/>
            <a:ext cx="6096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16" name="Line 16"/>
          <p:cNvSpPr>
            <a:spLocks noChangeShapeType="1"/>
          </p:cNvSpPr>
          <p:nvPr/>
        </p:nvSpPr>
        <p:spPr bwMode="auto">
          <a:xfrm>
            <a:off x="2895600" y="2209800"/>
            <a:ext cx="5334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17" name="Rectangle 17"/>
          <p:cNvSpPr>
            <a:spLocks noChangeArrowheads="1"/>
          </p:cNvSpPr>
          <p:nvPr/>
        </p:nvSpPr>
        <p:spPr bwMode="auto">
          <a:xfrm>
            <a:off x="3124200" y="25146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BB3</a:t>
            </a:r>
          </a:p>
        </p:txBody>
      </p:sp>
      <p:sp>
        <p:nvSpPr>
          <p:cNvPr id="25618" name="Rectangle 18"/>
          <p:cNvSpPr>
            <a:spLocks noChangeArrowheads="1"/>
          </p:cNvSpPr>
          <p:nvPr/>
        </p:nvSpPr>
        <p:spPr bwMode="auto">
          <a:xfrm>
            <a:off x="2667000" y="56388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BB8</a:t>
            </a:r>
          </a:p>
        </p:txBody>
      </p:sp>
      <p:sp>
        <p:nvSpPr>
          <p:cNvPr id="25619" name="Line 19"/>
          <p:cNvSpPr>
            <a:spLocks noChangeShapeType="1"/>
          </p:cNvSpPr>
          <p:nvPr/>
        </p:nvSpPr>
        <p:spPr bwMode="auto">
          <a:xfrm>
            <a:off x="2438400" y="5334000"/>
            <a:ext cx="5334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20" name="Line 20"/>
          <p:cNvSpPr>
            <a:spLocks noChangeShapeType="1"/>
          </p:cNvSpPr>
          <p:nvPr/>
        </p:nvSpPr>
        <p:spPr bwMode="auto">
          <a:xfrm flipH="1">
            <a:off x="3352800" y="2971800"/>
            <a:ext cx="152400" cy="2667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21" name="Text Box 21"/>
          <p:cNvSpPr txBox="1">
            <a:spLocks noChangeArrowheads="1"/>
          </p:cNvSpPr>
          <p:nvPr/>
        </p:nvSpPr>
        <p:spPr bwMode="auto">
          <a:xfrm>
            <a:off x="1981200" y="2130425"/>
            <a:ext cx="550863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b &lt; 0</a:t>
            </a:r>
          </a:p>
        </p:txBody>
      </p:sp>
      <p:sp>
        <p:nvSpPr>
          <p:cNvPr id="25622" name="Text Box 22"/>
          <p:cNvSpPr txBox="1">
            <a:spLocks noChangeArrowheads="1"/>
          </p:cNvSpPr>
          <p:nvPr/>
        </p:nvSpPr>
        <p:spPr bwMode="auto">
          <a:xfrm>
            <a:off x="3200400" y="2130425"/>
            <a:ext cx="65087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b &gt;= 0</a:t>
            </a:r>
          </a:p>
        </p:txBody>
      </p:sp>
      <p:sp>
        <p:nvSpPr>
          <p:cNvPr id="25623" name="Text Box 23"/>
          <p:cNvSpPr txBox="1">
            <a:spLocks noChangeArrowheads="1"/>
          </p:cNvSpPr>
          <p:nvPr/>
        </p:nvSpPr>
        <p:spPr bwMode="auto">
          <a:xfrm>
            <a:off x="2438400" y="2968625"/>
            <a:ext cx="6413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c &lt;= 0</a:t>
            </a:r>
          </a:p>
        </p:txBody>
      </p:sp>
      <p:sp>
        <p:nvSpPr>
          <p:cNvPr id="25624" name="Text Box 24"/>
          <p:cNvSpPr txBox="1">
            <a:spLocks noChangeArrowheads="1"/>
          </p:cNvSpPr>
          <p:nvPr/>
        </p:nvSpPr>
        <p:spPr bwMode="auto">
          <a:xfrm>
            <a:off x="1371600" y="2892425"/>
            <a:ext cx="541338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c &gt; 0</a:t>
            </a:r>
          </a:p>
        </p:txBody>
      </p:sp>
      <p:sp>
        <p:nvSpPr>
          <p:cNvPr id="25625" name="Text Box 25"/>
          <p:cNvSpPr txBox="1">
            <a:spLocks noChangeArrowheads="1"/>
          </p:cNvSpPr>
          <p:nvPr/>
        </p:nvSpPr>
        <p:spPr bwMode="auto">
          <a:xfrm>
            <a:off x="1066800" y="3730625"/>
            <a:ext cx="639763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b &gt; 13</a:t>
            </a:r>
          </a:p>
        </p:txBody>
      </p:sp>
      <p:sp>
        <p:nvSpPr>
          <p:cNvPr id="25626" name="Text Box 26"/>
          <p:cNvSpPr txBox="1">
            <a:spLocks noChangeArrowheads="1"/>
          </p:cNvSpPr>
          <p:nvPr/>
        </p:nvSpPr>
        <p:spPr bwMode="auto">
          <a:xfrm>
            <a:off x="2057400" y="3578225"/>
            <a:ext cx="73977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b &lt;= 13</a:t>
            </a:r>
          </a:p>
        </p:txBody>
      </p:sp>
      <p:sp>
        <p:nvSpPr>
          <p:cNvPr id="25627" name="Text Box 27"/>
          <p:cNvSpPr txBox="1">
            <a:spLocks noChangeArrowheads="1"/>
          </p:cNvSpPr>
          <p:nvPr/>
        </p:nvSpPr>
        <p:spPr bwMode="auto">
          <a:xfrm>
            <a:off x="2819400" y="3273425"/>
            <a:ext cx="7302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c &lt;= 25</a:t>
            </a:r>
          </a:p>
        </p:txBody>
      </p:sp>
      <p:sp>
        <p:nvSpPr>
          <p:cNvPr id="25628" name="Text Box 28"/>
          <p:cNvSpPr txBox="1">
            <a:spLocks noChangeArrowheads="1"/>
          </p:cNvSpPr>
          <p:nvPr/>
        </p:nvSpPr>
        <p:spPr bwMode="auto">
          <a:xfrm>
            <a:off x="3733800" y="3273425"/>
            <a:ext cx="630238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c &gt; 25</a:t>
            </a:r>
          </a:p>
        </p:txBody>
      </p:sp>
      <p:sp>
        <p:nvSpPr>
          <p:cNvPr id="25629" name="Text Box 29"/>
          <p:cNvSpPr txBox="1">
            <a:spLocks noChangeArrowheads="1"/>
          </p:cNvSpPr>
          <p:nvPr/>
        </p:nvSpPr>
        <p:spPr bwMode="auto">
          <a:xfrm>
            <a:off x="3429000" y="5940425"/>
            <a:ext cx="630238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e &lt; 34</a:t>
            </a:r>
          </a:p>
        </p:txBody>
      </p:sp>
      <p:sp>
        <p:nvSpPr>
          <p:cNvPr id="25630" name="Text Box 30"/>
          <p:cNvSpPr txBox="1">
            <a:spLocks noChangeArrowheads="1"/>
          </p:cNvSpPr>
          <p:nvPr/>
        </p:nvSpPr>
        <p:spPr bwMode="auto">
          <a:xfrm>
            <a:off x="2743200" y="4949825"/>
            <a:ext cx="47307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d++</a:t>
            </a:r>
          </a:p>
        </p:txBody>
      </p:sp>
      <p:sp>
        <p:nvSpPr>
          <p:cNvPr id="25631" name="Text Box 31"/>
          <p:cNvSpPr txBox="1">
            <a:spLocks noChangeArrowheads="1"/>
          </p:cNvSpPr>
          <p:nvPr/>
        </p:nvSpPr>
        <p:spPr bwMode="auto">
          <a:xfrm>
            <a:off x="2209800" y="5711825"/>
            <a:ext cx="4635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a++</a:t>
            </a:r>
          </a:p>
        </p:txBody>
      </p:sp>
      <p:sp>
        <p:nvSpPr>
          <p:cNvPr id="25632" name="Text Box 32"/>
          <p:cNvSpPr txBox="1">
            <a:spLocks noChangeArrowheads="1"/>
          </p:cNvSpPr>
          <p:nvPr/>
        </p:nvSpPr>
        <p:spPr bwMode="auto">
          <a:xfrm>
            <a:off x="3886200" y="2590800"/>
            <a:ext cx="6858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e++</a:t>
            </a:r>
          </a:p>
        </p:txBody>
      </p:sp>
      <p:sp>
        <p:nvSpPr>
          <p:cNvPr id="25633" name="Text Box 33"/>
          <p:cNvSpPr txBox="1">
            <a:spLocks noChangeArrowheads="1"/>
          </p:cNvSpPr>
          <p:nvPr/>
        </p:nvSpPr>
        <p:spPr bwMode="auto">
          <a:xfrm>
            <a:off x="838200" y="4114800"/>
            <a:ext cx="5334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b++</a:t>
            </a:r>
          </a:p>
        </p:txBody>
      </p:sp>
      <p:sp>
        <p:nvSpPr>
          <p:cNvPr id="25634" name="Text Box 34"/>
          <p:cNvSpPr txBox="1">
            <a:spLocks noChangeArrowheads="1"/>
          </p:cNvSpPr>
          <p:nvPr/>
        </p:nvSpPr>
        <p:spPr bwMode="auto">
          <a:xfrm>
            <a:off x="3429000" y="4114800"/>
            <a:ext cx="5334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c++</a:t>
            </a:r>
          </a:p>
        </p:txBody>
      </p:sp>
      <p:sp>
        <p:nvSpPr>
          <p:cNvPr id="25635" name="Rectangle 35"/>
          <p:cNvSpPr>
            <a:spLocks noChangeArrowheads="1"/>
          </p:cNvSpPr>
          <p:nvPr/>
        </p:nvSpPr>
        <p:spPr bwMode="auto">
          <a:xfrm>
            <a:off x="4267200" y="5943600"/>
            <a:ext cx="762000" cy="457200"/>
          </a:xfrm>
          <a:prstGeom prst="rect">
            <a:avLst/>
          </a:prstGeom>
          <a:solidFill>
            <a:srgbClr val="66FF99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BB9</a:t>
            </a:r>
          </a:p>
        </p:txBody>
      </p:sp>
      <p:sp>
        <p:nvSpPr>
          <p:cNvPr id="25636" name="Line 36"/>
          <p:cNvSpPr>
            <a:spLocks noChangeShapeType="1"/>
          </p:cNvSpPr>
          <p:nvPr/>
        </p:nvSpPr>
        <p:spPr bwMode="auto">
          <a:xfrm>
            <a:off x="3581400" y="2971800"/>
            <a:ext cx="990600" cy="2971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37" name="Line 37"/>
          <p:cNvSpPr>
            <a:spLocks noChangeShapeType="1"/>
          </p:cNvSpPr>
          <p:nvPr/>
        </p:nvSpPr>
        <p:spPr bwMode="auto">
          <a:xfrm>
            <a:off x="3124200" y="6172200"/>
            <a:ext cx="1143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38" name="Text Box 38"/>
          <p:cNvSpPr txBox="1">
            <a:spLocks noChangeArrowheads="1"/>
          </p:cNvSpPr>
          <p:nvPr/>
        </p:nvSpPr>
        <p:spPr bwMode="auto">
          <a:xfrm>
            <a:off x="5237163" y="1901825"/>
            <a:ext cx="3575050" cy="3140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2000" u="sng"/>
              <a:t>	pdom		ipdom</a:t>
            </a:r>
            <a:endParaRPr lang="en-US" altLang="en-US" sz="2000"/>
          </a:p>
          <a:p>
            <a:r>
              <a:rPr lang="en-US" altLang="en-US" sz="2000"/>
              <a:t>BB1:	1, 9, ex		9</a:t>
            </a:r>
          </a:p>
          <a:p>
            <a:r>
              <a:rPr lang="en-US" altLang="en-US" sz="2000"/>
              <a:t>BB2:	2, 7, 8, 9, ex	7</a:t>
            </a:r>
          </a:p>
          <a:p>
            <a:r>
              <a:rPr lang="en-US" altLang="en-US" sz="2000"/>
              <a:t>BB3:	3, 9, ex		9</a:t>
            </a:r>
          </a:p>
          <a:p>
            <a:r>
              <a:rPr lang="en-US" altLang="en-US" sz="2000"/>
              <a:t>BB4:	4, 7, 8, 9, ex	7</a:t>
            </a:r>
          </a:p>
          <a:p>
            <a:r>
              <a:rPr lang="en-US" altLang="en-US" sz="2000"/>
              <a:t>BB5:	5, 7, 8, 9, ex	7</a:t>
            </a:r>
          </a:p>
          <a:p>
            <a:r>
              <a:rPr lang="en-US" altLang="en-US" sz="2000"/>
              <a:t>BB6:	6, 7, 8, 9, ex	7</a:t>
            </a:r>
          </a:p>
          <a:p>
            <a:r>
              <a:rPr lang="en-US" altLang="en-US" sz="2000"/>
              <a:t>BB7:	7, 8, 9, ex	8</a:t>
            </a:r>
          </a:p>
          <a:p>
            <a:r>
              <a:rPr lang="en-US" altLang="en-US" sz="2000"/>
              <a:t>BB8:	8, 9, ex		9</a:t>
            </a:r>
          </a:p>
          <a:p>
            <a:r>
              <a:rPr lang="en-US" altLang="en-US" sz="2000"/>
              <a:t>BB9:	9, ex		ex</a:t>
            </a:r>
          </a:p>
        </p:txBody>
      </p:sp>
      <p:sp>
        <p:nvSpPr>
          <p:cNvPr id="25639" name="Oval 39"/>
          <p:cNvSpPr>
            <a:spLocks noChangeArrowheads="1"/>
          </p:cNvSpPr>
          <p:nvPr/>
        </p:nvSpPr>
        <p:spPr bwMode="auto">
          <a:xfrm>
            <a:off x="990600" y="1600200"/>
            <a:ext cx="762000" cy="3810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Entry</a:t>
            </a:r>
          </a:p>
        </p:txBody>
      </p:sp>
      <p:sp>
        <p:nvSpPr>
          <p:cNvPr id="25640" name="Line 40"/>
          <p:cNvSpPr>
            <a:spLocks noChangeShapeType="1"/>
          </p:cNvSpPr>
          <p:nvPr/>
        </p:nvSpPr>
        <p:spPr bwMode="auto">
          <a:xfrm>
            <a:off x="1752600" y="1752600"/>
            <a:ext cx="76200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41" name="Oval 41"/>
          <p:cNvSpPr>
            <a:spLocks noChangeArrowheads="1"/>
          </p:cNvSpPr>
          <p:nvPr/>
        </p:nvSpPr>
        <p:spPr bwMode="auto">
          <a:xfrm>
            <a:off x="3276600" y="6400800"/>
            <a:ext cx="762000" cy="3810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Exit</a:t>
            </a:r>
          </a:p>
        </p:txBody>
      </p:sp>
      <p:sp>
        <p:nvSpPr>
          <p:cNvPr id="25642" name="Line 42"/>
          <p:cNvSpPr>
            <a:spLocks noChangeShapeType="1"/>
          </p:cNvSpPr>
          <p:nvPr/>
        </p:nvSpPr>
        <p:spPr bwMode="auto">
          <a:xfrm>
            <a:off x="4724400" y="6400800"/>
            <a:ext cx="0" cy="152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43" name="Line 43"/>
          <p:cNvSpPr>
            <a:spLocks noChangeShapeType="1"/>
          </p:cNvSpPr>
          <p:nvPr/>
        </p:nvSpPr>
        <p:spPr bwMode="auto">
          <a:xfrm flipH="1">
            <a:off x="4038600" y="6553200"/>
            <a:ext cx="685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44" name="Line 44"/>
          <p:cNvSpPr>
            <a:spLocks noChangeShapeType="1"/>
          </p:cNvSpPr>
          <p:nvPr/>
        </p:nvSpPr>
        <p:spPr bwMode="auto">
          <a:xfrm>
            <a:off x="3124200" y="6096000"/>
            <a:ext cx="0" cy="76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Announcements &amp; Reading Material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0" y="1489075"/>
            <a:ext cx="8153400" cy="5216525"/>
          </a:xfrm>
        </p:spPr>
        <p:txBody>
          <a:bodyPr/>
          <a:lstStyle/>
          <a:p>
            <a:r>
              <a:rPr lang="en-US" altLang="en-US" dirty="0" smtClean="0"/>
              <a:t>HW </a:t>
            </a:r>
            <a:r>
              <a:rPr lang="en-US" altLang="en-US" dirty="0" smtClean="0"/>
              <a:t>1 – Deadline Mon Sep </a:t>
            </a:r>
            <a:r>
              <a:rPr lang="en-US" altLang="en-US" dirty="0" smtClean="0"/>
              <a:t>15, </a:t>
            </a:r>
            <a:r>
              <a:rPr lang="en-US" altLang="en-US" dirty="0" smtClean="0"/>
              <a:t>midnight</a:t>
            </a:r>
          </a:p>
          <a:p>
            <a:pPr lvl="1"/>
            <a:r>
              <a:rPr lang="en-US" altLang="en-US" sz="1800" dirty="0" smtClean="0"/>
              <a:t>Talk to </a:t>
            </a:r>
            <a:r>
              <a:rPr lang="en-US" altLang="en-US" sz="1800" dirty="0" smtClean="0"/>
              <a:t>Naveen/</a:t>
            </a:r>
            <a:r>
              <a:rPr lang="en-US" altLang="en-US" sz="1800" dirty="0" err="1" smtClean="0"/>
              <a:t>Rishika</a:t>
            </a:r>
            <a:r>
              <a:rPr lang="en-US" altLang="en-US" sz="1800" dirty="0" smtClean="0"/>
              <a:t> </a:t>
            </a:r>
            <a:r>
              <a:rPr lang="en-US" altLang="en-US" sz="1800" dirty="0" smtClean="0"/>
              <a:t>this week if you are having troubles</a:t>
            </a:r>
          </a:p>
          <a:p>
            <a:pPr lvl="1"/>
            <a:r>
              <a:rPr lang="en-US" altLang="en-US" sz="1800" dirty="0" smtClean="0"/>
              <a:t>Refer to EECS 583 piazza group for tips and answers to questions</a:t>
            </a:r>
          </a:p>
          <a:p>
            <a:r>
              <a:rPr lang="en-US" altLang="en-US" dirty="0" smtClean="0"/>
              <a:t>Today’s class</a:t>
            </a:r>
          </a:p>
          <a:p>
            <a:pPr lvl="1"/>
            <a:r>
              <a:rPr lang="en-US" altLang="en-US" dirty="0" smtClean="0">
                <a:cs typeface="Arial" panose="020B0604020202020204" pitchFamily="34" charset="0"/>
              </a:rPr>
              <a:t>“</a:t>
            </a:r>
            <a:r>
              <a:rPr lang="en-US" altLang="en-US" sz="1800" dirty="0" smtClean="0">
                <a:cs typeface="Arial" panose="020B0604020202020204" pitchFamily="34" charset="0"/>
              </a:rPr>
              <a:t>The Program Dependence Graph and Its Use in Optimization”,</a:t>
            </a:r>
            <a:br>
              <a:rPr lang="en-US" altLang="en-US" sz="1800" dirty="0" smtClean="0">
                <a:cs typeface="Arial" panose="020B0604020202020204" pitchFamily="34" charset="0"/>
              </a:rPr>
            </a:br>
            <a:r>
              <a:rPr lang="en-US" altLang="en-US" sz="1800" dirty="0" smtClean="0">
                <a:cs typeface="Arial" panose="020B0604020202020204" pitchFamily="34" charset="0"/>
              </a:rPr>
              <a:t>J. Ferrante, K. </a:t>
            </a:r>
            <a:r>
              <a:rPr lang="en-US" altLang="en-US" sz="1800" dirty="0" err="1" smtClean="0">
                <a:cs typeface="Arial" panose="020B0604020202020204" pitchFamily="34" charset="0"/>
              </a:rPr>
              <a:t>Ottenstein</a:t>
            </a:r>
            <a:r>
              <a:rPr lang="en-US" altLang="en-US" sz="1800" dirty="0" smtClean="0">
                <a:cs typeface="Arial" panose="020B0604020202020204" pitchFamily="34" charset="0"/>
              </a:rPr>
              <a:t>, and J. Warren, ACM TOPLAS, 1987</a:t>
            </a:r>
          </a:p>
          <a:p>
            <a:pPr lvl="2"/>
            <a:r>
              <a:rPr lang="en-US" altLang="en-US" sz="1600" dirty="0" smtClean="0">
                <a:solidFill>
                  <a:srgbClr val="FF0000"/>
                </a:solidFill>
                <a:latin typeface="Arial" panose="020B0604020202020204" pitchFamily="34" charset="0"/>
              </a:rPr>
              <a:t>This is a long paper – the part we care about is the control dependence stuff.  The PDG is interesting and you should skim it over.</a:t>
            </a:r>
          </a:p>
          <a:p>
            <a:pPr lvl="1"/>
            <a:r>
              <a:rPr lang="en-US" altLang="en-US" dirty="0" smtClean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en-US" altLang="en-US" sz="1800" dirty="0" smtClean="0"/>
              <a:t>“On Predicated Execution”, Park and </a:t>
            </a:r>
            <a:r>
              <a:rPr lang="en-US" altLang="en-US" sz="1800" dirty="0" err="1" smtClean="0"/>
              <a:t>Schlansker</a:t>
            </a:r>
            <a:r>
              <a:rPr lang="en-US" altLang="en-US" sz="1800" dirty="0" smtClean="0"/>
              <a:t>, HPL Technical Report, 1991.</a:t>
            </a:r>
          </a:p>
          <a:p>
            <a:r>
              <a:rPr lang="en-US" altLang="en-US" sz="2000" dirty="0" smtClean="0"/>
              <a:t>Material for Wednesday</a:t>
            </a:r>
          </a:p>
          <a:p>
            <a:pPr lvl="1"/>
            <a:r>
              <a:rPr lang="en-US" altLang="en-US" sz="1800" i="1" dirty="0" smtClean="0">
                <a:cs typeface="Arial" panose="020B0604020202020204" pitchFamily="34" charset="0"/>
              </a:rPr>
              <a:t>Compilers: Principles, Techniques, and Tools</a:t>
            </a:r>
            <a:r>
              <a:rPr lang="en-US" altLang="en-US" sz="1800" dirty="0" smtClean="0">
                <a:cs typeface="Arial" panose="020B0604020202020204" pitchFamily="34" charset="0"/>
              </a:rPr>
              <a:t>,</a:t>
            </a:r>
            <a:br>
              <a:rPr lang="en-US" altLang="en-US" sz="1800" dirty="0" smtClean="0">
                <a:cs typeface="Arial" panose="020B0604020202020204" pitchFamily="34" charset="0"/>
              </a:rPr>
            </a:br>
            <a:r>
              <a:rPr lang="en-US" altLang="en-US" sz="1800" dirty="0" smtClean="0">
                <a:cs typeface="Arial" panose="020B0604020202020204" pitchFamily="34" charset="0"/>
              </a:rPr>
              <a:t>A. </a:t>
            </a:r>
            <a:r>
              <a:rPr lang="en-US" altLang="en-US" sz="1800" dirty="0" err="1" smtClean="0">
                <a:cs typeface="Arial" panose="020B0604020202020204" pitchFamily="34" charset="0"/>
              </a:rPr>
              <a:t>Aho</a:t>
            </a:r>
            <a:r>
              <a:rPr lang="en-US" altLang="en-US" sz="1800" dirty="0" smtClean="0">
                <a:cs typeface="Arial" panose="020B0604020202020204" pitchFamily="34" charset="0"/>
              </a:rPr>
              <a:t>, R. </a:t>
            </a:r>
            <a:r>
              <a:rPr lang="en-US" altLang="en-US" sz="1800" dirty="0" err="1" smtClean="0">
                <a:cs typeface="Arial" panose="020B0604020202020204" pitchFamily="34" charset="0"/>
              </a:rPr>
              <a:t>Sethi</a:t>
            </a:r>
            <a:r>
              <a:rPr lang="en-US" altLang="en-US" sz="1800" dirty="0" smtClean="0">
                <a:cs typeface="Arial" panose="020B0604020202020204" pitchFamily="34" charset="0"/>
              </a:rPr>
              <a:t>, and J. Ullman, Addison-Wesley, 1988.</a:t>
            </a:r>
            <a:br>
              <a:rPr lang="en-US" altLang="en-US" sz="1800" dirty="0" smtClean="0">
                <a:cs typeface="Arial" panose="020B0604020202020204" pitchFamily="34" charset="0"/>
              </a:rPr>
            </a:br>
            <a:r>
              <a:rPr lang="en-US" altLang="en-US" sz="1800" dirty="0" smtClean="0">
                <a:cs typeface="Arial" panose="020B0604020202020204" pitchFamily="34" charset="0"/>
              </a:rPr>
              <a:t>(Sections: 10.5, 10.6 Edition 1)  (Sections 9.2 Edition 2)</a:t>
            </a:r>
          </a:p>
          <a:p>
            <a:pPr lvl="1"/>
            <a:endParaRPr lang="en-US" altLang="en-US" sz="1800" dirty="0" smtClean="0"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Running Example – CDs Via Algorithm</a:t>
            </a:r>
          </a:p>
        </p:txBody>
      </p:sp>
      <p:sp>
        <p:nvSpPr>
          <p:cNvPr id="26627" name="Rectangle 3"/>
          <p:cNvSpPr>
            <a:spLocks noChangeArrowheads="1"/>
          </p:cNvSpPr>
          <p:nvPr/>
        </p:nvSpPr>
        <p:spPr bwMode="auto">
          <a:xfrm>
            <a:off x="1905000" y="25146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BB2</a:t>
            </a:r>
          </a:p>
        </p:txBody>
      </p:sp>
      <p:sp>
        <p:nvSpPr>
          <p:cNvPr id="26628" name="Rectangle 4"/>
          <p:cNvSpPr>
            <a:spLocks noChangeArrowheads="1"/>
          </p:cNvSpPr>
          <p:nvPr/>
        </p:nvSpPr>
        <p:spPr bwMode="auto">
          <a:xfrm>
            <a:off x="1295400" y="32766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BB4</a:t>
            </a:r>
          </a:p>
        </p:txBody>
      </p:sp>
      <p:sp>
        <p:nvSpPr>
          <p:cNvPr id="26629" name="Rectangle 5"/>
          <p:cNvSpPr>
            <a:spLocks noChangeArrowheads="1"/>
          </p:cNvSpPr>
          <p:nvPr/>
        </p:nvSpPr>
        <p:spPr bwMode="auto">
          <a:xfrm>
            <a:off x="1981200" y="48768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BB7</a:t>
            </a:r>
          </a:p>
        </p:txBody>
      </p:sp>
      <p:sp>
        <p:nvSpPr>
          <p:cNvPr id="26630" name="Rectangle 6"/>
          <p:cNvSpPr>
            <a:spLocks noChangeArrowheads="1"/>
          </p:cNvSpPr>
          <p:nvPr/>
        </p:nvSpPr>
        <p:spPr bwMode="auto">
          <a:xfrm>
            <a:off x="2590800" y="40386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BB6</a:t>
            </a:r>
          </a:p>
        </p:txBody>
      </p:sp>
      <p:sp>
        <p:nvSpPr>
          <p:cNvPr id="26631" name="Line 7"/>
          <p:cNvSpPr>
            <a:spLocks noChangeShapeType="1"/>
          </p:cNvSpPr>
          <p:nvPr/>
        </p:nvSpPr>
        <p:spPr bwMode="auto">
          <a:xfrm>
            <a:off x="2286000" y="2971800"/>
            <a:ext cx="762000" cy="1066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32" name="Line 8"/>
          <p:cNvSpPr>
            <a:spLocks noChangeShapeType="1"/>
          </p:cNvSpPr>
          <p:nvPr/>
        </p:nvSpPr>
        <p:spPr bwMode="auto">
          <a:xfrm flipH="1">
            <a:off x="1676400" y="2971800"/>
            <a:ext cx="6096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33" name="Line 9"/>
          <p:cNvSpPr>
            <a:spLocks noChangeShapeType="1"/>
          </p:cNvSpPr>
          <p:nvPr/>
        </p:nvSpPr>
        <p:spPr bwMode="auto">
          <a:xfrm>
            <a:off x="1676400" y="3733800"/>
            <a:ext cx="11430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34" name="Line 10"/>
          <p:cNvSpPr>
            <a:spLocks noChangeShapeType="1"/>
          </p:cNvSpPr>
          <p:nvPr/>
        </p:nvSpPr>
        <p:spPr bwMode="auto">
          <a:xfrm flipH="1">
            <a:off x="1676400" y="37338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35" name="Rectangle 11"/>
          <p:cNvSpPr>
            <a:spLocks noChangeArrowheads="1"/>
          </p:cNvSpPr>
          <p:nvPr/>
        </p:nvSpPr>
        <p:spPr bwMode="auto">
          <a:xfrm>
            <a:off x="1295400" y="40386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BB5</a:t>
            </a:r>
          </a:p>
        </p:txBody>
      </p:sp>
      <p:sp>
        <p:nvSpPr>
          <p:cNvPr id="26636" name="Line 12"/>
          <p:cNvSpPr>
            <a:spLocks noChangeShapeType="1"/>
          </p:cNvSpPr>
          <p:nvPr/>
        </p:nvSpPr>
        <p:spPr bwMode="auto">
          <a:xfrm>
            <a:off x="1752600" y="4495800"/>
            <a:ext cx="5334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37" name="Line 13"/>
          <p:cNvSpPr>
            <a:spLocks noChangeShapeType="1"/>
          </p:cNvSpPr>
          <p:nvPr/>
        </p:nvSpPr>
        <p:spPr bwMode="auto">
          <a:xfrm flipH="1">
            <a:off x="2438400" y="4495800"/>
            <a:ext cx="5334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38" name="Rectangle 14"/>
          <p:cNvSpPr>
            <a:spLocks noChangeArrowheads="1"/>
          </p:cNvSpPr>
          <p:nvPr/>
        </p:nvSpPr>
        <p:spPr bwMode="auto">
          <a:xfrm>
            <a:off x="2514600" y="17526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BB1</a:t>
            </a:r>
          </a:p>
        </p:txBody>
      </p:sp>
      <p:sp>
        <p:nvSpPr>
          <p:cNvPr id="26639" name="Line 15"/>
          <p:cNvSpPr>
            <a:spLocks noChangeShapeType="1"/>
          </p:cNvSpPr>
          <p:nvPr/>
        </p:nvSpPr>
        <p:spPr bwMode="auto">
          <a:xfrm flipH="1">
            <a:off x="2286000" y="2209800"/>
            <a:ext cx="6096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40" name="Line 16"/>
          <p:cNvSpPr>
            <a:spLocks noChangeShapeType="1"/>
          </p:cNvSpPr>
          <p:nvPr/>
        </p:nvSpPr>
        <p:spPr bwMode="auto">
          <a:xfrm>
            <a:off x="2895600" y="2209800"/>
            <a:ext cx="5334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41" name="Rectangle 17"/>
          <p:cNvSpPr>
            <a:spLocks noChangeArrowheads="1"/>
          </p:cNvSpPr>
          <p:nvPr/>
        </p:nvSpPr>
        <p:spPr bwMode="auto">
          <a:xfrm>
            <a:off x="3124200" y="25146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BB3</a:t>
            </a:r>
          </a:p>
        </p:txBody>
      </p:sp>
      <p:sp>
        <p:nvSpPr>
          <p:cNvPr id="26642" name="Rectangle 18"/>
          <p:cNvSpPr>
            <a:spLocks noChangeArrowheads="1"/>
          </p:cNvSpPr>
          <p:nvPr/>
        </p:nvSpPr>
        <p:spPr bwMode="auto">
          <a:xfrm>
            <a:off x="2667000" y="56388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BB8</a:t>
            </a:r>
          </a:p>
        </p:txBody>
      </p:sp>
      <p:sp>
        <p:nvSpPr>
          <p:cNvPr id="26643" name="Line 19"/>
          <p:cNvSpPr>
            <a:spLocks noChangeShapeType="1"/>
          </p:cNvSpPr>
          <p:nvPr/>
        </p:nvSpPr>
        <p:spPr bwMode="auto">
          <a:xfrm>
            <a:off x="2438400" y="5334000"/>
            <a:ext cx="5334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44" name="Line 20"/>
          <p:cNvSpPr>
            <a:spLocks noChangeShapeType="1"/>
          </p:cNvSpPr>
          <p:nvPr/>
        </p:nvSpPr>
        <p:spPr bwMode="auto">
          <a:xfrm flipH="1">
            <a:off x="3352800" y="2971800"/>
            <a:ext cx="152400" cy="2667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45" name="Text Box 21"/>
          <p:cNvSpPr txBox="1">
            <a:spLocks noChangeArrowheads="1"/>
          </p:cNvSpPr>
          <p:nvPr/>
        </p:nvSpPr>
        <p:spPr bwMode="auto">
          <a:xfrm>
            <a:off x="1981200" y="2130425"/>
            <a:ext cx="550863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b &lt; 0</a:t>
            </a:r>
          </a:p>
        </p:txBody>
      </p:sp>
      <p:sp>
        <p:nvSpPr>
          <p:cNvPr id="26646" name="Text Box 22"/>
          <p:cNvSpPr txBox="1">
            <a:spLocks noChangeArrowheads="1"/>
          </p:cNvSpPr>
          <p:nvPr/>
        </p:nvSpPr>
        <p:spPr bwMode="auto">
          <a:xfrm>
            <a:off x="3200400" y="2130425"/>
            <a:ext cx="65087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b &gt;= 0</a:t>
            </a:r>
          </a:p>
        </p:txBody>
      </p:sp>
      <p:sp>
        <p:nvSpPr>
          <p:cNvPr id="26647" name="Text Box 23"/>
          <p:cNvSpPr txBox="1">
            <a:spLocks noChangeArrowheads="1"/>
          </p:cNvSpPr>
          <p:nvPr/>
        </p:nvSpPr>
        <p:spPr bwMode="auto">
          <a:xfrm>
            <a:off x="2438400" y="2968625"/>
            <a:ext cx="6413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c &lt;= 0</a:t>
            </a:r>
          </a:p>
        </p:txBody>
      </p:sp>
      <p:sp>
        <p:nvSpPr>
          <p:cNvPr id="26648" name="Text Box 24"/>
          <p:cNvSpPr txBox="1">
            <a:spLocks noChangeArrowheads="1"/>
          </p:cNvSpPr>
          <p:nvPr/>
        </p:nvSpPr>
        <p:spPr bwMode="auto">
          <a:xfrm>
            <a:off x="1371600" y="2892425"/>
            <a:ext cx="541338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c &gt; 0</a:t>
            </a:r>
          </a:p>
        </p:txBody>
      </p:sp>
      <p:sp>
        <p:nvSpPr>
          <p:cNvPr id="26649" name="Text Box 25"/>
          <p:cNvSpPr txBox="1">
            <a:spLocks noChangeArrowheads="1"/>
          </p:cNvSpPr>
          <p:nvPr/>
        </p:nvSpPr>
        <p:spPr bwMode="auto">
          <a:xfrm>
            <a:off x="1066800" y="3730625"/>
            <a:ext cx="639763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b &gt; 13</a:t>
            </a:r>
          </a:p>
        </p:txBody>
      </p:sp>
      <p:sp>
        <p:nvSpPr>
          <p:cNvPr id="26650" name="Text Box 26"/>
          <p:cNvSpPr txBox="1">
            <a:spLocks noChangeArrowheads="1"/>
          </p:cNvSpPr>
          <p:nvPr/>
        </p:nvSpPr>
        <p:spPr bwMode="auto">
          <a:xfrm>
            <a:off x="2057400" y="3578225"/>
            <a:ext cx="73977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b &lt;= 13</a:t>
            </a:r>
          </a:p>
        </p:txBody>
      </p:sp>
      <p:sp>
        <p:nvSpPr>
          <p:cNvPr id="26651" name="Text Box 27"/>
          <p:cNvSpPr txBox="1">
            <a:spLocks noChangeArrowheads="1"/>
          </p:cNvSpPr>
          <p:nvPr/>
        </p:nvSpPr>
        <p:spPr bwMode="auto">
          <a:xfrm>
            <a:off x="2819400" y="3273425"/>
            <a:ext cx="7302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c &lt;= 25</a:t>
            </a:r>
          </a:p>
        </p:txBody>
      </p:sp>
      <p:sp>
        <p:nvSpPr>
          <p:cNvPr id="26652" name="Text Box 28"/>
          <p:cNvSpPr txBox="1">
            <a:spLocks noChangeArrowheads="1"/>
          </p:cNvSpPr>
          <p:nvPr/>
        </p:nvSpPr>
        <p:spPr bwMode="auto">
          <a:xfrm>
            <a:off x="3733800" y="3273425"/>
            <a:ext cx="630238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c &gt; 25</a:t>
            </a:r>
          </a:p>
        </p:txBody>
      </p:sp>
      <p:sp>
        <p:nvSpPr>
          <p:cNvPr id="26653" name="Text Box 29"/>
          <p:cNvSpPr txBox="1">
            <a:spLocks noChangeArrowheads="1"/>
          </p:cNvSpPr>
          <p:nvPr/>
        </p:nvSpPr>
        <p:spPr bwMode="auto">
          <a:xfrm>
            <a:off x="3429000" y="5940425"/>
            <a:ext cx="630238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e &lt; 34</a:t>
            </a:r>
          </a:p>
        </p:txBody>
      </p:sp>
      <p:sp>
        <p:nvSpPr>
          <p:cNvPr id="26654" name="Text Box 30"/>
          <p:cNvSpPr txBox="1">
            <a:spLocks noChangeArrowheads="1"/>
          </p:cNvSpPr>
          <p:nvPr/>
        </p:nvSpPr>
        <p:spPr bwMode="auto">
          <a:xfrm>
            <a:off x="2743200" y="4949825"/>
            <a:ext cx="47307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d++</a:t>
            </a:r>
          </a:p>
        </p:txBody>
      </p:sp>
      <p:sp>
        <p:nvSpPr>
          <p:cNvPr id="26655" name="Text Box 31"/>
          <p:cNvSpPr txBox="1">
            <a:spLocks noChangeArrowheads="1"/>
          </p:cNvSpPr>
          <p:nvPr/>
        </p:nvSpPr>
        <p:spPr bwMode="auto">
          <a:xfrm>
            <a:off x="2209800" y="5711825"/>
            <a:ext cx="4635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a++</a:t>
            </a:r>
          </a:p>
        </p:txBody>
      </p:sp>
      <p:sp>
        <p:nvSpPr>
          <p:cNvPr id="26656" name="Text Box 32"/>
          <p:cNvSpPr txBox="1">
            <a:spLocks noChangeArrowheads="1"/>
          </p:cNvSpPr>
          <p:nvPr/>
        </p:nvSpPr>
        <p:spPr bwMode="auto">
          <a:xfrm>
            <a:off x="3886200" y="2590800"/>
            <a:ext cx="6096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e++</a:t>
            </a:r>
          </a:p>
        </p:txBody>
      </p:sp>
      <p:sp>
        <p:nvSpPr>
          <p:cNvPr id="26657" name="Text Box 33"/>
          <p:cNvSpPr txBox="1">
            <a:spLocks noChangeArrowheads="1"/>
          </p:cNvSpPr>
          <p:nvPr/>
        </p:nvSpPr>
        <p:spPr bwMode="auto">
          <a:xfrm>
            <a:off x="838200" y="4114800"/>
            <a:ext cx="5334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b++</a:t>
            </a:r>
          </a:p>
        </p:txBody>
      </p:sp>
      <p:sp>
        <p:nvSpPr>
          <p:cNvPr id="26658" name="Text Box 34"/>
          <p:cNvSpPr txBox="1">
            <a:spLocks noChangeArrowheads="1"/>
          </p:cNvSpPr>
          <p:nvPr/>
        </p:nvSpPr>
        <p:spPr bwMode="auto">
          <a:xfrm>
            <a:off x="3429000" y="4114800"/>
            <a:ext cx="5334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c++</a:t>
            </a:r>
          </a:p>
        </p:txBody>
      </p:sp>
      <p:sp>
        <p:nvSpPr>
          <p:cNvPr id="26659" name="Rectangle 35"/>
          <p:cNvSpPr>
            <a:spLocks noChangeArrowheads="1"/>
          </p:cNvSpPr>
          <p:nvPr/>
        </p:nvSpPr>
        <p:spPr bwMode="auto">
          <a:xfrm>
            <a:off x="4267200" y="5943600"/>
            <a:ext cx="762000" cy="457200"/>
          </a:xfrm>
          <a:prstGeom prst="rect">
            <a:avLst/>
          </a:prstGeom>
          <a:solidFill>
            <a:srgbClr val="66FF99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BB9</a:t>
            </a:r>
          </a:p>
        </p:txBody>
      </p:sp>
      <p:sp>
        <p:nvSpPr>
          <p:cNvPr id="26660" name="Line 36"/>
          <p:cNvSpPr>
            <a:spLocks noChangeShapeType="1"/>
          </p:cNvSpPr>
          <p:nvPr/>
        </p:nvSpPr>
        <p:spPr bwMode="auto">
          <a:xfrm>
            <a:off x="3581400" y="2971800"/>
            <a:ext cx="990600" cy="2971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61" name="Line 37"/>
          <p:cNvSpPr>
            <a:spLocks noChangeShapeType="1"/>
          </p:cNvSpPr>
          <p:nvPr/>
        </p:nvSpPr>
        <p:spPr bwMode="auto">
          <a:xfrm>
            <a:off x="3124200" y="6172200"/>
            <a:ext cx="1143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62" name="Oval 38"/>
          <p:cNvSpPr>
            <a:spLocks noChangeArrowheads="1"/>
          </p:cNvSpPr>
          <p:nvPr/>
        </p:nvSpPr>
        <p:spPr bwMode="auto">
          <a:xfrm>
            <a:off x="990600" y="1600200"/>
            <a:ext cx="762000" cy="3810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Entry</a:t>
            </a:r>
          </a:p>
        </p:txBody>
      </p:sp>
      <p:sp>
        <p:nvSpPr>
          <p:cNvPr id="26663" name="Line 39"/>
          <p:cNvSpPr>
            <a:spLocks noChangeShapeType="1"/>
          </p:cNvSpPr>
          <p:nvPr/>
        </p:nvSpPr>
        <p:spPr bwMode="auto">
          <a:xfrm>
            <a:off x="1752600" y="1752600"/>
            <a:ext cx="76200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64" name="Oval 40"/>
          <p:cNvSpPr>
            <a:spLocks noChangeArrowheads="1"/>
          </p:cNvSpPr>
          <p:nvPr/>
        </p:nvSpPr>
        <p:spPr bwMode="auto">
          <a:xfrm>
            <a:off x="3276600" y="6400800"/>
            <a:ext cx="762000" cy="3810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Exit</a:t>
            </a:r>
          </a:p>
        </p:txBody>
      </p:sp>
      <p:sp>
        <p:nvSpPr>
          <p:cNvPr id="26665" name="Line 41"/>
          <p:cNvSpPr>
            <a:spLocks noChangeShapeType="1"/>
          </p:cNvSpPr>
          <p:nvPr/>
        </p:nvSpPr>
        <p:spPr bwMode="auto">
          <a:xfrm>
            <a:off x="4724400" y="6400800"/>
            <a:ext cx="0" cy="152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66" name="Line 42"/>
          <p:cNvSpPr>
            <a:spLocks noChangeShapeType="1"/>
          </p:cNvSpPr>
          <p:nvPr/>
        </p:nvSpPr>
        <p:spPr bwMode="auto">
          <a:xfrm flipH="1">
            <a:off x="4038600" y="6553200"/>
            <a:ext cx="685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67" name="Line 43"/>
          <p:cNvSpPr>
            <a:spLocks noChangeShapeType="1"/>
          </p:cNvSpPr>
          <p:nvPr/>
        </p:nvSpPr>
        <p:spPr bwMode="auto">
          <a:xfrm>
            <a:off x="3124200" y="6096000"/>
            <a:ext cx="0" cy="76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68" name="Text Box 44"/>
          <p:cNvSpPr txBox="1">
            <a:spLocks noChangeArrowheads="1"/>
          </p:cNvSpPr>
          <p:nvPr/>
        </p:nvSpPr>
        <p:spPr bwMode="auto">
          <a:xfrm>
            <a:off x="6477000" y="1825625"/>
            <a:ext cx="2136775" cy="4760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x = 1</a:t>
            </a:r>
          </a:p>
          <a:p>
            <a:r>
              <a:rPr lang="en-US" altLang="en-US"/>
              <a:t>e = taken edge 1 </a:t>
            </a:r>
            <a:r>
              <a:rPr lang="en-US" altLang="en-US">
                <a:sym typeface="Wingdings" panose="05000000000000000000" pitchFamily="2" charset="2"/>
              </a:rPr>
              <a:t> 2</a:t>
            </a:r>
          </a:p>
          <a:p>
            <a:r>
              <a:rPr lang="en-US" altLang="en-US">
                <a:sym typeface="Wingdings" panose="05000000000000000000" pitchFamily="2" charset="2"/>
              </a:rPr>
              <a:t>y = 2</a:t>
            </a:r>
          </a:p>
          <a:p>
            <a:r>
              <a:rPr lang="en-US" altLang="en-US">
                <a:sym typeface="Wingdings" panose="05000000000000000000" pitchFamily="2" charset="2"/>
              </a:rPr>
              <a:t>y not in pdom(x)</a:t>
            </a:r>
          </a:p>
          <a:p>
            <a:r>
              <a:rPr lang="en-US" altLang="en-US">
                <a:sym typeface="Wingdings" panose="05000000000000000000" pitchFamily="2" charset="2"/>
              </a:rPr>
              <a:t>lub = 9</a:t>
            </a:r>
          </a:p>
          <a:p>
            <a:r>
              <a:rPr lang="en-US" altLang="en-US">
                <a:sym typeface="Wingdings" panose="05000000000000000000" pitchFamily="2" charset="2"/>
              </a:rPr>
              <a:t>x_id = -1</a:t>
            </a:r>
          </a:p>
          <a:p>
            <a:r>
              <a:rPr lang="en-US" altLang="en-US">
                <a:sym typeface="Wingdings" panose="05000000000000000000" pitchFamily="2" charset="2"/>
              </a:rPr>
              <a:t>t = 2</a:t>
            </a:r>
          </a:p>
          <a:p>
            <a:r>
              <a:rPr lang="en-US" altLang="en-US">
                <a:sym typeface="Wingdings" panose="05000000000000000000" pitchFamily="2" charset="2"/>
              </a:rPr>
              <a:t>2 != 9</a:t>
            </a:r>
          </a:p>
          <a:p>
            <a:r>
              <a:rPr lang="en-US" altLang="en-US">
                <a:sym typeface="Wingdings" panose="05000000000000000000" pitchFamily="2" charset="2"/>
              </a:rPr>
              <a:t>cd(2) += -1</a:t>
            </a:r>
          </a:p>
          <a:p>
            <a:r>
              <a:rPr lang="en-US" altLang="en-US">
                <a:sym typeface="Wingdings" panose="05000000000000000000" pitchFamily="2" charset="2"/>
              </a:rPr>
              <a:t>t = 7</a:t>
            </a:r>
          </a:p>
          <a:p>
            <a:r>
              <a:rPr lang="en-US" altLang="en-US">
                <a:sym typeface="Wingdings" panose="05000000000000000000" pitchFamily="2" charset="2"/>
              </a:rPr>
              <a:t>7 != 9</a:t>
            </a:r>
          </a:p>
          <a:p>
            <a:r>
              <a:rPr lang="en-US" altLang="en-US">
                <a:sym typeface="Wingdings" panose="05000000000000000000" pitchFamily="2" charset="2"/>
              </a:rPr>
              <a:t>cd(7) += -1</a:t>
            </a:r>
          </a:p>
          <a:p>
            <a:r>
              <a:rPr lang="en-US" altLang="en-US">
                <a:sym typeface="Wingdings" panose="05000000000000000000" pitchFamily="2" charset="2"/>
              </a:rPr>
              <a:t>t = 8</a:t>
            </a:r>
          </a:p>
          <a:p>
            <a:r>
              <a:rPr lang="en-US" altLang="en-US">
                <a:sym typeface="Wingdings" panose="05000000000000000000" pitchFamily="2" charset="2"/>
              </a:rPr>
              <a:t>8 != 9</a:t>
            </a:r>
          </a:p>
          <a:p>
            <a:r>
              <a:rPr lang="en-US" altLang="en-US">
                <a:sym typeface="Wingdings" panose="05000000000000000000" pitchFamily="2" charset="2"/>
              </a:rPr>
              <a:t>cd(8) += -1</a:t>
            </a:r>
          </a:p>
          <a:p>
            <a:r>
              <a:rPr lang="en-US" altLang="en-US">
                <a:sym typeface="Wingdings" panose="05000000000000000000" pitchFamily="2" charset="2"/>
              </a:rPr>
              <a:t>t = 9</a:t>
            </a:r>
          </a:p>
          <a:p>
            <a:r>
              <a:rPr lang="en-US" altLang="en-US">
                <a:sym typeface="Wingdings" panose="05000000000000000000" pitchFamily="2" charset="2"/>
              </a:rPr>
              <a:t>9 == 9</a:t>
            </a:r>
            <a:endParaRPr lang="en-US" altLang="en-US"/>
          </a:p>
        </p:txBody>
      </p:sp>
      <p:sp>
        <p:nvSpPr>
          <p:cNvPr id="26669" name="Rectangle 45"/>
          <p:cNvSpPr>
            <a:spLocks noChangeArrowheads="1"/>
          </p:cNvSpPr>
          <p:nvPr/>
        </p:nvSpPr>
        <p:spPr bwMode="auto">
          <a:xfrm>
            <a:off x="6324600" y="3810000"/>
            <a:ext cx="1676400" cy="7620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26670" name="Rectangle 46"/>
          <p:cNvSpPr>
            <a:spLocks noChangeArrowheads="1"/>
          </p:cNvSpPr>
          <p:nvPr/>
        </p:nvSpPr>
        <p:spPr bwMode="auto">
          <a:xfrm>
            <a:off x="6324600" y="4572000"/>
            <a:ext cx="1676400" cy="8382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26671" name="Rectangle 47"/>
          <p:cNvSpPr>
            <a:spLocks noChangeArrowheads="1"/>
          </p:cNvSpPr>
          <p:nvPr/>
        </p:nvSpPr>
        <p:spPr bwMode="auto">
          <a:xfrm>
            <a:off x="6324600" y="5410200"/>
            <a:ext cx="1676400" cy="8382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26672" name="Rectangle 48"/>
          <p:cNvSpPr>
            <a:spLocks noChangeArrowheads="1"/>
          </p:cNvSpPr>
          <p:nvPr/>
        </p:nvSpPr>
        <p:spPr bwMode="auto">
          <a:xfrm>
            <a:off x="6324600" y="6248400"/>
            <a:ext cx="1676400" cy="3810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26673" name="Text Box 49"/>
          <p:cNvSpPr txBox="1">
            <a:spLocks noChangeArrowheads="1"/>
          </p:cNvSpPr>
          <p:nvPr/>
        </p:nvSpPr>
        <p:spPr bwMode="auto">
          <a:xfrm>
            <a:off x="4876800" y="1520825"/>
            <a:ext cx="2052638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u="sng"/>
              <a:t>1 </a:t>
            </a:r>
            <a:r>
              <a:rPr lang="en-US" altLang="en-US" u="sng">
                <a:sym typeface="Wingdings" panose="05000000000000000000" pitchFamily="2" charset="2"/>
              </a:rPr>
              <a:t> 2 edge (aka –1)</a:t>
            </a:r>
            <a:endParaRPr lang="en-US" altLang="en-US" u="sng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Running Example – CDs Via Algorithm (2)</a:t>
            </a:r>
          </a:p>
        </p:txBody>
      </p:sp>
      <p:sp>
        <p:nvSpPr>
          <p:cNvPr id="27651" name="Rectangle 3"/>
          <p:cNvSpPr>
            <a:spLocks noChangeArrowheads="1"/>
          </p:cNvSpPr>
          <p:nvPr/>
        </p:nvSpPr>
        <p:spPr bwMode="auto">
          <a:xfrm>
            <a:off x="1905000" y="25146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BB2</a:t>
            </a:r>
          </a:p>
        </p:txBody>
      </p:sp>
      <p:sp>
        <p:nvSpPr>
          <p:cNvPr id="27652" name="Rectangle 4"/>
          <p:cNvSpPr>
            <a:spLocks noChangeArrowheads="1"/>
          </p:cNvSpPr>
          <p:nvPr/>
        </p:nvSpPr>
        <p:spPr bwMode="auto">
          <a:xfrm>
            <a:off x="1295400" y="32766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BB4</a:t>
            </a:r>
          </a:p>
        </p:txBody>
      </p:sp>
      <p:sp>
        <p:nvSpPr>
          <p:cNvPr id="27653" name="Rectangle 5"/>
          <p:cNvSpPr>
            <a:spLocks noChangeArrowheads="1"/>
          </p:cNvSpPr>
          <p:nvPr/>
        </p:nvSpPr>
        <p:spPr bwMode="auto">
          <a:xfrm>
            <a:off x="1981200" y="48768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BB7</a:t>
            </a:r>
          </a:p>
        </p:txBody>
      </p:sp>
      <p:sp>
        <p:nvSpPr>
          <p:cNvPr id="27654" name="Rectangle 6"/>
          <p:cNvSpPr>
            <a:spLocks noChangeArrowheads="1"/>
          </p:cNvSpPr>
          <p:nvPr/>
        </p:nvSpPr>
        <p:spPr bwMode="auto">
          <a:xfrm>
            <a:off x="2590800" y="40386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BB6</a:t>
            </a:r>
          </a:p>
        </p:txBody>
      </p:sp>
      <p:sp>
        <p:nvSpPr>
          <p:cNvPr id="27655" name="Line 7"/>
          <p:cNvSpPr>
            <a:spLocks noChangeShapeType="1"/>
          </p:cNvSpPr>
          <p:nvPr/>
        </p:nvSpPr>
        <p:spPr bwMode="auto">
          <a:xfrm>
            <a:off x="2286000" y="2971800"/>
            <a:ext cx="762000" cy="1066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56" name="Line 8"/>
          <p:cNvSpPr>
            <a:spLocks noChangeShapeType="1"/>
          </p:cNvSpPr>
          <p:nvPr/>
        </p:nvSpPr>
        <p:spPr bwMode="auto">
          <a:xfrm flipH="1">
            <a:off x="1676400" y="2971800"/>
            <a:ext cx="6096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57" name="Line 9"/>
          <p:cNvSpPr>
            <a:spLocks noChangeShapeType="1"/>
          </p:cNvSpPr>
          <p:nvPr/>
        </p:nvSpPr>
        <p:spPr bwMode="auto">
          <a:xfrm>
            <a:off x="1676400" y="3733800"/>
            <a:ext cx="11430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58" name="Line 10"/>
          <p:cNvSpPr>
            <a:spLocks noChangeShapeType="1"/>
          </p:cNvSpPr>
          <p:nvPr/>
        </p:nvSpPr>
        <p:spPr bwMode="auto">
          <a:xfrm flipH="1">
            <a:off x="1676400" y="37338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59" name="Rectangle 11"/>
          <p:cNvSpPr>
            <a:spLocks noChangeArrowheads="1"/>
          </p:cNvSpPr>
          <p:nvPr/>
        </p:nvSpPr>
        <p:spPr bwMode="auto">
          <a:xfrm>
            <a:off x="1295400" y="40386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BB5</a:t>
            </a:r>
          </a:p>
        </p:txBody>
      </p:sp>
      <p:sp>
        <p:nvSpPr>
          <p:cNvPr id="27660" name="Line 12"/>
          <p:cNvSpPr>
            <a:spLocks noChangeShapeType="1"/>
          </p:cNvSpPr>
          <p:nvPr/>
        </p:nvSpPr>
        <p:spPr bwMode="auto">
          <a:xfrm>
            <a:off x="1752600" y="4495800"/>
            <a:ext cx="5334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61" name="Line 13"/>
          <p:cNvSpPr>
            <a:spLocks noChangeShapeType="1"/>
          </p:cNvSpPr>
          <p:nvPr/>
        </p:nvSpPr>
        <p:spPr bwMode="auto">
          <a:xfrm flipH="1">
            <a:off x="2438400" y="4495800"/>
            <a:ext cx="5334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62" name="Rectangle 14"/>
          <p:cNvSpPr>
            <a:spLocks noChangeArrowheads="1"/>
          </p:cNvSpPr>
          <p:nvPr/>
        </p:nvSpPr>
        <p:spPr bwMode="auto">
          <a:xfrm>
            <a:off x="2514600" y="17526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BB1</a:t>
            </a:r>
          </a:p>
        </p:txBody>
      </p:sp>
      <p:sp>
        <p:nvSpPr>
          <p:cNvPr id="27663" name="Line 15"/>
          <p:cNvSpPr>
            <a:spLocks noChangeShapeType="1"/>
          </p:cNvSpPr>
          <p:nvPr/>
        </p:nvSpPr>
        <p:spPr bwMode="auto">
          <a:xfrm flipH="1">
            <a:off x="2286000" y="2209800"/>
            <a:ext cx="6096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64" name="Line 16"/>
          <p:cNvSpPr>
            <a:spLocks noChangeShapeType="1"/>
          </p:cNvSpPr>
          <p:nvPr/>
        </p:nvSpPr>
        <p:spPr bwMode="auto">
          <a:xfrm>
            <a:off x="2895600" y="2209800"/>
            <a:ext cx="5334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65" name="Rectangle 17"/>
          <p:cNvSpPr>
            <a:spLocks noChangeArrowheads="1"/>
          </p:cNvSpPr>
          <p:nvPr/>
        </p:nvSpPr>
        <p:spPr bwMode="auto">
          <a:xfrm>
            <a:off x="3124200" y="25146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BB3</a:t>
            </a:r>
          </a:p>
        </p:txBody>
      </p:sp>
      <p:sp>
        <p:nvSpPr>
          <p:cNvPr id="27666" name="Rectangle 18"/>
          <p:cNvSpPr>
            <a:spLocks noChangeArrowheads="1"/>
          </p:cNvSpPr>
          <p:nvPr/>
        </p:nvSpPr>
        <p:spPr bwMode="auto">
          <a:xfrm>
            <a:off x="2667000" y="56388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BB8</a:t>
            </a:r>
          </a:p>
        </p:txBody>
      </p:sp>
      <p:sp>
        <p:nvSpPr>
          <p:cNvPr id="27667" name="Line 19"/>
          <p:cNvSpPr>
            <a:spLocks noChangeShapeType="1"/>
          </p:cNvSpPr>
          <p:nvPr/>
        </p:nvSpPr>
        <p:spPr bwMode="auto">
          <a:xfrm>
            <a:off x="2438400" y="5334000"/>
            <a:ext cx="5334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68" name="Line 20"/>
          <p:cNvSpPr>
            <a:spLocks noChangeShapeType="1"/>
          </p:cNvSpPr>
          <p:nvPr/>
        </p:nvSpPr>
        <p:spPr bwMode="auto">
          <a:xfrm flipH="1">
            <a:off x="3352800" y="2971800"/>
            <a:ext cx="152400" cy="2667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69" name="Text Box 21"/>
          <p:cNvSpPr txBox="1">
            <a:spLocks noChangeArrowheads="1"/>
          </p:cNvSpPr>
          <p:nvPr/>
        </p:nvSpPr>
        <p:spPr bwMode="auto">
          <a:xfrm>
            <a:off x="1981200" y="2130425"/>
            <a:ext cx="550863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b &lt; 0</a:t>
            </a:r>
          </a:p>
        </p:txBody>
      </p:sp>
      <p:sp>
        <p:nvSpPr>
          <p:cNvPr id="27670" name="Text Box 22"/>
          <p:cNvSpPr txBox="1">
            <a:spLocks noChangeArrowheads="1"/>
          </p:cNvSpPr>
          <p:nvPr/>
        </p:nvSpPr>
        <p:spPr bwMode="auto">
          <a:xfrm>
            <a:off x="3200400" y="2130425"/>
            <a:ext cx="65087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b &gt;= 0</a:t>
            </a:r>
          </a:p>
        </p:txBody>
      </p:sp>
      <p:sp>
        <p:nvSpPr>
          <p:cNvPr id="27671" name="Text Box 23"/>
          <p:cNvSpPr txBox="1">
            <a:spLocks noChangeArrowheads="1"/>
          </p:cNvSpPr>
          <p:nvPr/>
        </p:nvSpPr>
        <p:spPr bwMode="auto">
          <a:xfrm>
            <a:off x="2438400" y="2968625"/>
            <a:ext cx="6413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c &lt;= 0</a:t>
            </a:r>
          </a:p>
        </p:txBody>
      </p:sp>
      <p:sp>
        <p:nvSpPr>
          <p:cNvPr id="27672" name="Text Box 24"/>
          <p:cNvSpPr txBox="1">
            <a:spLocks noChangeArrowheads="1"/>
          </p:cNvSpPr>
          <p:nvPr/>
        </p:nvSpPr>
        <p:spPr bwMode="auto">
          <a:xfrm>
            <a:off x="1371600" y="2892425"/>
            <a:ext cx="541338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c &gt; 0</a:t>
            </a:r>
          </a:p>
        </p:txBody>
      </p:sp>
      <p:sp>
        <p:nvSpPr>
          <p:cNvPr id="27673" name="Text Box 25"/>
          <p:cNvSpPr txBox="1">
            <a:spLocks noChangeArrowheads="1"/>
          </p:cNvSpPr>
          <p:nvPr/>
        </p:nvSpPr>
        <p:spPr bwMode="auto">
          <a:xfrm>
            <a:off x="1066800" y="3730625"/>
            <a:ext cx="639763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b &gt; 13</a:t>
            </a:r>
          </a:p>
        </p:txBody>
      </p:sp>
      <p:sp>
        <p:nvSpPr>
          <p:cNvPr id="27674" name="Text Box 26"/>
          <p:cNvSpPr txBox="1">
            <a:spLocks noChangeArrowheads="1"/>
          </p:cNvSpPr>
          <p:nvPr/>
        </p:nvSpPr>
        <p:spPr bwMode="auto">
          <a:xfrm>
            <a:off x="2057400" y="3578225"/>
            <a:ext cx="73977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b &lt;= 13</a:t>
            </a:r>
          </a:p>
        </p:txBody>
      </p:sp>
      <p:sp>
        <p:nvSpPr>
          <p:cNvPr id="27675" name="Text Box 27"/>
          <p:cNvSpPr txBox="1">
            <a:spLocks noChangeArrowheads="1"/>
          </p:cNvSpPr>
          <p:nvPr/>
        </p:nvSpPr>
        <p:spPr bwMode="auto">
          <a:xfrm>
            <a:off x="2819400" y="3273425"/>
            <a:ext cx="7302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c &lt;= 25</a:t>
            </a:r>
          </a:p>
        </p:txBody>
      </p:sp>
      <p:sp>
        <p:nvSpPr>
          <p:cNvPr id="27676" name="Text Box 28"/>
          <p:cNvSpPr txBox="1">
            <a:spLocks noChangeArrowheads="1"/>
          </p:cNvSpPr>
          <p:nvPr/>
        </p:nvSpPr>
        <p:spPr bwMode="auto">
          <a:xfrm>
            <a:off x="3733800" y="3273425"/>
            <a:ext cx="630238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c &gt; 25</a:t>
            </a:r>
          </a:p>
        </p:txBody>
      </p:sp>
      <p:sp>
        <p:nvSpPr>
          <p:cNvPr id="27677" name="Text Box 29"/>
          <p:cNvSpPr txBox="1">
            <a:spLocks noChangeArrowheads="1"/>
          </p:cNvSpPr>
          <p:nvPr/>
        </p:nvSpPr>
        <p:spPr bwMode="auto">
          <a:xfrm>
            <a:off x="3429000" y="5940425"/>
            <a:ext cx="630238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e &lt; 34</a:t>
            </a:r>
          </a:p>
        </p:txBody>
      </p:sp>
      <p:sp>
        <p:nvSpPr>
          <p:cNvPr id="27678" name="Text Box 30"/>
          <p:cNvSpPr txBox="1">
            <a:spLocks noChangeArrowheads="1"/>
          </p:cNvSpPr>
          <p:nvPr/>
        </p:nvSpPr>
        <p:spPr bwMode="auto">
          <a:xfrm>
            <a:off x="2743200" y="4949825"/>
            <a:ext cx="47307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d++</a:t>
            </a:r>
          </a:p>
        </p:txBody>
      </p:sp>
      <p:sp>
        <p:nvSpPr>
          <p:cNvPr id="27679" name="Text Box 31"/>
          <p:cNvSpPr txBox="1">
            <a:spLocks noChangeArrowheads="1"/>
          </p:cNvSpPr>
          <p:nvPr/>
        </p:nvSpPr>
        <p:spPr bwMode="auto">
          <a:xfrm>
            <a:off x="2209800" y="5711825"/>
            <a:ext cx="4635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a++</a:t>
            </a:r>
          </a:p>
        </p:txBody>
      </p:sp>
      <p:sp>
        <p:nvSpPr>
          <p:cNvPr id="27680" name="Text Box 32"/>
          <p:cNvSpPr txBox="1">
            <a:spLocks noChangeArrowheads="1"/>
          </p:cNvSpPr>
          <p:nvPr/>
        </p:nvSpPr>
        <p:spPr bwMode="auto">
          <a:xfrm>
            <a:off x="3886200" y="2590800"/>
            <a:ext cx="6096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e++</a:t>
            </a:r>
          </a:p>
        </p:txBody>
      </p:sp>
      <p:sp>
        <p:nvSpPr>
          <p:cNvPr id="27681" name="Text Box 33"/>
          <p:cNvSpPr txBox="1">
            <a:spLocks noChangeArrowheads="1"/>
          </p:cNvSpPr>
          <p:nvPr/>
        </p:nvSpPr>
        <p:spPr bwMode="auto">
          <a:xfrm>
            <a:off x="838200" y="4114800"/>
            <a:ext cx="5334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b++</a:t>
            </a:r>
          </a:p>
        </p:txBody>
      </p:sp>
      <p:sp>
        <p:nvSpPr>
          <p:cNvPr id="27682" name="Text Box 34"/>
          <p:cNvSpPr txBox="1">
            <a:spLocks noChangeArrowheads="1"/>
          </p:cNvSpPr>
          <p:nvPr/>
        </p:nvSpPr>
        <p:spPr bwMode="auto">
          <a:xfrm>
            <a:off x="3429000" y="4114800"/>
            <a:ext cx="5334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c++</a:t>
            </a:r>
          </a:p>
        </p:txBody>
      </p:sp>
      <p:sp>
        <p:nvSpPr>
          <p:cNvPr id="27683" name="Rectangle 35"/>
          <p:cNvSpPr>
            <a:spLocks noChangeArrowheads="1"/>
          </p:cNvSpPr>
          <p:nvPr/>
        </p:nvSpPr>
        <p:spPr bwMode="auto">
          <a:xfrm>
            <a:off x="4267200" y="5943600"/>
            <a:ext cx="762000" cy="457200"/>
          </a:xfrm>
          <a:prstGeom prst="rect">
            <a:avLst/>
          </a:prstGeom>
          <a:solidFill>
            <a:srgbClr val="66FF99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BB9</a:t>
            </a:r>
          </a:p>
        </p:txBody>
      </p:sp>
      <p:sp>
        <p:nvSpPr>
          <p:cNvPr id="27684" name="Line 36"/>
          <p:cNvSpPr>
            <a:spLocks noChangeShapeType="1"/>
          </p:cNvSpPr>
          <p:nvPr/>
        </p:nvSpPr>
        <p:spPr bwMode="auto">
          <a:xfrm>
            <a:off x="3581400" y="2971800"/>
            <a:ext cx="990600" cy="2971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85" name="Line 37"/>
          <p:cNvSpPr>
            <a:spLocks noChangeShapeType="1"/>
          </p:cNvSpPr>
          <p:nvPr/>
        </p:nvSpPr>
        <p:spPr bwMode="auto">
          <a:xfrm>
            <a:off x="3124200" y="6172200"/>
            <a:ext cx="1143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86" name="Oval 38"/>
          <p:cNvSpPr>
            <a:spLocks noChangeArrowheads="1"/>
          </p:cNvSpPr>
          <p:nvPr/>
        </p:nvSpPr>
        <p:spPr bwMode="auto">
          <a:xfrm>
            <a:off x="990600" y="1600200"/>
            <a:ext cx="762000" cy="3810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Entry</a:t>
            </a:r>
          </a:p>
        </p:txBody>
      </p:sp>
      <p:sp>
        <p:nvSpPr>
          <p:cNvPr id="27687" name="Line 39"/>
          <p:cNvSpPr>
            <a:spLocks noChangeShapeType="1"/>
          </p:cNvSpPr>
          <p:nvPr/>
        </p:nvSpPr>
        <p:spPr bwMode="auto">
          <a:xfrm>
            <a:off x="1752600" y="1752600"/>
            <a:ext cx="76200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88" name="Oval 40"/>
          <p:cNvSpPr>
            <a:spLocks noChangeArrowheads="1"/>
          </p:cNvSpPr>
          <p:nvPr/>
        </p:nvSpPr>
        <p:spPr bwMode="auto">
          <a:xfrm>
            <a:off x="3276600" y="6400800"/>
            <a:ext cx="762000" cy="3810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Exit</a:t>
            </a:r>
          </a:p>
        </p:txBody>
      </p:sp>
      <p:sp>
        <p:nvSpPr>
          <p:cNvPr id="27689" name="Line 41"/>
          <p:cNvSpPr>
            <a:spLocks noChangeShapeType="1"/>
          </p:cNvSpPr>
          <p:nvPr/>
        </p:nvSpPr>
        <p:spPr bwMode="auto">
          <a:xfrm>
            <a:off x="4724400" y="6400800"/>
            <a:ext cx="0" cy="152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90" name="Line 42"/>
          <p:cNvSpPr>
            <a:spLocks noChangeShapeType="1"/>
          </p:cNvSpPr>
          <p:nvPr/>
        </p:nvSpPr>
        <p:spPr bwMode="auto">
          <a:xfrm flipH="1">
            <a:off x="4038600" y="6553200"/>
            <a:ext cx="685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91" name="Line 43"/>
          <p:cNvSpPr>
            <a:spLocks noChangeShapeType="1"/>
          </p:cNvSpPr>
          <p:nvPr/>
        </p:nvSpPr>
        <p:spPr bwMode="auto">
          <a:xfrm>
            <a:off x="3124200" y="6096000"/>
            <a:ext cx="0" cy="76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92" name="Text Box 44"/>
          <p:cNvSpPr txBox="1">
            <a:spLocks noChangeArrowheads="1"/>
          </p:cNvSpPr>
          <p:nvPr/>
        </p:nvSpPr>
        <p:spPr bwMode="auto">
          <a:xfrm>
            <a:off x="6477000" y="1825625"/>
            <a:ext cx="2136775" cy="3113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x = 3</a:t>
            </a:r>
          </a:p>
          <a:p>
            <a:r>
              <a:rPr lang="en-US" altLang="en-US"/>
              <a:t>e = taken edge 3 </a:t>
            </a:r>
            <a:r>
              <a:rPr lang="en-US" altLang="en-US">
                <a:sym typeface="Wingdings" panose="05000000000000000000" pitchFamily="2" charset="2"/>
              </a:rPr>
              <a:t> 8</a:t>
            </a:r>
          </a:p>
          <a:p>
            <a:r>
              <a:rPr lang="en-US" altLang="en-US">
                <a:sym typeface="Wingdings" panose="05000000000000000000" pitchFamily="2" charset="2"/>
              </a:rPr>
              <a:t>y = 8</a:t>
            </a:r>
          </a:p>
          <a:p>
            <a:r>
              <a:rPr lang="en-US" altLang="en-US">
                <a:sym typeface="Wingdings" panose="05000000000000000000" pitchFamily="2" charset="2"/>
              </a:rPr>
              <a:t>y not in pdom(x)</a:t>
            </a:r>
          </a:p>
          <a:p>
            <a:r>
              <a:rPr lang="en-US" altLang="en-US">
                <a:sym typeface="Wingdings" panose="05000000000000000000" pitchFamily="2" charset="2"/>
              </a:rPr>
              <a:t>lub = 9</a:t>
            </a:r>
          </a:p>
          <a:p>
            <a:r>
              <a:rPr lang="en-US" altLang="en-US">
                <a:sym typeface="Wingdings" panose="05000000000000000000" pitchFamily="2" charset="2"/>
              </a:rPr>
              <a:t>x_id = -3</a:t>
            </a:r>
          </a:p>
          <a:p>
            <a:r>
              <a:rPr lang="en-US" altLang="en-US">
                <a:sym typeface="Wingdings" panose="05000000000000000000" pitchFamily="2" charset="2"/>
              </a:rPr>
              <a:t>t = 8</a:t>
            </a:r>
          </a:p>
          <a:p>
            <a:r>
              <a:rPr lang="en-US" altLang="en-US">
                <a:sym typeface="Wingdings" panose="05000000000000000000" pitchFamily="2" charset="2"/>
              </a:rPr>
              <a:t>8 != 9</a:t>
            </a:r>
          </a:p>
          <a:p>
            <a:r>
              <a:rPr lang="en-US" altLang="en-US">
                <a:sym typeface="Wingdings" panose="05000000000000000000" pitchFamily="2" charset="2"/>
              </a:rPr>
              <a:t>cd(8) += -3</a:t>
            </a:r>
          </a:p>
          <a:p>
            <a:r>
              <a:rPr lang="en-US" altLang="en-US">
                <a:sym typeface="Wingdings" panose="05000000000000000000" pitchFamily="2" charset="2"/>
              </a:rPr>
              <a:t>t = 9</a:t>
            </a:r>
          </a:p>
          <a:p>
            <a:r>
              <a:rPr lang="en-US" altLang="en-US">
                <a:sym typeface="Wingdings" panose="05000000000000000000" pitchFamily="2" charset="2"/>
              </a:rPr>
              <a:t>9 == 9</a:t>
            </a:r>
            <a:endParaRPr lang="en-US" altLang="en-US"/>
          </a:p>
        </p:txBody>
      </p:sp>
      <p:sp>
        <p:nvSpPr>
          <p:cNvPr id="27693" name="Rectangle 45"/>
          <p:cNvSpPr>
            <a:spLocks noChangeArrowheads="1"/>
          </p:cNvSpPr>
          <p:nvPr/>
        </p:nvSpPr>
        <p:spPr bwMode="auto">
          <a:xfrm>
            <a:off x="6324600" y="3810000"/>
            <a:ext cx="1676400" cy="7620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27694" name="Rectangle 46"/>
          <p:cNvSpPr>
            <a:spLocks noChangeArrowheads="1"/>
          </p:cNvSpPr>
          <p:nvPr/>
        </p:nvSpPr>
        <p:spPr bwMode="auto">
          <a:xfrm>
            <a:off x="6324600" y="4572000"/>
            <a:ext cx="1676400" cy="3810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27695" name="Text Box 47"/>
          <p:cNvSpPr txBox="1">
            <a:spLocks noChangeArrowheads="1"/>
          </p:cNvSpPr>
          <p:nvPr/>
        </p:nvSpPr>
        <p:spPr bwMode="auto">
          <a:xfrm>
            <a:off x="4876800" y="1520825"/>
            <a:ext cx="2014538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u="sng"/>
              <a:t>3 </a:t>
            </a:r>
            <a:r>
              <a:rPr lang="en-US" altLang="en-US" u="sng">
                <a:sym typeface="Wingdings" panose="05000000000000000000" pitchFamily="2" charset="2"/>
              </a:rPr>
              <a:t> 8 edge (aka -3)</a:t>
            </a:r>
            <a:endParaRPr lang="en-US" altLang="en-US" u="sng"/>
          </a:p>
        </p:txBody>
      </p:sp>
      <p:sp>
        <p:nvSpPr>
          <p:cNvPr id="27696" name="Text Box 48"/>
          <p:cNvSpPr txBox="1">
            <a:spLocks noChangeArrowheads="1"/>
          </p:cNvSpPr>
          <p:nvPr/>
        </p:nvSpPr>
        <p:spPr bwMode="auto">
          <a:xfrm>
            <a:off x="4953000" y="5029200"/>
            <a:ext cx="3641725" cy="369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u="sng">
                <a:solidFill>
                  <a:srgbClr val="FF0000"/>
                </a:solidFill>
              </a:rPr>
              <a:t>Class ProblemA:  1 </a:t>
            </a:r>
            <a:r>
              <a:rPr lang="en-US" altLang="en-US" u="sng">
                <a:solidFill>
                  <a:srgbClr val="FF0000"/>
                </a:solidFill>
                <a:sym typeface="Wingdings" panose="05000000000000000000" pitchFamily="2" charset="2"/>
              </a:rPr>
              <a:t> 3 edge (aka 1)</a:t>
            </a:r>
            <a:endParaRPr lang="en-US" altLang="en-US" u="sng">
              <a:solidFill>
                <a:srgbClr val="FF0000"/>
              </a:solidFill>
            </a:endParaRPr>
          </a:p>
        </p:txBody>
      </p:sp>
      <p:sp>
        <p:nvSpPr>
          <p:cNvPr id="27697" name="Text Box 48"/>
          <p:cNvSpPr txBox="1">
            <a:spLocks noChangeArrowheads="1"/>
          </p:cNvSpPr>
          <p:nvPr/>
        </p:nvSpPr>
        <p:spPr bwMode="auto">
          <a:xfrm>
            <a:off x="4953000" y="5334000"/>
            <a:ext cx="3706813" cy="369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u="sng">
                <a:solidFill>
                  <a:srgbClr val="FF0000"/>
                </a:solidFill>
              </a:rPr>
              <a:t>Class ProblemB:  7 </a:t>
            </a:r>
            <a:r>
              <a:rPr lang="en-US" altLang="en-US" u="sng">
                <a:solidFill>
                  <a:srgbClr val="FF0000"/>
                </a:solidFill>
                <a:sym typeface="Wingdings" panose="05000000000000000000" pitchFamily="2" charset="2"/>
              </a:rPr>
              <a:t> 8 edge (aka -7)</a:t>
            </a:r>
            <a:endParaRPr lang="en-US" altLang="en-US" u="sng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Running Example – CDs Via Algorithm (3)</a:t>
            </a:r>
          </a:p>
        </p:txBody>
      </p:sp>
      <p:sp>
        <p:nvSpPr>
          <p:cNvPr id="28675" name="Rectangle 3"/>
          <p:cNvSpPr>
            <a:spLocks noChangeArrowheads="1"/>
          </p:cNvSpPr>
          <p:nvPr/>
        </p:nvSpPr>
        <p:spPr bwMode="auto">
          <a:xfrm>
            <a:off x="1905000" y="25146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BB2</a:t>
            </a:r>
          </a:p>
        </p:txBody>
      </p:sp>
      <p:sp>
        <p:nvSpPr>
          <p:cNvPr id="28676" name="Rectangle 4"/>
          <p:cNvSpPr>
            <a:spLocks noChangeArrowheads="1"/>
          </p:cNvSpPr>
          <p:nvPr/>
        </p:nvSpPr>
        <p:spPr bwMode="auto">
          <a:xfrm>
            <a:off x="1295400" y="32766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BB4</a:t>
            </a:r>
          </a:p>
        </p:txBody>
      </p:sp>
      <p:sp>
        <p:nvSpPr>
          <p:cNvPr id="28677" name="Rectangle 5"/>
          <p:cNvSpPr>
            <a:spLocks noChangeArrowheads="1"/>
          </p:cNvSpPr>
          <p:nvPr/>
        </p:nvSpPr>
        <p:spPr bwMode="auto">
          <a:xfrm>
            <a:off x="1981200" y="48768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BB7</a:t>
            </a:r>
          </a:p>
        </p:txBody>
      </p:sp>
      <p:sp>
        <p:nvSpPr>
          <p:cNvPr id="28678" name="Rectangle 6"/>
          <p:cNvSpPr>
            <a:spLocks noChangeArrowheads="1"/>
          </p:cNvSpPr>
          <p:nvPr/>
        </p:nvSpPr>
        <p:spPr bwMode="auto">
          <a:xfrm>
            <a:off x="2590800" y="40386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BB6</a:t>
            </a:r>
          </a:p>
        </p:txBody>
      </p:sp>
      <p:sp>
        <p:nvSpPr>
          <p:cNvPr id="28679" name="Line 7"/>
          <p:cNvSpPr>
            <a:spLocks noChangeShapeType="1"/>
          </p:cNvSpPr>
          <p:nvPr/>
        </p:nvSpPr>
        <p:spPr bwMode="auto">
          <a:xfrm>
            <a:off x="2286000" y="2971800"/>
            <a:ext cx="762000" cy="1066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80" name="Line 8"/>
          <p:cNvSpPr>
            <a:spLocks noChangeShapeType="1"/>
          </p:cNvSpPr>
          <p:nvPr/>
        </p:nvSpPr>
        <p:spPr bwMode="auto">
          <a:xfrm flipH="1">
            <a:off x="1676400" y="2971800"/>
            <a:ext cx="6096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81" name="Line 9"/>
          <p:cNvSpPr>
            <a:spLocks noChangeShapeType="1"/>
          </p:cNvSpPr>
          <p:nvPr/>
        </p:nvSpPr>
        <p:spPr bwMode="auto">
          <a:xfrm>
            <a:off x="1676400" y="3733800"/>
            <a:ext cx="11430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82" name="Line 10"/>
          <p:cNvSpPr>
            <a:spLocks noChangeShapeType="1"/>
          </p:cNvSpPr>
          <p:nvPr/>
        </p:nvSpPr>
        <p:spPr bwMode="auto">
          <a:xfrm flipH="1">
            <a:off x="1676400" y="37338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83" name="Rectangle 11"/>
          <p:cNvSpPr>
            <a:spLocks noChangeArrowheads="1"/>
          </p:cNvSpPr>
          <p:nvPr/>
        </p:nvSpPr>
        <p:spPr bwMode="auto">
          <a:xfrm>
            <a:off x="1295400" y="40386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BB5</a:t>
            </a:r>
          </a:p>
        </p:txBody>
      </p:sp>
      <p:sp>
        <p:nvSpPr>
          <p:cNvPr id="28684" name="Line 12"/>
          <p:cNvSpPr>
            <a:spLocks noChangeShapeType="1"/>
          </p:cNvSpPr>
          <p:nvPr/>
        </p:nvSpPr>
        <p:spPr bwMode="auto">
          <a:xfrm>
            <a:off x="1752600" y="4495800"/>
            <a:ext cx="5334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85" name="Line 13"/>
          <p:cNvSpPr>
            <a:spLocks noChangeShapeType="1"/>
          </p:cNvSpPr>
          <p:nvPr/>
        </p:nvSpPr>
        <p:spPr bwMode="auto">
          <a:xfrm flipH="1">
            <a:off x="2438400" y="4495800"/>
            <a:ext cx="5334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86" name="Rectangle 14"/>
          <p:cNvSpPr>
            <a:spLocks noChangeArrowheads="1"/>
          </p:cNvSpPr>
          <p:nvPr/>
        </p:nvSpPr>
        <p:spPr bwMode="auto">
          <a:xfrm>
            <a:off x="2514600" y="17526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BB1</a:t>
            </a:r>
          </a:p>
        </p:txBody>
      </p:sp>
      <p:sp>
        <p:nvSpPr>
          <p:cNvPr id="28687" name="Line 15"/>
          <p:cNvSpPr>
            <a:spLocks noChangeShapeType="1"/>
          </p:cNvSpPr>
          <p:nvPr/>
        </p:nvSpPr>
        <p:spPr bwMode="auto">
          <a:xfrm flipH="1">
            <a:off x="2286000" y="2209800"/>
            <a:ext cx="6096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88" name="Line 16"/>
          <p:cNvSpPr>
            <a:spLocks noChangeShapeType="1"/>
          </p:cNvSpPr>
          <p:nvPr/>
        </p:nvSpPr>
        <p:spPr bwMode="auto">
          <a:xfrm>
            <a:off x="2895600" y="2209800"/>
            <a:ext cx="5334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89" name="Rectangle 17"/>
          <p:cNvSpPr>
            <a:spLocks noChangeArrowheads="1"/>
          </p:cNvSpPr>
          <p:nvPr/>
        </p:nvSpPr>
        <p:spPr bwMode="auto">
          <a:xfrm>
            <a:off x="3124200" y="25146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BB3</a:t>
            </a:r>
          </a:p>
        </p:txBody>
      </p:sp>
      <p:sp>
        <p:nvSpPr>
          <p:cNvPr id="28690" name="Rectangle 18"/>
          <p:cNvSpPr>
            <a:spLocks noChangeArrowheads="1"/>
          </p:cNvSpPr>
          <p:nvPr/>
        </p:nvSpPr>
        <p:spPr bwMode="auto">
          <a:xfrm>
            <a:off x="2667000" y="56388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BB8</a:t>
            </a:r>
          </a:p>
        </p:txBody>
      </p:sp>
      <p:sp>
        <p:nvSpPr>
          <p:cNvPr id="28691" name="Line 19"/>
          <p:cNvSpPr>
            <a:spLocks noChangeShapeType="1"/>
          </p:cNvSpPr>
          <p:nvPr/>
        </p:nvSpPr>
        <p:spPr bwMode="auto">
          <a:xfrm>
            <a:off x="2438400" y="5334000"/>
            <a:ext cx="5334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92" name="Line 20"/>
          <p:cNvSpPr>
            <a:spLocks noChangeShapeType="1"/>
          </p:cNvSpPr>
          <p:nvPr/>
        </p:nvSpPr>
        <p:spPr bwMode="auto">
          <a:xfrm flipH="1">
            <a:off x="3352800" y="2971800"/>
            <a:ext cx="152400" cy="2667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93" name="Text Box 21"/>
          <p:cNvSpPr txBox="1">
            <a:spLocks noChangeArrowheads="1"/>
          </p:cNvSpPr>
          <p:nvPr/>
        </p:nvSpPr>
        <p:spPr bwMode="auto">
          <a:xfrm>
            <a:off x="1981200" y="2130425"/>
            <a:ext cx="550863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b &lt; 0</a:t>
            </a:r>
          </a:p>
        </p:txBody>
      </p:sp>
      <p:sp>
        <p:nvSpPr>
          <p:cNvPr id="28694" name="Text Box 22"/>
          <p:cNvSpPr txBox="1">
            <a:spLocks noChangeArrowheads="1"/>
          </p:cNvSpPr>
          <p:nvPr/>
        </p:nvSpPr>
        <p:spPr bwMode="auto">
          <a:xfrm>
            <a:off x="3200400" y="2130425"/>
            <a:ext cx="65087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b &gt;= 0</a:t>
            </a:r>
          </a:p>
        </p:txBody>
      </p:sp>
      <p:sp>
        <p:nvSpPr>
          <p:cNvPr id="28695" name="Text Box 23"/>
          <p:cNvSpPr txBox="1">
            <a:spLocks noChangeArrowheads="1"/>
          </p:cNvSpPr>
          <p:nvPr/>
        </p:nvSpPr>
        <p:spPr bwMode="auto">
          <a:xfrm>
            <a:off x="2438400" y="2968625"/>
            <a:ext cx="6413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c &lt;= 0</a:t>
            </a:r>
          </a:p>
        </p:txBody>
      </p:sp>
      <p:sp>
        <p:nvSpPr>
          <p:cNvPr id="28696" name="Text Box 24"/>
          <p:cNvSpPr txBox="1">
            <a:spLocks noChangeArrowheads="1"/>
          </p:cNvSpPr>
          <p:nvPr/>
        </p:nvSpPr>
        <p:spPr bwMode="auto">
          <a:xfrm>
            <a:off x="1371600" y="2892425"/>
            <a:ext cx="541338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c &gt; 0</a:t>
            </a:r>
          </a:p>
        </p:txBody>
      </p:sp>
      <p:sp>
        <p:nvSpPr>
          <p:cNvPr id="28697" name="Text Box 25"/>
          <p:cNvSpPr txBox="1">
            <a:spLocks noChangeArrowheads="1"/>
          </p:cNvSpPr>
          <p:nvPr/>
        </p:nvSpPr>
        <p:spPr bwMode="auto">
          <a:xfrm>
            <a:off x="1066800" y="3730625"/>
            <a:ext cx="639763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b &gt; 13</a:t>
            </a:r>
          </a:p>
        </p:txBody>
      </p:sp>
      <p:sp>
        <p:nvSpPr>
          <p:cNvPr id="28698" name="Text Box 26"/>
          <p:cNvSpPr txBox="1">
            <a:spLocks noChangeArrowheads="1"/>
          </p:cNvSpPr>
          <p:nvPr/>
        </p:nvSpPr>
        <p:spPr bwMode="auto">
          <a:xfrm>
            <a:off x="2057400" y="3578225"/>
            <a:ext cx="73977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b &lt;= 13</a:t>
            </a:r>
          </a:p>
        </p:txBody>
      </p:sp>
      <p:sp>
        <p:nvSpPr>
          <p:cNvPr id="28699" name="Text Box 27"/>
          <p:cNvSpPr txBox="1">
            <a:spLocks noChangeArrowheads="1"/>
          </p:cNvSpPr>
          <p:nvPr/>
        </p:nvSpPr>
        <p:spPr bwMode="auto">
          <a:xfrm>
            <a:off x="2819400" y="3273425"/>
            <a:ext cx="7302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c &lt;= 25</a:t>
            </a:r>
          </a:p>
        </p:txBody>
      </p:sp>
      <p:sp>
        <p:nvSpPr>
          <p:cNvPr id="28700" name="Text Box 28"/>
          <p:cNvSpPr txBox="1">
            <a:spLocks noChangeArrowheads="1"/>
          </p:cNvSpPr>
          <p:nvPr/>
        </p:nvSpPr>
        <p:spPr bwMode="auto">
          <a:xfrm>
            <a:off x="3733800" y="3273425"/>
            <a:ext cx="630238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c &gt; 25</a:t>
            </a:r>
          </a:p>
        </p:txBody>
      </p:sp>
      <p:sp>
        <p:nvSpPr>
          <p:cNvPr id="28701" name="Text Box 29"/>
          <p:cNvSpPr txBox="1">
            <a:spLocks noChangeArrowheads="1"/>
          </p:cNvSpPr>
          <p:nvPr/>
        </p:nvSpPr>
        <p:spPr bwMode="auto">
          <a:xfrm>
            <a:off x="3429000" y="5940425"/>
            <a:ext cx="630238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e &lt; 34</a:t>
            </a:r>
          </a:p>
        </p:txBody>
      </p:sp>
      <p:sp>
        <p:nvSpPr>
          <p:cNvPr id="28702" name="Text Box 30"/>
          <p:cNvSpPr txBox="1">
            <a:spLocks noChangeArrowheads="1"/>
          </p:cNvSpPr>
          <p:nvPr/>
        </p:nvSpPr>
        <p:spPr bwMode="auto">
          <a:xfrm>
            <a:off x="2743200" y="4949825"/>
            <a:ext cx="47307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d++</a:t>
            </a:r>
          </a:p>
        </p:txBody>
      </p:sp>
      <p:sp>
        <p:nvSpPr>
          <p:cNvPr id="28703" name="Text Box 31"/>
          <p:cNvSpPr txBox="1">
            <a:spLocks noChangeArrowheads="1"/>
          </p:cNvSpPr>
          <p:nvPr/>
        </p:nvSpPr>
        <p:spPr bwMode="auto">
          <a:xfrm>
            <a:off x="2209800" y="5711825"/>
            <a:ext cx="4635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a++</a:t>
            </a:r>
          </a:p>
        </p:txBody>
      </p:sp>
      <p:sp>
        <p:nvSpPr>
          <p:cNvPr id="28704" name="Text Box 32"/>
          <p:cNvSpPr txBox="1">
            <a:spLocks noChangeArrowheads="1"/>
          </p:cNvSpPr>
          <p:nvPr/>
        </p:nvSpPr>
        <p:spPr bwMode="auto">
          <a:xfrm>
            <a:off x="3886200" y="2590800"/>
            <a:ext cx="6096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e++</a:t>
            </a:r>
          </a:p>
        </p:txBody>
      </p:sp>
      <p:sp>
        <p:nvSpPr>
          <p:cNvPr id="28705" name="Text Box 33"/>
          <p:cNvSpPr txBox="1">
            <a:spLocks noChangeArrowheads="1"/>
          </p:cNvSpPr>
          <p:nvPr/>
        </p:nvSpPr>
        <p:spPr bwMode="auto">
          <a:xfrm>
            <a:off x="838200" y="4114800"/>
            <a:ext cx="5334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b++</a:t>
            </a:r>
          </a:p>
        </p:txBody>
      </p:sp>
      <p:sp>
        <p:nvSpPr>
          <p:cNvPr id="28706" name="Text Box 34"/>
          <p:cNvSpPr txBox="1">
            <a:spLocks noChangeArrowheads="1"/>
          </p:cNvSpPr>
          <p:nvPr/>
        </p:nvSpPr>
        <p:spPr bwMode="auto">
          <a:xfrm>
            <a:off x="3429000" y="4114800"/>
            <a:ext cx="5334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c++</a:t>
            </a:r>
          </a:p>
        </p:txBody>
      </p:sp>
      <p:sp>
        <p:nvSpPr>
          <p:cNvPr id="28707" name="Rectangle 35"/>
          <p:cNvSpPr>
            <a:spLocks noChangeArrowheads="1"/>
          </p:cNvSpPr>
          <p:nvPr/>
        </p:nvSpPr>
        <p:spPr bwMode="auto">
          <a:xfrm>
            <a:off x="4267200" y="5943600"/>
            <a:ext cx="762000" cy="457200"/>
          </a:xfrm>
          <a:prstGeom prst="rect">
            <a:avLst/>
          </a:prstGeom>
          <a:solidFill>
            <a:srgbClr val="66FF99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BB9</a:t>
            </a:r>
          </a:p>
        </p:txBody>
      </p:sp>
      <p:sp>
        <p:nvSpPr>
          <p:cNvPr id="28708" name="Line 36"/>
          <p:cNvSpPr>
            <a:spLocks noChangeShapeType="1"/>
          </p:cNvSpPr>
          <p:nvPr/>
        </p:nvSpPr>
        <p:spPr bwMode="auto">
          <a:xfrm>
            <a:off x="3581400" y="2971800"/>
            <a:ext cx="990600" cy="2971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709" name="Line 37"/>
          <p:cNvSpPr>
            <a:spLocks noChangeShapeType="1"/>
          </p:cNvSpPr>
          <p:nvPr/>
        </p:nvSpPr>
        <p:spPr bwMode="auto">
          <a:xfrm>
            <a:off x="3124200" y="6172200"/>
            <a:ext cx="1143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710" name="Oval 38"/>
          <p:cNvSpPr>
            <a:spLocks noChangeArrowheads="1"/>
          </p:cNvSpPr>
          <p:nvPr/>
        </p:nvSpPr>
        <p:spPr bwMode="auto">
          <a:xfrm>
            <a:off x="990600" y="1600200"/>
            <a:ext cx="762000" cy="3810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Entry</a:t>
            </a:r>
          </a:p>
        </p:txBody>
      </p:sp>
      <p:sp>
        <p:nvSpPr>
          <p:cNvPr id="28711" name="Line 39"/>
          <p:cNvSpPr>
            <a:spLocks noChangeShapeType="1"/>
          </p:cNvSpPr>
          <p:nvPr/>
        </p:nvSpPr>
        <p:spPr bwMode="auto">
          <a:xfrm>
            <a:off x="1752600" y="1752600"/>
            <a:ext cx="76200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712" name="Oval 40"/>
          <p:cNvSpPr>
            <a:spLocks noChangeArrowheads="1"/>
          </p:cNvSpPr>
          <p:nvPr/>
        </p:nvSpPr>
        <p:spPr bwMode="auto">
          <a:xfrm>
            <a:off x="3276600" y="6400800"/>
            <a:ext cx="762000" cy="3810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Exit</a:t>
            </a:r>
          </a:p>
        </p:txBody>
      </p:sp>
      <p:sp>
        <p:nvSpPr>
          <p:cNvPr id="28713" name="Line 41"/>
          <p:cNvSpPr>
            <a:spLocks noChangeShapeType="1"/>
          </p:cNvSpPr>
          <p:nvPr/>
        </p:nvSpPr>
        <p:spPr bwMode="auto">
          <a:xfrm>
            <a:off x="4724400" y="6400800"/>
            <a:ext cx="0" cy="152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714" name="Line 42"/>
          <p:cNvSpPr>
            <a:spLocks noChangeShapeType="1"/>
          </p:cNvSpPr>
          <p:nvPr/>
        </p:nvSpPr>
        <p:spPr bwMode="auto">
          <a:xfrm flipH="1">
            <a:off x="4038600" y="6553200"/>
            <a:ext cx="685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715" name="Line 43"/>
          <p:cNvSpPr>
            <a:spLocks noChangeShapeType="1"/>
          </p:cNvSpPr>
          <p:nvPr/>
        </p:nvSpPr>
        <p:spPr bwMode="auto">
          <a:xfrm>
            <a:off x="3124200" y="6096000"/>
            <a:ext cx="0" cy="76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716" name="Text Box 44"/>
          <p:cNvSpPr txBox="1">
            <a:spLocks noChangeArrowheads="1"/>
          </p:cNvSpPr>
          <p:nvPr/>
        </p:nvSpPr>
        <p:spPr bwMode="auto">
          <a:xfrm>
            <a:off x="5181600" y="2054225"/>
            <a:ext cx="2900363" cy="3140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2000" u="sng"/>
              <a:t>Control deps (left is taken)</a:t>
            </a:r>
            <a:endParaRPr lang="en-US" altLang="en-US" sz="2000"/>
          </a:p>
          <a:p>
            <a:r>
              <a:rPr lang="en-US" altLang="en-US" sz="2000"/>
              <a:t>BB1: none</a:t>
            </a:r>
          </a:p>
          <a:p>
            <a:r>
              <a:rPr lang="en-US" altLang="en-US" sz="2000"/>
              <a:t>BB2: -1</a:t>
            </a:r>
          </a:p>
          <a:p>
            <a:r>
              <a:rPr lang="en-US" altLang="en-US" sz="2000"/>
              <a:t>BB3: 1</a:t>
            </a:r>
          </a:p>
          <a:p>
            <a:r>
              <a:rPr lang="en-US" altLang="en-US" sz="2000"/>
              <a:t>BB4: -2</a:t>
            </a:r>
          </a:p>
          <a:p>
            <a:r>
              <a:rPr lang="en-US" altLang="en-US" sz="2000"/>
              <a:t>BB5: -4</a:t>
            </a:r>
          </a:p>
          <a:p>
            <a:r>
              <a:rPr lang="en-US" altLang="en-US" sz="2000"/>
              <a:t>BB6: 2, 4</a:t>
            </a:r>
          </a:p>
          <a:p>
            <a:r>
              <a:rPr lang="en-US" altLang="en-US" sz="2000"/>
              <a:t>BB7: -1</a:t>
            </a:r>
          </a:p>
          <a:p>
            <a:r>
              <a:rPr lang="en-US" altLang="en-US" sz="2000"/>
              <a:t>BB8: -1, -3</a:t>
            </a:r>
          </a:p>
          <a:p>
            <a:r>
              <a:rPr lang="en-US" altLang="en-US" sz="2000"/>
              <a:t>BB9: none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838200"/>
            <a:ext cx="8077200" cy="615950"/>
          </a:xfrm>
        </p:spPr>
        <p:txBody>
          <a:bodyPr/>
          <a:lstStyle/>
          <a:p>
            <a:r>
              <a:rPr lang="en-US" altLang="en-US" smtClean="0"/>
              <a:t>Step 3: Control Flow Substitution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smtClean="0"/>
              <a:t>Go from branching code </a:t>
            </a:r>
            <a:r>
              <a:rPr lang="en-US" altLang="en-US" smtClean="0">
                <a:sym typeface="Wingdings" panose="05000000000000000000" pitchFamily="2" charset="2"/>
              </a:rPr>
              <a:t> sequential predicated code</a:t>
            </a:r>
            <a:endParaRPr lang="en-US" altLang="en-US" smtClean="0"/>
          </a:p>
          <a:p>
            <a:r>
              <a:rPr lang="en-US" altLang="en-US" smtClean="0"/>
              <a:t>5 baby steps</a:t>
            </a:r>
          </a:p>
          <a:p>
            <a:pPr lvl="1"/>
            <a:r>
              <a:rPr lang="en-US" altLang="en-US" smtClean="0"/>
              <a:t>1. Create predicates</a:t>
            </a:r>
          </a:p>
          <a:p>
            <a:pPr lvl="1"/>
            <a:r>
              <a:rPr lang="en-US" altLang="en-US" smtClean="0"/>
              <a:t>2. CMPP insertion</a:t>
            </a:r>
          </a:p>
          <a:p>
            <a:pPr lvl="1"/>
            <a:r>
              <a:rPr lang="en-US" altLang="en-US" smtClean="0"/>
              <a:t>3. Guard operations</a:t>
            </a:r>
          </a:p>
          <a:p>
            <a:pPr lvl="1"/>
            <a:r>
              <a:rPr lang="en-US" altLang="en-US" smtClean="0"/>
              <a:t>4. Remove branches</a:t>
            </a:r>
          </a:p>
          <a:p>
            <a:pPr lvl="1"/>
            <a:r>
              <a:rPr lang="en-US" altLang="en-US" smtClean="0"/>
              <a:t>5. Initialize predicates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838200"/>
            <a:ext cx="8077200" cy="615950"/>
          </a:xfrm>
        </p:spPr>
        <p:txBody>
          <a:bodyPr/>
          <a:lstStyle/>
          <a:p>
            <a:r>
              <a:rPr lang="en-US" altLang="en-US" smtClean="0"/>
              <a:t>Predicate Creation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smtClean="0"/>
              <a:t>R/K calculation – Mapping predicates to blocks</a:t>
            </a:r>
          </a:p>
          <a:p>
            <a:pPr lvl="1"/>
            <a:r>
              <a:rPr lang="en-US" altLang="en-US" smtClean="0"/>
              <a:t>Paper more complicated than it really is</a:t>
            </a:r>
          </a:p>
          <a:p>
            <a:pPr lvl="1"/>
            <a:r>
              <a:rPr lang="en-US" altLang="en-US" smtClean="0"/>
              <a:t>K = unique sets of control dependences</a:t>
            </a:r>
          </a:p>
          <a:p>
            <a:pPr lvl="1"/>
            <a:r>
              <a:rPr lang="en-US" altLang="en-US" smtClean="0"/>
              <a:t>Create a new predicate for each element of K</a:t>
            </a:r>
          </a:p>
          <a:p>
            <a:pPr lvl="1"/>
            <a:r>
              <a:rPr lang="en-US" altLang="en-US" smtClean="0"/>
              <a:t>R(bb) = predicate that represents CD set for bb, ie the bb’s assigned predicate (all ops in that bb guarded by R(bb))</a:t>
            </a:r>
          </a:p>
        </p:txBody>
      </p:sp>
      <p:sp>
        <p:nvSpPr>
          <p:cNvPr id="30724" name="Text Box 4"/>
          <p:cNvSpPr txBox="1">
            <a:spLocks noChangeArrowheads="1"/>
          </p:cNvSpPr>
          <p:nvPr/>
        </p:nvSpPr>
        <p:spPr bwMode="auto">
          <a:xfrm>
            <a:off x="914400" y="4492625"/>
            <a:ext cx="7712075" cy="1920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2000">
                <a:solidFill>
                  <a:srgbClr val="00B050"/>
                </a:solidFill>
              </a:rPr>
              <a:t>K               = {{-1}, {1}, {-2}, {-4}, {2,4}, {-1,-3}}</a:t>
            </a:r>
          </a:p>
          <a:p>
            <a:r>
              <a:rPr lang="en-US" altLang="en-US" sz="2000">
                <a:solidFill>
                  <a:srgbClr val="00B050"/>
                </a:solidFill>
              </a:rPr>
              <a:t>predicates =   p1,      p2,   p3,     p4,    p5,       p6</a:t>
            </a:r>
          </a:p>
          <a:p>
            <a:endParaRPr lang="en-US" altLang="en-US" sz="2000">
              <a:solidFill>
                <a:srgbClr val="00B050"/>
              </a:solidFill>
            </a:endParaRPr>
          </a:p>
          <a:p>
            <a:r>
              <a:rPr lang="en-US" altLang="en-US" sz="2000">
                <a:solidFill>
                  <a:srgbClr val="00B050"/>
                </a:solidFill>
              </a:rPr>
              <a:t>bb              =      1,          2,      3,     4,      5,       6,         7,        8,         9</a:t>
            </a:r>
          </a:p>
          <a:p>
            <a:r>
              <a:rPr lang="en-US" altLang="en-US" sz="2000">
                <a:solidFill>
                  <a:srgbClr val="00B050"/>
                </a:solidFill>
              </a:rPr>
              <a:t>CD(bb)       = {{none}, {-1}, {1}, {-2}, {-4}, {2,4}, {-1}, {-1,-3}, {none}</a:t>
            </a:r>
          </a:p>
          <a:p>
            <a:r>
              <a:rPr lang="en-US" altLang="en-US" sz="2000">
                <a:solidFill>
                  <a:srgbClr val="00B050"/>
                </a:solidFill>
              </a:rPr>
              <a:t>R(bb)         =      T          p1     p2     p3     p4      p5      p1        p6        T    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838200"/>
            <a:ext cx="8077200" cy="615950"/>
          </a:xfrm>
        </p:spPr>
        <p:txBody>
          <a:bodyPr/>
          <a:lstStyle/>
          <a:p>
            <a:r>
              <a:rPr lang="en-US" altLang="en-US" smtClean="0"/>
              <a:t>CMPP Creation/Insertion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sz="2800" smtClean="0"/>
              <a:t>For each control dependence set</a:t>
            </a:r>
          </a:p>
          <a:p>
            <a:pPr lvl="1"/>
            <a:r>
              <a:rPr lang="en-US" altLang="en-US" sz="2400" smtClean="0"/>
              <a:t>For each edge in the control dependence set</a:t>
            </a:r>
          </a:p>
          <a:p>
            <a:pPr lvl="2"/>
            <a:r>
              <a:rPr lang="en-US" altLang="en-US" sz="2000" smtClean="0"/>
              <a:t>Identify branch condition that causes edge to be traversed</a:t>
            </a:r>
          </a:p>
          <a:p>
            <a:pPr lvl="2"/>
            <a:r>
              <a:rPr lang="en-US" altLang="en-US" sz="2000" smtClean="0"/>
              <a:t>Create CMPP to compute corresponding branch condition</a:t>
            </a:r>
          </a:p>
          <a:p>
            <a:pPr lvl="3"/>
            <a:r>
              <a:rPr lang="en-US" altLang="en-US" sz="1800" smtClean="0"/>
              <a:t>OR-type – handles worst case</a:t>
            </a:r>
          </a:p>
          <a:p>
            <a:pPr lvl="3"/>
            <a:r>
              <a:rPr lang="en-US" altLang="en-US" sz="1800" smtClean="0"/>
              <a:t>guard = True</a:t>
            </a:r>
          </a:p>
          <a:p>
            <a:pPr lvl="3"/>
            <a:r>
              <a:rPr lang="en-US" altLang="en-US" sz="1800" smtClean="0"/>
              <a:t>destination = predicate assigned to that CD set</a:t>
            </a:r>
          </a:p>
          <a:p>
            <a:pPr lvl="3"/>
            <a:r>
              <a:rPr lang="en-US" altLang="en-US" sz="1800" smtClean="0"/>
              <a:t>Insert at end of BB that is the source of the edge</a:t>
            </a:r>
          </a:p>
        </p:txBody>
      </p:sp>
      <p:sp>
        <p:nvSpPr>
          <p:cNvPr id="31748" name="Text Box 4"/>
          <p:cNvSpPr txBox="1">
            <a:spLocks noChangeArrowheads="1"/>
          </p:cNvSpPr>
          <p:nvPr/>
        </p:nvSpPr>
        <p:spPr bwMode="auto">
          <a:xfrm>
            <a:off x="1830388" y="4953000"/>
            <a:ext cx="5437187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2000">
                <a:solidFill>
                  <a:srgbClr val="00B050"/>
                </a:solidFill>
              </a:rPr>
              <a:t>K               = {{-1}, {1}, {-2}, {-4}, {2,4}, {-1,-3}}</a:t>
            </a:r>
          </a:p>
          <a:p>
            <a:r>
              <a:rPr lang="en-US" altLang="en-US" sz="2000">
                <a:solidFill>
                  <a:srgbClr val="00B050"/>
                </a:solidFill>
              </a:rPr>
              <a:t>predicates =     p1,    p2,    p3,    p4,     p5,       p6</a:t>
            </a:r>
          </a:p>
        </p:txBody>
      </p:sp>
      <p:sp>
        <p:nvSpPr>
          <p:cNvPr id="31749" name="Rectangle 5"/>
          <p:cNvSpPr>
            <a:spLocks noChangeArrowheads="1"/>
          </p:cNvSpPr>
          <p:nvPr/>
        </p:nvSpPr>
        <p:spPr bwMode="auto">
          <a:xfrm>
            <a:off x="1928813" y="6061075"/>
            <a:ext cx="3587750" cy="368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Example: p1 = cmpp.ON (b &lt; 0) if T</a:t>
            </a:r>
            <a:endParaRPr lang="en-US" altLang="en-US">
              <a:sym typeface="Wingdings" panose="05000000000000000000" pitchFamily="2" charset="2"/>
            </a:endParaRPr>
          </a:p>
        </p:txBody>
      </p:sp>
      <p:sp>
        <p:nvSpPr>
          <p:cNvPr id="31750" name="Rectangle 14"/>
          <p:cNvSpPr>
            <a:spLocks noChangeArrowheads="1"/>
          </p:cNvSpPr>
          <p:nvPr/>
        </p:nvSpPr>
        <p:spPr bwMode="auto">
          <a:xfrm>
            <a:off x="6353175" y="6016625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BB1</a:t>
            </a:r>
          </a:p>
        </p:txBody>
      </p:sp>
      <p:sp>
        <p:nvSpPr>
          <p:cNvPr id="31751" name="Line 15"/>
          <p:cNvSpPr>
            <a:spLocks noChangeShapeType="1"/>
          </p:cNvSpPr>
          <p:nvPr/>
        </p:nvSpPr>
        <p:spPr bwMode="auto">
          <a:xfrm flipH="1">
            <a:off x="6124575" y="6473825"/>
            <a:ext cx="6096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52" name="Line 16"/>
          <p:cNvSpPr>
            <a:spLocks noChangeShapeType="1"/>
          </p:cNvSpPr>
          <p:nvPr/>
        </p:nvSpPr>
        <p:spPr bwMode="auto">
          <a:xfrm>
            <a:off x="6734175" y="6473825"/>
            <a:ext cx="5334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53" name="Text Box 21"/>
          <p:cNvSpPr txBox="1">
            <a:spLocks noChangeArrowheads="1"/>
          </p:cNvSpPr>
          <p:nvPr/>
        </p:nvSpPr>
        <p:spPr bwMode="auto">
          <a:xfrm>
            <a:off x="5819775" y="6394450"/>
            <a:ext cx="550863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b &lt; 0</a:t>
            </a:r>
          </a:p>
        </p:txBody>
      </p:sp>
      <p:sp>
        <p:nvSpPr>
          <p:cNvPr id="31754" name="Text Box 22"/>
          <p:cNvSpPr txBox="1">
            <a:spLocks noChangeArrowheads="1"/>
          </p:cNvSpPr>
          <p:nvPr/>
        </p:nvSpPr>
        <p:spPr bwMode="auto">
          <a:xfrm>
            <a:off x="7038975" y="6394450"/>
            <a:ext cx="65087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b &gt;= 0</a:t>
            </a:r>
          </a:p>
        </p:txBody>
      </p:sp>
      <p:cxnSp>
        <p:nvCxnSpPr>
          <p:cNvPr id="31755" name="Straight Arrow Connector 2"/>
          <p:cNvCxnSpPr>
            <a:cxnSpLocks noChangeShapeType="1"/>
          </p:cNvCxnSpPr>
          <p:nvPr/>
        </p:nvCxnSpPr>
        <p:spPr bwMode="auto">
          <a:xfrm>
            <a:off x="5541963" y="6245225"/>
            <a:ext cx="811212" cy="0"/>
          </a:xfrm>
          <a:prstGeom prst="straightConnector1">
            <a:avLst/>
          </a:prstGeom>
          <a:noFill/>
          <a:ln w="12700" algn="ctr">
            <a:solidFill>
              <a:schemeClr val="tx1"/>
            </a:solidFill>
            <a:round/>
            <a:headEnd type="none" w="sm" len="sm"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Running Example – CMPP Creation</a:t>
            </a:r>
          </a:p>
        </p:txBody>
      </p:sp>
      <p:sp>
        <p:nvSpPr>
          <p:cNvPr id="32771" name="Rectangle 3"/>
          <p:cNvSpPr>
            <a:spLocks noChangeArrowheads="1"/>
          </p:cNvSpPr>
          <p:nvPr/>
        </p:nvSpPr>
        <p:spPr bwMode="auto">
          <a:xfrm>
            <a:off x="5211763" y="29718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BB2</a:t>
            </a:r>
          </a:p>
        </p:txBody>
      </p:sp>
      <p:sp>
        <p:nvSpPr>
          <p:cNvPr id="32772" name="Rectangle 4"/>
          <p:cNvSpPr>
            <a:spLocks noChangeArrowheads="1"/>
          </p:cNvSpPr>
          <p:nvPr/>
        </p:nvSpPr>
        <p:spPr bwMode="auto">
          <a:xfrm>
            <a:off x="4602163" y="37338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BB4</a:t>
            </a:r>
          </a:p>
        </p:txBody>
      </p:sp>
      <p:sp>
        <p:nvSpPr>
          <p:cNvPr id="32773" name="Rectangle 5"/>
          <p:cNvSpPr>
            <a:spLocks noChangeArrowheads="1"/>
          </p:cNvSpPr>
          <p:nvPr/>
        </p:nvSpPr>
        <p:spPr bwMode="auto">
          <a:xfrm>
            <a:off x="5287963" y="53340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BB7</a:t>
            </a:r>
          </a:p>
        </p:txBody>
      </p:sp>
      <p:sp>
        <p:nvSpPr>
          <p:cNvPr id="32774" name="Rectangle 6"/>
          <p:cNvSpPr>
            <a:spLocks noChangeArrowheads="1"/>
          </p:cNvSpPr>
          <p:nvPr/>
        </p:nvSpPr>
        <p:spPr bwMode="auto">
          <a:xfrm>
            <a:off x="5897563" y="44958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BB6</a:t>
            </a:r>
          </a:p>
        </p:txBody>
      </p:sp>
      <p:sp>
        <p:nvSpPr>
          <p:cNvPr id="32775" name="Line 7"/>
          <p:cNvSpPr>
            <a:spLocks noChangeShapeType="1"/>
          </p:cNvSpPr>
          <p:nvPr/>
        </p:nvSpPr>
        <p:spPr bwMode="auto">
          <a:xfrm>
            <a:off x="5592763" y="3429000"/>
            <a:ext cx="762000" cy="1066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76" name="Line 8"/>
          <p:cNvSpPr>
            <a:spLocks noChangeShapeType="1"/>
          </p:cNvSpPr>
          <p:nvPr/>
        </p:nvSpPr>
        <p:spPr bwMode="auto">
          <a:xfrm flipH="1">
            <a:off x="4983163" y="3429000"/>
            <a:ext cx="6096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77" name="Line 9"/>
          <p:cNvSpPr>
            <a:spLocks noChangeShapeType="1"/>
          </p:cNvSpPr>
          <p:nvPr/>
        </p:nvSpPr>
        <p:spPr bwMode="auto">
          <a:xfrm>
            <a:off x="4983163" y="4191000"/>
            <a:ext cx="11430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78" name="Line 10"/>
          <p:cNvSpPr>
            <a:spLocks noChangeShapeType="1"/>
          </p:cNvSpPr>
          <p:nvPr/>
        </p:nvSpPr>
        <p:spPr bwMode="auto">
          <a:xfrm flipH="1">
            <a:off x="4983163" y="41910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79" name="Rectangle 11"/>
          <p:cNvSpPr>
            <a:spLocks noChangeArrowheads="1"/>
          </p:cNvSpPr>
          <p:nvPr/>
        </p:nvSpPr>
        <p:spPr bwMode="auto">
          <a:xfrm>
            <a:off x="4602163" y="44958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BB5</a:t>
            </a:r>
          </a:p>
        </p:txBody>
      </p:sp>
      <p:sp>
        <p:nvSpPr>
          <p:cNvPr id="32780" name="Line 12"/>
          <p:cNvSpPr>
            <a:spLocks noChangeShapeType="1"/>
          </p:cNvSpPr>
          <p:nvPr/>
        </p:nvSpPr>
        <p:spPr bwMode="auto">
          <a:xfrm>
            <a:off x="5059363" y="4953000"/>
            <a:ext cx="5334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81" name="Line 13"/>
          <p:cNvSpPr>
            <a:spLocks noChangeShapeType="1"/>
          </p:cNvSpPr>
          <p:nvPr/>
        </p:nvSpPr>
        <p:spPr bwMode="auto">
          <a:xfrm flipH="1">
            <a:off x="5745163" y="4953000"/>
            <a:ext cx="5334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82" name="Rectangle 14"/>
          <p:cNvSpPr>
            <a:spLocks noChangeArrowheads="1"/>
          </p:cNvSpPr>
          <p:nvPr/>
        </p:nvSpPr>
        <p:spPr bwMode="auto">
          <a:xfrm>
            <a:off x="5821363" y="22098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BB1</a:t>
            </a:r>
          </a:p>
        </p:txBody>
      </p:sp>
      <p:sp>
        <p:nvSpPr>
          <p:cNvPr id="32783" name="Line 15"/>
          <p:cNvSpPr>
            <a:spLocks noChangeShapeType="1"/>
          </p:cNvSpPr>
          <p:nvPr/>
        </p:nvSpPr>
        <p:spPr bwMode="auto">
          <a:xfrm flipH="1">
            <a:off x="5592763" y="2667000"/>
            <a:ext cx="6096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84" name="Line 16"/>
          <p:cNvSpPr>
            <a:spLocks noChangeShapeType="1"/>
          </p:cNvSpPr>
          <p:nvPr/>
        </p:nvSpPr>
        <p:spPr bwMode="auto">
          <a:xfrm>
            <a:off x="6202363" y="2667000"/>
            <a:ext cx="5334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85" name="Rectangle 17"/>
          <p:cNvSpPr>
            <a:spLocks noChangeArrowheads="1"/>
          </p:cNvSpPr>
          <p:nvPr/>
        </p:nvSpPr>
        <p:spPr bwMode="auto">
          <a:xfrm>
            <a:off x="6430963" y="29718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BB3</a:t>
            </a:r>
          </a:p>
        </p:txBody>
      </p:sp>
      <p:sp>
        <p:nvSpPr>
          <p:cNvPr id="32786" name="Rectangle 18"/>
          <p:cNvSpPr>
            <a:spLocks noChangeArrowheads="1"/>
          </p:cNvSpPr>
          <p:nvPr/>
        </p:nvSpPr>
        <p:spPr bwMode="auto">
          <a:xfrm>
            <a:off x="5973763" y="60960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BB8</a:t>
            </a:r>
          </a:p>
        </p:txBody>
      </p:sp>
      <p:sp>
        <p:nvSpPr>
          <p:cNvPr id="32787" name="Line 19"/>
          <p:cNvSpPr>
            <a:spLocks noChangeShapeType="1"/>
          </p:cNvSpPr>
          <p:nvPr/>
        </p:nvSpPr>
        <p:spPr bwMode="auto">
          <a:xfrm>
            <a:off x="5745163" y="5791200"/>
            <a:ext cx="5334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88" name="Line 20"/>
          <p:cNvSpPr>
            <a:spLocks noChangeShapeType="1"/>
          </p:cNvSpPr>
          <p:nvPr/>
        </p:nvSpPr>
        <p:spPr bwMode="auto">
          <a:xfrm flipH="1">
            <a:off x="6659563" y="3429000"/>
            <a:ext cx="152400" cy="2667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89" name="Text Box 21"/>
          <p:cNvSpPr txBox="1">
            <a:spLocks noChangeArrowheads="1"/>
          </p:cNvSpPr>
          <p:nvPr/>
        </p:nvSpPr>
        <p:spPr bwMode="auto">
          <a:xfrm>
            <a:off x="5287963" y="2587625"/>
            <a:ext cx="550862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b &lt; 0</a:t>
            </a:r>
          </a:p>
        </p:txBody>
      </p:sp>
      <p:sp>
        <p:nvSpPr>
          <p:cNvPr id="32790" name="Text Box 22"/>
          <p:cNvSpPr txBox="1">
            <a:spLocks noChangeArrowheads="1"/>
          </p:cNvSpPr>
          <p:nvPr/>
        </p:nvSpPr>
        <p:spPr bwMode="auto">
          <a:xfrm>
            <a:off x="6507163" y="2587625"/>
            <a:ext cx="65087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b &gt;= 0</a:t>
            </a:r>
          </a:p>
        </p:txBody>
      </p:sp>
      <p:sp>
        <p:nvSpPr>
          <p:cNvPr id="32791" name="Text Box 23"/>
          <p:cNvSpPr txBox="1">
            <a:spLocks noChangeArrowheads="1"/>
          </p:cNvSpPr>
          <p:nvPr/>
        </p:nvSpPr>
        <p:spPr bwMode="auto">
          <a:xfrm>
            <a:off x="5745163" y="3425825"/>
            <a:ext cx="6413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c &lt;= 0</a:t>
            </a:r>
          </a:p>
        </p:txBody>
      </p:sp>
      <p:sp>
        <p:nvSpPr>
          <p:cNvPr id="32792" name="Text Box 24"/>
          <p:cNvSpPr txBox="1">
            <a:spLocks noChangeArrowheads="1"/>
          </p:cNvSpPr>
          <p:nvPr/>
        </p:nvSpPr>
        <p:spPr bwMode="auto">
          <a:xfrm>
            <a:off x="4678363" y="3349625"/>
            <a:ext cx="541337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c &gt; 0</a:t>
            </a:r>
          </a:p>
        </p:txBody>
      </p:sp>
      <p:sp>
        <p:nvSpPr>
          <p:cNvPr id="32793" name="Text Box 25"/>
          <p:cNvSpPr txBox="1">
            <a:spLocks noChangeArrowheads="1"/>
          </p:cNvSpPr>
          <p:nvPr/>
        </p:nvSpPr>
        <p:spPr bwMode="auto">
          <a:xfrm>
            <a:off x="4373563" y="4187825"/>
            <a:ext cx="639762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b &gt; 13</a:t>
            </a:r>
          </a:p>
        </p:txBody>
      </p:sp>
      <p:sp>
        <p:nvSpPr>
          <p:cNvPr id="32794" name="Text Box 26"/>
          <p:cNvSpPr txBox="1">
            <a:spLocks noChangeArrowheads="1"/>
          </p:cNvSpPr>
          <p:nvPr/>
        </p:nvSpPr>
        <p:spPr bwMode="auto">
          <a:xfrm>
            <a:off x="5364163" y="4035425"/>
            <a:ext cx="73977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b &lt;= 13</a:t>
            </a:r>
          </a:p>
        </p:txBody>
      </p:sp>
      <p:sp>
        <p:nvSpPr>
          <p:cNvPr id="32795" name="Text Box 27"/>
          <p:cNvSpPr txBox="1">
            <a:spLocks noChangeArrowheads="1"/>
          </p:cNvSpPr>
          <p:nvPr/>
        </p:nvSpPr>
        <p:spPr bwMode="auto">
          <a:xfrm>
            <a:off x="6126163" y="3730625"/>
            <a:ext cx="7302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c &lt;= 25</a:t>
            </a:r>
          </a:p>
        </p:txBody>
      </p:sp>
      <p:sp>
        <p:nvSpPr>
          <p:cNvPr id="32796" name="Text Box 28"/>
          <p:cNvSpPr txBox="1">
            <a:spLocks noChangeArrowheads="1"/>
          </p:cNvSpPr>
          <p:nvPr/>
        </p:nvSpPr>
        <p:spPr bwMode="auto">
          <a:xfrm>
            <a:off x="7040563" y="3730625"/>
            <a:ext cx="630237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c &gt; 25</a:t>
            </a:r>
          </a:p>
        </p:txBody>
      </p:sp>
      <p:sp>
        <p:nvSpPr>
          <p:cNvPr id="32797" name="Text Box 29"/>
          <p:cNvSpPr txBox="1">
            <a:spLocks noChangeArrowheads="1"/>
          </p:cNvSpPr>
          <p:nvPr/>
        </p:nvSpPr>
        <p:spPr bwMode="auto">
          <a:xfrm>
            <a:off x="6735763" y="6397625"/>
            <a:ext cx="630237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e &lt; 34</a:t>
            </a:r>
          </a:p>
        </p:txBody>
      </p:sp>
      <p:sp>
        <p:nvSpPr>
          <p:cNvPr id="32798" name="Text Box 30"/>
          <p:cNvSpPr txBox="1">
            <a:spLocks noChangeArrowheads="1"/>
          </p:cNvSpPr>
          <p:nvPr/>
        </p:nvSpPr>
        <p:spPr bwMode="auto">
          <a:xfrm>
            <a:off x="6049963" y="5407025"/>
            <a:ext cx="47307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d++</a:t>
            </a:r>
          </a:p>
        </p:txBody>
      </p:sp>
      <p:sp>
        <p:nvSpPr>
          <p:cNvPr id="32799" name="Text Box 31"/>
          <p:cNvSpPr txBox="1">
            <a:spLocks noChangeArrowheads="1"/>
          </p:cNvSpPr>
          <p:nvPr/>
        </p:nvSpPr>
        <p:spPr bwMode="auto">
          <a:xfrm>
            <a:off x="5516563" y="6169025"/>
            <a:ext cx="4635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a++</a:t>
            </a:r>
          </a:p>
        </p:txBody>
      </p:sp>
      <p:sp>
        <p:nvSpPr>
          <p:cNvPr id="32800" name="Text Box 32"/>
          <p:cNvSpPr txBox="1">
            <a:spLocks noChangeArrowheads="1"/>
          </p:cNvSpPr>
          <p:nvPr/>
        </p:nvSpPr>
        <p:spPr bwMode="auto">
          <a:xfrm>
            <a:off x="7192963" y="3048000"/>
            <a:ext cx="5334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e++</a:t>
            </a:r>
          </a:p>
        </p:txBody>
      </p:sp>
      <p:sp>
        <p:nvSpPr>
          <p:cNvPr id="32801" name="Text Box 33"/>
          <p:cNvSpPr txBox="1">
            <a:spLocks noChangeArrowheads="1"/>
          </p:cNvSpPr>
          <p:nvPr/>
        </p:nvSpPr>
        <p:spPr bwMode="auto">
          <a:xfrm>
            <a:off x="4144963" y="4572000"/>
            <a:ext cx="5334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b++</a:t>
            </a:r>
          </a:p>
        </p:txBody>
      </p:sp>
      <p:sp>
        <p:nvSpPr>
          <p:cNvPr id="32802" name="Text Box 34"/>
          <p:cNvSpPr txBox="1">
            <a:spLocks noChangeArrowheads="1"/>
          </p:cNvSpPr>
          <p:nvPr/>
        </p:nvSpPr>
        <p:spPr bwMode="auto">
          <a:xfrm>
            <a:off x="6735763" y="4572000"/>
            <a:ext cx="5334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c++</a:t>
            </a:r>
          </a:p>
        </p:txBody>
      </p:sp>
      <p:sp>
        <p:nvSpPr>
          <p:cNvPr id="32803" name="Rectangle 35"/>
          <p:cNvSpPr>
            <a:spLocks noChangeArrowheads="1"/>
          </p:cNvSpPr>
          <p:nvPr/>
        </p:nvSpPr>
        <p:spPr bwMode="auto">
          <a:xfrm>
            <a:off x="7573963" y="6400800"/>
            <a:ext cx="762000" cy="457200"/>
          </a:xfrm>
          <a:prstGeom prst="rect">
            <a:avLst/>
          </a:prstGeom>
          <a:solidFill>
            <a:srgbClr val="66FF99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BB9</a:t>
            </a:r>
          </a:p>
        </p:txBody>
      </p:sp>
      <p:sp>
        <p:nvSpPr>
          <p:cNvPr id="32804" name="Line 36"/>
          <p:cNvSpPr>
            <a:spLocks noChangeShapeType="1"/>
          </p:cNvSpPr>
          <p:nvPr/>
        </p:nvSpPr>
        <p:spPr bwMode="auto">
          <a:xfrm>
            <a:off x="6888163" y="3429000"/>
            <a:ext cx="990600" cy="2971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805" name="Line 37"/>
          <p:cNvSpPr>
            <a:spLocks noChangeShapeType="1"/>
          </p:cNvSpPr>
          <p:nvPr/>
        </p:nvSpPr>
        <p:spPr bwMode="auto">
          <a:xfrm>
            <a:off x="6430963" y="6629400"/>
            <a:ext cx="1143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806" name="Oval 38"/>
          <p:cNvSpPr>
            <a:spLocks noChangeArrowheads="1"/>
          </p:cNvSpPr>
          <p:nvPr/>
        </p:nvSpPr>
        <p:spPr bwMode="auto">
          <a:xfrm>
            <a:off x="4297363" y="2057400"/>
            <a:ext cx="762000" cy="3810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Entry</a:t>
            </a:r>
          </a:p>
        </p:txBody>
      </p:sp>
      <p:sp>
        <p:nvSpPr>
          <p:cNvPr id="32807" name="Line 39"/>
          <p:cNvSpPr>
            <a:spLocks noChangeShapeType="1"/>
          </p:cNvSpPr>
          <p:nvPr/>
        </p:nvSpPr>
        <p:spPr bwMode="auto">
          <a:xfrm>
            <a:off x="5059363" y="2209800"/>
            <a:ext cx="76200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808" name="Oval 40"/>
          <p:cNvSpPr>
            <a:spLocks noChangeArrowheads="1"/>
          </p:cNvSpPr>
          <p:nvPr/>
        </p:nvSpPr>
        <p:spPr bwMode="auto">
          <a:xfrm>
            <a:off x="8775700" y="6446838"/>
            <a:ext cx="762000" cy="3810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Exit</a:t>
            </a:r>
          </a:p>
        </p:txBody>
      </p:sp>
      <p:sp>
        <p:nvSpPr>
          <p:cNvPr id="32809" name="Line 43"/>
          <p:cNvSpPr>
            <a:spLocks noChangeShapeType="1"/>
          </p:cNvSpPr>
          <p:nvPr/>
        </p:nvSpPr>
        <p:spPr bwMode="auto">
          <a:xfrm>
            <a:off x="6430963" y="6553200"/>
            <a:ext cx="0" cy="76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810" name="Text Box 44"/>
          <p:cNvSpPr txBox="1">
            <a:spLocks noChangeArrowheads="1"/>
          </p:cNvSpPr>
          <p:nvPr/>
        </p:nvSpPr>
        <p:spPr bwMode="auto">
          <a:xfrm>
            <a:off x="0" y="1447800"/>
            <a:ext cx="4675188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2000">
                <a:solidFill>
                  <a:srgbClr val="00B050"/>
                </a:solidFill>
              </a:rPr>
              <a:t>K   = {{-1}, {1}, {-2}, {-4}, {2,4}, {-1,-3}}</a:t>
            </a:r>
          </a:p>
          <a:p>
            <a:r>
              <a:rPr lang="en-US" altLang="en-US" sz="2000">
                <a:solidFill>
                  <a:srgbClr val="00B050"/>
                </a:solidFill>
              </a:rPr>
              <a:t>p’s =     p1,   p2,    p3,    p4,     p5,       p6</a:t>
            </a:r>
          </a:p>
        </p:txBody>
      </p:sp>
      <p:sp>
        <p:nvSpPr>
          <p:cNvPr id="32811" name="Text Box 45"/>
          <p:cNvSpPr txBox="1">
            <a:spLocks noChangeArrowheads="1"/>
          </p:cNvSpPr>
          <p:nvPr/>
        </p:nvSpPr>
        <p:spPr bwMode="auto">
          <a:xfrm>
            <a:off x="2057400" y="3640138"/>
            <a:ext cx="2592388" cy="584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>
                <a:solidFill>
                  <a:srgbClr val="FF0000"/>
                </a:solidFill>
                <a:sym typeface="Wingdings" panose="05000000000000000000" pitchFamily="2" charset="2"/>
              </a:rPr>
              <a:t>p4 = cmpp.ON (b &gt; 13) if T</a:t>
            </a:r>
          </a:p>
          <a:p>
            <a:r>
              <a:rPr lang="en-US" altLang="en-US" sz="1600">
                <a:solidFill>
                  <a:srgbClr val="FF0000"/>
                </a:solidFill>
                <a:sym typeface="Wingdings" panose="05000000000000000000" pitchFamily="2" charset="2"/>
              </a:rPr>
              <a:t>p5 = cmpp.ON (b &lt;= 13) if T</a:t>
            </a:r>
          </a:p>
        </p:txBody>
      </p:sp>
      <p:sp>
        <p:nvSpPr>
          <p:cNvPr id="32812" name="TextBox 1"/>
          <p:cNvSpPr txBox="1">
            <a:spLocks noChangeArrowheads="1"/>
          </p:cNvSpPr>
          <p:nvPr/>
        </p:nvSpPr>
        <p:spPr bwMode="auto">
          <a:xfrm>
            <a:off x="6654800" y="1828800"/>
            <a:ext cx="24892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>
                <a:solidFill>
                  <a:srgbClr val="FF0000"/>
                </a:solidFill>
              </a:rPr>
              <a:t>p1 = cmpp.ON (b &lt; 0) if T</a:t>
            </a:r>
          </a:p>
          <a:p>
            <a:r>
              <a:rPr lang="en-US" altLang="en-US" sz="1600">
                <a:solidFill>
                  <a:srgbClr val="FF0000"/>
                </a:solidFill>
                <a:sym typeface="Wingdings" panose="05000000000000000000" pitchFamily="2" charset="2"/>
              </a:rPr>
              <a:t>p2 = cmpp.ON (b &gt;= 0) if T</a:t>
            </a:r>
          </a:p>
          <a:p>
            <a:r>
              <a:rPr lang="en-US" altLang="en-US" sz="1600">
                <a:solidFill>
                  <a:srgbClr val="FF0000"/>
                </a:solidFill>
                <a:sym typeface="Wingdings" panose="05000000000000000000" pitchFamily="2" charset="2"/>
              </a:rPr>
              <a:t>p6 = cmpp.ON (b &lt; 0) if T</a:t>
            </a:r>
            <a:endParaRPr lang="en-US" altLang="en-US" sz="1600">
              <a:solidFill>
                <a:srgbClr val="FF0000"/>
              </a:solidFill>
            </a:endParaRPr>
          </a:p>
        </p:txBody>
      </p:sp>
      <p:sp>
        <p:nvSpPr>
          <p:cNvPr id="32813" name="TextBox 3"/>
          <p:cNvSpPr txBox="1">
            <a:spLocks noChangeArrowheads="1"/>
          </p:cNvSpPr>
          <p:nvPr/>
        </p:nvSpPr>
        <p:spPr bwMode="auto">
          <a:xfrm>
            <a:off x="2733675" y="2921000"/>
            <a:ext cx="2478088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>
                <a:solidFill>
                  <a:srgbClr val="FF0000"/>
                </a:solidFill>
                <a:sym typeface="Wingdings" panose="05000000000000000000" pitchFamily="2" charset="2"/>
              </a:rPr>
              <a:t>p3 = cmpp.ON (c &gt; 0) if T</a:t>
            </a:r>
          </a:p>
          <a:p>
            <a:r>
              <a:rPr lang="en-US" altLang="en-US" sz="1600">
                <a:solidFill>
                  <a:srgbClr val="FF0000"/>
                </a:solidFill>
                <a:sym typeface="Wingdings" panose="05000000000000000000" pitchFamily="2" charset="2"/>
              </a:rPr>
              <a:t>p5 = cmpp.ON (c &lt;= 0) if T</a:t>
            </a:r>
            <a:endParaRPr lang="en-US" altLang="en-US" sz="1600">
              <a:solidFill>
                <a:srgbClr val="FF0000"/>
              </a:solidFill>
            </a:endParaRPr>
          </a:p>
        </p:txBody>
      </p:sp>
      <p:sp>
        <p:nvSpPr>
          <p:cNvPr id="32814" name="TextBox 4"/>
          <p:cNvSpPr txBox="1">
            <a:spLocks noChangeArrowheads="1"/>
          </p:cNvSpPr>
          <p:nvPr/>
        </p:nvSpPr>
        <p:spPr bwMode="auto">
          <a:xfrm>
            <a:off x="7162800" y="3167063"/>
            <a:ext cx="2581275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>
                <a:solidFill>
                  <a:srgbClr val="FF0000"/>
                </a:solidFill>
                <a:sym typeface="Wingdings" panose="05000000000000000000" pitchFamily="2" charset="2"/>
              </a:rPr>
              <a:t>p6 = cmpp.ON (c &lt;= 25) if T</a:t>
            </a:r>
            <a:endParaRPr lang="en-US" altLang="en-US" sz="1600">
              <a:solidFill>
                <a:srgbClr val="FF0000"/>
              </a:solidFill>
            </a:endParaRPr>
          </a:p>
        </p:txBody>
      </p:sp>
      <p:cxnSp>
        <p:nvCxnSpPr>
          <p:cNvPr id="32815" name="Straight Arrow Connector 6"/>
          <p:cNvCxnSpPr>
            <a:cxnSpLocks noChangeShapeType="1"/>
            <a:stCxn id="32803" idx="3"/>
          </p:cNvCxnSpPr>
          <p:nvPr/>
        </p:nvCxnSpPr>
        <p:spPr bwMode="auto">
          <a:xfrm>
            <a:off x="8335963" y="6629400"/>
            <a:ext cx="439737" cy="0"/>
          </a:xfrm>
          <a:prstGeom prst="straightConnector1">
            <a:avLst/>
          </a:prstGeom>
          <a:noFill/>
          <a:ln w="12700" algn="ctr">
            <a:solidFill>
              <a:schemeClr val="tx1"/>
            </a:solidFill>
            <a:round/>
            <a:headEnd type="none" w="sm" len="sm"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838200"/>
            <a:ext cx="8077200" cy="615950"/>
          </a:xfrm>
        </p:spPr>
        <p:txBody>
          <a:bodyPr/>
          <a:lstStyle/>
          <a:p>
            <a:r>
              <a:rPr lang="en-US" altLang="en-US" smtClean="0"/>
              <a:t>Control Flow Substitution – The Rest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smtClean="0"/>
              <a:t>Guard all operations in each bb by R(bb)</a:t>
            </a:r>
          </a:p>
          <a:p>
            <a:pPr lvl="1"/>
            <a:r>
              <a:rPr lang="en-US" altLang="en-US" u="sng" smtClean="0">
                <a:solidFill>
                  <a:srgbClr val="FF0000"/>
                </a:solidFill>
              </a:rPr>
              <a:t>Including the newly inserted CMPPs</a:t>
            </a:r>
          </a:p>
          <a:p>
            <a:r>
              <a:rPr lang="en-US" altLang="en-US" smtClean="0"/>
              <a:t>Nuke all the branches</a:t>
            </a:r>
          </a:p>
          <a:p>
            <a:pPr lvl="1"/>
            <a:r>
              <a:rPr lang="en-US" altLang="en-US" smtClean="0"/>
              <a:t>Except exit edges and backedges</a:t>
            </a:r>
          </a:p>
          <a:p>
            <a:r>
              <a:rPr lang="en-US" altLang="en-US" smtClean="0"/>
              <a:t>Initialize each predicate to 0 in first BB</a:t>
            </a:r>
          </a:p>
        </p:txBody>
      </p:sp>
      <p:sp>
        <p:nvSpPr>
          <p:cNvPr id="33796" name="Text Box 4"/>
          <p:cNvSpPr txBox="1">
            <a:spLocks noChangeArrowheads="1"/>
          </p:cNvSpPr>
          <p:nvPr/>
        </p:nvSpPr>
        <p:spPr bwMode="auto">
          <a:xfrm>
            <a:off x="914400" y="4492625"/>
            <a:ext cx="7712075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2000">
                <a:solidFill>
                  <a:srgbClr val="00B050"/>
                </a:solidFill>
              </a:rPr>
              <a:t>bb              =      1,           2,      3,     4,      5,       6,       7,         8,          9</a:t>
            </a:r>
          </a:p>
          <a:p>
            <a:r>
              <a:rPr lang="en-US" altLang="en-US" sz="2000">
                <a:solidFill>
                  <a:srgbClr val="00B050"/>
                </a:solidFill>
              </a:rPr>
              <a:t>CD(bb)       = {{none}, {-1}, {1}, {-2}, {-4}, {2,4}, {-1}, {-1,-3}, {none}</a:t>
            </a:r>
          </a:p>
          <a:p>
            <a:r>
              <a:rPr lang="en-US" altLang="en-US" sz="2000">
                <a:solidFill>
                  <a:srgbClr val="00B050"/>
                </a:solidFill>
              </a:rPr>
              <a:t>R(bb)         =      T           p1    p2     p3     p4      p5      p1        p6         T    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838200"/>
            <a:ext cx="8001000" cy="615950"/>
          </a:xfrm>
        </p:spPr>
        <p:txBody>
          <a:bodyPr/>
          <a:lstStyle/>
          <a:p>
            <a:r>
              <a:rPr lang="en-US" altLang="en-US" smtClean="0"/>
              <a:t>Running Example – Control Flow Substitution</a:t>
            </a:r>
          </a:p>
        </p:txBody>
      </p:sp>
      <p:sp>
        <p:nvSpPr>
          <p:cNvPr id="34819" name="Rectangle 3"/>
          <p:cNvSpPr>
            <a:spLocks noChangeArrowheads="1"/>
          </p:cNvSpPr>
          <p:nvPr/>
        </p:nvSpPr>
        <p:spPr bwMode="auto">
          <a:xfrm>
            <a:off x="1828800" y="26670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BB2</a:t>
            </a:r>
          </a:p>
        </p:txBody>
      </p:sp>
      <p:sp>
        <p:nvSpPr>
          <p:cNvPr id="34820" name="Rectangle 4"/>
          <p:cNvSpPr>
            <a:spLocks noChangeArrowheads="1"/>
          </p:cNvSpPr>
          <p:nvPr/>
        </p:nvSpPr>
        <p:spPr bwMode="auto">
          <a:xfrm>
            <a:off x="1219200" y="34290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BB4</a:t>
            </a:r>
          </a:p>
        </p:txBody>
      </p:sp>
      <p:sp>
        <p:nvSpPr>
          <p:cNvPr id="34821" name="Rectangle 5"/>
          <p:cNvSpPr>
            <a:spLocks noChangeArrowheads="1"/>
          </p:cNvSpPr>
          <p:nvPr/>
        </p:nvSpPr>
        <p:spPr bwMode="auto">
          <a:xfrm>
            <a:off x="1905000" y="50292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BB7</a:t>
            </a:r>
          </a:p>
        </p:txBody>
      </p:sp>
      <p:sp>
        <p:nvSpPr>
          <p:cNvPr id="34822" name="Rectangle 6"/>
          <p:cNvSpPr>
            <a:spLocks noChangeArrowheads="1"/>
          </p:cNvSpPr>
          <p:nvPr/>
        </p:nvSpPr>
        <p:spPr bwMode="auto">
          <a:xfrm>
            <a:off x="2514600" y="41910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BB6</a:t>
            </a:r>
          </a:p>
        </p:txBody>
      </p:sp>
      <p:sp>
        <p:nvSpPr>
          <p:cNvPr id="34823" name="Line 7"/>
          <p:cNvSpPr>
            <a:spLocks noChangeShapeType="1"/>
          </p:cNvSpPr>
          <p:nvPr/>
        </p:nvSpPr>
        <p:spPr bwMode="auto">
          <a:xfrm>
            <a:off x="2209800" y="3124200"/>
            <a:ext cx="762000" cy="1066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24" name="Line 8"/>
          <p:cNvSpPr>
            <a:spLocks noChangeShapeType="1"/>
          </p:cNvSpPr>
          <p:nvPr/>
        </p:nvSpPr>
        <p:spPr bwMode="auto">
          <a:xfrm flipH="1">
            <a:off x="1600200" y="3124200"/>
            <a:ext cx="6096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25" name="Line 9"/>
          <p:cNvSpPr>
            <a:spLocks noChangeShapeType="1"/>
          </p:cNvSpPr>
          <p:nvPr/>
        </p:nvSpPr>
        <p:spPr bwMode="auto">
          <a:xfrm>
            <a:off x="1600200" y="3886200"/>
            <a:ext cx="11430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26" name="Line 10"/>
          <p:cNvSpPr>
            <a:spLocks noChangeShapeType="1"/>
          </p:cNvSpPr>
          <p:nvPr/>
        </p:nvSpPr>
        <p:spPr bwMode="auto">
          <a:xfrm flipH="1">
            <a:off x="1600200" y="38862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27" name="Rectangle 11"/>
          <p:cNvSpPr>
            <a:spLocks noChangeArrowheads="1"/>
          </p:cNvSpPr>
          <p:nvPr/>
        </p:nvSpPr>
        <p:spPr bwMode="auto">
          <a:xfrm>
            <a:off x="1219200" y="41910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BB5</a:t>
            </a:r>
          </a:p>
        </p:txBody>
      </p:sp>
      <p:sp>
        <p:nvSpPr>
          <p:cNvPr id="34828" name="Line 12"/>
          <p:cNvSpPr>
            <a:spLocks noChangeShapeType="1"/>
          </p:cNvSpPr>
          <p:nvPr/>
        </p:nvSpPr>
        <p:spPr bwMode="auto">
          <a:xfrm>
            <a:off x="1676400" y="4648200"/>
            <a:ext cx="5334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29" name="Line 13"/>
          <p:cNvSpPr>
            <a:spLocks noChangeShapeType="1"/>
          </p:cNvSpPr>
          <p:nvPr/>
        </p:nvSpPr>
        <p:spPr bwMode="auto">
          <a:xfrm flipH="1">
            <a:off x="2362200" y="4648200"/>
            <a:ext cx="5334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30" name="Rectangle 14"/>
          <p:cNvSpPr>
            <a:spLocks noChangeArrowheads="1"/>
          </p:cNvSpPr>
          <p:nvPr/>
        </p:nvSpPr>
        <p:spPr bwMode="auto">
          <a:xfrm>
            <a:off x="2438400" y="19050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BB1</a:t>
            </a:r>
          </a:p>
        </p:txBody>
      </p:sp>
      <p:sp>
        <p:nvSpPr>
          <p:cNvPr id="34831" name="Line 15"/>
          <p:cNvSpPr>
            <a:spLocks noChangeShapeType="1"/>
          </p:cNvSpPr>
          <p:nvPr/>
        </p:nvSpPr>
        <p:spPr bwMode="auto">
          <a:xfrm flipH="1">
            <a:off x="2209800" y="2362200"/>
            <a:ext cx="6096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32" name="Line 16"/>
          <p:cNvSpPr>
            <a:spLocks noChangeShapeType="1"/>
          </p:cNvSpPr>
          <p:nvPr/>
        </p:nvSpPr>
        <p:spPr bwMode="auto">
          <a:xfrm>
            <a:off x="2819400" y="2362200"/>
            <a:ext cx="5334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33" name="Rectangle 17"/>
          <p:cNvSpPr>
            <a:spLocks noChangeArrowheads="1"/>
          </p:cNvSpPr>
          <p:nvPr/>
        </p:nvSpPr>
        <p:spPr bwMode="auto">
          <a:xfrm>
            <a:off x="3048000" y="26670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BB3</a:t>
            </a:r>
          </a:p>
        </p:txBody>
      </p:sp>
      <p:sp>
        <p:nvSpPr>
          <p:cNvPr id="34834" name="Rectangle 18"/>
          <p:cNvSpPr>
            <a:spLocks noChangeArrowheads="1"/>
          </p:cNvSpPr>
          <p:nvPr/>
        </p:nvSpPr>
        <p:spPr bwMode="auto">
          <a:xfrm>
            <a:off x="2590800" y="57912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BB8</a:t>
            </a:r>
          </a:p>
        </p:txBody>
      </p:sp>
      <p:sp>
        <p:nvSpPr>
          <p:cNvPr id="34835" name="Line 19"/>
          <p:cNvSpPr>
            <a:spLocks noChangeShapeType="1"/>
          </p:cNvSpPr>
          <p:nvPr/>
        </p:nvSpPr>
        <p:spPr bwMode="auto">
          <a:xfrm>
            <a:off x="2362200" y="5486400"/>
            <a:ext cx="5334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36" name="Line 20"/>
          <p:cNvSpPr>
            <a:spLocks noChangeShapeType="1"/>
          </p:cNvSpPr>
          <p:nvPr/>
        </p:nvSpPr>
        <p:spPr bwMode="auto">
          <a:xfrm flipH="1">
            <a:off x="3276600" y="3124200"/>
            <a:ext cx="152400" cy="2667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37" name="Text Box 21"/>
          <p:cNvSpPr txBox="1">
            <a:spLocks noChangeArrowheads="1"/>
          </p:cNvSpPr>
          <p:nvPr/>
        </p:nvSpPr>
        <p:spPr bwMode="auto">
          <a:xfrm>
            <a:off x="1905000" y="2282825"/>
            <a:ext cx="550863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b &lt; 0</a:t>
            </a:r>
          </a:p>
        </p:txBody>
      </p:sp>
      <p:sp>
        <p:nvSpPr>
          <p:cNvPr id="34838" name="Text Box 22"/>
          <p:cNvSpPr txBox="1">
            <a:spLocks noChangeArrowheads="1"/>
          </p:cNvSpPr>
          <p:nvPr/>
        </p:nvSpPr>
        <p:spPr bwMode="auto">
          <a:xfrm>
            <a:off x="3124200" y="2282825"/>
            <a:ext cx="65087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b &gt;= 0</a:t>
            </a:r>
          </a:p>
        </p:txBody>
      </p:sp>
      <p:sp>
        <p:nvSpPr>
          <p:cNvPr id="34839" name="Text Box 23"/>
          <p:cNvSpPr txBox="1">
            <a:spLocks noChangeArrowheads="1"/>
          </p:cNvSpPr>
          <p:nvPr/>
        </p:nvSpPr>
        <p:spPr bwMode="auto">
          <a:xfrm>
            <a:off x="2362200" y="3121025"/>
            <a:ext cx="6413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c &lt;= 0</a:t>
            </a:r>
          </a:p>
        </p:txBody>
      </p:sp>
      <p:sp>
        <p:nvSpPr>
          <p:cNvPr id="34840" name="Text Box 24"/>
          <p:cNvSpPr txBox="1">
            <a:spLocks noChangeArrowheads="1"/>
          </p:cNvSpPr>
          <p:nvPr/>
        </p:nvSpPr>
        <p:spPr bwMode="auto">
          <a:xfrm>
            <a:off x="1295400" y="3044825"/>
            <a:ext cx="541338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c &gt; 0</a:t>
            </a:r>
          </a:p>
        </p:txBody>
      </p:sp>
      <p:sp>
        <p:nvSpPr>
          <p:cNvPr id="34841" name="Text Box 25"/>
          <p:cNvSpPr txBox="1">
            <a:spLocks noChangeArrowheads="1"/>
          </p:cNvSpPr>
          <p:nvPr/>
        </p:nvSpPr>
        <p:spPr bwMode="auto">
          <a:xfrm>
            <a:off x="990600" y="3883025"/>
            <a:ext cx="639763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b &gt; 13</a:t>
            </a:r>
          </a:p>
        </p:txBody>
      </p:sp>
      <p:sp>
        <p:nvSpPr>
          <p:cNvPr id="34842" name="Text Box 26"/>
          <p:cNvSpPr txBox="1">
            <a:spLocks noChangeArrowheads="1"/>
          </p:cNvSpPr>
          <p:nvPr/>
        </p:nvSpPr>
        <p:spPr bwMode="auto">
          <a:xfrm>
            <a:off x="1981200" y="3730625"/>
            <a:ext cx="73977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b &lt;= 13</a:t>
            </a:r>
          </a:p>
        </p:txBody>
      </p:sp>
      <p:sp>
        <p:nvSpPr>
          <p:cNvPr id="34843" name="Text Box 27"/>
          <p:cNvSpPr txBox="1">
            <a:spLocks noChangeArrowheads="1"/>
          </p:cNvSpPr>
          <p:nvPr/>
        </p:nvSpPr>
        <p:spPr bwMode="auto">
          <a:xfrm>
            <a:off x="2743200" y="3425825"/>
            <a:ext cx="7302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c &lt;= 25</a:t>
            </a:r>
          </a:p>
        </p:txBody>
      </p:sp>
      <p:sp>
        <p:nvSpPr>
          <p:cNvPr id="34844" name="Text Box 28"/>
          <p:cNvSpPr txBox="1">
            <a:spLocks noChangeArrowheads="1"/>
          </p:cNvSpPr>
          <p:nvPr/>
        </p:nvSpPr>
        <p:spPr bwMode="auto">
          <a:xfrm>
            <a:off x="3657600" y="3425825"/>
            <a:ext cx="630238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c &gt; 25</a:t>
            </a:r>
          </a:p>
        </p:txBody>
      </p:sp>
      <p:sp>
        <p:nvSpPr>
          <p:cNvPr id="34845" name="Text Box 29"/>
          <p:cNvSpPr txBox="1">
            <a:spLocks noChangeArrowheads="1"/>
          </p:cNvSpPr>
          <p:nvPr/>
        </p:nvSpPr>
        <p:spPr bwMode="auto">
          <a:xfrm>
            <a:off x="3352800" y="6092825"/>
            <a:ext cx="630238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e &lt; 34</a:t>
            </a:r>
          </a:p>
        </p:txBody>
      </p:sp>
      <p:sp>
        <p:nvSpPr>
          <p:cNvPr id="34846" name="Text Box 30"/>
          <p:cNvSpPr txBox="1">
            <a:spLocks noChangeArrowheads="1"/>
          </p:cNvSpPr>
          <p:nvPr/>
        </p:nvSpPr>
        <p:spPr bwMode="auto">
          <a:xfrm>
            <a:off x="2667000" y="5102225"/>
            <a:ext cx="47307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d++</a:t>
            </a:r>
          </a:p>
        </p:txBody>
      </p:sp>
      <p:sp>
        <p:nvSpPr>
          <p:cNvPr id="34847" name="Text Box 31"/>
          <p:cNvSpPr txBox="1">
            <a:spLocks noChangeArrowheads="1"/>
          </p:cNvSpPr>
          <p:nvPr/>
        </p:nvSpPr>
        <p:spPr bwMode="auto">
          <a:xfrm>
            <a:off x="2133600" y="5864225"/>
            <a:ext cx="4635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a++</a:t>
            </a:r>
          </a:p>
        </p:txBody>
      </p:sp>
      <p:sp>
        <p:nvSpPr>
          <p:cNvPr id="34848" name="Text Box 32"/>
          <p:cNvSpPr txBox="1">
            <a:spLocks noChangeArrowheads="1"/>
          </p:cNvSpPr>
          <p:nvPr/>
        </p:nvSpPr>
        <p:spPr bwMode="auto">
          <a:xfrm>
            <a:off x="3810000" y="2743200"/>
            <a:ext cx="5334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e++</a:t>
            </a:r>
          </a:p>
        </p:txBody>
      </p:sp>
      <p:sp>
        <p:nvSpPr>
          <p:cNvPr id="34849" name="Text Box 33"/>
          <p:cNvSpPr txBox="1">
            <a:spLocks noChangeArrowheads="1"/>
          </p:cNvSpPr>
          <p:nvPr/>
        </p:nvSpPr>
        <p:spPr bwMode="auto">
          <a:xfrm>
            <a:off x="762000" y="4267200"/>
            <a:ext cx="5334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b++</a:t>
            </a:r>
          </a:p>
        </p:txBody>
      </p:sp>
      <p:sp>
        <p:nvSpPr>
          <p:cNvPr id="34850" name="Text Box 34"/>
          <p:cNvSpPr txBox="1">
            <a:spLocks noChangeArrowheads="1"/>
          </p:cNvSpPr>
          <p:nvPr/>
        </p:nvSpPr>
        <p:spPr bwMode="auto">
          <a:xfrm>
            <a:off x="3352800" y="4267200"/>
            <a:ext cx="5334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c++</a:t>
            </a:r>
          </a:p>
        </p:txBody>
      </p:sp>
      <p:sp>
        <p:nvSpPr>
          <p:cNvPr id="34851" name="Rectangle 35"/>
          <p:cNvSpPr>
            <a:spLocks noChangeArrowheads="1"/>
          </p:cNvSpPr>
          <p:nvPr/>
        </p:nvSpPr>
        <p:spPr bwMode="auto">
          <a:xfrm>
            <a:off x="4191000" y="6096000"/>
            <a:ext cx="762000" cy="457200"/>
          </a:xfrm>
          <a:prstGeom prst="rect">
            <a:avLst/>
          </a:prstGeom>
          <a:solidFill>
            <a:srgbClr val="66FF99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BB9</a:t>
            </a:r>
          </a:p>
        </p:txBody>
      </p:sp>
      <p:sp>
        <p:nvSpPr>
          <p:cNvPr id="34852" name="Line 36"/>
          <p:cNvSpPr>
            <a:spLocks noChangeShapeType="1"/>
          </p:cNvSpPr>
          <p:nvPr/>
        </p:nvSpPr>
        <p:spPr bwMode="auto">
          <a:xfrm>
            <a:off x="3505200" y="3124200"/>
            <a:ext cx="990600" cy="2971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53" name="Line 37"/>
          <p:cNvSpPr>
            <a:spLocks noChangeShapeType="1"/>
          </p:cNvSpPr>
          <p:nvPr/>
        </p:nvSpPr>
        <p:spPr bwMode="auto">
          <a:xfrm>
            <a:off x="3048000" y="6324600"/>
            <a:ext cx="1143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54" name="Line 38"/>
          <p:cNvSpPr>
            <a:spLocks noChangeShapeType="1"/>
          </p:cNvSpPr>
          <p:nvPr/>
        </p:nvSpPr>
        <p:spPr bwMode="auto">
          <a:xfrm>
            <a:off x="3048000" y="6248400"/>
            <a:ext cx="0" cy="76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55" name="Text Box 39"/>
          <p:cNvSpPr txBox="1">
            <a:spLocks noChangeArrowheads="1"/>
          </p:cNvSpPr>
          <p:nvPr/>
        </p:nvSpPr>
        <p:spPr bwMode="auto">
          <a:xfrm>
            <a:off x="5257800" y="1520825"/>
            <a:ext cx="3355975" cy="5310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>
                <a:solidFill>
                  <a:schemeClr val="tx1"/>
                </a:solidFill>
              </a:rPr>
              <a:t>Loop:</a:t>
            </a:r>
          </a:p>
          <a:p>
            <a:r>
              <a:rPr lang="en-US" altLang="en-US">
                <a:solidFill>
                  <a:schemeClr val="tx1"/>
                </a:solidFill>
              </a:rPr>
              <a:t>    p1 = p2 = p3 = p4 = p5 = p6 = 0</a:t>
            </a:r>
          </a:p>
          <a:p>
            <a:r>
              <a:rPr lang="en-US" altLang="en-US">
                <a:solidFill>
                  <a:schemeClr val="tx1"/>
                </a:solidFill>
              </a:rPr>
              <a:t>    b = load(a) if T</a:t>
            </a:r>
          </a:p>
          <a:p>
            <a:r>
              <a:rPr lang="en-US" altLang="en-US">
                <a:solidFill>
                  <a:schemeClr val="tx1"/>
                </a:solidFill>
              </a:rPr>
              <a:t>    </a:t>
            </a:r>
            <a:r>
              <a:rPr lang="en-US" altLang="en-US"/>
              <a:t>p1 = cmpp.ON (b &lt; 0) if T</a:t>
            </a:r>
            <a:endParaRPr lang="en-US" altLang="en-US">
              <a:sym typeface="Wingdings" panose="05000000000000000000" pitchFamily="2" charset="2"/>
            </a:endParaRPr>
          </a:p>
          <a:p>
            <a:r>
              <a:rPr lang="en-US" altLang="en-US">
                <a:sym typeface="Wingdings" panose="05000000000000000000" pitchFamily="2" charset="2"/>
              </a:rPr>
              <a:t>    p2 = cmpp.ON (b &gt;= 0) if T</a:t>
            </a:r>
          </a:p>
          <a:p>
            <a:r>
              <a:rPr lang="en-US" altLang="en-US">
                <a:sym typeface="Wingdings" panose="05000000000000000000" pitchFamily="2" charset="2"/>
              </a:rPr>
              <a:t>    p6 = cmpp.ON (b &lt; 0) if T</a:t>
            </a:r>
            <a:endParaRPr lang="en-US" altLang="en-US">
              <a:solidFill>
                <a:schemeClr val="tx1"/>
              </a:solidFill>
            </a:endParaRPr>
          </a:p>
          <a:p>
            <a:r>
              <a:rPr lang="en-US" altLang="en-US">
                <a:solidFill>
                  <a:schemeClr val="tx1"/>
                </a:solidFill>
              </a:rPr>
              <a:t>    </a:t>
            </a:r>
            <a:r>
              <a:rPr lang="en-US" altLang="en-US">
                <a:sym typeface="Wingdings" panose="05000000000000000000" pitchFamily="2" charset="2"/>
              </a:rPr>
              <a:t>p3 = cmpp.ON (c &gt; 0) if p1</a:t>
            </a:r>
          </a:p>
          <a:p>
            <a:r>
              <a:rPr lang="en-US" altLang="en-US">
                <a:sym typeface="Wingdings" panose="05000000000000000000" pitchFamily="2" charset="2"/>
              </a:rPr>
              <a:t>    p5 = cmpp.ON (c &lt;= 0) if p1</a:t>
            </a:r>
          </a:p>
          <a:p>
            <a:r>
              <a:rPr lang="en-US" altLang="en-US">
                <a:sym typeface="Wingdings" panose="05000000000000000000" pitchFamily="2" charset="2"/>
              </a:rPr>
              <a:t>    p4 = cmpp.ON (b &gt; 13) if p3</a:t>
            </a:r>
          </a:p>
          <a:p>
            <a:r>
              <a:rPr lang="en-US" altLang="en-US">
                <a:sym typeface="Wingdings" panose="05000000000000000000" pitchFamily="2" charset="2"/>
              </a:rPr>
              <a:t>    p5 = cmpp.ON (b &lt;= 13) if p3</a:t>
            </a:r>
            <a:endParaRPr lang="en-US" altLang="en-US">
              <a:solidFill>
                <a:schemeClr val="tx1"/>
              </a:solidFill>
            </a:endParaRPr>
          </a:p>
          <a:p>
            <a:r>
              <a:rPr lang="en-US" altLang="en-US">
                <a:solidFill>
                  <a:schemeClr val="tx1"/>
                </a:solidFill>
              </a:rPr>
              <a:t>    b = b + 1 if p4</a:t>
            </a:r>
          </a:p>
          <a:p>
            <a:r>
              <a:rPr lang="en-US" altLang="en-US">
                <a:solidFill>
                  <a:schemeClr val="tx1"/>
                </a:solidFill>
              </a:rPr>
              <a:t>    c = c + 1 if p5</a:t>
            </a:r>
          </a:p>
          <a:p>
            <a:r>
              <a:rPr lang="en-US" altLang="en-US">
                <a:solidFill>
                  <a:schemeClr val="tx1"/>
                </a:solidFill>
              </a:rPr>
              <a:t>    d = d + 1 if p1</a:t>
            </a:r>
          </a:p>
          <a:p>
            <a:r>
              <a:rPr lang="en-US" altLang="en-US">
                <a:solidFill>
                  <a:schemeClr val="tx1"/>
                </a:solidFill>
              </a:rPr>
              <a:t>    </a:t>
            </a:r>
            <a:r>
              <a:rPr lang="en-US" altLang="en-US">
                <a:sym typeface="Wingdings" panose="05000000000000000000" pitchFamily="2" charset="2"/>
              </a:rPr>
              <a:t>p6 = cmpp.ON (c &lt;= 25) if p2</a:t>
            </a:r>
            <a:r>
              <a:rPr lang="en-US" altLang="en-US">
                <a:solidFill>
                  <a:schemeClr val="tx1"/>
                </a:solidFill>
              </a:rPr>
              <a:t> </a:t>
            </a:r>
          </a:p>
          <a:p>
            <a:r>
              <a:rPr lang="en-US" altLang="en-US">
                <a:solidFill>
                  <a:schemeClr val="tx1"/>
                </a:solidFill>
              </a:rPr>
              <a:t>    e = e + 1 if p2</a:t>
            </a:r>
          </a:p>
          <a:p>
            <a:r>
              <a:rPr lang="en-US" altLang="en-US">
                <a:solidFill>
                  <a:schemeClr val="tx1"/>
                </a:solidFill>
              </a:rPr>
              <a:t>    a = a + 1 if p6</a:t>
            </a:r>
          </a:p>
          <a:p>
            <a:r>
              <a:rPr lang="en-US" altLang="en-US">
                <a:solidFill>
                  <a:schemeClr val="tx1"/>
                </a:solidFill>
              </a:rPr>
              <a:t>    bge e, 34, Done if p6</a:t>
            </a:r>
          </a:p>
          <a:p>
            <a:r>
              <a:rPr lang="en-US" altLang="en-US">
                <a:solidFill>
                  <a:schemeClr val="tx1"/>
                </a:solidFill>
              </a:rPr>
              <a:t>    jump Loop if T</a:t>
            </a:r>
          </a:p>
          <a:p>
            <a:r>
              <a:rPr lang="en-US" altLang="en-US">
                <a:solidFill>
                  <a:schemeClr val="tx1"/>
                </a:solidFill>
              </a:rPr>
              <a:t>Done:</a:t>
            </a:r>
          </a:p>
        </p:txBody>
      </p:sp>
      <p:sp>
        <p:nvSpPr>
          <p:cNvPr id="34856" name="Line 40"/>
          <p:cNvSpPr>
            <a:spLocks noChangeShapeType="1"/>
          </p:cNvSpPr>
          <p:nvPr/>
        </p:nvSpPr>
        <p:spPr bwMode="auto">
          <a:xfrm flipH="1">
            <a:off x="3048000" y="1600200"/>
            <a:ext cx="2057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57" name="Line 41"/>
          <p:cNvSpPr>
            <a:spLocks noChangeShapeType="1"/>
          </p:cNvSpPr>
          <p:nvPr/>
        </p:nvSpPr>
        <p:spPr bwMode="auto">
          <a:xfrm>
            <a:off x="3048000" y="16002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58" name="Line 42"/>
          <p:cNvSpPr>
            <a:spLocks noChangeShapeType="1"/>
          </p:cNvSpPr>
          <p:nvPr/>
        </p:nvSpPr>
        <p:spPr bwMode="auto">
          <a:xfrm>
            <a:off x="4572000" y="6553200"/>
            <a:ext cx="0" cy="152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59" name="Line 43"/>
          <p:cNvSpPr>
            <a:spLocks noChangeShapeType="1"/>
          </p:cNvSpPr>
          <p:nvPr/>
        </p:nvSpPr>
        <p:spPr bwMode="auto">
          <a:xfrm>
            <a:off x="4572000" y="6705600"/>
            <a:ext cx="533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60" name="Line 44"/>
          <p:cNvSpPr>
            <a:spLocks noChangeShapeType="1"/>
          </p:cNvSpPr>
          <p:nvPr/>
        </p:nvSpPr>
        <p:spPr bwMode="auto">
          <a:xfrm flipV="1">
            <a:off x="5105400" y="1600200"/>
            <a:ext cx="0" cy="5105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61" name="Line 45"/>
          <p:cNvSpPr>
            <a:spLocks noChangeShapeType="1"/>
          </p:cNvSpPr>
          <p:nvPr/>
        </p:nvSpPr>
        <p:spPr bwMode="auto">
          <a:xfrm>
            <a:off x="2971800" y="6248400"/>
            <a:ext cx="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62" name="Text Box 46"/>
          <p:cNvSpPr txBox="1">
            <a:spLocks noChangeArrowheads="1"/>
          </p:cNvSpPr>
          <p:nvPr/>
        </p:nvSpPr>
        <p:spPr bwMode="auto">
          <a:xfrm>
            <a:off x="2209800" y="6321425"/>
            <a:ext cx="7302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e &gt;= 34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838200"/>
            <a:ext cx="8077200" cy="615950"/>
          </a:xfrm>
        </p:spPr>
        <p:txBody>
          <a:bodyPr/>
          <a:lstStyle/>
          <a:p>
            <a:r>
              <a:rPr lang="en-US" altLang="en-US" smtClean="0"/>
              <a:t>Step 4: CMPP Compaction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smtClean="0"/>
              <a:t>Convert ON CMPPs to UN</a:t>
            </a:r>
          </a:p>
          <a:p>
            <a:pPr lvl="1"/>
            <a:r>
              <a:rPr lang="en-US" altLang="en-US" smtClean="0"/>
              <a:t>All singly defined predicates don’t need to be OR-type</a:t>
            </a:r>
          </a:p>
          <a:p>
            <a:pPr lvl="1"/>
            <a:r>
              <a:rPr lang="en-US" altLang="en-US" smtClean="0"/>
              <a:t>OR of 1 condition </a:t>
            </a:r>
            <a:r>
              <a:rPr lang="en-US" altLang="en-US" smtClean="0">
                <a:sym typeface="Wingdings" panose="05000000000000000000" pitchFamily="2" charset="2"/>
              </a:rPr>
              <a:t> Just compute it !!!</a:t>
            </a:r>
          </a:p>
          <a:p>
            <a:pPr lvl="1"/>
            <a:r>
              <a:rPr lang="en-US" altLang="en-US" smtClean="0">
                <a:sym typeface="Wingdings" panose="05000000000000000000" pitchFamily="2" charset="2"/>
              </a:rPr>
              <a:t>Remove initialization (Unconditional don’t require init)</a:t>
            </a:r>
            <a:endParaRPr lang="en-US" altLang="en-US" smtClean="0"/>
          </a:p>
          <a:p>
            <a:r>
              <a:rPr lang="en-US" altLang="en-US" smtClean="0"/>
              <a:t>Reduce number of CMPPs</a:t>
            </a:r>
          </a:p>
          <a:p>
            <a:pPr lvl="1"/>
            <a:r>
              <a:rPr lang="en-US" altLang="en-US" smtClean="0"/>
              <a:t>Utilize 2</a:t>
            </a:r>
            <a:r>
              <a:rPr lang="en-US" altLang="en-US" baseline="30000" smtClean="0"/>
              <a:t>nd</a:t>
            </a:r>
            <a:r>
              <a:rPr lang="en-US" altLang="en-US" smtClean="0"/>
              <a:t> destination slot</a:t>
            </a:r>
          </a:p>
          <a:p>
            <a:pPr lvl="1"/>
            <a:r>
              <a:rPr lang="en-US" altLang="en-US" smtClean="0"/>
              <a:t>Combine any 2 CMPPs with:</a:t>
            </a:r>
          </a:p>
          <a:p>
            <a:pPr lvl="2"/>
            <a:r>
              <a:rPr lang="en-US" altLang="en-US" smtClean="0"/>
              <a:t>Same source operands</a:t>
            </a:r>
          </a:p>
          <a:p>
            <a:pPr lvl="2"/>
            <a:r>
              <a:rPr lang="en-US" altLang="en-US" smtClean="0"/>
              <a:t>Same guarding predicate</a:t>
            </a:r>
          </a:p>
          <a:p>
            <a:pPr lvl="2"/>
            <a:r>
              <a:rPr lang="en-US" altLang="en-US" smtClean="0"/>
              <a:t>Same or opposite compare conditions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From Last Time: Predicated Execution Example</a:t>
            </a:r>
          </a:p>
        </p:txBody>
      </p:sp>
      <p:sp>
        <p:nvSpPr>
          <p:cNvPr id="26627" name="Rectangle 3"/>
          <p:cNvSpPr>
            <a:spLocks noChangeArrowheads="1"/>
          </p:cNvSpPr>
          <p:nvPr/>
        </p:nvSpPr>
        <p:spPr bwMode="auto">
          <a:xfrm>
            <a:off x="7239000" y="16764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BB1</a:t>
            </a:r>
          </a:p>
        </p:txBody>
      </p:sp>
      <p:sp>
        <p:nvSpPr>
          <p:cNvPr id="26628" name="Rectangle 4"/>
          <p:cNvSpPr>
            <a:spLocks noChangeArrowheads="1"/>
          </p:cNvSpPr>
          <p:nvPr/>
        </p:nvSpPr>
        <p:spPr bwMode="auto">
          <a:xfrm>
            <a:off x="6629400" y="24384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BB2</a:t>
            </a:r>
          </a:p>
        </p:txBody>
      </p:sp>
      <p:sp>
        <p:nvSpPr>
          <p:cNvPr id="26629" name="Rectangle 5"/>
          <p:cNvSpPr>
            <a:spLocks noChangeArrowheads="1"/>
          </p:cNvSpPr>
          <p:nvPr/>
        </p:nvSpPr>
        <p:spPr bwMode="auto">
          <a:xfrm>
            <a:off x="7315200" y="32004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BB4</a:t>
            </a:r>
          </a:p>
        </p:txBody>
      </p:sp>
      <p:sp>
        <p:nvSpPr>
          <p:cNvPr id="26630" name="Rectangle 6"/>
          <p:cNvSpPr>
            <a:spLocks noChangeArrowheads="1"/>
          </p:cNvSpPr>
          <p:nvPr/>
        </p:nvSpPr>
        <p:spPr bwMode="auto">
          <a:xfrm>
            <a:off x="7772400" y="24384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BB3</a:t>
            </a:r>
          </a:p>
        </p:txBody>
      </p:sp>
      <p:sp>
        <p:nvSpPr>
          <p:cNvPr id="26631" name="Line 7"/>
          <p:cNvSpPr>
            <a:spLocks noChangeShapeType="1"/>
          </p:cNvSpPr>
          <p:nvPr/>
        </p:nvSpPr>
        <p:spPr bwMode="auto">
          <a:xfrm>
            <a:off x="7620000" y="2133600"/>
            <a:ext cx="5334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32" name="Line 8"/>
          <p:cNvSpPr>
            <a:spLocks noChangeShapeType="1"/>
          </p:cNvSpPr>
          <p:nvPr/>
        </p:nvSpPr>
        <p:spPr bwMode="auto">
          <a:xfrm flipH="1">
            <a:off x="7010400" y="2133600"/>
            <a:ext cx="6096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33" name="Line 9"/>
          <p:cNvSpPr>
            <a:spLocks noChangeShapeType="1"/>
          </p:cNvSpPr>
          <p:nvPr/>
        </p:nvSpPr>
        <p:spPr bwMode="auto">
          <a:xfrm>
            <a:off x="7010400" y="2895600"/>
            <a:ext cx="6096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34" name="Line 10"/>
          <p:cNvSpPr>
            <a:spLocks noChangeShapeType="1"/>
          </p:cNvSpPr>
          <p:nvPr/>
        </p:nvSpPr>
        <p:spPr bwMode="auto">
          <a:xfrm flipH="1">
            <a:off x="7696200" y="2895600"/>
            <a:ext cx="5334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35" name="Text Box 11"/>
          <p:cNvSpPr txBox="1">
            <a:spLocks noChangeArrowheads="1"/>
          </p:cNvSpPr>
          <p:nvPr/>
        </p:nvSpPr>
        <p:spPr bwMode="auto">
          <a:xfrm>
            <a:off x="1066800" y="1597025"/>
            <a:ext cx="1190625" cy="1739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>
                <a:solidFill>
                  <a:schemeClr val="tx1"/>
                </a:solidFill>
              </a:rPr>
              <a:t>a = b + c</a:t>
            </a:r>
          </a:p>
          <a:p>
            <a:r>
              <a:rPr lang="en-US" altLang="en-US">
                <a:solidFill>
                  <a:schemeClr val="tx1"/>
                </a:solidFill>
              </a:rPr>
              <a:t>if (a &gt; 0)</a:t>
            </a:r>
          </a:p>
          <a:p>
            <a:r>
              <a:rPr lang="en-US" altLang="en-US">
                <a:solidFill>
                  <a:schemeClr val="tx1"/>
                </a:solidFill>
              </a:rPr>
              <a:t>    e = f + g</a:t>
            </a:r>
          </a:p>
          <a:p>
            <a:r>
              <a:rPr lang="en-US" altLang="en-US">
                <a:solidFill>
                  <a:schemeClr val="tx1"/>
                </a:solidFill>
              </a:rPr>
              <a:t>else</a:t>
            </a:r>
          </a:p>
          <a:p>
            <a:r>
              <a:rPr lang="en-US" altLang="en-US">
                <a:solidFill>
                  <a:schemeClr val="tx1"/>
                </a:solidFill>
              </a:rPr>
              <a:t>    e = f / g</a:t>
            </a:r>
          </a:p>
          <a:p>
            <a:r>
              <a:rPr lang="en-US" altLang="en-US">
                <a:solidFill>
                  <a:schemeClr val="tx1"/>
                </a:solidFill>
              </a:rPr>
              <a:t>h = i - j</a:t>
            </a:r>
          </a:p>
        </p:txBody>
      </p:sp>
      <p:sp>
        <p:nvSpPr>
          <p:cNvPr id="26636" name="Text Box 12"/>
          <p:cNvSpPr txBox="1">
            <a:spLocks noChangeArrowheads="1"/>
          </p:cNvSpPr>
          <p:nvPr/>
        </p:nvSpPr>
        <p:spPr bwMode="auto">
          <a:xfrm>
            <a:off x="4419600" y="1673225"/>
            <a:ext cx="1466850" cy="1739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>
                <a:solidFill>
                  <a:schemeClr val="tx1"/>
                </a:solidFill>
              </a:rPr>
              <a:t>add a, b, c</a:t>
            </a:r>
          </a:p>
          <a:p>
            <a:r>
              <a:rPr lang="en-US" altLang="en-US">
                <a:solidFill>
                  <a:schemeClr val="tx1"/>
                </a:solidFill>
              </a:rPr>
              <a:t>bgt a, 0, L1</a:t>
            </a:r>
          </a:p>
          <a:p>
            <a:r>
              <a:rPr lang="en-US" altLang="en-US">
                <a:solidFill>
                  <a:schemeClr val="tx1"/>
                </a:solidFill>
              </a:rPr>
              <a:t>div e, f, g</a:t>
            </a:r>
          </a:p>
          <a:p>
            <a:r>
              <a:rPr lang="en-US" altLang="en-US">
                <a:solidFill>
                  <a:schemeClr val="tx1"/>
                </a:solidFill>
              </a:rPr>
              <a:t>jump L2</a:t>
            </a:r>
          </a:p>
          <a:p>
            <a:r>
              <a:rPr lang="en-US" altLang="en-US">
                <a:solidFill>
                  <a:schemeClr val="tx1"/>
                </a:solidFill>
              </a:rPr>
              <a:t>L1: add e, f, g</a:t>
            </a:r>
          </a:p>
          <a:p>
            <a:r>
              <a:rPr lang="en-US" altLang="en-US">
                <a:solidFill>
                  <a:schemeClr val="tx1"/>
                </a:solidFill>
              </a:rPr>
              <a:t>L2: sub h, i, j</a:t>
            </a:r>
          </a:p>
        </p:txBody>
      </p:sp>
      <p:sp>
        <p:nvSpPr>
          <p:cNvPr id="26637" name="Text Box 13"/>
          <p:cNvSpPr txBox="1">
            <a:spLocks noChangeArrowheads="1"/>
          </p:cNvSpPr>
          <p:nvPr/>
        </p:nvSpPr>
        <p:spPr bwMode="auto">
          <a:xfrm>
            <a:off x="3733800" y="1673225"/>
            <a:ext cx="603250" cy="1739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>
                <a:solidFill>
                  <a:schemeClr val="tx1"/>
                </a:solidFill>
              </a:rPr>
              <a:t>BB1</a:t>
            </a:r>
          </a:p>
          <a:p>
            <a:r>
              <a:rPr lang="en-US" altLang="en-US">
                <a:solidFill>
                  <a:schemeClr val="tx1"/>
                </a:solidFill>
              </a:rPr>
              <a:t>BB1</a:t>
            </a:r>
          </a:p>
          <a:p>
            <a:r>
              <a:rPr lang="en-US" altLang="en-US">
                <a:solidFill>
                  <a:schemeClr val="tx1"/>
                </a:solidFill>
              </a:rPr>
              <a:t>BB3</a:t>
            </a:r>
          </a:p>
          <a:p>
            <a:r>
              <a:rPr lang="en-US" altLang="en-US">
                <a:solidFill>
                  <a:schemeClr val="tx1"/>
                </a:solidFill>
              </a:rPr>
              <a:t>BB3</a:t>
            </a:r>
          </a:p>
          <a:p>
            <a:r>
              <a:rPr lang="en-US" altLang="en-US">
                <a:solidFill>
                  <a:schemeClr val="tx1"/>
                </a:solidFill>
              </a:rPr>
              <a:t>BB2</a:t>
            </a:r>
          </a:p>
          <a:p>
            <a:r>
              <a:rPr lang="en-US" altLang="en-US">
                <a:solidFill>
                  <a:schemeClr val="tx1"/>
                </a:solidFill>
              </a:rPr>
              <a:t>BB4</a:t>
            </a:r>
          </a:p>
        </p:txBody>
      </p:sp>
      <p:sp>
        <p:nvSpPr>
          <p:cNvPr id="26638" name="Text Box 14"/>
          <p:cNvSpPr txBox="1">
            <a:spLocks noChangeArrowheads="1"/>
          </p:cNvSpPr>
          <p:nvPr/>
        </p:nvSpPr>
        <p:spPr bwMode="auto">
          <a:xfrm>
            <a:off x="3200400" y="3505200"/>
            <a:ext cx="39766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2400"/>
              <a:t>Traditional branching code</a:t>
            </a:r>
          </a:p>
        </p:txBody>
      </p:sp>
      <p:sp>
        <p:nvSpPr>
          <p:cNvPr id="26639" name="Rectangle 15"/>
          <p:cNvSpPr>
            <a:spLocks noChangeArrowheads="1"/>
          </p:cNvSpPr>
          <p:nvPr/>
        </p:nvSpPr>
        <p:spPr bwMode="auto">
          <a:xfrm>
            <a:off x="7239000" y="4267200"/>
            <a:ext cx="762000" cy="17526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BB1</a:t>
            </a:r>
          </a:p>
          <a:p>
            <a:pPr algn="ctr"/>
            <a:r>
              <a:rPr lang="en-US" altLang="en-US">
                <a:solidFill>
                  <a:schemeClr val="tx1"/>
                </a:solidFill>
              </a:rPr>
              <a:t>BB2</a:t>
            </a:r>
          </a:p>
          <a:p>
            <a:pPr algn="ctr"/>
            <a:r>
              <a:rPr lang="en-US" altLang="en-US">
                <a:solidFill>
                  <a:schemeClr val="tx1"/>
                </a:solidFill>
              </a:rPr>
              <a:t>BB3</a:t>
            </a:r>
          </a:p>
          <a:p>
            <a:pPr algn="ctr"/>
            <a:r>
              <a:rPr lang="en-US" altLang="en-US">
                <a:solidFill>
                  <a:schemeClr val="tx1"/>
                </a:solidFill>
              </a:rPr>
              <a:t>BB4</a:t>
            </a:r>
          </a:p>
        </p:txBody>
      </p:sp>
      <p:sp>
        <p:nvSpPr>
          <p:cNvPr id="26640" name="Text Box 16"/>
          <p:cNvSpPr txBox="1">
            <a:spLocks noChangeArrowheads="1"/>
          </p:cNvSpPr>
          <p:nvPr/>
        </p:nvSpPr>
        <p:spPr bwMode="auto">
          <a:xfrm>
            <a:off x="4419600" y="4264025"/>
            <a:ext cx="1636713" cy="1739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>
                <a:solidFill>
                  <a:schemeClr val="tx1"/>
                </a:solidFill>
              </a:rPr>
              <a:t>add a, b, c if T</a:t>
            </a:r>
          </a:p>
          <a:p>
            <a:r>
              <a:rPr lang="en-US" altLang="en-US">
                <a:solidFill>
                  <a:schemeClr val="tx1"/>
                </a:solidFill>
              </a:rPr>
              <a:t>p2 = a &gt; 0 if T</a:t>
            </a:r>
          </a:p>
          <a:p>
            <a:r>
              <a:rPr lang="en-US" altLang="en-US">
                <a:solidFill>
                  <a:schemeClr val="tx1"/>
                </a:solidFill>
              </a:rPr>
              <a:t>p3 = a &lt;= 0 if T</a:t>
            </a:r>
          </a:p>
          <a:p>
            <a:r>
              <a:rPr lang="en-US" altLang="en-US">
                <a:solidFill>
                  <a:schemeClr val="tx1"/>
                </a:solidFill>
              </a:rPr>
              <a:t>div e, f, g if p3</a:t>
            </a:r>
          </a:p>
          <a:p>
            <a:r>
              <a:rPr lang="en-US" altLang="en-US">
                <a:solidFill>
                  <a:schemeClr val="tx1"/>
                </a:solidFill>
              </a:rPr>
              <a:t>add e, f, g if p2</a:t>
            </a:r>
          </a:p>
          <a:p>
            <a:r>
              <a:rPr lang="en-US" altLang="en-US">
                <a:solidFill>
                  <a:schemeClr val="tx1"/>
                </a:solidFill>
              </a:rPr>
              <a:t>sub h, i, j if T</a:t>
            </a:r>
          </a:p>
        </p:txBody>
      </p:sp>
      <p:sp>
        <p:nvSpPr>
          <p:cNvPr id="26641" name="Text Box 17"/>
          <p:cNvSpPr txBox="1">
            <a:spLocks noChangeArrowheads="1"/>
          </p:cNvSpPr>
          <p:nvPr/>
        </p:nvSpPr>
        <p:spPr bwMode="auto">
          <a:xfrm>
            <a:off x="3733800" y="4264025"/>
            <a:ext cx="603250" cy="1739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>
                <a:solidFill>
                  <a:schemeClr val="tx1"/>
                </a:solidFill>
              </a:rPr>
              <a:t>BB1</a:t>
            </a:r>
          </a:p>
          <a:p>
            <a:r>
              <a:rPr lang="en-US" altLang="en-US">
                <a:solidFill>
                  <a:schemeClr val="tx1"/>
                </a:solidFill>
              </a:rPr>
              <a:t>BB1</a:t>
            </a:r>
          </a:p>
          <a:p>
            <a:r>
              <a:rPr lang="en-US" altLang="en-US">
                <a:solidFill>
                  <a:schemeClr val="tx1"/>
                </a:solidFill>
              </a:rPr>
              <a:t>BB1</a:t>
            </a:r>
          </a:p>
          <a:p>
            <a:r>
              <a:rPr lang="en-US" altLang="en-US">
                <a:solidFill>
                  <a:schemeClr val="tx1"/>
                </a:solidFill>
              </a:rPr>
              <a:t>BB3</a:t>
            </a:r>
          </a:p>
          <a:p>
            <a:r>
              <a:rPr lang="en-US" altLang="en-US">
                <a:solidFill>
                  <a:schemeClr val="tx1"/>
                </a:solidFill>
              </a:rPr>
              <a:t>BB2</a:t>
            </a:r>
          </a:p>
          <a:p>
            <a:r>
              <a:rPr lang="en-US" altLang="en-US">
                <a:solidFill>
                  <a:schemeClr val="tx1"/>
                </a:solidFill>
              </a:rPr>
              <a:t>BB4</a:t>
            </a:r>
          </a:p>
        </p:txBody>
      </p:sp>
      <p:sp>
        <p:nvSpPr>
          <p:cNvPr id="26642" name="Text Box 18"/>
          <p:cNvSpPr txBox="1">
            <a:spLocks noChangeArrowheads="1"/>
          </p:cNvSpPr>
          <p:nvPr/>
        </p:nvSpPr>
        <p:spPr bwMode="auto">
          <a:xfrm>
            <a:off x="3657600" y="6248400"/>
            <a:ext cx="39766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2400"/>
              <a:t>Predicated code</a:t>
            </a:r>
          </a:p>
        </p:txBody>
      </p:sp>
      <p:sp>
        <p:nvSpPr>
          <p:cNvPr id="26643" name="Text Box 19"/>
          <p:cNvSpPr txBox="1">
            <a:spLocks noChangeArrowheads="1"/>
          </p:cNvSpPr>
          <p:nvPr/>
        </p:nvSpPr>
        <p:spPr bwMode="auto">
          <a:xfrm>
            <a:off x="1676400" y="4721225"/>
            <a:ext cx="1169988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p2 </a:t>
            </a:r>
            <a:r>
              <a:rPr lang="en-US" altLang="en-US">
                <a:sym typeface="Wingdings" panose="05000000000000000000" pitchFamily="2" charset="2"/>
              </a:rPr>
              <a:t> BB2</a:t>
            </a:r>
          </a:p>
          <a:p>
            <a:r>
              <a:rPr lang="en-US" altLang="en-US">
                <a:sym typeface="Wingdings" panose="05000000000000000000" pitchFamily="2" charset="2"/>
              </a:rPr>
              <a:t>p3  BB3</a:t>
            </a: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8468125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Running Example - CMPP Compaction</a:t>
            </a:r>
          </a:p>
        </p:txBody>
      </p:sp>
      <p:sp>
        <p:nvSpPr>
          <p:cNvPr id="36867" name="Text Box 3"/>
          <p:cNvSpPr txBox="1">
            <a:spLocks noChangeArrowheads="1"/>
          </p:cNvSpPr>
          <p:nvPr/>
        </p:nvSpPr>
        <p:spPr bwMode="auto">
          <a:xfrm>
            <a:off x="609600" y="1520825"/>
            <a:ext cx="3355975" cy="5310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>
                <a:solidFill>
                  <a:schemeClr val="tx1"/>
                </a:solidFill>
              </a:rPr>
              <a:t>Loop:</a:t>
            </a:r>
          </a:p>
          <a:p>
            <a:r>
              <a:rPr lang="en-US" altLang="en-US">
                <a:solidFill>
                  <a:schemeClr val="tx1"/>
                </a:solidFill>
              </a:rPr>
              <a:t>    p1 = p2 = p3 = p4 = p5 = p6 = 0</a:t>
            </a:r>
          </a:p>
          <a:p>
            <a:r>
              <a:rPr lang="en-US" altLang="en-US">
                <a:solidFill>
                  <a:schemeClr val="tx1"/>
                </a:solidFill>
              </a:rPr>
              <a:t>    b = load(a) if T</a:t>
            </a:r>
          </a:p>
          <a:p>
            <a:r>
              <a:rPr lang="en-US" altLang="en-US">
                <a:solidFill>
                  <a:schemeClr val="tx1"/>
                </a:solidFill>
              </a:rPr>
              <a:t>    </a:t>
            </a:r>
            <a:r>
              <a:rPr lang="en-US" altLang="en-US"/>
              <a:t>p1 = cmpp.ON (b &lt; 0) if T</a:t>
            </a:r>
            <a:endParaRPr lang="en-US" altLang="en-US">
              <a:sym typeface="Wingdings" panose="05000000000000000000" pitchFamily="2" charset="2"/>
            </a:endParaRPr>
          </a:p>
          <a:p>
            <a:r>
              <a:rPr lang="en-US" altLang="en-US">
                <a:sym typeface="Wingdings" panose="05000000000000000000" pitchFamily="2" charset="2"/>
              </a:rPr>
              <a:t>    p2 = cmpp.ON (b &gt;= 0) if T</a:t>
            </a:r>
          </a:p>
          <a:p>
            <a:r>
              <a:rPr lang="en-US" altLang="en-US">
                <a:sym typeface="Wingdings" panose="05000000000000000000" pitchFamily="2" charset="2"/>
              </a:rPr>
              <a:t>    p6 = cmpp.ON (b &lt; 0) if T</a:t>
            </a:r>
            <a:endParaRPr lang="en-US" altLang="en-US">
              <a:solidFill>
                <a:schemeClr val="tx1"/>
              </a:solidFill>
            </a:endParaRPr>
          </a:p>
          <a:p>
            <a:r>
              <a:rPr lang="en-US" altLang="en-US">
                <a:solidFill>
                  <a:schemeClr val="tx1"/>
                </a:solidFill>
              </a:rPr>
              <a:t>    </a:t>
            </a:r>
            <a:r>
              <a:rPr lang="en-US" altLang="en-US">
                <a:sym typeface="Wingdings" panose="05000000000000000000" pitchFamily="2" charset="2"/>
              </a:rPr>
              <a:t>p3 = cmpp.ON (c &gt; 0) if p1</a:t>
            </a:r>
          </a:p>
          <a:p>
            <a:r>
              <a:rPr lang="en-US" altLang="en-US">
                <a:sym typeface="Wingdings" panose="05000000000000000000" pitchFamily="2" charset="2"/>
              </a:rPr>
              <a:t>    p5 = cmpp.ON (c &lt;= 0) if p1</a:t>
            </a:r>
          </a:p>
          <a:p>
            <a:r>
              <a:rPr lang="en-US" altLang="en-US">
                <a:sym typeface="Wingdings" panose="05000000000000000000" pitchFamily="2" charset="2"/>
              </a:rPr>
              <a:t>    p4 = cmpp.ON (b &gt; 13) if p3</a:t>
            </a:r>
          </a:p>
          <a:p>
            <a:r>
              <a:rPr lang="en-US" altLang="en-US">
                <a:sym typeface="Wingdings" panose="05000000000000000000" pitchFamily="2" charset="2"/>
              </a:rPr>
              <a:t>    p5 = cmpp.ON (b &lt;= 13) if p3</a:t>
            </a:r>
            <a:endParaRPr lang="en-US" altLang="en-US">
              <a:solidFill>
                <a:schemeClr val="tx1"/>
              </a:solidFill>
            </a:endParaRPr>
          </a:p>
          <a:p>
            <a:r>
              <a:rPr lang="en-US" altLang="en-US">
                <a:solidFill>
                  <a:schemeClr val="tx1"/>
                </a:solidFill>
              </a:rPr>
              <a:t>    b = b + 1 if p4</a:t>
            </a:r>
          </a:p>
          <a:p>
            <a:r>
              <a:rPr lang="en-US" altLang="en-US">
                <a:solidFill>
                  <a:schemeClr val="tx1"/>
                </a:solidFill>
              </a:rPr>
              <a:t>    c = c + 1 if p5</a:t>
            </a:r>
          </a:p>
          <a:p>
            <a:r>
              <a:rPr lang="en-US" altLang="en-US">
                <a:solidFill>
                  <a:schemeClr val="tx1"/>
                </a:solidFill>
              </a:rPr>
              <a:t>    d = d + 1 if p1</a:t>
            </a:r>
          </a:p>
          <a:p>
            <a:r>
              <a:rPr lang="en-US" altLang="en-US">
                <a:solidFill>
                  <a:schemeClr val="tx1"/>
                </a:solidFill>
              </a:rPr>
              <a:t>    </a:t>
            </a:r>
            <a:r>
              <a:rPr lang="en-US" altLang="en-US">
                <a:sym typeface="Wingdings" panose="05000000000000000000" pitchFamily="2" charset="2"/>
              </a:rPr>
              <a:t>p6 = cmpp.ON (c &lt;= 25) if p2</a:t>
            </a:r>
            <a:r>
              <a:rPr lang="en-US" altLang="en-US">
                <a:solidFill>
                  <a:schemeClr val="tx1"/>
                </a:solidFill>
              </a:rPr>
              <a:t> </a:t>
            </a:r>
          </a:p>
          <a:p>
            <a:r>
              <a:rPr lang="en-US" altLang="en-US">
                <a:solidFill>
                  <a:schemeClr val="tx1"/>
                </a:solidFill>
              </a:rPr>
              <a:t>    e = e + 1 if p2</a:t>
            </a:r>
          </a:p>
          <a:p>
            <a:r>
              <a:rPr lang="en-US" altLang="en-US">
                <a:solidFill>
                  <a:schemeClr val="tx1"/>
                </a:solidFill>
              </a:rPr>
              <a:t>    a = a + 1 if p6</a:t>
            </a:r>
          </a:p>
          <a:p>
            <a:r>
              <a:rPr lang="en-US" altLang="en-US">
                <a:solidFill>
                  <a:schemeClr val="tx1"/>
                </a:solidFill>
              </a:rPr>
              <a:t>    bge e, 34, Done if p6</a:t>
            </a:r>
          </a:p>
          <a:p>
            <a:r>
              <a:rPr lang="en-US" altLang="en-US">
                <a:solidFill>
                  <a:schemeClr val="tx1"/>
                </a:solidFill>
              </a:rPr>
              <a:t>    jump Loop if T</a:t>
            </a:r>
          </a:p>
          <a:p>
            <a:r>
              <a:rPr lang="en-US" altLang="en-US">
                <a:solidFill>
                  <a:schemeClr val="tx1"/>
                </a:solidFill>
              </a:rPr>
              <a:t>Done:</a:t>
            </a:r>
          </a:p>
        </p:txBody>
      </p:sp>
      <p:sp>
        <p:nvSpPr>
          <p:cNvPr id="36868" name="Text Box 4"/>
          <p:cNvSpPr txBox="1">
            <a:spLocks noChangeArrowheads="1"/>
          </p:cNvSpPr>
          <p:nvPr/>
        </p:nvSpPr>
        <p:spPr bwMode="auto">
          <a:xfrm>
            <a:off x="5410200" y="1520825"/>
            <a:ext cx="3717925" cy="4486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>
                <a:solidFill>
                  <a:schemeClr val="tx1"/>
                </a:solidFill>
              </a:rPr>
              <a:t>Loop:</a:t>
            </a:r>
          </a:p>
          <a:p>
            <a:r>
              <a:rPr lang="en-US" altLang="en-US">
                <a:solidFill>
                  <a:schemeClr val="tx1"/>
                </a:solidFill>
              </a:rPr>
              <a:t>    p5 = p6 = 0</a:t>
            </a:r>
          </a:p>
          <a:p>
            <a:r>
              <a:rPr lang="en-US" altLang="en-US">
                <a:solidFill>
                  <a:schemeClr val="tx1"/>
                </a:solidFill>
              </a:rPr>
              <a:t>    b = load(a) if T</a:t>
            </a:r>
          </a:p>
          <a:p>
            <a:r>
              <a:rPr lang="en-US" altLang="en-US">
                <a:solidFill>
                  <a:schemeClr val="tx1"/>
                </a:solidFill>
              </a:rPr>
              <a:t>    </a:t>
            </a:r>
            <a:r>
              <a:rPr lang="en-US" altLang="en-US"/>
              <a:t>p1,p2 = cmpp.UN.UC (b &lt; 0) if T</a:t>
            </a:r>
            <a:endParaRPr lang="en-US" altLang="en-US">
              <a:sym typeface="Wingdings" panose="05000000000000000000" pitchFamily="2" charset="2"/>
            </a:endParaRPr>
          </a:p>
          <a:p>
            <a:r>
              <a:rPr lang="en-US" altLang="en-US">
                <a:sym typeface="Wingdings" panose="05000000000000000000" pitchFamily="2" charset="2"/>
              </a:rPr>
              <a:t>    p6 = cmpp.ON (b &lt; 0) if T</a:t>
            </a:r>
            <a:endParaRPr lang="en-US" altLang="en-US">
              <a:solidFill>
                <a:schemeClr val="tx1"/>
              </a:solidFill>
            </a:endParaRPr>
          </a:p>
          <a:p>
            <a:r>
              <a:rPr lang="en-US" altLang="en-US">
                <a:solidFill>
                  <a:schemeClr val="tx1"/>
                </a:solidFill>
              </a:rPr>
              <a:t>    </a:t>
            </a:r>
            <a:r>
              <a:rPr lang="en-US" altLang="en-US">
                <a:sym typeface="Wingdings" panose="05000000000000000000" pitchFamily="2" charset="2"/>
              </a:rPr>
              <a:t>p3,p5 = cmpp.UN.OC (c &gt; 0) if p1</a:t>
            </a:r>
          </a:p>
          <a:p>
            <a:r>
              <a:rPr lang="en-US" altLang="en-US">
                <a:sym typeface="Wingdings" panose="05000000000000000000" pitchFamily="2" charset="2"/>
              </a:rPr>
              <a:t>    p4,p5 = cmpp.UN.OC (b &gt; 13) if p3</a:t>
            </a:r>
            <a:endParaRPr lang="en-US" altLang="en-US">
              <a:solidFill>
                <a:schemeClr val="tx1"/>
              </a:solidFill>
            </a:endParaRPr>
          </a:p>
          <a:p>
            <a:r>
              <a:rPr lang="en-US" altLang="en-US">
                <a:solidFill>
                  <a:schemeClr val="tx1"/>
                </a:solidFill>
              </a:rPr>
              <a:t>    b = b + 1 if p4</a:t>
            </a:r>
          </a:p>
          <a:p>
            <a:r>
              <a:rPr lang="en-US" altLang="en-US">
                <a:solidFill>
                  <a:schemeClr val="tx1"/>
                </a:solidFill>
              </a:rPr>
              <a:t>    c = c + 1 if p5</a:t>
            </a:r>
          </a:p>
          <a:p>
            <a:r>
              <a:rPr lang="en-US" altLang="en-US">
                <a:solidFill>
                  <a:schemeClr val="tx1"/>
                </a:solidFill>
              </a:rPr>
              <a:t>    d = d + 1 if p1</a:t>
            </a:r>
          </a:p>
          <a:p>
            <a:r>
              <a:rPr lang="en-US" altLang="en-US">
                <a:solidFill>
                  <a:schemeClr val="tx1"/>
                </a:solidFill>
              </a:rPr>
              <a:t>    </a:t>
            </a:r>
            <a:r>
              <a:rPr lang="en-US" altLang="en-US">
                <a:sym typeface="Wingdings" panose="05000000000000000000" pitchFamily="2" charset="2"/>
              </a:rPr>
              <a:t>p6 = cmpp.ON (c &lt;= 25) if p2</a:t>
            </a:r>
            <a:r>
              <a:rPr lang="en-US" altLang="en-US">
                <a:solidFill>
                  <a:schemeClr val="tx1"/>
                </a:solidFill>
              </a:rPr>
              <a:t> </a:t>
            </a:r>
          </a:p>
          <a:p>
            <a:r>
              <a:rPr lang="en-US" altLang="en-US">
                <a:solidFill>
                  <a:schemeClr val="tx1"/>
                </a:solidFill>
              </a:rPr>
              <a:t>    e = e + 1 if p2</a:t>
            </a:r>
          </a:p>
          <a:p>
            <a:r>
              <a:rPr lang="en-US" altLang="en-US">
                <a:solidFill>
                  <a:schemeClr val="tx1"/>
                </a:solidFill>
              </a:rPr>
              <a:t>    a = a + 1 if p6</a:t>
            </a:r>
          </a:p>
          <a:p>
            <a:r>
              <a:rPr lang="en-US" altLang="en-US">
                <a:solidFill>
                  <a:schemeClr val="tx1"/>
                </a:solidFill>
              </a:rPr>
              <a:t>    bge e, 34, Done if p6</a:t>
            </a:r>
          </a:p>
          <a:p>
            <a:r>
              <a:rPr lang="en-US" altLang="en-US">
                <a:solidFill>
                  <a:schemeClr val="tx1"/>
                </a:solidFill>
              </a:rPr>
              <a:t>    jump Loop if T</a:t>
            </a:r>
          </a:p>
          <a:p>
            <a:r>
              <a:rPr lang="en-US" altLang="en-US">
                <a:solidFill>
                  <a:schemeClr val="tx1"/>
                </a:solidFill>
              </a:rPr>
              <a:t>Done:</a:t>
            </a:r>
          </a:p>
        </p:txBody>
      </p:sp>
      <p:sp>
        <p:nvSpPr>
          <p:cNvPr id="36869" name="AutoShape 5"/>
          <p:cNvSpPr>
            <a:spLocks noChangeArrowheads="1"/>
          </p:cNvSpPr>
          <p:nvPr/>
        </p:nvSpPr>
        <p:spPr bwMode="auto">
          <a:xfrm>
            <a:off x="4648200" y="3581400"/>
            <a:ext cx="685800" cy="914400"/>
          </a:xfrm>
          <a:prstGeom prst="right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Homework Problem</a:t>
            </a:r>
          </a:p>
        </p:txBody>
      </p:sp>
      <p:sp>
        <p:nvSpPr>
          <p:cNvPr id="37891" name="Text Box 3"/>
          <p:cNvSpPr txBox="1">
            <a:spLocks noChangeArrowheads="1"/>
          </p:cNvSpPr>
          <p:nvPr/>
        </p:nvSpPr>
        <p:spPr bwMode="auto">
          <a:xfrm>
            <a:off x="1355725" y="1843088"/>
            <a:ext cx="2085975" cy="2835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2000">
                <a:solidFill>
                  <a:schemeClr val="tx1"/>
                </a:solidFill>
              </a:rPr>
              <a:t>if (a &gt; 0) {</a:t>
            </a:r>
          </a:p>
          <a:p>
            <a:r>
              <a:rPr lang="en-US" altLang="en-US" sz="2000">
                <a:solidFill>
                  <a:schemeClr val="tx1"/>
                </a:solidFill>
              </a:rPr>
              <a:t>    r = t + s</a:t>
            </a:r>
          </a:p>
          <a:p>
            <a:r>
              <a:rPr lang="en-US" altLang="en-US" sz="2000">
                <a:solidFill>
                  <a:schemeClr val="tx1"/>
                </a:solidFill>
              </a:rPr>
              <a:t>    if (b &gt; 0 || c &gt; 0)</a:t>
            </a:r>
          </a:p>
          <a:p>
            <a:r>
              <a:rPr lang="en-US" altLang="en-US" sz="2000">
                <a:solidFill>
                  <a:schemeClr val="tx1"/>
                </a:solidFill>
              </a:rPr>
              <a:t>        u = v + 1</a:t>
            </a:r>
          </a:p>
          <a:p>
            <a:r>
              <a:rPr lang="en-US" altLang="en-US" sz="2000">
                <a:solidFill>
                  <a:schemeClr val="tx1"/>
                </a:solidFill>
              </a:rPr>
              <a:t>    else if (d &gt; 0)</a:t>
            </a:r>
          </a:p>
          <a:p>
            <a:r>
              <a:rPr lang="en-US" altLang="en-US" sz="2000">
                <a:solidFill>
                  <a:schemeClr val="tx1"/>
                </a:solidFill>
              </a:rPr>
              <a:t>        x = y + 1</a:t>
            </a:r>
          </a:p>
          <a:p>
            <a:r>
              <a:rPr lang="en-US" altLang="en-US" sz="2000">
                <a:solidFill>
                  <a:schemeClr val="tx1"/>
                </a:solidFill>
              </a:rPr>
              <a:t>    else</a:t>
            </a:r>
          </a:p>
          <a:p>
            <a:r>
              <a:rPr lang="en-US" altLang="en-US" sz="2000">
                <a:solidFill>
                  <a:schemeClr val="tx1"/>
                </a:solidFill>
              </a:rPr>
              <a:t>        z = z + 1</a:t>
            </a:r>
          </a:p>
          <a:p>
            <a:r>
              <a:rPr lang="en-US" altLang="en-US" sz="2000">
                <a:solidFill>
                  <a:schemeClr val="tx1"/>
                </a:solidFill>
              </a:rPr>
              <a:t>}</a:t>
            </a:r>
          </a:p>
        </p:txBody>
      </p:sp>
      <p:sp>
        <p:nvSpPr>
          <p:cNvPr id="37892" name="Text Box 4"/>
          <p:cNvSpPr txBox="1">
            <a:spLocks noChangeArrowheads="1"/>
          </p:cNvSpPr>
          <p:nvPr/>
        </p:nvSpPr>
        <p:spPr bwMode="auto">
          <a:xfrm>
            <a:off x="1143000" y="5102225"/>
            <a:ext cx="2570163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457200" indent="-4572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>
              <a:buFontTx/>
              <a:buAutoNum type="alphaLcPeriod"/>
            </a:pPr>
            <a:r>
              <a:rPr lang="en-US" altLang="en-US" sz="2000">
                <a:solidFill>
                  <a:schemeClr val="tx1"/>
                </a:solidFill>
              </a:rPr>
              <a:t>Draw the CFG</a:t>
            </a:r>
          </a:p>
          <a:p>
            <a:pPr>
              <a:buFontTx/>
              <a:buAutoNum type="alphaLcPeriod"/>
            </a:pPr>
            <a:r>
              <a:rPr lang="en-US" altLang="en-US" sz="2000">
                <a:solidFill>
                  <a:schemeClr val="tx1"/>
                </a:solidFill>
              </a:rPr>
              <a:t>Compute CD</a:t>
            </a:r>
          </a:p>
          <a:p>
            <a:pPr>
              <a:buFontTx/>
              <a:buAutoNum type="alphaLcPeriod"/>
            </a:pPr>
            <a:r>
              <a:rPr lang="en-US" altLang="en-US" sz="2000">
                <a:solidFill>
                  <a:schemeClr val="tx1"/>
                </a:solidFill>
              </a:rPr>
              <a:t>If-convert the code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838200"/>
            <a:ext cx="8077200" cy="615950"/>
          </a:xfrm>
        </p:spPr>
        <p:txBody>
          <a:bodyPr/>
          <a:lstStyle/>
          <a:p>
            <a:r>
              <a:rPr lang="en-US" altLang="en-US" dirty="0" smtClean="0"/>
              <a:t>Homework Problem Answer (1)</a:t>
            </a:r>
          </a:p>
        </p:txBody>
      </p:sp>
      <p:sp>
        <p:nvSpPr>
          <p:cNvPr id="9219" name="Text Box 3"/>
          <p:cNvSpPr txBox="1">
            <a:spLocks noChangeArrowheads="1"/>
          </p:cNvSpPr>
          <p:nvPr/>
        </p:nvSpPr>
        <p:spPr bwMode="auto">
          <a:xfrm>
            <a:off x="762000" y="1600200"/>
            <a:ext cx="2085975" cy="2835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2000">
                <a:solidFill>
                  <a:schemeClr val="tx1"/>
                </a:solidFill>
              </a:rPr>
              <a:t>if (a &gt; 0) {</a:t>
            </a:r>
          </a:p>
          <a:p>
            <a:r>
              <a:rPr lang="en-US" altLang="en-US" sz="2000">
                <a:solidFill>
                  <a:schemeClr val="tx1"/>
                </a:solidFill>
              </a:rPr>
              <a:t>    r = t + s</a:t>
            </a:r>
          </a:p>
          <a:p>
            <a:r>
              <a:rPr lang="en-US" altLang="en-US" sz="2000">
                <a:solidFill>
                  <a:schemeClr val="tx1"/>
                </a:solidFill>
              </a:rPr>
              <a:t>    if (b &gt; 0 || c &gt; 0)</a:t>
            </a:r>
          </a:p>
          <a:p>
            <a:r>
              <a:rPr lang="en-US" altLang="en-US" sz="2000">
                <a:solidFill>
                  <a:schemeClr val="tx1"/>
                </a:solidFill>
              </a:rPr>
              <a:t>        u = v + 1</a:t>
            </a:r>
          </a:p>
          <a:p>
            <a:r>
              <a:rPr lang="en-US" altLang="en-US" sz="2000">
                <a:solidFill>
                  <a:schemeClr val="tx1"/>
                </a:solidFill>
              </a:rPr>
              <a:t>    else if (d &gt; 0)</a:t>
            </a:r>
          </a:p>
          <a:p>
            <a:r>
              <a:rPr lang="en-US" altLang="en-US" sz="2000">
                <a:solidFill>
                  <a:schemeClr val="tx1"/>
                </a:solidFill>
              </a:rPr>
              <a:t>        x = y + 1</a:t>
            </a:r>
          </a:p>
          <a:p>
            <a:r>
              <a:rPr lang="en-US" altLang="en-US" sz="2000">
                <a:solidFill>
                  <a:schemeClr val="tx1"/>
                </a:solidFill>
              </a:rPr>
              <a:t>    else</a:t>
            </a:r>
          </a:p>
          <a:p>
            <a:r>
              <a:rPr lang="en-US" altLang="en-US" sz="2000">
                <a:solidFill>
                  <a:schemeClr val="tx1"/>
                </a:solidFill>
              </a:rPr>
              <a:t>        z = z + 1</a:t>
            </a:r>
          </a:p>
          <a:p>
            <a:r>
              <a:rPr lang="en-US" altLang="en-US" sz="2000">
                <a:solidFill>
                  <a:schemeClr val="tx1"/>
                </a:solidFill>
              </a:rPr>
              <a:t>}</a:t>
            </a:r>
          </a:p>
        </p:txBody>
      </p:sp>
      <p:sp>
        <p:nvSpPr>
          <p:cNvPr id="9220" name="Text Box 4"/>
          <p:cNvSpPr txBox="1">
            <a:spLocks noChangeArrowheads="1"/>
          </p:cNvSpPr>
          <p:nvPr/>
        </p:nvSpPr>
        <p:spPr bwMode="auto">
          <a:xfrm>
            <a:off x="914400" y="5791200"/>
            <a:ext cx="2570163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457200" indent="-4572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>
              <a:buFontTx/>
              <a:buAutoNum type="alphaLcPeriod"/>
            </a:pPr>
            <a:r>
              <a:rPr lang="en-US" altLang="en-US" sz="2000">
                <a:solidFill>
                  <a:srgbClr val="FF3300"/>
                </a:solidFill>
              </a:rPr>
              <a:t>Draw the CFG</a:t>
            </a:r>
          </a:p>
          <a:p>
            <a:pPr>
              <a:buFontTx/>
              <a:buAutoNum type="alphaLcPeriod"/>
            </a:pPr>
            <a:r>
              <a:rPr lang="en-US" altLang="en-US" sz="2000">
                <a:solidFill>
                  <a:srgbClr val="FF3300"/>
                </a:solidFill>
              </a:rPr>
              <a:t>Compute CD</a:t>
            </a:r>
          </a:p>
          <a:p>
            <a:pPr>
              <a:buFontTx/>
              <a:buAutoNum type="alphaLcPeriod"/>
            </a:pPr>
            <a:r>
              <a:rPr lang="en-US" altLang="en-US" sz="2000">
                <a:solidFill>
                  <a:srgbClr val="FF3300"/>
                </a:solidFill>
              </a:rPr>
              <a:t>If-convert the code</a:t>
            </a:r>
          </a:p>
        </p:txBody>
      </p:sp>
      <p:sp>
        <p:nvSpPr>
          <p:cNvPr id="9221" name="Rectangle 5"/>
          <p:cNvSpPr>
            <a:spLocks noChangeArrowheads="1"/>
          </p:cNvSpPr>
          <p:nvPr/>
        </p:nvSpPr>
        <p:spPr bwMode="auto">
          <a:xfrm>
            <a:off x="6705600" y="28194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BB2</a:t>
            </a:r>
          </a:p>
        </p:txBody>
      </p:sp>
      <p:sp>
        <p:nvSpPr>
          <p:cNvPr id="9222" name="Rectangle 6"/>
          <p:cNvSpPr>
            <a:spLocks noChangeArrowheads="1"/>
          </p:cNvSpPr>
          <p:nvPr/>
        </p:nvSpPr>
        <p:spPr bwMode="auto">
          <a:xfrm>
            <a:off x="6400800" y="35052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BB3</a:t>
            </a:r>
          </a:p>
        </p:txBody>
      </p:sp>
      <p:sp>
        <p:nvSpPr>
          <p:cNvPr id="9223" name="Rectangle 7"/>
          <p:cNvSpPr>
            <a:spLocks noChangeArrowheads="1"/>
          </p:cNvSpPr>
          <p:nvPr/>
        </p:nvSpPr>
        <p:spPr bwMode="auto">
          <a:xfrm>
            <a:off x="6096000" y="21336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BB1</a:t>
            </a:r>
          </a:p>
        </p:txBody>
      </p:sp>
      <p:sp>
        <p:nvSpPr>
          <p:cNvPr id="9224" name="Line 8"/>
          <p:cNvSpPr>
            <a:spLocks noChangeShapeType="1"/>
          </p:cNvSpPr>
          <p:nvPr/>
        </p:nvSpPr>
        <p:spPr bwMode="auto">
          <a:xfrm>
            <a:off x="6477000" y="2590800"/>
            <a:ext cx="38100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25" name="Rectangle 9"/>
          <p:cNvSpPr>
            <a:spLocks noChangeArrowheads="1"/>
          </p:cNvSpPr>
          <p:nvPr/>
        </p:nvSpPr>
        <p:spPr bwMode="auto">
          <a:xfrm>
            <a:off x="7696200" y="42672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BB5</a:t>
            </a:r>
          </a:p>
        </p:txBody>
      </p:sp>
      <p:sp>
        <p:nvSpPr>
          <p:cNvPr id="9226" name="Line 10"/>
          <p:cNvSpPr>
            <a:spLocks noChangeShapeType="1"/>
          </p:cNvSpPr>
          <p:nvPr/>
        </p:nvSpPr>
        <p:spPr bwMode="auto">
          <a:xfrm>
            <a:off x="6781800" y="39624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27" name="Rectangle 11"/>
          <p:cNvSpPr>
            <a:spLocks noChangeArrowheads="1"/>
          </p:cNvSpPr>
          <p:nvPr/>
        </p:nvSpPr>
        <p:spPr bwMode="auto">
          <a:xfrm>
            <a:off x="5791200" y="49530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BB6</a:t>
            </a:r>
          </a:p>
        </p:txBody>
      </p:sp>
      <p:sp>
        <p:nvSpPr>
          <p:cNvPr id="9228" name="Rectangle 12"/>
          <p:cNvSpPr>
            <a:spLocks noChangeArrowheads="1"/>
          </p:cNvSpPr>
          <p:nvPr/>
        </p:nvSpPr>
        <p:spPr bwMode="auto">
          <a:xfrm>
            <a:off x="6858000" y="49530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BB7</a:t>
            </a:r>
          </a:p>
        </p:txBody>
      </p:sp>
      <p:sp>
        <p:nvSpPr>
          <p:cNvPr id="9229" name="Rectangle 13"/>
          <p:cNvSpPr>
            <a:spLocks noChangeArrowheads="1"/>
          </p:cNvSpPr>
          <p:nvPr/>
        </p:nvSpPr>
        <p:spPr bwMode="auto">
          <a:xfrm>
            <a:off x="6400800" y="42672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BB4</a:t>
            </a:r>
          </a:p>
        </p:txBody>
      </p:sp>
      <p:sp>
        <p:nvSpPr>
          <p:cNvPr id="9230" name="Line 14"/>
          <p:cNvSpPr>
            <a:spLocks noChangeShapeType="1"/>
          </p:cNvSpPr>
          <p:nvPr/>
        </p:nvSpPr>
        <p:spPr bwMode="auto">
          <a:xfrm>
            <a:off x="7086600" y="3276600"/>
            <a:ext cx="1066800" cy="990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31" name="Line 15"/>
          <p:cNvSpPr>
            <a:spLocks noChangeShapeType="1"/>
          </p:cNvSpPr>
          <p:nvPr/>
        </p:nvSpPr>
        <p:spPr bwMode="auto">
          <a:xfrm>
            <a:off x="6781800" y="3962400"/>
            <a:ext cx="9144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32" name="Line 16"/>
          <p:cNvSpPr>
            <a:spLocks noChangeShapeType="1"/>
          </p:cNvSpPr>
          <p:nvPr/>
        </p:nvSpPr>
        <p:spPr bwMode="auto">
          <a:xfrm flipH="1">
            <a:off x="6781800" y="3276600"/>
            <a:ext cx="30480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33" name="Rectangle 17"/>
          <p:cNvSpPr>
            <a:spLocks noChangeArrowheads="1"/>
          </p:cNvSpPr>
          <p:nvPr/>
        </p:nvSpPr>
        <p:spPr bwMode="auto">
          <a:xfrm>
            <a:off x="6172200" y="59436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BB8</a:t>
            </a:r>
          </a:p>
        </p:txBody>
      </p:sp>
      <p:sp>
        <p:nvSpPr>
          <p:cNvPr id="9234" name="Freeform 18"/>
          <p:cNvSpPr>
            <a:spLocks/>
          </p:cNvSpPr>
          <p:nvPr/>
        </p:nvSpPr>
        <p:spPr bwMode="auto">
          <a:xfrm>
            <a:off x="5372100" y="2590800"/>
            <a:ext cx="1104900" cy="3352800"/>
          </a:xfrm>
          <a:custGeom>
            <a:avLst/>
            <a:gdLst>
              <a:gd name="T0" fmla="*/ 2147483646 w 696"/>
              <a:gd name="T1" fmla="*/ 0 h 2112"/>
              <a:gd name="T2" fmla="*/ 2147483646 w 696"/>
              <a:gd name="T3" fmla="*/ 2147483646 h 2112"/>
              <a:gd name="T4" fmla="*/ 2147483646 w 696"/>
              <a:gd name="T5" fmla="*/ 2147483646 h 2112"/>
              <a:gd name="T6" fmla="*/ 2147483646 w 696"/>
              <a:gd name="T7" fmla="*/ 2147483646 h 2112"/>
              <a:gd name="T8" fmla="*/ 2147483646 w 696"/>
              <a:gd name="T9" fmla="*/ 2147483646 h 211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696" h="2112">
                <a:moveTo>
                  <a:pt x="696" y="0"/>
                </a:moveTo>
                <a:cubicBezTo>
                  <a:pt x="536" y="60"/>
                  <a:pt x="376" y="120"/>
                  <a:pt x="264" y="336"/>
                </a:cubicBezTo>
                <a:cubicBezTo>
                  <a:pt x="152" y="552"/>
                  <a:pt x="48" y="1032"/>
                  <a:pt x="24" y="1296"/>
                </a:cubicBezTo>
                <a:cubicBezTo>
                  <a:pt x="0" y="1560"/>
                  <a:pt x="40" y="1784"/>
                  <a:pt x="120" y="1920"/>
                </a:cubicBezTo>
                <a:cubicBezTo>
                  <a:pt x="200" y="2056"/>
                  <a:pt x="352" y="2084"/>
                  <a:pt x="504" y="2112"/>
                </a:cubicBezTo>
              </a:path>
            </a:pathLst>
          </a:custGeom>
          <a:noFill/>
          <a:ln w="12700" cap="flat" cmpd="sng">
            <a:solidFill>
              <a:schemeClr val="tx1"/>
            </a:solidFill>
            <a:prstDash val="solid"/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35" name="Line 19"/>
          <p:cNvSpPr>
            <a:spLocks noChangeShapeType="1"/>
          </p:cNvSpPr>
          <p:nvPr/>
        </p:nvSpPr>
        <p:spPr bwMode="auto">
          <a:xfrm>
            <a:off x="6248400" y="5410200"/>
            <a:ext cx="304800" cy="533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36" name="Line 20"/>
          <p:cNvSpPr>
            <a:spLocks noChangeShapeType="1"/>
          </p:cNvSpPr>
          <p:nvPr/>
        </p:nvSpPr>
        <p:spPr bwMode="auto">
          <a:xfrm flipH="1">
            <a:off x="6629400" y="5410200"/>
            <a:ext cx="609600" cy="533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37" name="Line 21"/>
          <p:cNvSpPr>
            <a:spLocks noChangeShapeType="1"/>
          </p:cNvSpPr>
          <p:nvPr/>
        </p:nvSpPr>
        <p:spPr bwMode="auto">
          <a:xfrm flipH="1">
            <a:off x="6248400" y="4724400"/>
            <a:ext cx="53340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38" name="Line 22"/>
          <p:cNvSpPr>
            <a:spLocks noChangeShapeType="1"/>
          </p:cNvSpPr>
          <p:nvPr/>
        </p:nvSpPr>
        <p:spPr bwMode="auto">
          <a:xfrm>
            <a:off x="6781800" y="4724400"/>
            <a:ext cx="45720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39" name="Freeform 23"/>
          <p:cNvSpPr>
            <a:spLocks/>
          </p:cNvSpPr>
          <p:nvPr/>
        </p:nvSpPr>
        <p:spPr bwMode="auto">
          <a:xfrm>
            <a:off x="6934200" y="4724400"/>
            <a:ext cx="1257300" cy="1219200"/>
          </a:xfrm>
          <a:custGeom>
            <a:avLst/>
            <a:gdLst>
              <a:gd name="T0" fmla="*/ 2147483646 w 792"/>
              <a:gd name="T1" fmla="*/ 0 h 768"/>
              <a:gd name="T2" fmla="*/ 2147483646 w 792"/>
              <a:gd name="T3" fmla="*/ 2147483646 h 768"/>
              <a:gd name="T4" fmla="*/ 0 w 792"/>
              <a:gd name="T5" fmla="*/ 2147483646 h 768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792" h="768">
                <a:moveTo>
                  <a:pt x="720" y="0"/>
                </a:moveTo>
                <a:cubicBezTo>
                  <a:pt x="756" y="128"/>
                  <a:pt x="792" y="256"/>
                  <a:pt x="672" y="384"/>
                </a:cubicBezTo>
                <a:cubicBezTo>
                  <a:pt x="552" y="512"/>
                  <a:pt x="276" y="640"/>
                  <a:pt x="0" y="768"/>
                </a:cubicBezTo>
              </a:path>
            </a:pathLst>
          </a:custGeom>
          <a:noFill/>
          <a:ln w="12700" cap="flat" cmpd="sng">
            <a:solidFill>
              <a:schemeClr val="tx1"/>
            </a:solidFill>
            <a:prstDash val="solid"/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40" name="Text Box 24"/>
          <p:cNvSpPr txBox="1">
            <a:spLocks noChangeArrowheads="1"/>
          </p:cNvSpPr>
          <p:nvPr/>
        </p:nvSpPr>
        <p:spPr bwMode="auto">
          <a:xfrm>
            <a:off x="5410200" y="2590800"/>
            <a:ext cx="6413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a &lt;= 0</a:t>
            </a:r>
          </a:p>
        </p:txBody>
      </p:sp>
      <p:sp>
        <p:nvSpPr>
          <p:cNvPr id="9241" name="Text Box 25"/>
          <p:cNvSpPr txBox="1">
            <a:spLocks noChangeArrowheads="1"/>
          </p:cNvSpPr>
          <p:nvPr/>
        </p:nvSpPr>
        <p:spPr bwMode="auto">
          <a:xfrm>
            <a:off x="6934200" y="2514600"/>
            <a:ext cx="541338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a &gt; 0</a:t>
            </a:r>
          </a:p>
        </p:txBody>
      </p:sp>
      <p:sp>
        <p:nvSpPr>
          <p:cNvPr id="9242" name="Text Box 26"/>
          <p:cNvSpPr txBox="1">
            <a:spLocks noChangeArrowheads="1"/>
          </p:cNvSpPr>
          <p:nvPr/>
        </p:nvSpPr>
        <p:spPr bwMode="auto">
          <a:xfrm>
            <a:off x="7620000" y="3429000"/>
            <a:ext cx="550863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b &gt; 0</a:t>
            </a:r>
          </a:p>
        </p:txBody>
      </p:sp>
      <p:sp>
        <p:nvSpPr>
          <p:cNvPr id="9243" name="Text Box 27"/>
          <p:cNvSpPr txBox="1">
            <a:spLocks noChangeArrowheads="1"/>
          </p:cNvSpPr>
          <p:nvPr/>
        </p:nvSpPr>
        <p:spPr bwMode="auto">
          <a:xfrm>
            <a:off x="6324600" y="3200400"/>
            <a:ext cx="65087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b &lt;= 0</a:t>
            </a:r>
          </a:p>
        </p:txBody>
      </p:sp>
      <p:sp>
        <p:nvSpPr>
          <p:cNvPr id="9244" name="Text Box 28"/>
          <p:cNvSpPr txBox="1">
            <a:spLocks noChangeArrowheads="1"/>
          </p:cNvSpPr>
          <p:nvPr/>
        </p:nvSpPr>
        <p:spPr bwMode="auto">
          <a:xfrm>
            <a:off x="6096000" y="3962400"/>
            <a:ext cx="6413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c &lt;= 0</a:t>
            </a:r>
          </a:p>
        </p:txBody>
      </p:sp>
      <p:sp>
        <p:nvSpPr>
          <p:cNvPr id="9245" name="Text Box 29"/>
          <p:cNvSpPr txBox="1">
            <a:spLocks noChangeArrowheads="1"/>
          </p:cNvSpPr>
          <p:nvPr/>
        </p:nvSpPr>
        <p:spPr bwMode="auto">
          <a:xfrm>
            <a:off x="7162800" y="3810000"/>
            <a:ext cx="541338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c &gt; 0</a:t>
            </a:r>
          </a:p>
        </p:txBody>
      </p:sp>
      <p:sp>
        <p:nvSpPr>
          <p:cNvPr id="9246" name="Text Box 30"/>
          <p:cNvSpPr txBox="1">
            <a:spLocks noChangeArrowheads="1"/>
          </p:cNvSpPr>
          <p:nvPr/>
        </p:nvSpPr>
        <p:spPr bwMode="auto">
          <a:xfrm>
            <a:off x="7086600" y="4648200"/>
            <a:ext cx="550863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d &gt; 0</a:t>
            </a:r>
          </a:p>
        </p:txBody>
      </p:sp>
      <p:sp>
        <p:nvSpPr>
          <p:cNvPr id="9247" name="Text Box 31"/>
          <p:cNvSpPr txBox="1">
            <a:spLocks noChangeArrowheads="1"/>
          </p:cNvSpPr>
          <p:nvPr/>
        </p:nvSpPr>
        <p:spPr bwMode="auto">
          <a:xfrm>
            <a:off x="5715000" y="4648200"/>
            <a:ext cx="65087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d &lt;= 0</a:t>
            </a:r>
          </a:p>
        </p:txBody>
      </p:sp>
    </p:spTree>
    <p:extLst>
      <p:ext uri="{BB962C8B-B14F-4D97-AF65-F5344CB8AC3E}">
        <p14:creationId xmlns:p14="http://schemas.microsoft.com/office/powerpoint/2010/main" val="1812362641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838200"/>
            <a:ext cx="8077200" cy="615950"/>
          </a:xfrm>
        </p:spPr>
        <p:txBody>
          <a:bodyPr/>
          <a:lstStyle/>
          <a:p>
            <a:r>
              <a:rPr lang="en-US" altLang="en-US" dirty="0" smtClean="0"/>
              <a:t>Homework Problem Answer (2)</a:t>
            </a:r>
          </a:p>
        </p:txBody>
      </p:sp>
      <p:sp>
        <p:nvSpPr>
          <p:cNvPr id="9221" name="Rectangle 5"/>
          <p:cNvSpPr>
            <a:spLocks noChangeArrowheads="1"/>
          </p:cNvSpPr>
          <p:nvPr/>
        </p:nvSpPr>
        <p:spPr bwMode="auto">
          <a:xfrm>
            <a:off x="2171700" y="28194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BB2</a:t>
            </a:r>
          </a:p>
        </p:txBody>
      </p:sp>
      <p:sp>
        <p:nvSpPr>
          <p:cNvPr id="9222" name="Rectangle 6"/>
          <p:cNvSpPr>
            <a:spLocks noChangeArrowheads="1"/>
          </p:cNvSpPr>
          <p:nvPr/>
        </p:nvSpPr>
        <p:spPr bwMode="auto">
          <a:xfrm>
            <a:off x="1866900" y="35052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BB3</a:t>
            </a:r>
          </a:p>
        </p:txBody>
      </p:sp>
      <p:sp>
        <p:nvSpPr>
          <p:cNvPr id="9223" name="Rectangle 7"/>
          <p:cNvSpPr>
            <a:spLocks noChangeArrowheads="1"/>
          </p:cNvSpPr>
          <p:nvPr/>
        </p:nvSpPr>
        <p:spPr bwMode="auto">
          <a:xfrm>
            <a:off x="1562100" y="21336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BB1</a:t>
            </a:r>
          </a:p>
        </p:txBody>
      </p:sp>
      <p:sp>
        <p:nvSpPr>
          <p:cNvPr id="9224" name="Line 8"/>
          <p:cNvSpPr>
            <a:spLocks noChangeShapeType="1"/>
          </p:cNvSpPr>
          <p:nvPr/>
        </p:nvSpPr>
        <p:spPr bwMode="auto">
          <a:xfrm>
            <a:off x="1943100" y="2590800"/>
            <a:ext cx="38100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25" name="Rectangle 9"/>
          <p:cNvSpPr>
            <a:spLocks noChangeArrowheads="1"/>
          </p:cNvSpPr>
          <p:nvPr/>
        </p:nvSpPr>
        <p:spPr bwMode="auto">
          <a:xfrm>
            <a:off x="3162300" y="42672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BB5</a:t>
            </a:r>
          </a:p>
        </p:txBody>
      </p:sp>
      <p:sp>
        <p:nvSpPr>
          <p:cNvPr id="9226" name="Line 10"/>
          <p:cNvSpPr>
            <a:spLocks noChangeShapeType="1"/>
          </p:cNvSpPr>
          <p:nvPr/>
        </p:nvSpPr>
        <p:spPr bwMode="auto">
          <a:xfrm>
            <a:off x="2247900" y="39624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27" name="Rectangle 11"/>
          <p:cNvSpPr>
            <a:spLocks noChangeArrowheads="1"/>
          </p:cNvSpPr>
          <p:nvPr/>
        </p:nvSpPr>
        <p:spPr bwMode="auto">
          <a:xfrm>
            <a:off x="1257300" y="49530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BB6</a:t>
            </a:r>
          </a:p>
        </p:txBody>
      </p:sp>
      <p:sp>
        <p:nvSpPr>
          <p:cNvPr id="9228" name="Rectangle 12"/>
          <p:cNvSpPr>
            <a:spLocks noChangeArrowheads="1"/>
          </p:cNvSpPr>
          <p:nvPr/>
        </p:nvSpPr>
        <p:spPr bwMode="auto">
          <a:xfrm>
            <a:off x="2324100" y="49530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BB7</a:t>
            </a:r>
          </a:p>
        </p:txBody>
      </p:sp>
      <p:sp>
        <p:nvSpPr>
          <p:cNvPr id="9229" name="Rectangle 13"/>
          <p:cNvSpPr>
            <a:spLocks noChangeArrowheads="1"/>
          </p:cNvSpPr>
          <p:nvPr/>
        </p:nvSpPr>
        <p:spPr bwMode="auto">
          <a:xfrm>
            <a:off x="1866900" y="42672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BB4</a:t>
            </a:r>
          </a:p>
        </p:txBody>
      </p:sp>
      <p:sp>
        <p:nvSpPr>
          <p:cNvPr id="9230" name="Line 14"/>
          <p:cNvSpPr>
            <a:spLocks noChangeShapeType="1"/>
          </p:cNvSpPr>
          <p:nvPr/>
        </p:nvSpPr>
        <p:spPr bwMode="auto">
          <a:xfrm>
            <a:off x="2552700" y="3276600"/>
            <a:ext cx="1066800" cy="990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31" name="Line 15"/>
          <p:cNvSpPr>
            <a:spLocks noChangeShapeType="1"/>
          </p:cNvSpPr>
          <p:nvPr/>
        </p:nvSpPr>
        <p:spPr bwMode="auto">
          <a:xfrm>
            <a:off x="2247900" y="3962400"/>
            <a:ext cx="9144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32" name="Line 16"/>
          <p:cNvSpPr>
            <a:spLocks noChangeShapeType="1"/>
          </p:cNvSpPr>
          <p:nvPr/>
        </p:nvSpPr>
        <p:spPr bwMode="auto">
          <a:xfrm flipH="1">
            <a:off x="2247900" y="3276600"/>
            <a:ext cx="30480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33" name="Rectangle 17"/>
          <p:cNvSpPr>
            <a:spLocks noChangeArrowheads="1"/>
          </p:cNvSpPr>
          <p:nvPr/>
        </p:nvSpPr>
        <p:spPr bwMode="auto">
          <a:xfrm>
            <a:off x="1638300" y="59436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BB8</a:t>
            </a:r>
          </a:p>
        </p:txBody>
      </p:sp>
      <p:sp>
        <p:nvSpPr>
          <p:cNvPr id="9234" name="Freeform 18"/>
          <p:cNvSpPr>
            <a:spLocks/>
          </p:cNvSpPr>
          <p:nvPr/>
        </p:nvSpPr>
        <p:spPr bwMode="auto">
          <a:xfrm>
            <a:off x="838200" y="2590800"/>
            <a:ext cx="1104900" cy="3352800"/>
          </a:xfrm>
          <a:custGeom>
            <a:avLst/>
            <a:gdLst>
              <a:gd name="T0" fmla="*/ 2147483646 w 696"/>
              <a:gd name="T1" fmla="*/ 0 h 2112"/>
              <a:gd name="T2" fmla="*/ 2147483646 w 696"/>
              <a:gd name="T3" fmla="*/ 2147483646 h 2112"/>
              <a:gd name="T4" fmla="*/ 2147483646 w 696"/>
              <a:gd name="T5" fmla="*/ 2147483646 h 2112"/>
              <a:gd name="T6" fmla="*/ 2147483646 w 696"/>
              <a:gd name="T7" fmla="*/ 2147483646 h 2112"/>
              <a:gd name="T8" fmla="*/ 2147483646 w 696"/>
              <a:gd name="T9" fmla="*/ 2147483646 h 211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696" h="2112">
                <a:moveTo>
                  <a:pt x="696" y="0"/>
                </a:moveTo>
                <a:cubicBezTo>
                  <a:pt x="536" y="60"/>
                  <a:pt x="376" y="120"/>
                  <a:pt x="264" y="336"/>
                </a:cubicBezTo>
                <a:cubicBezTo>
                  <a:pt x="152" y="552"/>
                  <a:pt x="48" y="1032"/>
                  <a:pt x="24" y="1296"/>
                </a:cubicBezTo>
                <a:cubicBezTo>
                  <a:pt x="0" y="1560"/>
                  <a:pt x="40" y="1784"/>
                  <a:pt x="120" y="1920"/>
                </a:cubicBezTo>
                <a:cubicBezTo>
                  <a:pt x="200" y="2056"/>
                  <a:pt x="352" y="2084"/>
                  <a:pt x="504" y="2112"/>
                </a:cubicBezTo>
              </a:path>
            </a:pathLst>
          </a:custGeom>
          <a:noFill/>
          <a:ln w="12700" cap="flat" cmpd="sng">
            <a:solidFill>
              <a:schemeClr val="tx1"/>
            </a:solidFill>
            <a:prstDash val="solid"/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35" name="Line 19"/>
          <p:cNvSpPr>
            <a:spLocks noChangeShapeType="1"/>
          </p:cNvSpPr>
          <p:nvPr/>
        </p:nvSpPr>
        <p:spPr bwMode="auto">
          <a:xfrm>
            <a:off x="1714500" y="5410200"/>
            <a:ext cx="304800" cy="533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36" name="Line 20"/>
          <p:cNvSpPr>
            <a:spLocks noChangeShapeType="1"/>
          </p:cNvSpPr>
          <p:nvPr/>
        </p:nvSpPr>
        <p:spPr bwMode="auto">
          <a:xfrm flipH="1">
            <a:off x="2095500" y="5410200"/>
            <a:ext cx="609600" cy="533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37" name="Line 21"/>
          <p:cNvSpPr>
            <a:spLocks noChangeShapeType="1"/>
          </p:cNvSpPr>
          <p:nvPr/>
        </p:nvSpPr>
        <p:spPr bwMode="auto">
          <a:xfrm flipH="1">
            <a:off x="1714500" y="4724400"/>
            <a:ext cx="53340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38" name="Line 22"/>
          <p:cNvSpPr>
            <a:spLocks noChangeShapeType="1"/>
          </p:cNvSpPr>
          <p:nvPr/>
        </p:nvSpPr>
        <p:spPr bwMode="auto">
          <a:xfrm>
            <a:off x="2247900" y="4724400"/>
            <a:ext cx="45720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39" name="Freeform 23"/>
          <p:cNvSpPr>
            <a:spLocks/>
          </p:cNvSpPr>
          <p:nvPr/>
        </p:nvSpPr>
        <p:spPr bwMode="auto">
          <a:xfrm>
            <a:off x="2400300" y="4724400"/>
            <a:ext cx="1257300" cy="1219200"/>
          </a:xfrm>
          <a:custGeom>
            <a:avLst/>
            <a:gdLst>
              <a:gd name="T0" fmla="*/ 2147483646 w 792"/>
              <a:gd name="T1" fmla="*/ 0 h 768"/>
              <a:gd name="T2" fmla="*/ 2147483646 w 792"/>
              <a:gd name="T3" fmla="*/ 2147483646 h 768"/>
              <a:gd name="T4" fmla="*/ 0 w 792"/>
              <a:gd name="T5" fmla="*/ 2147483646 h 768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792" h="768">
                <a:moveTo>
                  <a:pt x="720" y="0"/>
                </a:moveTo>
                <a:cubicBezTo>
                  <a:pt x="756" y="128"/>
                  <a:pt x="792" y="256"/>
                  <a:pt x="672" y="384"/>
                </a:cubicBezTo>
                <a:cubicBezTo>
                  <a:pt x="552" y="512"/>
                  <a:pt x="276" y="640"/>
                  <a:pt x="0" y="768"/>
                </a:cubicBezTo>
              </a:path>
            </a:pathLst>
          </a:custGeom>
          <a:noFill/>
          <a:ln w="12700" cap="flat" cmpd="sng">
            <a:solidFill>
              <a:schemeClr val="tx1"/>
            </a:solidFill>
            <a:prstDash val="solid"/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40" name="Text Box 24"/>
          <p:cNvSpPr txBox="1">
            <a:spLocks noChangeArrowheads="1"/>
          </p:cNvSpPr>
          <p:nvPr/>
        </p:nvSpPr>
        <p:spPr bwMode="auto">
          <a:xfrm>
            <a:off x="876300" y="2590800"/>
            <a:ext cx="6413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a &lt;= 0</a:t>
            </a:r>
          </a:p>
        </p:txBody>
      </p:sp>
      <p:sp>
        <p:nvSpPr>
          <p:cNvPr id="9241" name="Text Box 25"/>
          <p:cNvSpPr txBox="1">
            <a:spLocks noChangeArrowheads="1"/>
          </p:cNvSpPr>
          <p:nvPr/>
        </p:nvSpPr>
        <p:spPr bwMode="auto">
          <a:xfrm>
            <a:off x="2400300" y="2514600"/>
            <a:ext cx="541338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a &gt; 0</a:t>
            </a:r>
          </a:p>
        </p:txBody>
      </p:sp>
      <p:sp>
        <p:nvSpPr>
          <p:cNvPr id="9242" name="Text Box 26"/>
          <p:cNvSpPr txBox="1">
            <a:spLocks noChangeArrowheads="1"/>
          </p:cNvSpPr>
          <p:nvPr/>
        </p:nvSpPr>
        <p:spPr bwMode="auto">
          <a:xfrm>
            <a:off x="3086100" y="3429000"/>
            <a:ext cx="550863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b &gt; 0</a:t>
            </a:r>
          </a:p>
        </p:txBody>
      </p:sp>
      <p:sp>
        <p:nvSpPr>
          <p:cNvPr id="9243" name="Text Box 27"/>
          <p:cNvSpPr txBox="1">
            <a:spLocks noChangeArrowheads="1"/>
          </p:cNvSpPr>
          <p:nvPr/>
        </p:nvSpPr>
        <p:spPr bwMode="auto">
          <a:xfrm>
            <a:off x="1790700" y="3200400"/>
            <a:ext cx="65087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b &lt;= 0</a:t>
            </a:r>
          </a:p>
        </p:txBody>
      </p:sp>
      <p:sp>
        <p:nvSpPr>
          <p:cNvPr id="9244" name="Text Box 28"/>
          <p:cNvSpPr txBox="1">
            <a:spLocks noChangeArrowheads="1"/>
          </p:cNvSpPr>
          <p:nvPr/>
        </p:nvSpPr>
        <p:spPr bwMode="auto">
          <a:xfrm>
            <a:off x="1562100" y="3962400"/>
            <a:ext cx="6413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c &lt;= 0</a:t>
            </a:r>
          </a:p>
        </p:txBody>
      </p:sp>
      <p:sp>
        <p:nvSpPr>
          <p:cNvPr id="9245" name="Text Box 29"/>
          <p:cNvSpPr txBox="1">
            <a:spLocks noChangeArrowheads="1"/>
          </p:cNvSpPr>
          <p:nvPr/>
        </p:nvSpPr>
        <p:spPr bwMode="auto">
          <a:xfrm>
            <a:off x="2628900" y="3810000"/>
            <a:ext cx="541338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c &gt; 0</a:t>
            </a:r>
          </a:p>
        </p:txBody>
      </p:sp>
      <p:sp>
        <p:nvSpPr>
          <p:cNvPr id="9246" name="Text Box 30"/>
          <p:cNvSpPr txBox="1">
            <a:spLocks noChangeArrowheads="1"/>
          </p:cNvSpPr>
          <p:nvPr/>
        </p:nvSpPr>
        <p:spPr bwMode="auto">
          <a:xfrm>
            <a:off x="2552700" y="4648200"/>
            <a:ext cx="550863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d &gt; 0</a:t>
            </a:r>
          </a:p>
        </p:txBody>
      </p:sp>
      <p:sp>
        <p:nvSpPr>
          <p:cNvPr id="9247" name="Text Box 31"/>
          <p:cNvSpPr txBox="1">
            <a:spLocks noChangeArrowheads="1"/>
          </p:cNvSpPr>
          <p:nvPr/>
        </p:nvSpPr>
        <p:spPr bwMode="auto">
          <a:xfrm>
            <a:off x="1181100" y="4648200"/>
            <a:ext cx="65087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d &lt;= 0</a:t>
            </a:r>
          </a:p>
        </p:txBody>
      </p:sp>
      <p:sp>
        <p:nvSpPr>
          <p:cNvPr id="9248" name="Text Box 32"/>
          <p:cNvSpPr txBox="1">
            <a:spLocks noChangeArrowheads="1"/>
          </p:cNvSpPr>
          <p:nvPr/>
        </p:nvSpPr>
        <p:spPr bwMode="auto">
          <a:xfrm>
            <a:off x="4724400" y="1706513"/>
            <a:ext cx="1391728" cy="23083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 u="sng" dirty="0"/>
              <a:t>BB	CD</a:t>
            </a:r>
          </a:p>
          <a:p>
            <a:r>
              <a:rPr lang="en-US" altLang="en-US" sz="1600" dirty="0"/>
              <a:t>1	-</a:t>
            </a:r>
          </a:p>
          <a:p>
            <a:r>
              <a:rPr lang="en-US" altLang="en-US" sz="1600" dirty="0"/>
              <a:t>2	1</a:t>
            </a:r>
          </a:p>
          <a:p>
            <a:r>
              <a:rPr lang="en-US" altLang="en-US" sz="1600" dirty="0"/>
              <a:t>3	-2</a:t>
            </a:r>
          </a:p>
          <a:p>
            <a:r>
              <a:rPr lang="en-US" altLang="en-US" sz="1600" dirty="0"/>
              <a:t>4	-3</a:t>
            </a:r>
          </a:p>
          <a:p>
            <a:r>
              <a:rPr lang="en-US" altLang="en-US" sz="1600" dirty="0"/>
              <a:t>5	2,3</a:t>
            </a:r>
          </a:p>
          <a:p>
            <a:r>
              <a:rPr lang="en-US" altLang="en-US" sz="1600" dirty="0"/>
              <a:t>6	-4</a:t>
            </a:r>
          </a:p>
          <a:p>
            <a:r>
              <a:rPr lang="en-US" altLang="en-US" sz="1600" dirty="0"/>
              <a:t>7	4</a:t>
            </a:r>
          </a:p>
          <a:p>
            <a:r>
              <a:rPr lang="en-US" altLang="en-US" sz="1600" dirty="0"/>
              <a:t>8	-</a:t>
            </a:r>
          </a:p>
        </p:txBody>
      </p:sp>
      <p:sp>
        <p:nvSpPr>
          <p:cNvPr id="9249" name="Text Box 33"/>
          <p:cNvSpPr txBox="1">
            <a:spLocks noChangeArrowheads="1"/>
          </p:cNvSpPr>
          <p:nvPr/>
        </p:nvSpPr>
        <p:spPr bwMode="auto">
          <a:xfrm>
            <a:off x="4895636" y="4291173"/>
            <a:ext cx="3109913" cy="2292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 dirty="0"/>
              <a:t>p3 = 0</a:t>
            </a:r>
          </a:p>
          <a:p>
            <a:r>
              <a:rPr lang="en-US" altLang="en-US" sz="1600" dirty="0"/>
              <a:t>p1 = CMPP.UN (a &gt; 0) if T</a:t>
            </a:r>
          </a:p>
          <a:p>
            <a:r>
              <a:rPr lang="en-US" altLang="en-US" sz="1600" dirty="0"/>
              <a:t>r = t + s if p1</a:t>
            </a:r>
          </a:p>
          <a:p>
            <a:r>
              <a:rPr lang="en-US" altLang="en-US" sz="1600" dirty="0"/>
              <a:t>p2,p3 = CMPP.UC.ON (b &gt; 0) if p1</a:t>
            </a:r>
          </a:p>
          <a:p>
            <a:r>
              <a:rPr lang="en-US" altLang="en-US" sz="1600" dirty="0"/>
              <a:t>p4,p3 = CMPP.UC.ON (c &gt; 0) if p2</a:t>
            </a:r>
          </a:p>
          <a:p>
            <a:r>
              <a:rPr lang="en-US" altLang="en-US" sz="1600" dirty="0"/>
              <a:t>u = v + 1 if p3</a:t>
            </a:r>
          </a:p>
          <a:p>
            <a:r>
              <a:rPr lang="en-US" altLang="en-US" sz="1600" dirty="0"/>
              <a:t>p5,p6 = CMPP.UC.UN (d &gt; 0) if p4</a:t>
            </a:r>
          </a:p>
          <a:p>
            <a:r>
              <a:rPr lang="en-US" altLang="en-US" sz="1600" dirty="0"/>
              <a:t>x = y + 1 if p6</a:t>
            </a:r>
          </a:p>
          <a:p>
            <a:r>
              <a:rPr lang="en-US" altLang="en-US" sz="1600" dirty="0"/>
              <a:t>z = z + 1 if p5</a:t>
            </a:r>
          </a:p>
        </p:txBody>
      </p:sp>
      <p:sp>
        <p:nvSpPr>
          <p:cNvPr id="34" name="Text Box 32"/>
          <p:cNvSpPr txBox="1">
            <a:spLocks noChangeArrowheads="1"/>
          </p:cNvSpPr>
          <p:nvPr/>
        </p:nvSpPr>
        <p:spPr bwMode="auto">
          <a:xfrm>
            <a:off x="6934200" y="1718499"/>
            <a:ext cx="2690160" cy="23083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 u="sng" dirty="0"/>
              <a:t>BB	</a:t>
            </a:r>
            <a:r>
              <a:rPr lang="en-US" altLang="en-US" sz="1600" u="sng" dirty="0" smtClean="0"/>
              <a:t>Assigned Predicate</a:t>
            </a:r>
            <a:endParaRPr lang="en-US" altLang="en-US" sz="1600" u="sng" dirty="0"/>
          </a:p>
          <a:p>
            <a:r>
              <a:rPr lang="en-US" altLang="en-US" sz="1600" dirty="0"/>
              <a:t>1	-</a:t>
            </a:r>
          </a:p>
          <a:p>
            <a:r>
              <a:rPr lang="en-US" altLang="en-US" sz="1600" dirty="0"/>
              <a:t>2	</a:t>
            </a:r>
            <a:r>
              <a:rPr lang="en-US" altLang="en-US" sz="1600" dirty="0" smtClean="0"/>
              <a:t>p1</a:t>
            </a:r>
            <a:endParaRPr lang="en-US" altLang="en-US" sz="1600" dirty="0"/>
          </a:p>
          <a:p>
            <a:r>
              <a:rPr lang="en-US" altLang="en-US" sz="1600" dirty="0"/>
              <a:t>3	</a:t>
            </a:r>
            <a:r>
              <a:rPr lang="en-US" altLang="en-US" sz="1600" dirty="0" smtClean="0"/>
              <a:t>p2</a:t>
            </a:r>
            <a:endParaRPr lang="en-US" altLang="en-US" sz="1600" dirty="0"/>
          </a:p>
          <a:p>
            <a:r>
              <a:rPr lang="en-US" altLang="en-US" sz="1600" dirty="0"/>
              <a:t>4	</a:t>
            </a:r>
            <a:r>
              <a:rPr lang="en-US" altLang="en-US" sz="1600" dirty="0" smtClean="0"/>
              <a:t>p4</a:t>
            </a:r>
            <a:endParaRPr lang="en-US" altLang="en-US" sz="1600" dirty="0"/>
          </a:p>
          <a:p>
            <a:r>
              <a:rPr lang="en-US" altLang="en-US" sz="1600" dirty="0"/>
              <a:t>5	</a:t>
            </a:r>
            <a:r>
              <a:rPr lang="en-US" altLang="en-US" sz="1600" dirty="0" smtClean="0"/>
              <a:t>p3</a:t>
            </a:r>
            <a:endParaRPr lang="en-US" altLang="en-US" sz="1600" dirty="0"/>
          </a:p>
          <a:p>
            <a:r>
              <a:rPr lang="en-US" altLang="en-US" sz="1600" dirty="0"/>
              <a:t>6	</a:t>
            </a:r>
            <a:r>
              <a:rPr lang="en-US" altLang="en-US" sz="1600" dirty="0" smtClean="0"/>
              <a:t>p5</a:t>
            </a:r>
            <a:endParaRPr lang="en-US" altLang="en-US" sz="1600" dirty="0"/>
          </a:p>
          <a:p>
            <a:r>
              <a:rPr lang="en-US" altLang="en-US" sz="1600" dirty="0"/>
              <a:t>7	</a:t>
            </a:r>
            <a:r>
              <a:rPr lang="en-US" altLang="en-US" sz="1600" dirty="0" smtClean="0"/>
              <a:t>p6</a:t>
            </a:r>
            <a:endParaRPr lang="en-US" altLang="en-US" sz="1600" dirty="0"/>
          </a:p>
          <a:p>
            <a:r>
              <a:rPr lang="en-US" altLang="en-US" sz="1600" dirty="0"/>
              <a:t>8	-</a:t>
            </a:r>
          </a:p>
        </p:txBody>
      </p:sp>
    </p:spTree>
    <p:extLst>
      <p:ext uri="{BB962C8B-B14F-4D97-AF65-F5344CB8AC3E}">
        <p14:creationId xmlns:p14="http://schemas.microsoft.com/office/powerpoint/2010/main" val="3618025070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Deciding When/What To If-convert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09600" y="1447800"/>
            <a:ext cx="4419600" cy="5216525"/>
          </a:xfrm>
        </p:spPr>
        <p:txBody>
          <a:bodyPr/>
          <a:lstStyle/>
          <a:p>
            <a:r>
              <a:rPr lang="en-US" altLang="en-US" sz="1800" dirty="0" smtClean="0"/>
              <a:t>Resources</a:t>
            </a:r>
          </a:p>
          <a:p>
            <a:pPr lvl="1"/>
            <a:r>
              <a:rPr lang="en-US" altLang="en-US" sz="1600" dirty="0" smtClean="0"/>
              <a:t>Resource usage is additive</a:t>
            </a:r>
            <a:endParaRPr lang="en-US" altLang="en-US" sz="1600" dirty="0" smtClean="0"/>
          </a:p>
          <a:p>
            <a:pPr lvl="1"/>
            <a:r>
              <a:rPr lang="en-US" altLang="en-US" sz="1600" dirty="0" smtClean="0"/>
              <a:t>Small resource usage ideal for less important paths </a:t>
            </a:r>
          </a:p>
          <a:p>
            <a:r>
              <a:rPr lang="en-US" altLang="en-US" sz="1800" dirty="0" smtClean="0"/>
              <a:t>Dependence </a:t>
            </a:r>
            <a:r>
              <a:rPr lang="en-US" altLang="en-US" sz="1800" dirty="0" smtClean="0"/>
              <a:t>height</a:t>
            </a:r>
          </a:p>
          <a:p>
            <a:pPr lvl="1"/>
            <a:r>
              <a:rPr lang="en-US" altLang="en-US" sz="1400" dirty="0" smtClean="0"/>
              <a:t>Dependence height is maximum</a:t>
            </a:r>
            <a:endParaRPr lang="en-US" altLang="en-US" sz="1400" dirty="0" smtClean="0"/>
          </a:p>
          <a:p>
            <a:pPr lvl="1"/>
            <a:r>
              <a:rPr lang="en-US" altLang="en-US" sz="1600" dirty="0" smtClean="0"/>
              <a:t>Matched heights are ideal</a:t>
            </a:r>
          </a:p>
          <a:p>
            <a:r>
              <a:rPr lang="en-US" altLang="en-US" sz="1800" dirty="0" smtClean="0"/>
              <a:t>Remember </a:t>
            </a:r>
            <a:r>
              <a:rPr lang="en-US" altLang="en-US" sz="1800" dirty="0" smtClean="0"/>
              <a:t>everything is </a:t>
            </a:r>
            <a:r>
              <a:rPr lang="en-US" altLang="en-US" sz="1800" u="sng" dirty="0" smtClean="0"/>
              <a:t>relative</a:t>
            </a:r>
            <a:r>
              <a:rPr lang="en-US" altLang="en-US" sz="1800" dirty="0" smtClean="0"/>
              <a:t> for resources and dependence height !</a:t>
            </a:r>
          </a:p>
          <a:p>
            <a:r>
              <a:rPr lang="en-US" altLang="en-US" sz="1800" dirty="0" smtClean="0"/>
              <a:t>Hazards</a:t>
            </a:r>
          </a:p>
          <a:p>
            <a:pPr lvl="1"/>
            <a:r>
              <a:rPr lang="en-US" altLang="en-US" sz="1600" dirty="0" smtClean="0"/>
              <a:t>Avoid hazards unless on most important path</a:t>
            </a:r>
          </a:p>
          <a:p>
            <a:r>
              <a:rPr lang="en-US" altLang="en-US" sz="1800" dirty="0" smtClean="0"/>
              <a:t>Estimate of benefit</a:t>
            </a:r>
          </a:p>
          <a:p>
            <a:pPr lvl="1"/>
            <a:r>
              <a:rPr lang="en-US" altLang="en-US" sz="1600" dirty="0" smtClean="0"/>
              <a:t>Branches/</a:t>
            </a:r>
            <a:r>
              <a:rPr lang="en-US" altLang="en-US" sz="1600" dirty="0" err="1" smtClean="0"/>
              <a:t>Mispredicts</a:t>
            </a:r>
            <a:r>
              <a:rPr lang="en-US" altLang="en-US" sz="1600" dirty="0" smtClean="0"/>
              <a:t> removed</a:t>
            </a:r>
          </a:p>
          <a:p>
            <a:pPr lvl="1"/>
            <a:r>
              <a:rPr lang="en-US" altLang="en-US" sz="1600" dirty="0" smtClean="0"/>
              <a:t>Increased </a:t>
            </a:r>
            <a:r>
              <a:rPr lang="en-US" altLang="en-US" sz="1600" dirty="0" smtClean="0"/>
              <a:t>opportunities for instruction overlap</a:t>
            </a:r>
          </a:p>
          <a:p>
            <a:r>
              <a:rPr lang="en-US" altLang="en-US" sz="1800" dirty="0" smtClean="0"/>
              <a:t>Cost/benefit heuristic for deciding</a:t>
            </a:r>
            <a:endParaRPr lang="en-US" altLang="en-US" sz="1800" dirty="0" smtClean="0"/>
          </a:p>
        </p:txBody>
      </p:sp>
      <p:sp>
        <p:nvSpPr>
          <p:cNvPr id="14340" name="Rectangle 4"/>
          <p:cNvSpPr>
            <a:spLocks noChangeArrowheads="1"/>
          </p:cNvSpPr>
          <p:nvPr/>
        </p:nvSpPr>
        <p:spPr bwMode="auto">
          <a:xfrm>
            <a:off x="4953000" y="36576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BB2</a:t>
            </a:r>
          </a:p>
        </p:txBody>
      </p:sp>
      <p:sp>
        <p:nvSpPr>
          <p:cNvPr id="14341" name="Rectangle 5"/>
          <p:cNvSpPr>
            <a:spLocks noChangeArrowheads="1"/>
          </p:cNvSpPr>
          <p:nvPr/>
        </p:nvSpPr>
        <p:spPr bwMode="auto">
          <a:xfrm>
            <a:off x="5562600" y="44958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BB4</a:t>
            </a:r>
          </a:p>
        </p:txBody>
      </p:sp>
      <p:sp>
        <p:nvSpPr>
          <p:cNvPr id="14342" name="Line 6"/>
          <p:cNvSpPr>
            <a:spLocks noChangeShapeType="1"/>
          </p:cNvSpPr>
          <p:nvPr/>
        </p:nvSpPr>
        <p:spPr bwMode="auto">
          <a:xfrm>
            <a:off x="5334000" y="4114800"/>
            <a:ext cx="5334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43" name="Line 7"/>
          <p:cNvSpPr>
            <a:spLocks noChangeShapeType="1"/>
          </p:cNvSpPr>
          <p:nvPr/>
        </p:nvSpPr>
        <p:spPr bwMode="auto">
          <a:xfrm flipH="1">
            <a:off x="5943600" y="4114800"/>
            <a:ext cx="5334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44" name="Rectangle 8"/>
          <p:cNvSpPr>
            <a:spLocks noChangeArrowheads="1"/>
          </p:cNvSpPr>
          <p:nvPr/>
        </p:nvSpPr>
        <p:spPr bwMode="auto">
          <a:xfrm>
            <a:off x="5562600" y="28956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BB1</a:t>
            </a:r>
          </a:p>
        </p:txBody>
      </p:sp>
      <p:sp>
        <p:nvSpPr>
          <p:cNvPr id="14345" name="Line 9"/>
          <p:cNvSpPr>
            <a:spLocks noChangeShapeType="1"/>
          </p:cNvSpPr>
          <p:nvPr/>
        </p:nvSpPr>
        <p:spPr bwMode="auto">
          <a:xfrm flipH="1">
            <a:off x="5334000" y="3352800"/>
            <a:ext cx="6096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46" name="Line 10"/>
          <p:cNvSpPr>
            <a:spLocks noChangeShapeType="1"/>
          </p:cNvSpPr>
          <p:nvPr/>
        </p:nvSpPr>
        <p:spPr bwMode="auto">
          <a:xfrm>
            <a:off x="5943600" y="3352800"/>
            <a:ext cx="5334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47" name="Rectangle 11"/>
          <p:cNvSpPr>
            <a:spLocks noChangeArrowheads="1"/>
          </p:cNvSpPr>
          <p:nvPr/>
        </p:nvSpPr>
        <p:spPr bwMode="auto">
          <a:xfrm>
            <a:off x="6172200" y="36576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BB3</a:t>
            </a:r>
          </a:p>
        </p:txBody>
      </p:sp>
      <p:sp>
        <p:nvSpPr>
          <p:cNvPr id="14348" name="Text Box 12"/>
          <p:cNvSpPr txBox="1">
            <a:spLocks noChangeArrowheads="1"/>
          </p:cNvSpPr>
          <p:nvPr/>
        </p:nvSpPr>
        <p:spPr bwMode="auto">
          <a:xfrm>
            <a:off x="5089525" y="3238500"/>
            <a:ext cx="4127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60</a:t>
            </a:r>
          </a:p>
        </p:txBody>
      </p:sp>
      <p:sp>
        <p:nvSpPr>
          <p:cNvPr id="14349" name="Text Box 13"/>
          <p:cNvSpPr txBox="1">
            <a:spLocks noChangeArrowheads="1"/>
          </p:cNvSpPr>
          <p:nvPr/>
        </p:nvSpPr>
        <p:spPr bwMode="auto">
          <a:xfrm>
            <a:off x="6384925" y="3314700"/>
            <a:ext cx="4127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40</a:t>
            </a:r>
          </a:p>
        </p:txBody>
      </p:sp>
      <p:sp>
        <p:nvSpPr>
          <p:cNvPr id="14350" name="Line 14"/>
          <p:cNvSpPr>
            <a:spLocks noChangeShapeType="1"/>
          </p:cNvSpPr>
          <p:nvPr/>
        </p:nvSpPr>
        <p:spPr bwMode="auto">
          <a:xfrm>
            <a:off x="5943600" y="2438400"/>
            <a:ext cx="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51" name="Text Box 15"/>
          <p:cNvSpPr txBox="1">
            <a:spLocks noChangeArrowheads="1"/>
          </p:cNvSpPr>
          <p:nvPr/>
        </p:nvSpPr>
        <p:spPr bwMode="auto">
          <a:xfrm>
            <a:off x="5943600" y="2435225"/>
            <a:ext cx="5270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100</a:t>
            </a:r>
          </a:p>
        </p:txBody>
      </p:sp>
      <p:sp>
        <p:nvSpPr>
          <p:cNvPr id="14352" name="Text Box 16"/>
          <p:cNvSpPr txBox="1">
            <a:spLocks noChangeArrowheads="1"/>
          </p:cNvSpPr>
          <p:nvPr/>
        </p:nvSpPr>
        <p:spPr bwMode="auto">
          <a:xfrm>
            <a:off x="5165725" y="4152900"/>
            <a:ext cx="4127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60</a:t>
            </a:r>
          </a:p>
        </p:txBody>
      </p:sp>
      <p:sp>
        <p:nvSpPr>
          <p:cNvPr id="14353" name="Text Box 17"/>
          <p:cNvSpPr txBox="1">
            <a:spLocks noChangeArrowheads="1"/>
          </p:cNvSpPr>
          <p:nvPr/>
        </p:nvSpPr>
        <p:spPr bwMode="auto">
          <a:xfrm>
            <a:off x="6308725" y="4152900"/>
            <a:ext cx="4127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40</a:t>
            </a:r>
          </a:p>
        </p:txBody>
      </p:sp>
      <p:sp>
        <p:nvSpPr>
          <p:cNvPr id="14354" name="Line 18"/>
          <p:cNvSpPr>
            <a:spLocks noChangeShapeType="1"/>
          </p:cNvSpPr>
          <p:nvPr/>
        </p:nvSpPr>
        <p:spPr bwMode="auto">
          <a:xfrm>
            <a:off x="5943600" y="4953000"/>
            <a:ext cx="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55" name="Text Box 19"/>
          <p:cNvSpPr txBox="1">
            <a:spLocks noChangeArrowheads="1"/>
          </p:cNvSpPr>
          <p:nvPr/>
        </p:nvSpPr>
        <p:spPr bwMode="auto">
          <a:xfrm>
            <a:off x="6019800" y="4949825"/>
            <a:ext cx="5270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100</a:t>
            </a:r>
          </a:p>
        </p:txBody>
      </p:sp>
      <p:sp>
        <p:nvSpPr>
          <p:cNvPr id="14356" name="Rectangle 20"/>
          <p:cNvSpPr>
            <a:spLocks noChangeArrowheads="1"/>
          </p:cNvSpPr>
          <p:nvPr/>
        </p:nvSpPr>
        <p:spPr bwMode="auto">
          <a:xfrm>
            <a:off x="7696200" y="2971800"/>
            <a:ext cx="9906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1400">
                <a:solidFill>
                  <a:schemeClr val="tx1"/>
                </a:solidFill>
              </a:rPr>
              <a:t>BB1</a:t>
            </a:r>
          </a:p>
        </p:txBody>
      </p:sp>
      <p:sp>
        <p:nvSpPr>
          <p:cNvPr id="14357" name="Rectangle 21"/>
          <p:cNvSpPr>
            <a:spLocks noChangeArrowheads="1"/>
          </p:cNvSpPr>
          <p:nvPr/>
        </p:nvSpPr>
        <p:spPr bwMode="auto">
          <a:xfrm>
            <a:off x="7696200" y="3429000"/>
            <a:ext cx="9906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1400">
                <a:solidFill>
                  <a:schemeClr val="tx1"/>
                </a:solidFill>
              </a:rPr>
              <a:t>BB2 if p1</a:t>
            </a:r>
          </a:p>
        </p:txBody>
      </p:sp>
      <p:sp>
        <p:nvSpPr>
          <p:cNvPr id="14358" name="Rectangle 22"/>
          <p:cNvSpPr>
            <a:spLocks noChangeArrowheads="1"/>
          </p:cNvSpPr>
          <p:nvPr/>
        </p:nvSpPr>
        <p:spPr bwMode="auto">
          <a:xfrm>
            <a:off x="7696200" y="3886200"/>
            <a:ext cx="9906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1400">
                <a:solidFill>
                  <a:schemeClr val="tx1"/>
                </a:solidFill>
              </a:rPr>
              <a:t>BB3 if p2</a:t>
            </a:r>
          </a:p>
        </p:txBody>
      </p:sp>
      <p:sp>
        <p:nvSpPr>
          <p:cNvPr id="14359" name="Rectangle 23"/>
          <p:cNvSpPr>
            <a:spLocks noChangeArrowheads="1"/>
          </p:cNvSpPr>
          <p:nvPr/>
        </p:nvSpPr>
        <p:spPr bwMode="auto">
          <a:xfrm>
            <a:off x="7696200" y="4343400"/>
            <a:ext cx="9906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1400">
                <a:solidFill>
                  <a:schemeClr val="tx1"/>
                </a:solidFill>
              </a:rPr>
              <a:t>BB4</a:t>
            </a:r>
          </a:p>
        </p:txBody>
      </p:sp>
      <p:sp>
        <p:nvSpPr>
          <p:cNvPr id="14360" name="AutoShape 24"/>
          <p:cNvSpPr>
            <a:spLocks noChangeArrowheads="1"/>
          </p:cNvSpPr>
          <p:nvPr/>
        </p:nvSpPr>
        <p:spPr bwMode="auto">
          <a:xfrm>
            <a:off x="7162800" y="3733800"/>
            <a:ext cx="304800" cy="457200"/>
          </a:xfrm>
          <a:prstGeom prst="right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324129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For More on If-conversion/Predicated Execution</a:t>
            </a:r>
          </a:p>
        </p:txBody>
      </p:sp>
      <p:sp>
        <p:nvSpPr>
          <p:cNvPr id="2048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 smtClean="0">
                <a:latin typeface="+mj-lt"/>
                <a:cs typeface="Arial" panose="020B0604020202020204" pitchFamily="34" charset="0"/>
              </a:rPr>
              <a:t>Selective if-conversion: </a:t>
            </a:r>
            <a:r>
              <a:rPr lang="en-US" alt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"</a:t>
            </a:r>
            <a:r>
              <a:rPr lang="en-US" altLang="en-US" dirty="0" smtClean="0">
                <a:cs typeface="Arial" panose="020B0604020202020204" pitchFamily="34" charset="0"/>
              </a:rPr>
              <a:t>Effective Compiler Support for Predicated Execution using the </a:t>
            </a:r>
            <a:r>
              <a:rPr lang="en-US" altLang="en-US" dirty="0" err="1" smtClean="0">
                <a:cs typeface="Arial" panose="020B0604020202020204" pitchFamily="34" charset="0"/>
              </a:rPr>
              <a:t>Hyperblock</a:t>
            </a:r>
            <a:r>
              <a:rPr lang="en-US" altLang="en-US" dirty="0" smtClean="0">
                <a:cs typeface="Arial" panose="020B0604020202020204" pitchFamily="34" charset="0"/>
              </a:rPr>
              <a:t>", S. Mahlke et al., MICRO-25, 1992.</a:t>
            </a:r>
          </a:p>
          <a:p>
            <a:r>
              <a:rPr lang="en-US" altLang="en-US" dirty="0" smtClean="0">
                <a:cs typeface="Arial" panose="020B0604020202020204" pitchFamily="34" charset="0"/>
              </a:rPr>
              <a:t>Use of AND-type predicates: "Control CPR: A Branch Height Reduction Optimization for EPIC Processors", M. </a:t>
            </a:r>
            <a:r>
              <a:rPr lang="en-US" altLang="en-US" dirty="0" err="1" smtClean="0">
                <a:cs typeface="Arial" panose="020B0604020202020204" pitchFamily="34" charset="0"/>
              </a:rPr>
              <a:t>Schlansker</a:t>
            </a:r>
            <a:r>
              <a:rPr lang="en-US" altLang="en-US" dirty="0" smtClean="0">
                <a:cs typeface="Arial" panose="020B0604020202020204" pitchFamily="34" charset="0"/>
              </a:rPr>
              <a:t> et al., PLDI-99, 1999.</a:t>
            </a:r>
          </a:p>
          <a:p>
            <a:pPr lvl="1"/>
            <a:endParaRPr lang="en-US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33232934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838200"/>
            <a:ext cx="8839200" cy="615950"/>
          </a:xfrm>
        </p:spPr>
        <p:txBody>
          <a:bodyPr/>
          <a:lstStyle/>
          <a:p>
            <a:r>
              <a:rPr lang="en-US" altLang="en-US" smtClean="0"/>
              <a:t>HPL-PD Compare-to-Predicate Operations (CMPPs)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smtClean="0"/>
              <a:t>How do we compute predicates</a:t>
            </a:r>
          </a:p>
          <a:p>
            <a:pPr lvl="1"/>
            <a:r>
              <a:rPr lang="en-US" altLang="en-US" smtClean="0"/>
              <a:t>Compare registers/literals like a branch would do</a:t>
            </a:r>
          </a:p>
          <a:p>
            <a:pPr lvl="1"/>
            <a:r>
              <a:rPr lang="en-US" altLang="en-US" smtClean="0"/>
              <a:t>Efficiency, code size, nested conditionals, etc</a:t>
            </a:r>
          </a:p>
          <a:p>
            <a:r>
              <a:rPr lang="en-US" altLang="en-US" smtClean="0"/>
              <a:t>2 targets for computing taken/fall-through conditions with 1 operation</a:t>
            </a:r>
          </a:p>
        </p:txBody>
      </p:sp>
      <p:sp>
        <p:nvSpPr>
          <p:cNvPr id="10244" name="Text Box 4"/>
          <p:cNvSpPr txBox="1">
            <a:spLocks noChangeArrowheads="1"/>
          </p:cNvSpPr>
          <p:nvPr/>
        </p:nvSpPr>
        <p:spPr bwMode="auto">
          <a:xfrm>
            <a:off x="2286000" y="3630613"/>
            <a:ext cx="5010150" cy="2835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2000"/>
              <a:t>p1, p2 = CMPP.cond.D1a.D2a (r1, r2) if p3</a:t>
            </a:r>
          </a:p>
          <a:p>
            <a:endParaRPr lang="en-US" altLang="en-US" sz="2000"/>
          </a:p>
          <a:p>
            <a:r>
              <a:rPr lang="en-US" altLang="en-US" sz="2000"/>
              <a:t>p1 = first destination predicate</a:t>
            </a:r>
          </a:p>
          <a:p>
            <a:r>
              <a:rPr lang="en-US" altLang="en-US" sz="2000"/>
              <a:t>p2 = second destination predicate</a:t>
            </a:r>
          </a:p>
          <a:p>
            <a:r>
              <a:rPr lang="en-US" altLang="en-US" sz="2000"/>
              <a:t>cond = compare condition (ie EQ, LT, GE, …)</a:t>
            </a:r>
          </a:p>
          <a:p>
            <a:r>
              <a:rPr lang="en-US" altLang="en-US" sz="2000"/>
              <a:t>D1a = action specifier for first destination</a:t>
            </a:r>
          </a:p>
          <a:p>
            <a:r>
              <a:rPr lang="en-US" altLang="en-US" sz="2000"/>
              <a:t>D2a = action specifier for second destination</a:t>
            </a:r>
          </a:p>
          <a:p>
            <a:r>
              <a:rPr lang="en-US" altLang="en-US" sz="2000"/>
              <a:t>(r1,r2) = data inputs to be compared (ie r1 &lt; r2)</a:t>
            </a:r>
          </a:p>
          <a:p>
            <a:r>
              <a:rPr lang="en-US" altLang="en-US" sz="2000"/>
              <a:t>p3 = guarding predicate</a:t>
            </a:r>
          </a:p>
        </p:txBody>
      </p:sp>
    </p:spTree>
    <p:extLst>
      <p:ext uri="{BB962C8B-B14F-4D97-AF65-F5344CB8AC3E}">
        <p14:creationId xmlns:p14="http://schemas.microsoft.com/office/powerpoint/2010/main" val="6989096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CMPP Action Specifiers</a:t>
            </a:r>
          </a:p>
        </p:txBody>
      </p:sp>
      <p:sp>
        <p:nvSpPr>
          <p:cNvPr id="11267" name="Text Box 3"/>
          <p:cNvSpPr txBox="1">
            <a:spLocks noChangeArrowheads="1"/>
          </p:cNvSpPr>
          <p:nvPr/>
        </p:nvSpPr>
        <p:spPr bwMode="auto">
          <a:xfrm>
            <a:off x="1600200" y="1649413"/>
            <a:ext cx="1241425" cy="2225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2000" b="1"/>
              <a:t>Guarding</a:t>
            </a:r>
          </a:p>
          <a:p>
            <a:pPr algn="ctr"/>
            <a:r>
              <a:rPr lang="en-US" altLang="en-US" sz="2000" b="1"/>
              <a:t>predicate</a:t>
            </a:r>
          </a:p>
          <a:p>
            <a:pPr algn="ctr"/>
            <a:endParaRPr lang="en-US" altLang="en-US" sz="2000" b="1"/>
          </a:p>
          <a:p>
            <a:pPr algn="ctr"/>
            <a:r>
              <a:rPr lang="en-US" altLang="en-US" sz="2000" b="1"/>
              <a:t>0</a:t>
            </a:r>
          </a:p>
          <a:p>
            <a:pPr algn="ctr"/>
            <a:r>
              <a:rPr lang="en-US" altLang="en-US" sz="2000" b="1"/>
              <a:t>0</a:t>
            </a:r>
          </a:p>
          <a:p>
            <a:pPr algn="ctr"/>
            <a:r>
              <a:rPr lang="en-US" altLang="en-US" sz="2000" b="1"/>
              <a:t>1</a:t>
            </a:r>
          </a:p>
          <a:p>
            <a:pPr algn="ctr"/>
            <a:r>
              <a:rPr lang="en-US" altLang="en-US" sz="2000" b="1"/>
              <a:t>1</a:t>
            </a:r>
          </a:p>
        </p:txBody>
      </p:sp>
      <p:sp>
        <p:nvSpPr>
          <p:cNvPr id="11268" name="Text Box 4"/>
          <p:cNvSpPr txBox="1">
            <a:spLocks noChangeArrowheads="1"/>
          </p:cNvSpPr>
          <p:nvPr/>
        </p:nvSpPr>
        <p:spPr bwMode="auto">
          <a:xfrm>
            <a:off x="3121025" y="1673225"/>
            <a:ext cx="1200150" cy="2225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2000" b="1"/>
              <a:t>Compare</a:t>
            </a:r>
          </a:p>
          <a:p>
            <a:pPr algn="ctr"/>
            <a:r>
              <a:rPr lang="en-US" altLang="en-US" sz="2000" b="1"/>
              <a:t>Result</a:t>
            </a:r>
          </a:p>
          <a:p>
            <a:pPr algn="ctr"/>
            <a:endParaRPr lang="en-US" altLang="en-US" sz="2000" b="1"/>
          </a:p>
          <a:p>
            <a:pPr algn="ctr"/>
            <a:r>
              <a:rPr lang="en-US" altLang="en-US" sz="2000" b="1"/>
              <a:t>0</a:t>
            </a:r>
          </a:p>
          <a:p>
            <a:pPr algn="ctr"/>
            <a:r>
              <a:rPr lang="en-US" altLang="en-US" sz="2000" b="1"/>
              <a:t>1</a:t>
            </a:r>
          </a:p>
          <a:p>
            <a:pPr algn="ctr"/>
            <a:r>
              <a:rPr lang="en-US" altLang="en-US" sz="2000" b="1"/>
              <a:t>0</a:t>
            </a:r>
          </a:p>
          <a:p>
            <a:pPr algn="ctr"/>
            <a:r>
              <a:rPr lang="en-US" altLang="en-US" sz="2000" b="1"/>
              <a:t>1</a:t>
            </a:r>
          </a:p>
        </p:txBody>
      </p:sp>
      <p:sp>
        <p:nvSpPr>
          <p:cNvPr id="11269" name="Text Box 5"/>
          <p:cNvSpPr txBox="1">
            <a:spLocks noChangeArrowheads="1"/>
          </p:cNvSpPr>
          <p:nvPr/>
        </p:nvSpPr>
        <p:spPr bwMode="auto">
          <a:xfrm>
            <a:off x="4449763" y="2054225"/>
            <a:ext cx="552450" cy="1920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2000" b="1"/>
              <a:t>UN</a:t>
            </a:r>
          </a:p>
          <a:p>
            <a:pPr algn="ctr"/>
            <a:endParaRPr lang="en-US" altLang="en-US" sz="2000" b="1"/>
          </a:p>
          <a:p>
            <a:pPr algn="ctr"/>
            <a:r>
              <a:rPr lang="en-US" altLang="en-US" sz="2000" b="1"/>
              <a:t>0</a:t>
            </a:r>
          </a:p>
          <a:p>
            <a:pPr algn="ctr"/>
            <a:r>
              <a:rPr lang="en-US" altLang="en-US" sz="2000" b="1"/>
              <a:t>0</a:t>
            </a:r>
          </a:p>
          <a:p>
            <a:pPr algn="ctr"/>
            <a:r>
              <a:rPr lang="en-US" altLang="en-US" sz="2000" b="1"/>
              <a:t>0</a:t>
            </a:r>
          </a:p>
          <a:p>
            <a:pPr algn="ctr"/>
            <a:r>
              <a:rPr lang="en-US" altLang="en-US" sz="2000" b="1"/>
              <a:t>1</a:t>
            </a:r>
          </a:p>
        </p:txBody>
      </p:sp>
      <p:sp>
        <p:nvSpPr>
          <p:cNvPr id="11270" name="Text Box 6"/>
          <p:cNvSpPr txBox="1">
            <a:spLocks noChangeArrowheads="1"/>
          </p:cNvSpPr>
          <p:nvPr/>
        </p:nvSpPr>
        <p:spPr bwMode="auto">
          <a:xfrm>
            <a:off x="5056188" y="2054225"/>
            <a:ext cx="552450" cy="1920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2000" b="1"/>
              <a:t>UC</a:t>
            </a:r>
          </a:p>
          <a:p>
            <a:pPr algn="ctr"/>
            <a:endParaRPr lang="en-US" altLang="en-US" sz="2000" b="1"/>
          </a:p>
          <a:p>
            <a:pPr algn="ctr"/>
            <a:r>
              <a:rPr lang="en-US" altLang="en-US" sz="2000" b="1"/>
              <a:t>0</a:t>
            </a:r>
          </a:p>
          <a:p>
            <a:pPr algn="ctr"/>
            <a:r>
              <a:rPr lang="en-US" altLang="en-US" sz="2000" b="1"/>
              <a:t>0</a:t>
            </a:r>
          </a:p>
          <a:p>
            <a:pPr algn="ctr"/>
            <a:r>
              <a:rPr lang="en-US" altLang="en-US" sz="2000" b="1"/>
              <a:t>1</a:t>
            </a:r>
          </a:p>
          <a:p>
            <a:pPr algn="ctr"/>
            <a:r>
              <a:rPr lang="en-US" altLang="en-US" sz="2000" b="1"/>
              <a:t>0</a:t>
            </a:r>
          </a:p>
        </p:txBody>
      </p:sp>
      <p:sp>
        <p:nvSpPr>
          <p:cNvPr id="11271" name="Text Box 7"/>
          <p:cNvSpPr txBox="1">
            <a:spLocks noChangeArrowheads="1"/>
          </p:cNvSpPr>
          <p:nvPr/>
        </p:nvSpPr>
        <p:spPr bwMode="auto">
          <a:xfrm>
            <a:off x="5713413" y="2054225"/>
            <a:ext cx="565150" cy="1920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2000" b="1"/>
              <a:t>ON</a:t>
            </a:r>
          </a:p>
          <a:p>
            <a:pPr algn="ctr"/>
            <a:endParaRPr lang="en-US" altLang="en-US" sz="2000" b="1"/>
          </a:p>
          <a:p>
            <a:pPr algn="ctr"/>
            <a:r>
              <a:rPr lang="en-US" altLang="en-US" sz="2000" b="1"/>
              <a:t>-</a:t>
            </a:r>
          </a:p>
          <a:p>
            <a:pPr algn="ctr"/>
            <a:r>
              <a:rPr lang="en-US" altLang="en-US" sz="2000" b="1"/>
              <a:t>-</a:t>
            </a:r>
          </a:p>
          <a:p>
            <a:pPr algn="ctr"/>
            <a:r>
              <a:rPr lang="en-US" altLang="en-US" sz="2000" b="1"/>
              <a:t>-</a:t>
            </a:r>
          </a:p>
          <a:p>
            <a:pPr algn="ctr"/>
            <a:r>
              <a:rPr lang="en-US" altLang="en-US" sz="2000" b="1"/>
              <a:t>1</a:t>
            </a:r>
          </a:p>
        </p:txBody>
      </p:sp>
      <p:sp>
        <p:nvSpPr>
          <p:cNvPr id="11272" name="Text Box 8"/>
          <p:cNvSpPr txBox="1">
            <a:spLocks noChangeArrowheads="1"/>
          </p:cNvSpPr>
          <p:nvPr/>
        </p:nvSpPr>
        <p:spPr bwMode="auto">
          <a:xfrm>
            <a:off x="6318250" y="2054225"/>
            <a:ext cx="565150" cy="1920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2000" b="1"/>
              <a:t>OC</a:t>
            </a:r>
          </a:p>
          <a:p>
            <a:pPr algn="ctr"/>
            <a:endParaRPr lang="en-US" altLang="en-US" sz="2000" b="1"/>
          </a:p>
          <a:p>
            <a:pPr algn="ctr"/>
            <a:r>
              <a:rPr lang="en-US" altLang="en-US" sz="2000" b="1"/>
              <a:t>-</a:t>
            </a:r>
          </a:p>
          <a:p>
            <a:pPr algn="ctr"/>
            <a:r>
              <a:rPr lang="en-US" altLang="en-US" sz="2000" b="1"/>
              <a:t>-</a:t>
            </a:r>
          </a:p>
          <a:p>
            <a:pPr algn="ctr"/>
            <a:r>
              <a:rPr lang="en-US" altLang="en-US" sz="2000" b="1"/>
              <a:t>1</a:t>
            </a:r>
          </a:p>
          <a:p>
            <a:pPr algn="ctr"/>
            <a:r>
              <a:rPr lang="en-US" altLang="en-US" sz="2000" b="1"/>
              <a:t>-</a:t>
            </a:r>
          </a:p>
        </p:txBody>
      </p:sp>
      <p:sp>
        <p:nvSpPr>
          <p:cNvPr id="11275" name="Line 11"/>
          <p:cNvSpPr>
            <a:spLocks noChangeShapeType="1"/>
          </p:cNvSpPr>
          <p:nvPr/>
        </p:nvSpPr>
        <p:spPr bwMode="auto">
          <a:xfrm>
            <a:off x="1585913" y="2514600"/>
            <a:ext cx="64770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76" name="Line 12"/>
          <p:cNvSpPr>
            <a:spLocks noChangeShapeType="1"/>
          </p:cNvSpPr>
          <p:nvPr/>
        </p:nvSpPr>
        <p:spPr bwMode="auto">
          <a:xfrm>
            <a:off x="4329113" y="1752600"/>
            <a:ext cx="0" cy="2362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77" name="Text Box 13"/>
          <p:cNvSpPr txBox="1">
            <a:spLocks noChangeArrowheads="1"/>
          </p:cNvSpPr>
          <p:nvPr/>
        </p:nvSpPr>
        <p:spPr bwMode="auto">
          <a:xfrm>
            <a:off x="1066800" y="4240213"/>
            <a:ext cx="7296100" cy="28623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2000" dirty="0">
                <a:solidFill>
                  <a:schemeClr val="tx1"/>
                </a:solidFill>
              </a:rPr>
              <a:t>UN/UC = Unconditional normal/complement</a:t>
            </a:r>
          </a:p>
          <a:p>
            <a:r>
              <a:rPr lang="en-US" altLang="en-US" sz="2000" dirty="0">
                <a:solidFill>
                  <a:schemeClr val="tx1"/>
                </a:solidFill>
              </a:rPr>
              <a:t>	    This is what we used in the earlier examples</a:t>
            </a:r>
          </a:p>
          <a:p>
            <a:r>
              <a:rPr lang="en-US" altLang="en-US" sz="2000" dirty="0">
                <a:solidFill>
                  <a:schemeClr val="tx1"/>
                </a:solidFill>
              </a:rPr>
              <a:t>	    guard = 0, both outputs are 0</a:t>
            </a:r>
          </a:p>
          <a:p>
            <a:r>
              <a:rPr lang="en-US" altLang="en-US" sz="2000" dirty="0">
                <a:solidFill>
                  <a:schemeClr val="tx1"/>
                </a:solidFill>
              </a:rPr>
              <a:t>	    guard = 1, UN = Compare result, UC = opposite</a:t>
            </a:r>
          </a:p>
          <a:p>
            <a:r>
              <a:rPr lang="en-US" altLang="en-US" sz="2000" dirty="0">
                <a:solidFill>
                  <a:schemeClr val="tx1"/>
                </a:solidFill>
              </a:rPr>
              <a:t>ON/OC = OR-type normal/complement</a:t>
            </a:r>
          </a:p>
          <a:p>
            <a:r>
              <a:rPr lang="en-US" altLang="en-US" sz="2000" dirty="0">
                <a:solidFill>
                  <a:schemeClr val="tx1"/>
                </a:solidFill>
              </a:rPr>
              <a:t>AN/AC = AND-type </a:t>
            </a:r>
            <a:r>
              <a:rPr lang="en-US" altLang="en-US" sz="2000" dirty="0" smtClean="0">
                <a:solidFill>
                  <a:schemeClr val="tx1"/>
                </a:solidFill>
              </a:rPr>
              <a:t>normal/complement also exist.  For more, see</a:t>
            </a:r>
            <a:br>
              <a:rPr lang="en-US" altLang="en-US" sz="2000" dirty="0" smtClean="0">
                <a:solidFill>
                  <a:schemeClr val="tx1"/>
                </a:solidFill>
              </a:rPr>
            </a:br>
            <a:r>
              <a:rPr lang="en-US" altLang="en-US" sz="2000" dirty="0">
                <a:solidFill>
                  <a:schemeClr val="tx1"/>
                </a:solidFill>
              </a:rPr>
              <a:t>	</a:t>
            </a:r>
            <a:r>
              <a:rPr lang="en-US" altLang="en-US" sz="2000" dirty="0" smtClean="0">
                <a:solidFill>
                  <a:srgbClr val="00B050"/>
                </a:solidFill>
                <a:cs typeface="Arial" panose="020B0604020202020204" pitchFamily="34" charset="0"/>
              </a:rPr>
              <a:t>"Control </a:t>
            </a:r>
            <a:r>
              <a:rPr lang="en-US" altLang="en-US" sz="2000" dirty="0">
                <a:solidFill>
                  <a:srgbClr val="00B050"/>
                </a:solidFill>
                <a:cs typeface="Arial" panose="020B0604020202020204" pitchFamily="34" charset="0"/>
              </a:rPr>
              <a:t>CPR: A Branch Height Reduction Optimization </a:t>
            </a:r>
            <a:r>
              <a:rPr lang="en-US" altLang="en-US" sz="2000" dirty="0" smtClean="0">
                <a:solidFill>
                  <a:srgbClr val="00B050"/>
                </a:solidFill>
                <a:cs typeface="Arial" panose="020B0604020202020204" pitchFamily="34" charset="0"/>
              </a:rPr>
              <a:t>for</a:t>
            </a:r>
          </a:p>
          <a:p>
            <a:r>
              <a:rPr lang="en-US" altLang="en-US" sz="2000" dirty="0">
                <a:solidFill>
                  <a:srgbClr val="00B050"/>
                </a:solidFill>
                <a:cs typeface="Arial" panose="020B0604020202020204" pitchFamily="34" charset="0"/>
              </a:rPr>
              <a:t>	</a:t>
            </a:r>
            <a:r>
              <a:rPr lang="en-US" altLang="en-US" sz="2000" dirty="0" smtClean="0">
                <a:solidFill>
                  <a:srgbClr val="00B050"/>
                </a:solidFill>
                <a:cs typeface="Arial" panose="020B0604020202020204" pitchFamily="34" charset="0"/>
              </a:rPr>
              <a:t>EPIC </a:t>
            </a:r>
            <a:r>
              <a:rPr lang="en-US" altLang="en-US" sz="2000" dirty="0">
                <a:solidFill>
                  <a:srgbClr val="00B050"/>
                </a:solidFill>
                <a:cs typeface="Arial" panose="020B0604020202020204" pitchFamily="34" charset="0"/>
              </a:rPr>
              <a:t>Processors", M. </a:t>
            </a:r>
            <a:r>
              <a:rPr lang="en-US" altLang="en-US" sz="2000" dirty="0" err="1">
                <a:solidFill>
                  <a:srgbClr val="00B050"/>
                </a:solidFill>
                <a:cs typeface="Arial" panose="020B0604020202020204" pitchFamily="34" charset="0"/>
              </a:rPr>
              <a:t>Schlansker</a:t>
            </a:r>
            <a:r>
              <a:rPr lang="en-US" altLang="en-US" sz="2000" dirty="0">
                <a:solidFill>
                  <a:srgbClr val="00B050"/>
                </a:solidFill>
                <a:cs typeface="Arial" panose="020B0604020202020204" pitchFamily="34" charset="0"/>
              </a:rPr>
              <a:t> et al., PLDI-99, 1999.</a:t>
            </a:r>
          </a:p>
          <a:p>
            <a:endParaRPr lang="en-US" altLang="en-US" sz="2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016540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OR-type Predicates</a:t>
            </a:r>
          </a:p>
        </p:txBody>
      </p:sp>
      <p:sp>
        <p:nvSpPr>
          <p:cNvPr id="12291" name="Text Box 3"/>
          <p:cNvSpPr txBox="1">
            <a:spLocks noChangeArrowheads="1"/>
          </p:cNvSpPr>
          <p:nvPr/>
        </p:nvSpPr>
        <p:spPr bwMode="auto">
          <a:xfrm>
            <a:off x="914400" y="2054225"/>
            <a:ext cx="3127375" cy="3140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2000" dirty="0">
                <a:solidFill>
                  <a:schemeClr val="tx1"/>
                </a:solidFill>
              </a:rPr>
              <a:t>p1 = 0</a:t>
            </a:r>
          </a:p>
          <a:p>
            <a:r>
              <a:rPr lang="en-US" altLang="en-US" sz="2000" dirty="0">
                <a:solidFill>
                  <a:schemeClr val="tx1"/>
                </a:solidFill>
              </a:rPr>
              <a:t>p1 = </a:t>
            </a:r>
            <a:r>
              <a:rPr lang="en-US" altLang="en-US" sz="2000" dirty="0" err="1">
                <a:solidFill>
                  <a:schemeClr val="tx1"/>
                </a:solidFill>
              </a:rPr>
              <a:t>cmpp_ON</a:t>
            </a:r>
            <a:r>
              <a:rPr lang="en-US" altLang="en-US" sz="2000" dirty="0">
                <a:solidFill>
                  <a:schemeClr val="tx1"/>
                </a:solidFill>
              </a:rPr>
              <a:t> (r1 &lt; r2) if T</a:t>
            </a:r>
          </a:p>
          <a:p>
            <a:r>
              <a:rPr lang="en-US" altLang="en-US" sz="2000" dirty="0">
                <a:solidFill>
                  <a:schemeClr val="tx1"/>
                </a:solidFill>
              </a:rPr>
              <a:t>p1 = </a:t>
            </a:r>
            <a:r>
              <a:rPr lang="en-US" altLang="en-US" sz="2000" dirty="0" err="1">
                <a:solidFill>
                  <a:schemeClr val="tx1"/>
                </a:solidFill>
              </a:rPr>
              <a:t>cmpp_OC</a:t>
            </a:r>
            <a:r>
              <a:rPr lang="en-US" altLang="en-US" sz="2000" dirty="0">
                <a:solidFill>
                  <a:schemeClr val="tx1"/>
                </a:solidFill>
              </a:rPr>
              <a:t> (r3 &lt; r4) if T</a:t>
            </a:r>
          </a:p>
          <a:p>
            <a:r>
              <a:rPr lang="en-US" altLang="en-US" sz="2000" dirty="0">
                <a:solidFill>
                  <a:schemeClr val="tx1"/>
                </a:solidFill>
              </a:rPr>
              <a:t>p1 = </a:t>
            </a:r>
            <a:r>
              <a:rPr lang="en-US" altLang="en-US" sz="2000" dirty="0" err="1">
                <a:solidFill>
                  <a:schemeClr val="tx1"/>
                </a:solidFill>
              </a:rPr>
              <a:t>cmpp_ON</a:t>
            </a:r>
            <a:r>
              <a:rPr lang="en-US" altLang="en-US" sz="2000" dirty="0">
                <a:solidFill>
                  <a:schemeClr val="tx1"/>
                </a:solidFill>
              </a:rPr>
              <a:t> (r5 &lt; r6) if T</a:t>
            </a:r>
          </a:p>
          <a:p>
            <a:endParaRPr lang="en-US" altLang="en-US" sz="2000" dirty="0">
              <a:solidFill>
                <a:schemeClr val="tx1"/>
              </a:solidFill>
            </a:endParaRPr>
          </a:p>
          <a:p>
            <a:endParaRPr lang="en-US" altLang="en-US" sz="2000" dirty="0">
              <a:solidFill>
                <a:schemeClr val="tx1"/>
              </a:solidFill>
            </a:endParaRPr>
          </a:p>
          <a:p>
            <a:r>
              <a:rPr lang="en-US" altLang="en-US" sz="2000" dirty="0">
                <a:solidFill>
                  <a:schemeClr val="tx1"/>
                </a:solidFill>
              </a:rPr>
              <a:t>p1 = (r1 &lt; r2) | (!(r3 &lt; r4)) |</a:t>
            </a:r>
          </a:p>
          <a:p>
            <a:r>
              <a:rPr lang="en-US" altLang="en-US" sz="2000" dirty="0">
                <a:solidFill>
                  <a:schemeClr val="tx1"/>
                </a:solidFill>
              </a:rPr>
              <a:t>       (r5 &lt; </a:t>
            </a:r>
            <a:r>
              <a:rPr lang="en-US" altLang="en-US" sz="2000" dirty="0" smtClean="0">
                <a:solidFill>
                  <a:schemeClr val="tx1"/>
                </a:solidFill>
              </a:rPr>
              <a:t>r6)</a:t>
            </a:r>
            <a:endParaRPr lang="en-US" altLang="en-US" sz="2000" dirty="0">
              <a:solidFill>
                <a:schemeClr val="tx1"/>
              </a:solidFill>
            </a:endParaRPr>
          </a:p>
          <a:p>
            <a:endParaRPr lang="en-US" altLang="en-US" sz="2000" dirty="0">
              <a:solidFill>
                <a:schemeClr val="tx1"/>
              </a:solidFill>
            </a:endParaRPr>
          </a:p>
          <a:p>
            <a:r>
              <a:rPr lang="en-US" altLang="en-US" sz="2000" dirty="0">
                <a:solidFill>
                  <a:schemeClr val="tx1"/>
                </a:solidFill>
              </a:rPr>
              <a:t>Wired-OR into p1</a:t>
            </a:r>
          </a:p>
        </p:txBody>
      </p:sp>
      <p:sp>
        <p:nvSpPr>
          <p:cNvPr id="12294" name="Text Box 6"/>
          <p:cNvSpPr txBox="1">
            <a:spLocks noChangeArrowheads="1"/>
          </p:cNvSpPr>
          <p:nvPr/>
        </p:nvSpPr>
        <p:spPr bwMode="auto">
          <a:xfrm>
            <a:off x="914400" y="5407025"/>
            <a:ext cx="2927350" cy="915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>
                <a:solidFill>
                  <a:schemeClr val="tx1"/>
                </a:solidFill>
              </a:rPr>
              <a:t>Generating predicated code</a:t>
            </a:r>
          </a:p>
          <a:p>
            <a:r>
              <a:rPr lang="en-US" altLang="en-US">
                <a:solidFill>
                  <a:schemeClr val="tx1"/>
                </a:solidFill>
              </a:rPr>
              <a:t>for some source code requires</a:t>
            </a:r>
          </a:p>
          <a:p>
            <a:r>
              <a:rPr lang="en-US" altLang="en-US">
                <a:solidFill>
                  <a:schemeClr val="tx1"/>
                </a:solidFill>
              </a:rPr>
              <a:t>OR-type predicates</a:t>
            </a:r>
          </a:p>
        </p:txBody>
      </p:sp>
    </p:spTree>
    <p:extLst>
      <p:ext uri="{BB962C8B-B14F-4D97-AF65-F5344CB8AC3E}">
        <p14:creationId xmlns:p14="http://schemas.microsoft.com/office/powerpoint/2010/main" val="25496406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Use of OR-type Predicates</a:t>
            </a:r>
          </a:p>
        </p:txBody>
      </p:sp>
      <p:sp>
        <p:nvSpPr>
          <p:cNvPr id="13315" name="Rectangle 3"/>
          <p:cNvSpPr>
            <a:spLocks noChangeArrowheads="1"/>
          </p:cNvSpPr>
          <p:nvPr/>
        </p:nvSpPr>
        <p:spPr bwMode="auto">
          <a:xfrm>
            <a:off x="7239000" y="16764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BB1</a:t>
            </a:r>
          </a:p>
        </p:txBody>
      </p:sp>
      <p:sp>
        <p:nvSpPr>
          <p:cNvPr id="13316" name="Rectangle 4"/>
          <p:cNvSpPr>
            <a:spLocks noChangeArrowheads="1"/>
          </p:cNvSpPr>
          <p:nvPr/>
        </p:nvSpPr>
        <p:spPr bwMode="auto">
          <a:xfrm>
            <a:off x="6629400" y="24384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BB5</a:t>
            </a:r>
          </a:p>
        </p:txBody>
      </p:sp>
      <p:sp>
        <p:nvSpPr>
          <p:cNvPr id="13317" name="Rectangle 5"/>
          <p:cNvSpPr>
            <a:spLocks noChangeArrowheads="1"/>
          </p:cNvSpPr>
          <p:nvPr/>
        </p:nvSpPr>
        <p:spPr bwMode="auto">
          <a:xfrm>
            <a:off x="7315200" y="40386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BB4</a:t>
            </a:r>
          </a:p>
        </p:txBody>
      </p:sp>
      <p:sp>
        <p:nvSpPr>
          <p:cNvPr id="13318" name="Rectangle 6"/>
          <p:cNvSpPr>
            <a:spLocks noChangeArrowheads="1"/>
          </p:cNvSpPr>
          <p:nvPr/>
        </p:nvSpPr>
        <p:spPr bwMode="auto">
          <a:xfrm>
            <a:off x="7924800" y="32004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BB3</a:t>
            </a:r>
          </a:p>
        </p:txBody>
      </p:sp>
      <p:sp>
        <p:nvSpPr>
          <p:cNvPr id="13319" name="Line 7"/>
          <p:cNvSpPr>
            <a:spLocks noChangeShapeType="1"/>
          </p:cNvSpPr>
          <p:nvPr/>
        </p:nvSpPr>
        <p:spPr bwMode="auto">
          <a:xfrm>
            <a:off x="7620000" y="2133600"/>
            <a:ext cx="762000" cy="1066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20" name="Line 8"/>
          <p:cNvSpPr>
            <a:spLocks noChangeShapeType="1"/>
          </p:cNvSpPr>
          <p:nvPr/>
        </p:nvSpPr>
        <p:spPr bwMode="auto">
          <a:xfrm flipH="1">
            <a:off x="7010400" y="2133600"/>
            <a:ext cx="6096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21" name="Line 9"/>
          <p:cNvSpPr>
            <a:spLocks noChangeShapeType="1"/>
          </p:cNvSpPr>
          <p:nvPr/>
        </p:nvSpPr>
        <p:spPr bwMode="auto">
          <a:xfrm>
            <a:off x="7010400" y="2895600"/>
            <a:ext cx="11430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22" name="Line 10"/>
          <p:cNvSpPr>
            <a:spLocks noChangeShapeType="1"/>
          </p:cNvSpPr>
          <p:nvPr/>
        </p:nvSpPr>
        <p:spPr bwMode="auto">
          <a:xfrm flipH="1">
            <a:off x="7010400" y="28956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23" name="Text Box 11"/>
          <p:cNvSpPr txBox="1">
            <a:spLocks noChangeArrowheads="1"/>
          </p:cNvSpPr>
          <p:nvPr/>
        </p:nvSpPr>
        <p:spPr bwMode="auto">
          <a:xfrm>
            <a:off x="1066800" y="1597025"/>
            <a:ext cx="1933575" cy="1739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>
                <a:solidFill>
                  <a:schemeClr val="tx1"/>
                </a:solidFill>
              </a:rPr>
              <a:t>a = b + c</a:t>
            </a:r>
          </a:p>
          <a:p>
            <a:r>
              <a:rPr lang="en-US" altLang="en-US">
                <a:solidFill>
                  <a:schemeClr val="tx1"/>
                </a:solidFill>
              </a:rPr>
              <a:t>if (a &gt; 0 &amp;&amp; b &gt; 0)</a:t>
            </a:r>
          </a:p>
          <a:p>
            <a:r>
              <a:rPr lang="en-US" altLang="en-US">
                <a:solidFill>
                  <a:schemeClr val="tx1"/>
                </a:solidFill>
              </a:rPr>
              <a:t>    e = f + g</a:t>
            </a:r>
          </a:p>
          <a:p>
            <a:r>
              <a:rPr lang="en-US" altLang="en-US">
                <a:solidFill>
                  <a:schemeClr val="tx1"/>
                </a:solidFill>
              </a:rPr>
              <a:t>else</a:t>
            </a:r>
          </a:p>
          <a:p>
            <a:r>
              <a:rPr lang="en-US" altLang="en-US">
                <a:solidFill>
                  <a:schemeClr val="tx1"/>
                </a:solidFill>
              </a:rPr>
              <a:t>    e = f / g</a:t>
            </a:r>
          </a:p>
          <a:p>
            <a:r>
              <a:rPr lang="en-US" altLang="en-US">
                <a:solidFill>
                  <a:schemeClr val="tx1"/>
                </a:solidFill>
              </a:rPr>
              <a:t>h = i - j</a:t>
            </a:r>
          </a:p>
        </p:txBody>
      </p:sp>
      <p:sp>
        <p:nvSpPr>
          <p:cNvPr id="13324" name="Text Box 12"/>
          <p:cNvSpPr txBox="1">
            <a:spLocks noChangeArrowheads="1"/>
          </p:cNvSpPr>
          <p:nvPr/>
        </p:nvSpPr>
        <p:spPr bwMode="auto">
          <a:xfrm>
            <a:off x="4419600" y="1673225"/>
            <a:ext cx="1428750" cy="2014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>
                <a:solidFill>
                  <a:schemeClr val="tx1"/>
                </a:solidFill>
              </a:rPr>
              <a:t>add a, b, c</a:t>
            </a:r>
          </a:p>
          <a:p>
            <a:r>
              <a:rPr lang="en-US" altLang="en-US">
                <a:solidFill>
                  <a:schemeClr val="tx1"/>
                </a:solidFill>
              </a:rPr>
              <a:t>ble a, 0, L1</a:t>
            </a:r>
          </a:p>
          <a:p>
            <a:r>
              <a:rPr lang="en-US" altLang="en-US">
                <a:solidFill>
                  <a:schemeClr val="tx1"/>
                </a:solidFill>
              </a:rPr>
              <a:t>ble b, 0, L1</a:t>
            </a:r>
          </a:p>
          <a:p>
            <a:r>
              <a:rPr lang="en-US" altLang="en-US">
                <a:solidFill>
                  <a:schemeClr val="tx1"/>
                </a:solidFill>
              </a:rPr>
              <a:t>add e, f, g</a:t>
            </a:r>
          </a:p>
          <a:p>
            <a:r>
              <a:rPr lang="en-US" altLang="en-US">
                <a:solidFill>
                  <a:schemeClr val="tx1"/>
                </a:solidFill>
              </a:rPr>
              <a:t>jump L2</a:t>
            </a:r>
          </a:p>
          <a:p>
            <a:r>
              <a:rPr lang="en-US" altLang="en-US">
                <a:solidFill>
                  <a:schemeClr val="tx1"/>
                </a:solidFill>
              </a:rPr>
              <a:t>L1: div e, f, g</a:t>
            </a:r>
          </a:p>
          <a:p>
            <a:r>
              <a:rPr lang="en-US" altLang="en-US">
                <a:solidFill>
                  <a:schemeClr val="tx1"/>
                </a:solidFill>
              </a:rPr>
              <a:t>L2: sub h, i, j</a:t>
            </a:r>
          </a:p>
        </p:txBody>
      </p:sp>
      <p:sp>
        <p:nvSpPr>
          <p:cNvPr id="13325" name="Text Box 13"/>
          <p:cNvSpPr txBox="1">
            <a:spLocks noChangeArrowheads="1"/>
          </p:cNvSpPr>
          <p:nvPr/>
        </p:nvSpPr>
        <p:spPr bwMode="auto">
          <a:xfrm>
            <a:off x="3733800" y="1673225"/>
            <a:ext cx="603250" cy="2014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>
                <a:solidFill>
                  <a:schemeClr val="tx1"/>
                </a:solidFill>
              </a:rPr>
              <a:t>BB1</a:t>
            </a:r>
          </a:p>
          <a:p>
            <a:r>
              <a:rPr lang="en-US" altLang="en-US">
                <a:solidFill>
                  <a:schemeClr val="tx1"/>
                </a:solidFill>
              </a:rPr>
              <a:t>BB1</a:t>
            </a:r>
          </a:p>
          <a:p>
            <a:r>
              <a:rPr lang="en-US" altLang="en-US">
                <a:solidFill>
                  <a:schemeClr val="tx1"/>
                </a:solidFill>
              </a:rPr>
              <a:t>BB5</a:t>
            </a:r>
          </a:p>
          <a:p>
            <a:r>
              <a:rPr lang="en-US" altLang="en-US">
                <a:solidFill>
                  <a:schemeClr val="tx1"/>
                </a:solidFill>
              </a:rPr>
              <a:t>BB2</a:t>
            </a:r>
          </a:p>
          <a:p>
            <a:r>
              <a:rPr lang="en-US" altLang="en-US">
                <a:solidFill>
                  <a:schemeClr val="tx1"/>
                </a:solidFill>
              </a:rPr>
              <a:t>BB2</a:t>
            </a:r>
          </a:p>
          <a:p>
            <a:r>
              <a:rPr lang="en-US" altLang="en-US">
                <a:solidFill>
                  <a:schemeClr val="tx1"/>
                </a:solidFill>
              </a:rPr>
              <a:t>BB3</a:t>
            </a:r>
          </a:p>
          <a:p>
            <a:r>
              <a:rPr lang="en-US" altLang="en-US">
                <a:solidFill>
                  <a:schemeClr val="tx1"/>
                </a:solidFill>
              </a:rPr>
              <a:t>BB4</a:t>
            </a:r>
          </a:p>
        </p:txBody>
      </p:sp>
      <p:sp>
        <p:nvSpPr>
          <p:cNvPr id="13326" name="Text Box 14"/>
          <p:cNvSpPr txBox="1">
            <a:spLocks noChangeArrowheads="1"/>
          </p:cNvSpPr>
          <p:nvPr/>
        </p:nvSpPr>
        <p:spPr bwMode="auto">
          <a:xfrm>
            <a:off x="3200400" y="3810000"/>
            <a:ext cx="39766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2400"/>
              <a:t>Traditional branching code</a:t>
            </a:r>
          </a:p>
        </p:txBody>
      </p:sp>
      <p:sp>
        <p:nvSpPr>
          <p:cNvPr id="13327" name="Rectangle 15"/>
          <p:cNvSpPr>
            <a:spLocks noChangeArrowheads="1"/>
          </p:cNvSpPr>
          <p:nvPr/>
        </p:nvSpPr>
        <p:spPr bwMode="auto">
          <a:xfrm>
            <a:off x="7467600" y="4648200"/>
            <a:ext cx="762000" cy="17526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BB1</a:t>
            </a:r>
          </a:p>
          <a:p>
            <a:pPr algn="ctr"/>
            <a:r>
              <a:rPr lang="en-US" altLang="en-US">
                <a:solidFill>
                  <a:schemeClr val="tx1"/>
                </a:solidFill>
              </a:rPr>
              <a:t>BB5</a:t>
            </a:r>
          </a:p>
          <a:p>
            <a:pPr algn="ctr"/>
            <a:r>
              <a:rPr lang="en-US" altLang="en-US">
                <a:solidFill>
                  <a:schemeClr val="tx1"/>
                </a:solidFill>
              </a:rPr>
              <a:t>BB2</a:t>
            </a:r>
          </a:p>
          <a:p>
            <a:pPr algn="ctr"/>
            <a:r>
              <a:rPr lang="en-US" altLang="en-US">
                <a:solidFill>
                  <a:schemeClr val="tx1"/>
                </a:solidFill>
              </a:rPr>
              <a:t>BB3</a:t>
            </a:r>
          </a:p>
          <a:p>
            <a:pPr algn="ctr"/>
            <a:r>
              <a:rPr lang="en-US" altLang="en-US">
                <a:solidFill>
                  <a:schemeClr val="tx1"/>
                </a:solidFill>
              </a:rPr>
              <a:t>BB4</a:t>
            </a:r>
          </a:p>
        </p:txBody>
      </p:sp>
      <p:sp>
        <p:nvSpPr>
          <p:cNvPr id="13328" name="Text Box 16"/>
          <p:cNvSpPr txBox="1">
            <a:spLocks noChangeArrowheads="1"/>
          </p:cNvSpPr>
          <p:nvPr/>
        </p:nvSpPr>
        <p:spPr bwMode="auto">
          <a:xfrm>
            <a:off x="3733800" y="4645025"/>
            <a:ext cx="3408363" cy="1739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>
                <a:solidFill>
                  <a:schemeClr val="tx1"/>
                </a:solidFill>
              </a:rPr>
              <a:t>add a, b, c if T</a:t>
            </a:r>
          </a:p>
          <a:p>
            <a:r>
              <a:rPr lang="en-US" altLang="en-US">
                <a:solidFill>
                  <a:schemeClr val="tx1"/>
                </a:solidFill>
              </a:rPr>
              <a:t>p3, p5 = cmpp.ON.UC a &lt;= 0 if T</a:t>
            </a:r>
          </a:p>
          <a:p>
            <a:r>
              <a:rPr lang="en-US" altLang="en-US">
                <a:solidFill>
                  <a:schemeClr val="tx1"/>
                </a:solidFill>
              </a:rPr>
              <a:t>p3, p2 = cmpp.ON.UC b &lt;= 0 if p5</a:t>
            </a:r>
          </a:p>
          <a:p>
            <a:r>
              <a:rPr lang="en-US" altLang="en-US">
                <a:solidFill>
                  <a:schemeClr val="tx1"/>
                </a:solidFill>
              </a:rPr>
              <a:t>div e, f, g if p3</a:t>
            </a:r>
          </a:p>
          <a:p>
            <a:r>
              <a:rPr lang="en-US" altLang="en-US">
                <a:solidFill>
                  <a:schemeClr val="tx1"/>
                </a:solidFill>
              </a:rPr>
              <a:t>add e, f, g if p2</a:t>
            </a:r>
          </a:p>
          <a:p>
            <a:r>
              <a:rPr lang="en-US" altLang="en-US">
                <a:solidFill>
                  <a:schemeClr val="tx1"/>
                </a:solidFill>
              </a:rPr>
              <a:t>sub h, i, j if T</a:t>
            </a:r>
          </a:p>
        </p:txBody>
      </p:sp>
      <p:sp>
        <p:nvSpPr>
          <p:cNvPr id="13329" name="Text Box 17"/>
          <p:cNvSpPr txBox="1">
            <a:spLocks noChangeArrowheads="1"/>
          </p:cNvSpPr>
          <p:nvPr/>
        </p:nvSpPr>
        <p:spPr bwMode="auto">
          <a:xfrm>
            <a:off x="3048000" y="4645025"/>
            <a:ext cx="603250" cy="1739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>
                <a:solidFill>
                  <a:schemeClr val="tx1"/>
                </a:solidFill>
              </a:rPr>
              <a:t>BB1</a:t>
            </a:r>
          </a:p>
          <a:p>
            <a:r>
              <a:rPr lang="en-US" altLang="en-US">
                <a:solidFill>
                  <a:schemeClr val="tx1"/>
                </a:solidFill>
              </a:rPr>
              <a:t>BB1</a:t>
            </a:r>
          </a:p>
          <a:p>
            <a:r>
              <a:rPr lang="en-US" altLang="en-US">
                <a:solidFill>
                  <a:schemeClr val="tx1"/>
                </a:solidFill>
              </a:rPr>
              <a:t>BB5</a:t>
            </a:r>
          </a:p>
          <a:p>
            <a:r>
              <a:rPr lang="en-US" altLang="en-US">
                <a:solidFill>
                  <a:schemeClr val="tx1"/>
                </a:solidFill>
              </a:rPr>
              <a:t>BB3</a:t>
            </a:r>
          </a:p>
          <a:p>
            <a:r>
              <a:rPr lang="en-US" altLang="en-US">
                <a:solidFill>
                  <a:schemeClr val="tx1"/>
                </a:solidFill>
              </a:rPr>
              <a:t>BB2</a:t>
            </a:r>
          </a:p>
          <a:p>
            <a:r>
              <a:rPr lang="en-US" altLang="en-US">
                <a:solidFill>
                  <a:schemeClr val="tx1"/>
                </a:solidFill>
              </a:rPr>
              <a:t>BB4</a:t>
            </a:r>
          </a:p>
        </p:txBody>
      </p:sp>
      <p:sp>
        <p:nvSpPr>
          <p:cNvPr id="13330" name="Text Box 18"/>
          <p:cNvSpPr txBox="1">
            <a:spLocks noChangeArrowheads="1"/>
          </p:cNvSpPr>
          <p:nvPr/>
        </p:nvSpPr>
        <p:spPr bwMode="auto">
          <a:xfrm>
            <a:off x="3429000" y="6324600"/>
            <a:ext cx="39766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2400"/>
              <a:t>Predicated code</a:t>
            </a:r>
          </a:p>
        </p:txBody>
      </p:sp>
      <p:sp>
        <p:nvSpPr>
          <p:cNvPr id="13331" name="Text Box 19"/>
          <p:cNvSpPr txBox="1">
            <a:spLocks noChangeArrowheads="1"/>
          </p:cNvSpPr>
          <p:nvPr/>
        </p:nvSpPr>
        <p:spPr bwMode="auto">
          <a:xfrm>
            <a:off x="990600" y="5102225"/>
            <a:ext cx="1169988" cy="915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p2 </a:t>
            </a:r>
            <a:r>
              <a:rPr lang="en-US" altLang="en-US">
                <a:sym typeface="Wingdings" panose="05000000000000000000" pitchFamily="2" charset="2"/>
              </a:rPr>
              <a:t> BB2</a:t>
            </a:r>
          </a:p>
          <a:p>
            <a:r>
              <a:rPr lang="en-US" altLang="en-US">
                <a:sym typeface="Wingdings" panose="05000000000000000000" pitchFamily="2" charset="2"/>
              </a:rPr>
              <a:t>p3  BB3</a:t>
            </a:r>
          </a:p>
          <a:p>
            <a:r>
              <a:rPr lang="en-US" altLang="en-US">
                <a:sym typeface="Wingdings" panose="05000000000000000000" pitchFamily="2" charset="2"/>
              </a:rPr>
              <a:t>p5  BB5</a:t>
            </a:r>
            <a:endParaRPr lang="en-US" altLang="en-US"/>
          </a:p>
        </p:txBody>
      </p:sp>
      <p:sp>
        <p:nvSpPr>
          <p:cNvPr id="13332" name="Rectangle 20"/>
          <p:cNvSpPr>
            <a:spLocks noChangeArrowheads="1"/>
          </p:cNvSpPr>
          <p:nvPr/>
        </p:nvSpPr>
        <p:spPr bwMode="auto">
          <a:xfrm>
            <a:off x="6629400" y="32004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BB2</a:t>
            </a:r>
          </a:p>
        </p:txBody>
      </p:sp>
      <p:sp>
        <p:nvSpPr>
          <p:cNvPr id="13333" name="Line 21"/>
          <p:cNvSpPr>
            <a:spLocks noChangeShapeType="1"/>
          </p:cNvSpPr>
          <p:nvPr/>
        </p:nvSpPr>
        <p:spPr bwMode="auto">
          <a:xfrm>
            <a:off x="7086600" y="3657600"/>
            <a:ext cx="5334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34" name="Line 22"/>
          <p:cNvSpPr>
            <a:spLocks noChangeShapeType="1"/>
          </p:cNvSpPr>
          <p:nvPr/>
        </p:nvSpPr>
        <p:spPr bwMode="auto">
          <a:xfrm flipH="1">
            <a:off x="7772400" y="3657600"/>
            <a:ext cx="5334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939030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990600" y="809625"/>
            <a:ext cx="7772400" cy="615950"/>
          </a:xfrm>
        </p:spPr>
        <p:txBody>
          <a:bodyPr/>
          <a:lstStyle/>
          <a:p>
            <a:r>
              <a:rPr lang="en-US" altLang="en-US" smtClean="0"/>
              <a:t>Homework Problem – Answer on next slide but don’t cheat!</a:t>
            </a:r>
          </a:p>
        </p:txBody>
      </p:sp>
      <p:sp>
        <p:nvSpPr>
          <p:cNvPr id="14339" name="Text Box 3"/>
          <p:cNvSpPr txBox="1">
            <a:spLocks noChangeArrowheads="1"/>
          </p:cNvSpPr>
          <p:nvPr/>
        </p:nvSpPr>
        <p:spPr bwMode="auto">
          <a:xfrm>
            <a:off x="1355725" y="1843088"/>
            <a:ext cx="1676400" cy="2225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2000">
                <a:solidFill>
                  <a:schemeClr val="tx1"/>
                </a:solidFill>
              </a:rPr>
              <a:t>if (a &gt; 0) {</a:t>
            </a:r>
          </a:p>
          <a:p>
            <a:r>
              <a:rPr lang="en-US" altLang="en-US" sz="2000">
                <a:solidFill>
                  <a:schemeClr val="tx1"/>
                </a:solidFill>
              </a:rPr>
              <a:t>    if (b &gt; 0)</a:t>
            </a:r>
          </a:p>
          <a:p>
            <a:r>
              <a:rPr lang="en-US" altLang="en-US" sz="2000">
                <a:solidFill>
                  <a:schemeClr val="tx1"/>
                </a:solidFill>
              </a:rPr>
              <a:t>         r = t + s</a:t>
            </a:r>
          </a:p>
          <a:p>
            <a:r>
              <a:rPr lang="en-US" altLang="en-US" sz="2000">
                <a:solidFill>
                  <a:schemeClr val="tx1"/>
                </a:solidFill>
              </a:rPr>
              <a:t>    else </a:t>
            </a:r>
          </a:p>
          <a:p>
            <a:r>
              <a:rPr lang="en-US" altLang="en-US" sz="2000">
                <a:solidFill>
                  <a:schemeClr val="tx1"/>
                </a:solidFill>
              </a:rPr>
              <a:t>         u = v + 1</a:t>
            </a:r>
          </a:p>
          <a:p>
            <a:r>
              <a:rPr lang="en-US" altLang="en-US" sz="2000">
                <a:solidFill>
                  <a:schemeClr val="tx1"/>
                </a:solidFill>
              </a:rPr>
              <a:t>    y = x + 1</a:t>
            </a:r>
          </a:p>
          <a:p>
            <a:r>
              <a:rPr lang="en-US" altLang="en-US" sz="2000">
                <a:solidFill>
                  <a:schemeClr val="tx1"/>
                </a:solidFill>
              </a:rPr>
              <a:t>}</a:t>
            </a:r>
          </a:p>
        </p:txBody>
      </p:sp>
      <p:sp>
        <p:nvSpPr>
          <p:cNvPr id="14340" name="Text Box 4"/>
          <p:cNvSpPr txBox="1">
            <a:spLocks noChangeArrowheads="1"/>
          </p:cNvSpPr>
          <p:nvPr/>
        </p:nvSpPr>
        <p:spPr bwMode="auto">
          <a:xfrm>
            <a:off x="1143000" y="5102225"/>
            <a:ext cx="3535363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457200" indent="-4572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>
              <a:buFontTx/>
              <a:buAutoNum type="alphaLcPeriod"/>
            </a:pPr>
            <a:r>
              <a:rPr lang="en-US" altLang="en-US" sz="2000">
                <a:solidFill>
                  <a:schemeClr val="tx1"/>
                </a:solidFill>
              </a:rPr>
              <a:t>Draw the CFG</a:t>
            </a:r>
          </a:p>
          <a:p>
            <a:pPr>
              <a:buFontTx/>
              <a:buAutoNum type="alphaLcPeriod"/>
            </a:pPr>
            <a:r>
              <a:rPr lang="en-US" altLang="en-US" sz="2000">
                <a:solidFill>
                  <a:schemeClr val="tx1"/>
                </a:solidFill>
              </a:rPr>
              <a:t>Predicate the code removing</a:t>
            </a:r>
          </a:p>
          <a:p>
            <a:r>
              <a:rPr lang="en-US" altLang="en-US" sz="2000">
                <a:solidFill>
                  <a:schemeClr val="tx1"/>
                </a:solidFill>
              </a:rPr>
              <a:t>       all branches</a:t>
            </a:r>
          </a:p>
        </p:txBody>
      </p:sp>
    </p:spTree>
    <p:extLst>
      <p:ext uri="{BB962C8B-B14F-4D97-AF65-F5344CB8AC3E}">
        <p14:creationId xmlns:p14="http://schemas.microsoft.com/office/powerpoint/2010/main" val="387816111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Homework Problem Answer</a:t>
            </a:r>
          </a:p>
        </p:txBody>
      </p:sp>
      <p:sp>
        <p:nvSpPr>
          <p:cNvPr id="15363" name="Text Box 3"/>
          <p:cNvSpPr txBox="1">
            <a:spLocks noChangeArrowheads="1"/>
          </p:cNvSpPr>
          <p:nvPr/>
        </p:nvSpPr>
        <p:spPr bwMode="auto">
          <a:xfrm>
            <a:off x="1355725" y="1843088"/>
            <a:ext cx="1676400" cy="2225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2000">
                <a:solidFill>
                  <a:schemeClr val="tx1"/>
                </a:solidFill>
              </a:rPr>
              <a:t>if (a &gt; 0) {</a:t>
            </a:r>
          </a:p>
          <a:p>
            <a:r>
              <a:rPr lang="en-US" altLang="en-US" sz="2000">
                <a:solidFill>
                  <a:schemeClr val="tx1"/>
                </a:solidFill>
              </a:rPr>
              <a:t>    if (b &gt; 0)</a:t>
            </a:r>
          </a:p>
          <a:p>
            <a:r>
              <a:rPr lang="en-US" altLang="en-US" sz="2000">
                <a:solidFill>
                  <a:schemeClr val="tx1"/>
                </a:solidFill>
              </a:rPr>
              <a:t>         r = t + s</a:t>
            </a:r>
          </a:p>
          <a:p>
            <a:r>
              <a:rPr lang="en-US" altLang="en-US" sz="2000">
                <a:solidFill>
                  <a:schemeClr val="tx1"/>
                </a:solidFill>
              </a:rPr>
              <a:t>    else </a:t>
            </a:r>
          </a:p>
          <a:p>
            <a:r>
              <a:rPr lang="en-US" altLang="en-US" sz="2000">
                <a:solidFill>
                  <a:schemeClr val="tx1"/>
                </a:solidFill>
              </a:rPr>
              <a:t>         u = v + 1</a:t>
            </a:r>
          </a:p>
          <a:p>
            <a:r>
              <a:rPr lang="en-US" altLang="en-US" sz="2000">
                <a:solidFill>
                  <a:schemeClr val="tx1"/>
                </a:solidFill>
              </a:rPr>
              <a:t>    y = x + 1</a:t>
            </a:r>
          </a:p>
          <a:p>
            <a:r>
              <a:rPr lang="en-US" altLang="en-US" sz="2000">
                <a:solidFill>
                  <a:schemeClr val="tx1"/>
                </a:solidFill>
              </a:rPr>
              <a:t>}</a:t>
            </a:r>
          </a:p>
        </p:txBody>
      </p:sp>
      <p:sp>
        <p:nvSpPr>
          <p:cNvPr id="15364" name="Text Box 4"/>
          <p:cNvSpPr txBox="1">
            <a:spLocks noChangeArrowheads="1"/>
          </p:cNvSpPr>
          <p:nvPr/>
        </p:nvSpPr>
        <p:spPr bwMode="auto">
          <a:xfrm>
            <a:off x="1143000" y="5102225"/>
            <a:ext cx="3535363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457200" indent="-4572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>
              <a:buFontTx/>
              <a:buAutoNum type="alphaLcPeriod"/>
            </a:pPr>
            <a:r>
              <a:rPr lang="en-US" altLang="en-US" sz="2000">
                <a:solidFill>
                  <a:schemeClr val="tx1"/>
                </a:solidFill>
              </a:rPr>
              <a:t>Draw the CFG</a:t>
            </a:r>
          </a:p>
          <a:p>
            <a:pPr>
              <a:buFontTx/>
              <a:buAutoNum type="alphaLcPeriod"/>
            </a:pPr>
            <a:r>
              <a:rPr lang="en-US" altLang="en-US" sz="2000">
                <a:solidFill>
                  <a:schemeClr val="tx1"/>
                </a:solidFill>
              </a:rPr>
              <a:t>Predicate the code removing</a:t>
            </a:r>
          </a:p>
          <a:p>
            <a:r>
              <a:rPr lang="en-US" altLang="en-US" sz="2000">
                <a:solidFill>
                  <a:schemeClr val="tx1"/>
                </a:solidFill>
              </a:rPr>
              <a:t>       all branches</a:t>
            </a:r>
          </a:p>
        </p:txBody>
      </p:sp>
      <p:sp>
        <p:nvSpPr>
          <p:cNvPr id="15365" name="Rectangle 4"/>
          <p:cNvSpPr>
            <a:spLocks noChangeArrowheads="1"/>
          </p:cNvSpPr>
          <p:nvPr/>
        </p:nvSpPr>
        <p:spPr bwMode="auto">
          <a:xfrm>
            <a:off x="5440363" y="1690688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endParaRPr lang="en-US" altLang="en-US">
              <a:solidFill>
                <a:schemeClr val="tx1"/>
              </a:solidFill>
            </a:endParaRPr>
          </a:p>
        </p:txBody>
      </p:sp>
      <p:sp>
        <p:nvSpPr>
          <p:cNvPr id="15366" name="Line 8"/>
          <p:cNvSpPr>
            <a:spLocks noChangeShapeType="1"/>
          </p:cNvSpPr>
          <p:nvPr/>
        </p:nvSpPr>
        <p:spPr bwMode="auto">
          <a:xfrm flipH="1">
            <a:off x="5135563" y="2147888"/>
            <a:ext cx="6096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67" name="Line 7"/>
          <p:cNvSpPr>
            <a:spLocks noChangeShapeType="1"/>
          </p:cNvSpPr>
          <p:nvPr/>
        </p:nvSpPr>
        <p:spPr bwMode="auto">
          <a:xfrm>
            <a:off x="5935663" y="2147888"/>
            <a:ext cx="647700" cy="112871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68" name="Rectangle 4"/>
          <p:cNvSpPr>
            <a:spLocks noChangeArrowheads="1"/>
          </p:cNvSpPr>
          <p:nvPr/>
        </p:nvSpPr>
        <p:spPr bwMode="auto">
          <a:xfrm>
            <a:off x="4787900" y="24638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endParaRPr lang="en-US" altLang="en-US">
              <a:solidFill>
                <a:schemeClr val="tx1"/>
              </a:solidFill>
            </a:endParaRPr>
          </a:p>
        </p:txBody>
      </p:sp>
      <p:sp>
        <p:nvSpPr>
          <p:cNvPr id="15369" name="Rectangle 4"/>
          <p:cNvSpPr>
            <a:spLocks noChangeArrowheads="1"/>
          </p:cNvSpPr>
          <p:nvPr/>
        </p:nvSpPr>
        <p:spPr bwMode="auto">
          <a:xfrm>
            <a:off x="5435600" y="32258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1600">
                <a:solidFill>
                  <a:schemeClr val="tx1"/>
                </a:solidFill>
              </a:rPr>
              <a:t>u = v + 1</a:t>
            </a:r>
          </a:p>
        </p:txBody>
      </p:sp>
      <p:sp>
        <p:nvSpPr>
          <p:cNvPr id="15370" name="Rectangle 4"/>
          <p:cNvSpPr>
            <a:spLocks noChangeArrowheads="1"/>
          </p:cNvSpPr>
          <p:nvPr/>
        </p:nvSpPr>
        <p:spPr bwMode="auto">
          <a:xfrm>
            <a:off x="4254500" y="32258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1600">
                <a:solidFill>
                  <a:schemeClr val="tx1"/>
                </a:solidFill>
              </a:rPr>
              <a:t>r = t + s</a:t>
            </a:r>
          </a:p>
        </p:txBody>
      </p:sp>
      <p:sp>
        <p:nvSpPr>
          <p:cNvPr id="15371" name="Rectangle 4"/>
          <p:cNvSpPr>
            <a:spLocks noChangeArrowheads="1"/>
          </p:cNvSpPr>
          <p:nvPr/>
        </p:nvSpPr>
        <p:spPr bwMode="auto">
          <a:xfrm>
            <a:off x="4932363" y="4049713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1600">
                <a:solidFill>
                  <a:schemeClr val="tx1"/>
                </a:solidFill>
              </a:rPr>
              <a:t>y = x + 1</a:t>
            </a:r>
          </a:p>
        </p:txBody>
      </p:sp>
      <p:sp>
        <p:nvSpPr>
          <p:cNvPr id="15372" name="Line 8"/>
          <p:cNvSpPr>
            <a:spLocks noChangeShapeType="1"/>
          </p:cNvSpPr>
          <p:nvPr/>
        </p:nvSpPr>
        <p:spPr bwMode="auto">
          <a:xfrm flipH="1">
            <a:off x="4584700" y="2921000"/>
            <a:ext cx="6096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73" name="Line 7"/>
          <p:cNvSpPr>
            <a:spLocks noChangeShapeType="1"/>
          </p:cNvSpPr>
          <p:nvPr/>
        </p:nvSpPr>
        <p:spPr bwMode="auto">
          <a:xfrm>
            <a:off x="5321300" y="2921000"/>
            <a:ext cx="5334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74" name="Line 7"/>
          <p:cNvSpPr>
            <a:spLocks noChangeShapeType="1"/>
          </p:cNvSpPr>
          <p:nvPr/>
        </p:nvSpPr>
        <p:spPr bwMode="auto">
          <a:xfrm>
            <a:off x="4635500" y="3683000"/>
            <a:ext cx="482600" cy="36671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75" name="Line 8"/>
          <p:cNvSpPr>
            <a:spLocks noChangeShapeType="1"/>
          </p:cNvSpPr>
          <p:nvPr/>
        </p:nvSpPr>
        <p:spPr bwMode="auto">
          <a:xfrm flipH="1">
            <a:off x="5389563" y="3683000"/>
            <a:ext cx="465137" cy="36671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76" name="TextBox 1"/>
          <p:cNvSpPr txBox="1">
            <a:spLocks noChangeArrowheads="1"/>
          </p:cNvSpPr>
          <p:nvPr/>
        </p:nvSpPr>
        <p:spPr bwMode="auto">
          <a:xfrm>
            <a:off x="4217988" y="2814638"/>
            <a:ext cx="608012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 &gt; 0</a:t>
            </a:r>
          </a:p>
        </p:txBody>
      </p:sp>
      <p:sp>
        <p:nvSpPr>
          <p:cNvPr id="15377" name="TextBox 19"/>
          <p:cNvSpPr txBox="1">
            <a:spLocks noChangeArrowheads="1"/>
          </p:cNvSpPr>
          <p:nvPr/>
        </p:nvSpPr>
        <p:spPr bwMode="auto">
          <a:xfrm>
            <a:off x="5648325" y="2798763"/>
            <a:ext cx="722313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 &lt;= 0</a:t>
            </a:r>
          </a:p>
        </p:txBody>
      </p:sp>
      <p:sp>
        <p:nvSpPr>
          <p:cNvPr id="15378" name="TextBox 20"/>
          <p:cNvSpPr txBox="1">
            <a:spLocks noChangeArrowheads="1"/>
          </p:cNvSpPr>
          <p:nvPr/>
        </p:nvSpPr>
        <p:spPr bwMode="auto">
          <a:xfrm>
            <a:off x="4862513" y="2005013"/>
            <a:ext cx="596900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a &gt; 0</a:t>
            </a:r>
          </a:p>
        </p:txBody>
      </p:sp>
      <p:sp>
        <p:nvSpPr>
          <p:cNvPr id="15379" name="TextBox 21"/>
          <p:cNvSpPr txBox="1">
            <a:spLocks noChangeArrowheads="1"/>
          </p:cNvSpPr>
          <p:nvPr/>
        </p:nvSpPr>
        <p:spPr bwMode="auto">
          <a:xfrm>
            <a:off x="6191250" y="2162175"/>
            <a:ext cx="711200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a &lt;= 0</a:t>
            </a:r>
          </a:p>
        </p:txBody>
      </p:sp>
      <p:sp>
        <p:nvSpPr>
          <p:cNvPr id="15380" name="Rectangle 4"/>
          <p:cNvSpPr>
            <a:spLocks noChangeArrowheads="1"/>
          </p:cNvSpPr>
          <p:nvPr/>
        </p:nvSpPr>
        <p:spPr bwMode="auto">
          <a:xfrm>
            <a:off x="5473700" y="488315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endParaRPr lang="en-US" altLang="en-US">
              <a:solidFill>
                <a:schemeClr val="tx1"/>
              </a:solidFill>
            </a:endParaRPr>
          </a:p>
        </p:txBody>
      </p:sp>
      <p:sp>
        <p:nvSpPr>
          <p:cNvPr id="15381" name="Line 7"/>
          <p:cNvSpPr>
            <a:spLocks noChangeShapeType="1"/>
          </p:cNvSpPr>
          <p:nvPr/>
        </p:nvSpPr>
        <p:spPr bwMode="auto">
          <a:xfrm>
            <a:off x="5313363" y="4506913"/>
            <a:ext cx="481012" cy="36671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82" name="Line 7"/>
          <p:cNvSpPr>
            <a:spLocks noChangeShapeType="1"/>
          </p:cNvSpPr>
          <p:nvPr/>
        </p:nvSpPr>
        <p:spPr bwMode="auto">
          <a:xfrm flipH="1">
            <a:off x="6008688" y="3276600"/>
            <a:ext cx="574675" cy="159702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83" name="Right Arrow 18"/>
          <p:cNvSpPr>
            <a:spLocks noChangeArrowheads="1"/>
          </p:cNvSpPr>
          <p:nvPr/>
        </p:nvSpPr>
        <p:spPr bwMode="auto">
          <a:xfrm>
            <a:off x="3429000" y="2955925"/>
            <a:ext cx="457200" cy="54927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accent1"/>
          </a:solidFill>
          <a:ln w="12700" algn="ctr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15384" name="TextBox 25"/>
          <p:cNvSpPr txBox="1">
            <a:spLocks noChangeArrowheads="1"/>
          </p:cNvSpPr>
          <p:nvPr/>
        </p:nvSpPr>
        <p:spPr bwMode="auto">
          <a:xfrm>
            <a:off x="7048500" y="2005013"/>
            <a:ext cx="2998788" cy="1323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p1 = cmpp.UN(a &gt; 0) if T</a:t>
            </a:r>
          </a:p>
          <a:p>
            <a:r>
              <a:rPr lang="en-US" altLang="en-US" sz="1600"/>
              <a:t>p2, p3 = cmpp.UNUC(b &gt; 0) if p1</a:t>
            </a:r>
          </a:p>
          <a:p>
            <a:r>
              <a:rPr lang="en-US" altLang="en-US" sz="1600"/>
              <a:t>r = t + s if p2</a:t>
            </a:r>
          </a:p>
          <a:p>
            <a:r>
              <a:rPr lang="en-US" altLang="en-US" sz="1600"/>
              <a:t>u = v + 1 if p3</a:t>
            </a:r>
          </a:p>
          <a:p>
            <a:r>
              <a:rPr lang="en-US" altLang="en-US" sz="1600"/>
              <a:t>y = x + 1 if p1</a:t>
            </a:r>
          </a:p>
        </p:txBody>
      </p:sp>
    </p:spTree>
    <p:extLst>
      <p:ext uri="{BB962C8B-B14F-4D97-AF65-F5344CB8AC3E}">
        <p14:creationId xmlns:p14="http://schemas.microsoft.com/office/powerpoint/2010/main" val="23691756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hp new">
  <a:themeElements>
    <a:clrScheme name="">
      <a:dk1>
        <a:srgbClr val="000000"/>
      </a:dk1>
      <a:lt1>
        <a:srgbClr val="FFFFFF"/>
      </a:lt1>
      <a:dk2>
        <a:srgbClr val="3333FF"/>
      </a:dk2>
      <a:lt2>
        <a:srgbClr val="777777"/>
      </a:lt2>
      <a:accent1>
        <a:srgbClr val="3333FF"/>
      </a:accent1>
      <a:accent2>
        <a:srgbClr val="3333FF"/>
      </a:accent2>
      <a:accent3>
        <a:srgbClr val="FFFFFF"/>
      </a:accent3>
      <a:accent4>
        <a:srgbClr val="000000"/>
      </a:accent4>
      <a:accent5>
        <a:srgbClr val="ADADFF"/>
      </a:accent5>
      <a:accent6>
        <a:srgbClr val="2D2DE7"/>
      </a:accent6>
      <a:hlink>
        <a:srgbClr val="000000"/>
      </a:hlink>
      <a:folHlink>
        <a:srgbClr val="0099CC"/>
      </a:folHlink>
    </a:clrScheme>
    <a:fontScheme name="hp new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accent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accent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hp new 1">
        <a:dk1>
          <a:srgbClr val="000099"/>
        </a:dk1>
        <a:lt1>
          <a:srgbClr val="FFFFFF"/>
        </a:lt1>
        <a:dk2>
          <a:srgbClr val="0000FF"/>
        </a:dk2>
        <a:lt2>
          <a:srgbClr val="FFFF00"/>
        </a:lt2>
        <a:accent1>
          <a:srgbClr val="FF6633"/>
        </a:accent1>
        <a:accent2>
          <a:srgbClr val="FF00FF"/>
        </a:accent2>
        <a:accent3>
          <a:srgbClr val="AAAAFF"/>
        </a:accent3>
        <a:accent4>
          <a:srgbClr val="DADADA"/>
        </a:accent4>
        <a:accent5>
          <a:srgbClr val="FFB8AD"/>
        </a:accent5>
        <a:accent6>
          <a:srgbClr val="E700E7"/>
        </a:accent6>
        <a:hlink>
          <a:srgbClr val="FF0000"/>
        </a:hlink>
        <a:folHlink>
          <a:srgbClr val="8080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p new 2">
        <a:dk1>
          <a:srgbClr val="000066"/>
        </a:dk1>
        <a:lt1>
          <a:srgbClr val="CCECFF"/>
        </a:lt1>
        <a:dk2>
          <a:srgbClr val="000080"/>
        </a:dk2>
        <a:lt2>
          <a:srgbClr val="000000"/>
        </a:lt2>
        <a:accent1>
          <a:srgbClr val="9999FF"/>
        </a:accent1>
        <a:accent2>
          <a:srgbClr val="CC00FF"/>
        </a:accent2>
        <a:accent3>
          <a:srgbClr val="E2F4FF"/>
        </a:accent3>
        <a:accent4>
          <a:srgbClr val="000056"/>
        </a:accent4>
        <a:accent5>
          <a:srgbClr val="CACAFF"/>
        </a:accent5>
        <a:accent6>
          <a:srgbClr val="B900E7"/>
        </a:accent6>
        <a:hlink>
          <a:srgbClr val="00CC99"/>
        </a:hlink>
        <a:folHlink>
          <a:srgbClr val="0099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p new 3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B2B2B2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D5D5D5"/>
        </a:accent5>
        <a:accent6>
          <a:srgbClr val="797979"/>
        </a:accent6>
        <a:hlink>
          <a:srgbClr val="5F5F5F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p new 4">
        <a:dk1>
          <a:srgbClr val="000000"/>
        </a:dk1>
        <a:lt1>
          <a:srgbClr val="FFFFFF"/>
        </a:lt1>
        <a:dk2>
          <a:srgbClr val="660033"/>
        </a:dk2>
        <a:lt2>
          <a:srgbClr val="FFFF66"/>
        </a:lt2>
        <a:accent1>
          <a:srgbClr val="FF0033"/>
        </a:accent1>
        <a:accent2>
          <a:srgbClr val="CC6600"/>
        </a:accent2>
        <a:accent3>
          <a:srgbClr val="B8AAAD"/>
        </a:accent3>
        <a:accent4>
          <a:srgbClr val="DADADA"/>
        </a:accent4>
        <a:accent5>
          <a:srgbClr val="FFAAAD"/>
        </a:accent5>
        <a:accent6>
          <a:srgbClr val="B95C00"/>
        </a:accent6>
        <a:hlink>
          <a:srgbClr val="999933"/>
        </a:hlink>
        <a:folHlink>
          <a:srgbClr val="A50021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Designs\hp new.pot</Template>
  <TotalTime>9594</TotalTime>
  <Words>3655</Words>
  <Application>Microsoft Office PowerPoint</Application>
  <PresentationFormat>Custom</PresentationFormat>
  <Paragraphs>887</Paragraphs>
  <Slides>35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35</vt:i4>
      </vt:variant>
    </vt:vector>
  </HeadingPairs>
  <TitlesOfParts>
    <vt:vector size="41" baseType="lpstr">
      <vt:lpstr>Arial</vt:lpstr>
      <vt:lpstr>Hewlett</vt:lpstr>
      <vt:lpstr>Monotype Sorts</vt:lpstr>
      <vt:lpstr>Times New Roman</vt:lpstr>
      <vt:lpstr>Wingdings</vt:lpstr>
      <vt:lpstr>hp new</vt:lpstr>
      <vt:lpstr>EECS 583 – Class 4 If-conversion</vt:lpstr>
      <vt:lpstr>Announcements &amp; Reading Material</vt:lpstr>
      <vt:lpstr>From Last Time: Predicated Execution Example</vt:lpstr>
      <vt:lpstr>HPL-PD Compare-to-Predicate Operations (CMPPs)</vt:lpstr>
      <vt:lpstr>CMPP Action Specifiers</vt:lpstr>
      <vt:lpstr>OR-type Predicates</vt:lpstr>
      <vt:lpstr>Use of OR-type Predicates</vt:lpstr>
      <vt:lpstr>Homework Problem – Answer on next slide but don’t cheat!</vt:lpstr>
      <vt:lpstr>Homework Problem Answer</vt:lpstr>
      <vt:lpstr>If-conversion</vt:lpstr>
      <vt:lpstr>Running Example – Initial State</vt:lpstr>
      <vt:lpstr>Step 1: Backedge Coalescing</vt:lpstr>
      <vt:lpstr>Running Example – Backedge Coalescing</vt:lpstr>
      <vt:lpstr>Step 2: Control Dependence Analysis (CD)</vt:lpstr>
      <vt:lpstr>Control Dependences</vt:lpstr>
      <vt:lpstr>Control Dependence Example</vt:lpstr>
      <vt:lpstr>Running Example – CDs</vt:lpstr>
      <vt:lpstr>Algorithm for Control Dependence Analysis</vt:lpstr>
      <vt:lpstr>Running Example – Post Dominators</vt:lpstr>
      <vt:lpstr>Running Example – CDs Via Algorithm</vt:lpstr>
      <vt:lpstr>Running Example – CDs Via Algorithm (2)</vt:lpstr>
      <vt:lpstr>Running Example – CDs Via Algorithm (3)</vt:lpstr>
      <vt:lpstr>Step 3: Control Flow Substitution</vt:lpstr>
      <vt:lpstr>Predicate Creation</vt:lpstr>
      <vt:lpstr>CMPP Creation/Insertion</vt:lpstr>
      <vt:lpstr>Running Example – CMPP Creation</vt:lpstr>
      <vt:lpstr>Control Flow Substitution – The Rest</vt:lpstr>
      <vt:lpstr>Running Example – Control Flow Substitution</vt:lpstr>
      <vt:lpstr>Step 4: CMPP Compaction</vt:lpstr>
      <vt:lpstr>Running Example - CMPP Compaction</vt:lpstr>
      <vt:lpstr>Homework Problem</vt:lpstr>
      <vt:lpstr>Homework Problem Answer (1)</vt:lpstr>
      <vt:lpstr>Homework Problem Answer (2)</vt:lpstr>
      <vt:lpstr>Deciding When/What To If-convert</vt:lpstr>
      <vt:lpstr>For More on If-conversion/Predicated Execution</vt:lpstr>
    </vt:vector>
  </TitlesOfParts>
  <Company>University of Michigan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583 Lecture Notes</dc:title>
  <dc:creator>Scott Mahlke</dc:creator>
  <cp:lastModifiedBy>mahlke</cp:lastModifiedBy>
  <cp:revision>208</cp:revision>
  <cp:lastPrinted>2001-10-18T06:50:13Z</cp:lastPrinted>
  <dcterms:created xsi:type="dcterms:W3CDTF">1999-01-24T07:45:10Z</dcterms:created>
  <dcterms:modified xsi:type="dcterms:W3CDTF">2025-09-08T01:51:28Z</dcterms:modified>
</cp:coreProperties>
</file>