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trictFirstAndLastChars="0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56" r:id="rId2"/>
    <p:sldId id="361" r:id="rId3"/>
    <p:sldId id="377" r:id="rId4"/>
    <p:sldId id="380" r:id="rId5"/>
    <p:sldId id="372" r:id="rId6"/>
    <p:sldId id="373" r:id="rId7"/>
    <p:sldId id="378" r:id="rId8"/>
    <p:sldId id="316" r:id="rId9"/>
    <p:sldId id="318" r:id="rId10"/>
    <p:sldId id="362" r:id="rId11"/>
    <p:sldId id="350" r:id="rId12"/>
    <p:sldId id="329" r:id="rId13"/>
    <p:sldId id="352" r:id="rId14"/>
    <p:sldId id="379" r:id="rId15"/>
    <p:sldId id="332" r:id="rId16"/>
    <p:sldId id="344" r:id="rId17"/>
    <p:sldId id="324" r:id="rId18"/>
    <p:sldId id="333" r:id="rId19"/>
    <p:sldId id="334" r:id="rId20"/>
    <p:sldId id="335" r:id="rId21"/>
    <p:sldId id="337" r:id="rId22"/>
    <p:sldId id="339" r:id="rId23"/>
    <p:sldId id="338" r:id="rId24"/>
    <p:sldId id="340" r:id="rId25"/>
    <p:sldId id="336" r:id="rId26"/>
  </p:sldIdLst>
  <p:sldSz cx="10058400" cy="7772400"/>
  <p:notesSz cx="6858000" cy="90297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00">
          <p15:clr>
            <a:srgbClr val="A4A3A4"/>
          </p15:clr>
        </p15:guide>
        <p15:guide id="2" pos="307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45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CBCB"/>
    <a:srgbClr val="00FFFF"/>
    <a:srgbClr val="CCECFF"/>
    <a:srgbClr val="FFFF00"/>
    <a:srgbClr val="FF6600"/>
    <a:srgbClr val="CCFFFF"/>
    <a:srgbClr val="6666FF"/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20034" autoAdjust="0"/>
    <p:restoredTop sz="94660"/>
  </p:normalViewPr>
  <p:slideViewPr>
    <p:cSldViewPr>
      <p:cViewPr varScale="1">
        <p:scale>
          <a:sx n="101" d="100"/>
          <a:sy n="101" d="100"/>
        </p:scale>
        <p:origin x="174" y="120"/>
      </p:cViewPr>
      <p:guideLst>
        <p:guide orient="horz" pos="1200"/>
        <p:guide pos="3072"/>
      </p:guideLst>
    </p:cSldViewPr>
  </p:slideViewPr>
  <p:outlineViewPr>
    <p:cViewPr>
      <p:scale>
        <a:sx n="50" d="100"/>
        <a:sy n="50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67" d="100"/>
          <a:sy n="67" d="100"/>
        </p:scale>
        <p:origin x="-1478" y="-58"/>
      </p:cViewPr>
      <p:guideLst>
        <p:guide orient="horz" pos="2845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9.xml"/><Relationship Id="rId2" Type="http://schemas.openxmlformats.org/officeDocument/2006/relationships/slide" Target="slides/slide8.xml"/><Relationship Id="rId1" Type="http://schemas.openxmlformats.org/officeDocument/2006/relationships/slide" Target="slides/slide4.xml"/><Relationship Id="rId6" Type="http://schemas.openxmlformats.org/officeDocument/2006/relationships/slide" Target="slides/slide23.xml"/><Relationship Id="rId5" Type="http://schemas.openxmlformats.org/officeDocument/2006/relationships/slide" Target="slides/slide16.xml"/><Relationship Id="rId4" Type="http://schemas.openxmlformats.org/officeDocument/2006/relationships/slide" Target="slides/slide1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92438" cy="452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t" anchorCtr="0" compatLnSpc="1">
            <a:prstTxWarp prst="textNoShape">
              <a:avLst/>
            </a:prstTxWarp>
          </a:bodyPr>
          <a:lstStyle>
            <a:lvl1pPr defTabSz="887413">
              <a:defRPr sz="1000" i="1">
                <a:solidFill>
                  <a:srgbClr val="FF0033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78263" y="30163"/>
            <a:ext cx="299402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t" anchorCtr="0" compatLnSpc="1">
            <a:prstTxWarp prst="textNoShape">
              <a:avLst/>
            </a:prstTxWarp>
          </a:bodyPr>
          <a:lstStyle>
            <a:lvl1pPr algn="r" defTabSz="887413">
              <a:defRPr sz="1000" i="1">
                <a:solidFill>
                  <a:srgbClr val="FF0033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14288" y="8543925"/>
            <a:ext cx="2994026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b" anchorCtr="0" compatLnSpc="1">
            <a:prstTxWarp prst="textNoShape">
              <a:avLst/>
            </a:prstTxWarp>
          </a:bodyPr>
          <a:lstStyle>
            <a:lvl1pPr defTabSz="887413">
              <a:defRPr sz="1000" i="1">
                <a:solidFill>
                  <a:srgbClr val="FF0033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78263" y="8543925"/>
            <a:ext cx="299402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b" anchorCtr="0" compatLnSpc="1">
            <a:prstTxWarp prst="textNoShape">
              <a:avLst/>
            </a:prstTxWarp>
          </a:bodyPr>
          <a:lstStyle>
            <a:lvl1pPr algn="r" defTabSz="887413">
              <a:defRPr sz="1000" i="1" smtClean="0">
                <a:solidFill>
                  <a:srgbClr val="FF0033"/>
                </a:solidFill>
              </a:defRPr>
            </a:lvl1pPr>
          </a:lstStyle>
          <a:p>
            <a:pPr>
              <a:defRPr/>
            </a:pPr>
            <a:fld id="{B2C937B0-A6AB-4CEA-9A51-961AB972A8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757771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7463"/>
            <a:ext cx="297180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t" anchorCtr="0" compatLnSpc="1">
            <a:prstTxWarp prst="textNoShape">
              <a:avLst/>
            </a:prstTxWarp>
          </a:bodyPr>
          <a:lstStyle>
            <a:lvl1pPr defTabSz="977900"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17463"/>
            <a:ext cx="297180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t" anchorCtr="0" compatLnSpc="1">
            <a:prstTxWarp prst="textNoShape">
              <a:avLst/>
            </a:prstTxWarp>
          </a:bodyPr>
          <a:lstStyle>
            <a:lvl1pPr algn="r" defTabSz="977900"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68413" y="715963"/>
            <a:ext cx="4324350" cy="334168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9163" y="4305300"/>
            <a:ext cx="5019675" cy="4033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559" tIns="59330" rIns="90559" bIns="593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559800"/>
            <a:ext cx="297180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b" anchorCtr="0" compatLnSpc="1">
            <a:prstTxWarp prst="textNoShape">
              <a:avLst/>
            </a:prstTxWarp>
          </a:bodyPr>
          <a:lstStyle>
            <a:lvl1pPr defTabSz="977900"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559800"/>
            <a:ext cx="297180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b" anchorCtr="0" compatLnSpc="1">
            <a:prstTxWarp prst="textNoShape">
              <a:avLst/>
            </a:prstTxWarp>
          </a:bodyPr>
          <a:lstStyle>
            <a:lvl1pPr algn="r" defTabSz="977900"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F0EE4E5D-E24D-4015-BCB8-CDE47EA50D4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92786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71488"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46150"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430338"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908175"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fld id="{4961661D-5356-41FF-BC44-110B6D59D16B}" type="slidenum">
              <a:rPr lang="en-US" altLang="en-US">
                <a:solidFill>
                  <a:schemeClr val="tx1"/>
                </a:solidFill>
              </a:rPr>
              <a:pPr/>
              <a:t>0</a:t>
            </a:fld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2120" rIns="92120"/>
          <a:lstStyle/>
          <a:p>
            <a:endParaRPr lang="en-US" altLang="en-US" sz="1400" smtClean="0"/>
          </a:p>
        </p:txBody>
      </p:sp>
    </p:spTree>
    <p:extLst>
      <p:ext uri="{BB962C8B-B14F-4D97-AF65-F5344CB8AC3E}">
        <p14:creationId xmlns:p14="http://schemas.microsoft.com/office/powerpoint/2010/main" val="9630213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914400" y="3886200"/>
            <a:ext cx="7772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838200" y="2438400"/>
            <a:ext cx="7772400" cy="1447800"/>
          </a:xfrm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6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508125" y="4403725"/>
            <a:ext cx="7042150" cy="1987550"/>
          </a:xfrm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0" indent="0" algn="ctr">
              <a:buFont typeface="Monotype Sort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167820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574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838200"/>
            <a:ext cx="1962150" cy="6019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838200"/>
            <a:ext cx="5734050" cy="6019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9821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38200"/>
            <a:ext cx="7772400" cy="6159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90600" y="1641475"/>
            <a:ext cx="3771900" cy="5216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914900" y="1641475"/>
            <a:ext cx="3771900" cy="5216525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8766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38200"/>
            <a:ext cx="7772400" cy="6159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90600" y="1641475"/>
            <a:ext cx="3771900" cy="5216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914900" y="1641475"/>
            <a:ext cx="3771900" cy="5216525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4668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0487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338" y="4994275"/>
            <a:ext cx="8548687" cy="154463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5338" y="3294063"/>
            <a:ext cx="8548687" cy="1700212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571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600" y="1641475"/>
            <a:ext cx="3771900" cy="5216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641475"/>
            <a:ext cx="3771900" cy="5216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9270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11150"/>
            <a:ext cx="9051925" cy="1295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238" y="1739900"/>
            <a:ext cx="4443412" cy="7254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238" y="2465388"/>
            <a:ext cx="4443412" cy="4478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0163" y="1739900"/>
            <a:ext cx="4445000" cy="7254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0163" y="2465388"/>
            <a:ext cx="4445000" cy="4478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272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976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2673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09563"/>
            <a:ext cx="3308350" cy="1317625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238" y="309563"/>
            <a:ext cx="5622925" cy="66341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238" y="1627188"/>
            <a:ext cx="3308350" cy="53165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8840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675" y="5440363"/>
            <a:ext cx="6035675" cy="64293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675" y="693738"/>
            <a:ext cx="6035675" cy="4664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675" y="6083300"/>
            <a:ext cx="6035675" cy="9112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7487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2"/>
          <p:cNvSpPr>
            <a:spLocks noChangeShapeType="1"/>
          </p:cNvSpPr>
          <p:nvPr/>
        </p:nvSpPr>
        <p:spPr bwMode="auto">
          <a:xfrm>
            <a:off x="914400" y="1447800"/>
            <a:ext cx="7769225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838200"/>
            <a:ext cx="7772400" cy="61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1600" tIns="50800" rIns="1016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641475"/>
            <a:ext cx="7696200" cy="5216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1600" tIns="50800" rIns="1016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781800"/>
            <a:ext cx="34290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01600" tIns="50800" rIns="101600" bIns="50800" numCol="1" anchor="ctr" anchorCtr="0" compatLnSpc="1">
            <a:prstTxWarp prst="textNoShape">
              <a:avLst/>
            </a:prstTxWarp>
          </a:bodyPr>
          <a:lstStyle>
            <a:lvl1pPr defTabSz="1106488">
              <a:defRPr sz="1000" b="1" i="1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315200" y="6781800"/>
            <a:ext cx="152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01600" tIns="50800" rIns="101600" bIns="50800" numCol="1" anchor="ctr" anchorCtr="0" compatLnSpc="1">
            <a:prstTxWarp prst="textNoShape">
              <a:avLst/>
            </a:prstTxWarp>
          </a:bodyPr>
          <a:lstStyle>
            <a:lvl1pPr algn="r" defTabSz="1106488">
              <a:defRPr sz="1400">
                <a:solidFill>
                  <a:schemeClr val="tx2"/>
                </a:solidFill>
                <a:latin typeface="Hewlett" pitchFamily="82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914400" y="6858000"/>
            <a:ext cx="7772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4495800" y="6858000"/>
            <a:ext cx="6858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600" tIns="50800" rIns="101600" bIns="50800" anchor="ctr"/>
          <a:lstStyle>
            <a:lvl1pPr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defRPr/>
            </a:pPr>
            <a:r>
              <a:rPr lang="en-US" altLang="en-US" sz="1400" smtClean="0">
                <a:solidFill>
                  <a:schemeClr val="tx1"/>
                </a:solidFill>
              </a:rPr>
              <a:t>- </a:t>
            </a:r>
            <a:fld id="{D8FB4DDF-25C6-492F-99BF-BAB9715831ED}" type="slidenum">
              <a:rPr lang="en-US" altLang="en-US" sz="1400" smtClean="0">
                <a:solidFill>
                  <a:schemeClr val="tx1"/>
                </a:solidFill>
              </a:rPr>
              <a:pPr algn="ctr">
                <a:defRPr/>
              </a:pPr>
              <a:t>‹#›</a:t>
            </a:fld>
            <a:r>
              <a:rPr lang="en-US" altLang="en-US" sz="1400" smtClean="0">
                <a:solidFill>
                  <a:schemeClr val="tx1"/>
                </a:solidFill>
              </a:rPr>
              <a:t> -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  <p:sldLayoutId id="2147483769" r:id="rId10"/>
    <p:sldLayoutId id="2147483770" r:id="rId11"/>
    <p:sldLayoutId id="2147483771" r:id="rId12"/>
    <p:sldLayoutId id="2147483772" r:id="rId13"/>
  </p:sldLayoutIdLst>
  <p:txStyles>
    <p:titleStyle>
      <a:lvl1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2pPr>
      <a:lvl3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3pPr>
      <a:lvl4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4pPr>
      <a:lvl5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5pPr>
      <a:lvl6pPr marL="457200"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6pPr>
      <a:lvl7pPr marL="914400"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7pPr>
      <a:lvl8pPr marL="1371600"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8pPr>
      <a:lvl9pPr marL="1828800"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9pPr>
    </p:titleStyle>
    <p:bodyStyle>
      <a:lvl1pPr marL="377825" indent="-377825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75000"/>
        <a:buFont typeface="Monotype Sorts" pitchFamily="2" charset="2"/>
        <a:buChar char="v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806450" indent="-314325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100000"/>
        <a:buChar char="»"/>
        <a:defRPr sz="2000">
          <a:solidFill>
            <a:schemeClr val="tx1"/>
          </a:solidFill>
          <a:latin typeface="+mn-lt"/>
        </a:defRPr>
      </a:lvl2pPr>
      <a:lvl3pPr marL="1171575" indent="-250825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Wingdings" panose="05000000000000000000" pitchFamily="2" charset="2"/>
        <a:buChar char="Ÿ"/>
        <a:defRPr>
          <a:solidFill>
            <a:schemeClr val="tx1"/>
          </a:solidFill>
          <a:latin typeface="+mn-lt"/>
        </a:defRPr>
      </a:lvl3pPr>
      <a:lvl4pPr marL="1538288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65000"/>
        <a:buFont typeface="Monotype Sorts" pitchFamily="2" charset="2"/>
        <a:buChar char="u"/>
        <a:defRPr sz="1600">
          <a:solidFill>
            <a:schemeClr val="tx1"/>
          </a:solidFill>
          <a:latin typeface="+mn-lt"/>
        </a:defRPr>
      </a:lvl4pPr>
      <a:lvl5pPr marL="19050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5pPr>
      <a:lvl6pPr marL="23622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6pPr>
      <a:lvl7pPr marL="28194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7pPr>
      <a:lvl8pPr marL="32766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8pPr>
      <a:lvl9pPr marL="37338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llvm.org/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2438400"/>
            <a:ext cx="8305800" cy="1447800"/>
          </a:xfrm>
          <a:noFill/>
        </p:spPr>
        <p:txBody>
          <a:bodyPr lIns="111125" tIns="55562" rIns="111125" bIns="55562"/>
          <a:lstStyle/>
          <a:p>
            <a:r>
              <a:rPr lang="en-US" altLang="en-US" sz="4800" smtClean="0"/>
              <a:t>EECS 583 – Class 2</a:t>
            </a:r>
            <a:br>
              <a:rPr lang="en-US" altLang="en-US" sz="4800" smtClean="0"/>
            </a:br>
            <a:r>
              <a:rPr lang="en-US" altLang="en-US" sz="4800" smtClean="0">
                <a:solidFill>
                  <a:schemeClr val="tx2"/>
                </a:solidFill>
              </a:rPr>
              <a:t>Control Flow Analysis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08125" y="4403724"/>
            <a:ext cx="8169275" cy="2454275"/>
          </a:xfrm>
          <a:noFill/>
        </p:spPr>
        <p:txBody>
          <a:bodyPr lIns="111125" tIns="55562" rIns="111125" bIns="55562"/>
          <a:lstStyle/>
          <a:p>
            <a:pPr algn="l">
              <a:lnSpc>
                <a:spcPct val="80000"/>
              </a:lnSpc>
            </a:pPr>
            <a:endParaRPr lang="en-US" altLang="en-US" i="1" dirty="0" smtClean="0"/>
          </a:p>
          <a:p>
            <a:pPr algn="l">
              <a:lnSpc>
                <a:spcPct val="80000"/>
              </a:lnSpc>
            </a:pPr>
            <a:r>
              <a:rPr lang="en-US" altLang="en-US" i="1" dirty="0" smtClean="0"/>
              <a:t>University of Michigan</a:t>
            </a:r>
          </a:p>
          <a:p>
            <a:pPr algn="l">
              <a:lnSpc>
                <a:spcPct val="80000"/>
              </a:lnSpc>
            </a:pPr>
            <a:endParaRPr lang="en-US" altLang="en-US" i="1" dirty="0" smtClean="0"/>
          </a:p>
          <a:p>
            <a:pPr algn="l">
              <a:lnSpc>
                <a:spcPct val="80000"/>
              </a:lnSpc>
            </a:pPr>
            <a:r>
              <a:rPr lang="en-US" altLang="en-US" i="1" dirty="0" smtClean="0"/>
              <a:t>August 27, 2025</a:t>
            </a:r>
          </a:p>
          <a:p>
            <a:pPr algn="l">
              <a:lnSpc>
                <a:spcPct val="80000"/>
              </a:lnSpc>
            </a:pPr>
            <a:endParaRPr lang="en-US" altLang="en-US" i="1" dirty="0"/>
          </a:p>
          <a:p>
            <a:pPr algn="l">
              <a:lnSpc>
                <a:spcPct val="80000"/>
              </a:lnSpc>
            </a:pPr>
            <a:r>
              <a:rPr lang="en-US" altLang="en-US" sz="20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https://web.eecs.umich.edu/~</a:t>
            </a:r>
            <a:r>
              <a:rPr lang="en-US" altLang="en-US" sz="20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mahlke/courses/583f25</a:t>
            </a:r>
            <a:endParaRPr lang="en-US" altLang="en-US" sz="2000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l">
              <a:lnSpc>
                <a:spcPct val="80000"/>
              </a:lnSpc>
            </a:pPr>
            <a:endParaRPr lang="en-US" altLang="en-US" i="1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Dominator Tree</a:t>
            </a:r>
          </a:p>
        </p:txBody>
      </p:sp>
      <p:sp>
        <p:nvSpPr>
          <p:cNvPr id="15363" name="Text Box 34"/>
          <p:cNvSpPr txBox="1">
            <a:spLocks noChangeArrowheads="1"/>
          </p:cNvSpPr>
          <p:nvPr/>
        </p:nvSpPr>
        <p:spPr bwMode="auto">
          <a:xfrm>
            <a:off x="5943600" y="4572000"/>
            <a:ext cx="5556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BB1</a:t>
            </a:r>
          </a:p>
        </p:txBody>
      </p:sp>
      <p:sp>
        <p:nvSpPr>
          <p:cNvPr id="15364" name="Text Box 35"/>
          <p:cNvSpPr txBox="1">
            <a:spLocks noChangeArrowheads="1"/>
          </p:cNvSpPr>
          <p:nvPr/>
        </p:nvSpPr>
        <p:spPr bwMode="auto">
          <a:xfrm>
            <a:off x="5105400" y="5149850"/>
            <a:ext cx="5556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BB2</a:t>
            </a:r>
          </a:p>
        </p:txBody>
      </p:sp>
      <p:sp>
        <p:nvSpPr>
          <p:cNvPr id="15365" name="Text Box 36"/>
          <p:cNvSpPr txBox="1">
            <a:spLocks noChangeArrowheads="1"/>
          </p:cNvSpPr>
          <p:nvPr/>
        </p:nvSpPr>
        <p:spPr bwMode="auto">
          <a:xfrm>
            <a:off x="5943600" y="5149850"/>
            <a:ext cx="5556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BB3</a:t>
            </a:r>
          </a:p>
        </p:txBody>
      </p:sp>
      <p:sp>
        <p:nvSpPr>
          <p:cNvPr id="15366" name="Text Box 37"/>
          <p:cNvSpPr txBox="1">
            <a:spLocks noChangeArrowheads="1"/>
          </p:cNvSpPr>
          <p:nvPr/>
        </p:nvSpPr>
        <p:spPr bwMode="auto">
          <a:xfrm>
            <a:off x="6629400" y="5149850"/>
            <a:ext cx="5556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BB4</a:t>
            </a:r>
          </a:p>
        </p:txBody>
      </p:sp>
      <p:sp>
        <p:nvSpPr>
          <p:cNvPr id="15367" name="Text Box 38"/>
          <p:cNvSpPr txBox="1">
            <a:spLocks noChangeArrowheads="1"/>
          </p:cNvSpPr>
          <p:nvPr/>
        </p:nvSpPr>
        <p:spPr bwMode="auto">
          <a:xfrm>
            <a:off x="6705600" y="5638800"/>
            <a:ext cx="5556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BB6</a:t>
            </a:r>
          </a:p>
        </p:txBody>
      </p:sp>
      <p:sp>
        <p:nvSpPr>
          <p:cNvPr id="15368" name="Text Box 39"/>
          <p:cNvSpPr txBox="1">
            <a:spLocks noChangeArrowheads="1"/>
          </p:cNvSpPr>
          <p:nvPr/>
        </p:nvSpPr>
        <p:spPr bwMode="auto">
          <a:xfrm>
            <a:off x="6096000" y="5638800"/>
            <a:ext cx="5556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BB5</a:t>
            </a:r>
          </a:p>
        </p:txBody>
      </p:sp>
      <p:sp>
        <p:nvSpPr>
          <p:cNvPr id="15369" name="Text Box 40"/>
          <p:cNvSpPr txBox="1">
            <a:spLocks noChangeArrowheads="1"/>
          </p:cNvSpPr>
          <p:nvPr/>
        </p:nvSpPr>
        <p:spPr bwMode="auto">
          <a:xfrm>
            <a:off x="7391400" y="5638800"/>
            <a:ext cx="5556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BB7</a:t>
            </a:r>
          </a:p>
        </p:txBody>
      </p:sp>
      <p:sp>
        <p:nvSpPr>
          <p:cNvPr id="15370" name="Line 42"/>
          <p:cNvSpPr>
            <a:spLocks noChangeShapeType="1"/>
          </p:cNvSpPr>
          <p:nvPr/>
        </p:nvSpPr>
        <p:spPr bwMode="auto">
          <a:xfrm flipH="1">
            <a:off x="5410200" y="48768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1" name="Line 43"/>
          <p:cNvSpPr>
            <a:spLocks noChangeShapeType="1"/>
          </p:cNvSpPr>
          <p:nvPr/>
        </p:nvSpPr>
        <p:spPr bwMode="auto">
          <a:xfrm>
            <a:off x="6400800" y="4876800"/>
            <a:ext cx="4572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2" name="Text Box 48"/>
          <p:cNvSpPr txBox="1">
            <a:spLocks noChangeArrowheads="1"/>
          </p:cNvSpPr>
          <p:nvPr/>
        </p:nvSpPr>
        <p:spPr bwMode="auto">
          <a:xfrm>
            <a:off x="5105400" y="1600200"/>
            <a:ext cx="1571625" cy="1314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rgbClr val="FF0000"/>
                </a:solidFill>
              </a:rPr>
              <a:t>BB	DOM</a:t>
            </a:r>
          </a:p>
          <a:p>
            <a:r>
              <a:rPr lang="en-US" altLang="en-US" sz="1600">
                <a:solidFill>
                  <a:srgbClr val="FF0000"/>
                </a:solidFill>
              </a:rPr>
              <a:t>1	1</a:t>
            </a:r>
          </a:p>
          <a:p>
            <a:r>
              <a:rPr lang="en-US" altLang="en-US" sz="1600">
                <a:solidFill>
                  <a:srgbClr val="FF0000"/>
                </a:solidFill>
              </a:rPr>
              <a:t>2	1,2</a:t>
            </a:r>
          </a:p>
          <a:p>
            <a:r>
              <a:rPr lang="en-US" altLang="en-US" sz="1600">
                <a:solidFill>
                  <a:srgbClr val="FF0000"/>
                </a:solidFill>
              </a:rPr>
              <a:t>3	1,3</a:t>
            </a:r>
          </a:p>
          <a:p>
            <a:r>
              <a:rPr lang="en-US" altLang="en-US" sz="1600">
                <a:solidFill>
                  <a:srgbClr val="FF0000"/>
                </a:solidFill>
              </a:rPr>
              <a:t>4	1,4</a:t>
            </a:r>
          </a:p>
        </p:txBody>
      </p:sp>
      <p:sp>
        <p:nvSpPr>
          <p:cNvPr id="15373" name="Text Box 49"/>
          <p:cNvSpPr txBox="1">
            <a:spLocks noChangeArrowheads="1"/>
          </p:cNvSpPr>
          <p:nvPr/>
        </p:nvSpPr>
        <p:spPr bwMode="auto">
          <a:xfrm>
            <a:off x="6934200" y="1600200"/>
            <a:ext cx="1571625" cy="1069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rgbClr val="FF0000"/>
                </a:solidFill>
              </a:rPr>
              <a:t>BB	DOM</a:t>
            </a:r>
          </a:p>
          <a:p>
            <a:r>
              <a:rPr lang="en-US" altLang="en-US" sz="1600">
                <a:solidFill>
                  <a:srgbClr val="FF0000"/>
                </a:solidFill>
              </a:rPr>
              <a:t>5	1,4,5</a:t>
            </a:r>
          </a:p>
          <a:p>
            <a:r>
              <a:rPr lang="en-US" altLang="en-US" sz="1600">
                <a:solidFill>
                  <a:srgbClr val="FF0000"/>
                </a:solidFill>
              </a:rPr>
              <a:t>6	1,4,6</a:t>
            </a:r>
          </a:p>
          <a:p>
            <a:r>
              <a:rPr lang="en-US" altLang="en-US" sz="1600">
                <a:solidFill>
                  <a:srgbClr val="FF0000"/>
                </a:solidFill>
              </a:rPr>
              <a:t>7	1,4,7</a:t>
            </a:r>
          </a:p>
        </p:txBody>
      </p:sp>
      <p:sp>
        <p:nvSpPr>
          <p:cNvPr id="15374" name="Text Box 50"/>
          <p:cNvSpPr txBox="1">
            <a:spLocks noChangeArrowheads="1"/>
          </p:cNvSpPr>
          <p:nvPr/>
        </p:nvSpPr>
        <p:spPr bwMode="auto">
          <a:xfrm>
            <a:off x="6400800" y="6400800"/>
            <a:ext cx="1092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>
                <a:solidFill>
                  <a:schemeClr val="tx1"/>
                </a:solidFill>
              </a:rPr>
              <a:t>Dom tree</a:t>
            </a:r>
          </a:p>
        </p:txBody>
      </p:sp>
      <p:sp>
        <p:nvSpPr>
          <p:cNvPr id="15375" name="Text Box 51"/>
          <p:cNvSpPr txBox="1">
            <a:spLocks noChangeArrowheads="1"/>
          </p:cNvSpPr>
          <p:nvPr/>
        </p:nvSpPr>
        <p:spPr bwMode="auto">
          <a:xfrm>
            <a:off x="990600" y="1600200"/>
            <a:ext cx="34734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First BB is the root node, each node</a:t>
            </a:r>
          </a:p>
          <a:p>
            <a:r>
              <a:rPr lang="en-US" altLang="en-US">
                <a:solidFill>
                  <a:schemeClr val="tx1"/>
                </a:solidFill>
              </a:rPr>
              <a:t>dominates all of its descendants</a:t>
            </a:r>
          </a:p>
        </p:txBody>
      </p:sp>
      <p:sp>
        <p:nvSpPr>
          <p:cNvPr id="15376" name="Rectangle 52"/>
          <p:cNvSpPr>
            <a:spLocks noChangeArrowheads="1"/>
          </p:cNvSpPr>
          <p:nvPr/>
        </p:nvSpPr>
        <p:spPr bwMode="auto">
          <a:xfrm>
            <a:off x="4953000" y="1600200"/>
            <a:ext cx="3886200" cy="1371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5377" name="Rectangle 53"/>
          <p:cNvSpPr>
            <a:spLocks noChangeArrowheads="1"/>
          </p:cNvSpPr>
          <p:nvPr/>
        </p:nvSpPr>
        <p:spPr bwMode="auto">
          <a:xfrm>
            <a:off x="2057400" y="2819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15378" name="Rectangle 54"/>
          <p:cNvSpPr>
            <a:spLocks noChangeArrowheads="1"/>
          </p:cNvSpPr>
          <p:nvPr/>
        </p:nvSpPr>
        <p:spPr bwMode="auto">
          <a:xfrm>
            <a:off x="1447800" y="3581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15379" name="Rectangle 55"/>
          <p:cNvSpPr>
            <a:spLocks noChangeArrowheads="1"/>
          </p:cNvSpPr>
          <p:nvPr/>
        </p:nvSpPr>
        <p:spPr bwMode="auto">
          <a:xfrm>
            <a:off x="2133600" y="4343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15380" name="Rectangle 56"/>
          <p:cNvSpPr>
            <a:spLocks noChangeArrowheads="1"/>
          </p:cNvSpPr>
          <p:nvPr/>
        </p:nvSpPr>
        <p:spPr bwMode="auto">
          <a:xfrm>
            <a:off x="2590800" y="3581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15381" name="Rectangle 57"/>
          <p:cNvSpPr>
            <a:spLocks noChangeArrowheads="1"/>
          </p:cNvSpPr>
          <p:nvPr/>
        </p:nvSpPr>
        <p:spPr bwMode="auto">
          <a:xfrm>
            <a:off x="1524000" y="5105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BB5</a:t>
            </a:r>
          </a:p>
        </p:txBody>
      </p:sp>
      <p:sp>
        <p:nvSpPr>
          <p:cNvPr id="15382" name="Line 58"/>
          <p:cNvSpPr>
            <a:spLocks noChangeShapeType="1"/>
          </p:cNvSpPr>
          <p:nvPr/>
        </p:nvSpPr>
        <p:spPr bwMode="auto">
          <a:xfrm>
            <a:off x="2438400" y="32766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3" name="Line 59"/>
          <p:cNvSpPr>
            <a:spLocks noChangeShapeType="1"/>
          </p:cNvSpPr>
          <p:nvPr/>
        </p:nvSpPr>
        <p:spPr bwMode="auto">
          <a:xfrm flipH="1">
            <a:off x="1828800" y="32766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4" name="Rectangle 60"/>
          <p:cNvSpPr>
            <a:spLocks noChangeArrowheads="1"/>
          </p:cNvSpPr>
          <p:nvPr/>
        </p:nvSpPr>
        <p:spPr bwMode="auto">
          <a:xfrm>
            <a:off x="2590800" y="5105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BB6</a:t>
            </a:r>
          </a:p>
        </p:txBody>
      </p:sp>
      <p:sp>
        <p:nvSpPr>
          <p:cNvPr id="15385" name="Rectangle 61"/>
          <p:cNvSpPr>
            <a:spLocks noChangeArrowheads="1"/>
          </p:cNvSpPr>
          <p:nvPr/>
        </p:nvSpPr>
        <p:spPr bwMode="auto">
          <a:xfrm>
            <a:off x="2133600" y="5867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BB7</a:t>
            </a:r>
          </a:p>
        </p:txBody>
      </p:sp>
      <p:sp>
        <p:nvSpPr>
          <p:cNvPr id="15386" name="Line 62"/>
          <p:cNvSpPr>
            <a:spLocks noChangeShapeType="1"/>
          </p:cNvSpPr>
          <p:nvPr/>
        </p:nvSpPr>
        <p:spPr bwMode="auto">
          <a:xfrm>
            <a:off x="1828800" y="40386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7" name="Line 63"/>
          <p:cNvSpPr>
            <a:spLocks noChangeShapeType="1"/>
          </p:cNvSpPr>
          <p:nvPr/>
        </p:nvSpPr>
        <p:spPr bwMode="auto">
          <a:xfrm flipH="1">
            <a:off x="2514600" y="40386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8" name="Line 64"/>
          <p:cNvSpPr>
            <a:spLocks noChangeShapeType="1"/>
          </p:cNvSpPr>
          <p:nvPr/>
        </p:nvSpPr>
        <p:spPr bwMode="auto">
          <a:xfrm flipH="1">
            <a:off x="1905000" y="48006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9" name="Line 65"/>
          <p:cNvSpPr>
            <a:spLocks noChangeShapeType="1"/>
          </p:cNvSpPr>
          <p:nvPr/>
        </p:nvSpPr>
        <p:spPr bwMode="auto">
          <a:xfrm>
            <a:off x="2514600" y="48006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90" name="Line 66"/>
          <p:cNvSpPr>
            <a:spLocks noChangeShapeType="1"/>
          </p:cNvSpPr>
          <p:nvPr/>
        </p:nvSpPr>
        <p:spPr bwMode="auto">
          <a:xfrm>
            <a:off x="1905000" y="55626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91" name="Line 67"/>
          <p:cNvSpPr>
            <a:spLocks noChangeShapeType="1"/>
          </p:cNvSpPr>
          <p:nvPr/>
        </p:nvSpPr>
        <p:spPr bwMode="auto">
          <a:xfrm flipH="1">
            <a:off x="2514600" y="55626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92" name="Line 72"/>
          <p:cNvSpPr>
            <a:spLocks noChangeShapeType="1"/>
          </p:cNvSpPr>
          <p:nvPr/>
        </p:nvSpPr>
        <p:spPr bwMode="auto">
          <a:xfrm>
            <a:off x="2667000" y="63246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93" name="Line 73"/>
          <p:cNvSpPr>
            <a:spLocks noChangeShapeType="1"/>
          </p:cNvSpPr>
          <p:nvPr/>
        </p:nvSpPr>
        <p:spPr bwMode="auto">
          <a:xfrm>
            <a:off x="2667000" y="6477000"/>
            <a:ext cx="1143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94" name="Line 74"/>
          <p:cNvSpPr>
            <a:spLocks noChangeShapeType="1"/>
          </p:cNvSpPr>
          <p:nvPr/>
        </p:nvSpPr>
        <p:spPr bwMode="auto">
          <a:xfrm flipH="1">
            <a:off x="2895600" y="4267200"/>
            <a:ext cx="152400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95" name="Line 75"/>
          <p:cNvSpPr>
            <a:spLocks noChangeShapeType="1"/>
          </p:cNvSpPr>
          <p:nvPr/>
        </p:nvSpPr>
        <p:spPr bwMode="auto">
          <a:xfrm flipV="1">
            <a:off x="3810000" y="4267200"/>
            <a:ext cx="0" cy="2209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96" name="Line 76"/>
          <p:cNvSpPr>
            <a:spLocks noChangeShapeType="1"/>
          </p:cNvSpPr>
          <p:nvPr/>
        </p:nvSpPr>
        <p:spPr bwMode="auto">
          <a:xfrm>
            <a:off x="3048000" y="4267200"/>
            <a:ext cx="762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97" name="Line 77"/>
          <p:cNvSpPr>
            <a:spLocks noChangeShapeType="1"/>
          </p:cNvSpPr>
          <p:nvPr/>
        </p:nvSpPr>
        <p:spPr bwMode="auto">
          <a:xfrm>
            <a:off x="6172200" y="48768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98" name="Line 78"/>
          <p:cNvSpPr>
            <a:spLocks noChangeShapeType="1"/>
          </p:cNvSpPr>
          <p:nvPr/>
        </p:nvSpPr>
        <p:spPr bwMode="auto">
          <a:xfrm flipH="1">
            <a:off x="6400800" y="5410200"/>
            <a:ext cx="5334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99" name="Line 79"/>
          <p:cNvSpPr>
            <a:spLocks noChangeShapeType="1"/>
          </p:cNvSpPr>
          <p:nvPr/>
        </p:nvSpPr>
        <p:spPr bwMode="auto">
          <a:xfrm>
            <a:off x="6934200" y="54102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400" name="Line 80"/>
          <p:cNvSpPr>
            <a:spLocks noChangeShapeType="1"/>
          </p:cNvSpPr>
          <p:nvPr/>
        </p:nvSpPr>
        <p:spPr bwMode="auto">
          <a:xfrm>
            <a:off x="6934200" y="5410200"/>
            <a:ext cx="6858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Dominator Tree Example</a:t>
            </a:r>
          </a:p>
        </p:txBody>
      </p:sp>
      <p:sp>
        <p:nvSpPr>
          <p:cNvPr id="16387" name="Text Box 1036"/>
          <p:cNvSpPr txBox="1">
            <a:spLocks noChangeArrowheads="1"/>
          </p:cNvSpPr>
          <p:nvPr/>
        </p:nvSpPr>
        <p:spPr bwMode="auto">
          <a:xfrm>
            <a:off x="395288" y="1535113"/>
            <a:ext cx="274320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/>
              <a:t>Draw the dominator tree</a:t>
            </a:r>
          </a:p>
        </p:txBody>
      </p:sp>
      <p:sp>
        <p:nvSpPr>
          <p:cNvPr id="16388" name="Rectangle 15"/>
          <p:cNvSpPr>
            <a:spLocks noChangeArrowheads="1"/>
          </p:cNvSpPr>
          <p:nvPr/>
        </p:nvSpPr>
        <p:spPr bwMode="auto">
          <a:xfrm>
            <a:off x="4648200" y="25908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16389" name="Rectangle 16"/>
          <p:cNvSpPr>
            <a:spLocks noChangeArrowheads="1"/>
          </p:cNvSpPr>
          <p:nvPr/>
        </p:nvSpPr>
        <p:spPr bwMode="auto">
          <a:xfrm>
            <a:off x="3962400" y="3276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16390" name="Rectangle 17"/>
          <p:cNvSpPr>
            <a:spLocks noChangeArrowheads="1"/>
          </p:cNvSpPr>
          <p:nvPr/>
        </p:nvSpPr>
        <p:spPr bwMode="auto">
          <a:xfrm>
            <a:off x="5105400" y="41148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BB5</a:t>
            </a:r>
          </a:p>
        </p:txBody>
      </p:sp>
      <p:sp>
        <p:nvSpPr>
          <p:cNvPr id="16391" name="Rectangle 18"/>
          <p:cNvSpPr>
            <a:spLocks noChangeArrowheads="1"/>
          </p:cNvSpPr>
          <p:nvPr/>
        </p:nvSpPr>
        <p:spPr bwMode="auto">
          <a:xfrm>
            <a:off x="3962400" y="41148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16392" name="Oval 19"/>
          <p:cNvSpPr>
            <a:spLocks noChangeArrowheads="1"/>
          </p:cNvSpPr>
          <p:nvPr/>
        </p:nvSpPr>
        <p:spPr bwMode="auto">
          <a:xfrm>
            <a:off x="3505200" y="1828800"/>
            <a:ext cx="762000" cy="381000"/>
          </a:xfrm>
          <a:prstGeom prst="ellipse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dirty="0">
                <a:solidFill>
                  <a:schemeClr val="tx1"/>
                </a:solidFill>
              </a:rPr>
              <a:t>Entry</a:t>
            </a:r>
          </a:p>
        </p:txBody>
      </p:sp>
      <p:sp>
        <p:nvSpPr>
          <p:cNvPr id="16393" name="Oval 20"/>
          <p:cNvSpPr>
            <a:spLocks noChangeArrowheads="1"/>
          </p:cNvSpPr>
          <p:nvPr/>
        </p:nvSpPr>
        <p:spPr bwMode="auto">
          <a:xfrm>
            <a:off x="4648200" y="6400800"/>
            <a:ext cx="762000" cy="381000"/>
          </a:xfrm>
          <a:prstGeom prst="ellipse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Exit</a:t>
            </a:r>
          </a:p>
        </p:txBody>
      </p:sp>
      <p:sp>
        <p:nvSpPr>
          <p:cNvPr id="16394" name="Line 21"/>
          <p:cNvSpPr>
            <a:spLocks noChangeShapeType="1"/>
          </p:cNvSpPr>
          <p:nvPr/>
        </p:nvSpPr>
        <p:spPr bwMode="auto">
          <a:xfrm>
            <a:off x="5029200" y="22860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5" name="Line 22"/>
          <p:cNvSpPr>
            <a:spLocks noChangeShapeType="1"/>
          </p:cNvSpPr>
          <p:nvPr/>
        </p:nvSpPr>
        <p:spPr bwMode="auto">
          <a:xfrm>
            <a:off x="5029200" y="60960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6" name="Rectangle 23"/>
          <p:cNvSpPr>
            <a:spLocks noChangeArrowheads="1"/>
          </p:cNvSpPr>
          <p:nvPr/>
        </p:nvSpPr>
        <p:spPr bwMode="auto">
          <a:xfrm>
            <a:off x="4648200" y="49530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BB6</a:t>
            </a:r>
          </a:p>
        </p:txBody>
      </p:sp>
      <p:sp>
        <p:nvSpPr>
          <p:cNvPr id="16397" name="Line 24"/>
          <p:cNvSpPr>
            <a:spLocks noChangeShapeType="1"/>
          </p:cNvSpPr>
          <p:nvPr/>
        </p:nvSpPr>
        <p:spPr bwMode="auto">
          <a:xfrm>
            <a:off x="5029200" y="54102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8" name="Rectangle 25"/>
          <p:cNvSpPr>
            <a:spLocks noChangeArrowheads="1"/>
          </p:cNvSpPr>
          <p:nvPr/>
        </p:nvSpPr>
        <p:spPr bwMode="auto">
          <a:xfrm>
            <a:off x="4648200" y="18288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16399" name="Line 26"/>
          <p:cNvSpPr>
            <a:spLocks noChangeShapeType="1"/>
          </p:cNvSpPr>
          <p:nvPr/>
        </p:nvSpPr>
        <p:spPr bwMode="auto">
          <a:xfrm>
            <a:off x="4267200" y="2057400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0" name="Line 27"/>
          <p:cNvSpPr>
            <a:spLocks noChangeShapeType="1"/>
          </p:cNvSpPr>
          <p:nvPr/>
        </p:nvSpPr>
        <p:spPr bwMode="auto">
          <a:xfrm>
            <a:off x="5181600" y="22860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1" name="Line 28"/>
          <p:cNvSpPr>
            <a:spLocks noChangeShapeType="1"/>
          </p:cNvSpPr>
          <p:nvPr/>
        </p:nvSpPr>
        <p:spPr bwMode="auto">
          <a:xfrm>
            <a:off x="5181600" y="2438400"/>
            <a:ext cx="1219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2" name="Line 29"/>
          <p:cNvSpPr>
            <a:spLocks noChangeShapeType="1"/>
          </p:cNvSpPr>
          <p:nvPr/>
        </p:nvSpPr>
        <p:spPr bwMode="auto">
          <a:xfrm>
            <a:off x="6400800" y="2438400"/>
            <a:ext cx="0" cy="3048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3" name="Line 30"/>
          <p:cNvSpPr>
            <a:spLocks noChangeShapeType="1"/>
          </p:cNvSpPr>
          <p:nvPr/>
        </p:nvSpPr>
        <p:spPr bwMode="auto">
          <a:xfrm>
            <a:off x="5181600" y="5486400"/>
            <a:ext cx="1219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4" name="Line 31"/>
          <p:cNvSpPr>
            <a:spLocks noChangeShapeType="1"/>
          </p:cNvSpPr>
          <p:nvPr/>
        </p:nvSpPr>
        <p:spPr bwMode="auto">
          <a:xfrm>
            <a:off x="5181600" y="54864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5" name="Rectangle 32"/>
          <p:cNvSpPr>
            <a:spLocks noChangeArrowheads="1"/>
          </p:cNvSpPr>
          <p:nvPr/>
        </p:nvSpPr>
        <p:spPr bwMode="auto">
          <a:xfrm>
            <a:off x="4648200" y="56388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BB7</a:t>
            </a:r>
          </a:p>
        </p:txBody>
      </p:sp>
      <p:sp>
        <p:nvSpPr>
          <p:cNvPr id="16406" name="Line 33"/>
          <p:cNvSpPr>
            <a:spLocks noChangeShapeType="1"/>
          </p:cNvSpPr>
          <p:nvPr/>
        </p:nvSpPr>
        <p:spPr bwMode="auto">
          <a:xfrm>
            <a:off x="4343400" y="3733800"/>
            <a:ext cx="1066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7" name="Line 34"/>
          <p:cNvSpPr>
            <a:spLocks noChangeShapeType="1"/>
          </p:cNvSpPr>
          <p:nvPr/>
        </p:nvSpPr>
        <p:spPr bwMode="auto">
          <a:xfrm flipH="1">
            <a:off x="4343400" y="3048000"/>
            <a:ext cx="6858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8" name="Line 35"/>
          <p:cNvSpPr>
            <a:spLocks noChangeShapeType="1"/>
          </p:cNvSpPr>
          <p:nvPr/>
        </p:nvSpPr>
        <p:spPr bwMode="auto">
          <a:xfrm>
            <a:off x="5029200" y="3048000"/>
            <a:ext cx="533400" cy="1066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9" name="Line 36"/>
          <p:cNvSpPr>
            <a:spLocks noChangeShapeType="1"/>
          </p:cNvSpPr>
          <p:nvPr/>
        </p:nvSpPr>
        <p:spPr bwMode="auto">
          <a:xfrm>
            <a:off x="4267200" y="373380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10" name="Line 37"/>
          <p:cNvSpPr>
            <a:spLocks noChangeShapeType="1"/>
          </p:cNvSpPr>
          <p:nvPr/>
        </p:nvSpPr>
        <p:spPr bwMode="auto">
          <a:xfrm>
            <a:off x="4343400" y="4572000"/>
            <a:ext cx="6096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11" name="Line 38"/>
          <p:cNvSpPr>
            <a:spLocks noChangeShapeType="1"/>
          </p:cNvSpPr>
          <p:nvPr/>
        </p:nvSpPr>
        <p:spPr bwMode="auto">
          <a:xfrm flipH="1">
            <a:off x="5105400" y="4572000"/>
            <a:ext cx="3810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12" name="Line 39"/>
          <p:cNvSpPr>
            <a:spLocks noChangeShapeType="1"/>
          </p:cNvSpPr>
          <p:nvPr/>
        </p:nvSpPr>
        <p:spPr bwMode="auto">
          <a:xfrm>
            <a:off x="4191000" y="45720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13" name="Line 40"/>
          <p:cNvSpPr>
            <a:spLocks noChangeShapeType="1"/>
          </p:cNvSpPr>
          <p:nvPr/>
        </p:nvSpPr>
        <p:spPr bwMode="auto">
          <a:xfrm flipH="1">
            <a:off x="3733800" y="4724400"/>
            <a:ext cx="457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14" name="Line 41"/>
          <p:cNvSpPr>
            <a:spLocks noChangeShapeType="1"/>
          </p:cNvSpPr>
          <p:nvPr/>
        </p:nvSpPr>
        <p:spPr bwMode="auto">
          <a:xfrm flipV="1">
            <a:off x="3733800" y="3124200"/>
            <a:ext cx="0" cy="1600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15" name="Line 42"/>
          <p:cNvSpPr>
            <a:spLocks noChangeShapeType="1"/>
          </p:cNvSpPr>
          <p:nvPr/>
        </p:nvSpPr>
        <p:spPr bwMode="auto">
          <a:xfrm>
            <a:off x="3733800" y="3124200"/>
            <a:ext cx="30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16" name="Line 43"/>
          <p:cNvSpPr>
            <a:spLocks noChangeShapeType="1"/>
          </p:cNvSpPr>
          <p:nvPr/>
        </p:nvSpPr>
        <p:spPr bwMode="auto">
          <a:xfrm>
            <a:off x="4038600" y="31242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399569" y="2330521"/>
            <a:ext cx="1941557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BB	DOM</a:t>
            </a:r>
          </a:p>
          <a:p>
            <a:r>
              <a:rPr lang="en-US" dirty="0" smtClean="0"/>
              <a:t>1	E,1</a:t>
            </a:r>
          </a:p>
          <a:p>
            <a:r>
              <a:rPr lang="en-US" dirty="0" smtClean="0"/>
              <a:t>2	E,1,2</a:t>
            </a:r>
          </a:p>
          <a:p>
            <a:r>
              <a:rPr lang="en-US" dirty="0" smtClean="0"/>
              <a:t>3	E,1,2,3</a:t>
            </a:r>
          </a:p>
          <a:p>
            <a:r>
              <a:rPr lang="en-US" dirty="0" smtClean="0"/>
              <a:t>4	E,1,2,3,4</a:t>
            </a:r>
          </a:p>
          <a:p>
            <a:r>
              <a:rPr lang="en-US" dirty="0" smtClean="0"/>
              <a:t>5	E,1,2,5</a:t>
            </a:r>
          </a:p>
          <a:p>
            <a:r>
              <a:rPr lang="en-US" dirty="0" smtClean="0"/>
              <a:t>6	E,1,2,6</a:t>
            </a:r>
          </a:p>
          <a:p>
            <a:r>
              <a:rPr lang="en-US" dirty="0" smtClean="0"/>
              <a:t>7	E,1,7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Post Dominator (PDOM)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400" smtClean="0"/>
              <a:t>Reverse of dominator</a:t>
            </a:r>
          </a:p>
          <a:p>
            <a:pPr>
              <a:lnSpc>
                <a:spcPct val="90000"/>
              </a:lnSpc>
            </a:pPr>
            <a:r>
              <a:rPr lang="en-US" altLang="en-US" sz="2400" u="sng" smtClean="0"/>
              <a:t>Defn: Post Dominator</a:t>
            </a:r>
            <a:r>
              <a:rPr lang="en-US" altLang="en-US" sz="2400" smtClean="0"/>
              <a:t> – Given a CFG(V, E, Entry, Exit), a node x post dominates a node y, if every path from y to the Exit contains x</a:t>
            </a:r>
          </a:p>
          <a:p>
            <a:pPr>
              <a:lnSpc>
                <a:spcPct val="90000"/>
              </a:lnSpc>
            </a:pPr>
            <a:r>
              <a:rPr lang="en-US" altLang="en-US" sz="2400" smtClean="0"/>
              <a:t>Intuition</a:t>
            </a:r>
          </a:p>
          <a:p>
            <a:pPr lvl="1">
              <a:lnSpc>
                <a:spcPct val="90000"/>
              </a:lnSpc>
            </a:pPr>
            <a:r>
              <a:rPr lang="en-US" altLang="en-US" sz="2000" smtClean="0"/>
              <a:t>Given some BB, which blocks are guaranteed to have executed after executing the BB</a:t>
            </a:r>
          </a:p>
          <a:p>
            <a:pPr>
              <a:lnSpc>
                <a:spcPct val="90000"/>
              </a:lnSpc>
            </a:pPr>
            <a:r>
              <a:rPr lang="en-US" altLang="en-US" sz="2400" smtClean="0"/>
              <a:t>pdom(BBi) = set of BBs that post dominate BBi</a:t>
            </a:r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914900" y="1641475"/>
            <a:ext cx="4076700" cy="52165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400" smtClean="0"/>
              <a:t>Initialization</a:t>
            </a:r>
          </a:p>
          <a:p>
            <a:pPr lvl="1">
              <a:lnSpc>
                <a:spcPct val="90000"/>
              </a:lnSpc>
            </a:pPr>
            <a:r>
              <a:rPr lang="en-US" altLang="en-US" sz="2000" smtClean="0"/>
              <a:t>Pdom(exit) = exit</a:t>
            </a:r>
          </a:p>
          <a:p>
            <a:pPr lvl="1">
              <a:lnSpc>
                <a:spcPct val="90000"/>
              </a:lnSpc>
            </a:pPr>
            <a:r>
              <a:rPr lang="en-US" altLang="en-US" sz="2000" smtClean="0"/>
              <a:t>Pdom(everything else) = all nodes</a:t>
            </a:r>
          </a:p>
          <a:p>
            <a:pPr>
              <a:lnSpc>
                <a:spcPct val="90000"/>
              </a:lnSpc>
            </a:pPr>
            <a:r>
              <a:rPr lang="en-US" altLang="en-US" sz="2400" smtClean="0"/>
              <a:t>Iterative computation</a:t>
            </a:r>
          </a:p>
          <a:p>
            <a:pPr lvl="1">
              <a:lnSpc>
                <a:spcPct val="90000"/>
              </a:lnSpc>
            </a:pPr>
            <a:r>
              <a:rPr lang="en-US" altLang="en-US" sz="2000" smtClean="0"/>
              <a:t>while change, do</a:t>
            </a:r>
          </a:p>
          <a:p>
            <a:pPr lvl="2">
              <a:lnSpc>
                <a:spcPct val="90000"/>
              </a:lnSpc>
            </a:pPr>
            <a:r>
              <a:rPr lang="en-US" altLang="en-US" sz="1800" smtClean="0"/>
              <a:t>change = false</a:t>
            </a:r>
          </a:p>
          <a:p>
            <a:pPr lvl="2">
              <a:lnSpc>
                <a:spcPct val="90000"/>
              </a:lnSpc>
            </a:pPr>
            <a:r>
              <a:rPr lang="en-US" altLang="en-US" sz="1800" smtClean="0"/>
              <a:t>for each BB (except the exit BB)</a:t>
            </a:r>
          </a:p>
          <a:p>
            <a:pPr lvl="3">
              <a:lnSpc>
                <a:spcPct val="90000"/>
              </a:lnSpc>
            </a:pPr>
            <a:r>
              <a:rPr lang="en-US" altLang="en-US" sz="1600" smtClean="0"/>
              <a:t>tmp(BB) = BB + {intersect of pdom of all successor BB’s}</a:t>
            </a:r>
          </a:p>
          <a:p>
            <a:pPr lvl="3">
              <a:lnSpc>
                <a:spcPct val="90000"/>
              </a:lnSpc>
            </a:pPr>
            <a:r>
              <a:rPr lang="en-US" altLang="en-US" sz="1600" smtClean="0"/>
              <a:t>if (tmp(BB) != pdom(BB))</a:t>
            </a:r>
          </a:p>
          <a:p>
            <a:pPr lvl="4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1600" smtClean="0"/>
              <a:t>   pdom(BB) = tmp(BB)</a:t>
            </a:r>
          </a:p>
          <a:p>
            <a:pPr lvl="4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1600" smtClean="0"/>
              <a:t>    change = true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Post Dominator Example 1</a:t>
            </a:r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4419600" y="3200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3810000" y="3962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4495800" y="4724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18438" name="Rectangle 6"/>
          <p:cNvSpPr>
            <a:spLocks noChangeArrowheads="1"/>
          </p:cNvSpPr>
          <p:nvPr/>
        </p:nvSpPr>
        <p:spPr bwMode="auto">
          <a:xfrm>
            <a:off x="4953000" y="3962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18439" name="Line 8"/>
          <p:cNvSpPr>
            <a:spLocks noChangeShapeType="1"/>
          </p:cNvSpPr>
          <p:nvPr/>
        </p:nvSpPr>
        <p:spPr bwMode="auto">
          <a:xfrm>
            <a:off x="4800600" y="36576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0" name="Line 9"/>
          <p:cNvSpPr>
            <a:spLocks noChangeShapeType="1"/>
          </p:cNvSpPr>
          <p:nvPr/>
        </p:nvSpPr>
        <p:spPr bwMode="auto">
          <a:xfrm flipH="1">
            <a:off x="4191000" y="36576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1" name="Line 12"/>
          <p:cNvSpPr>
            <a:spLocks noChangeShapeType="1"/>
          </p:cNvSpPr>
          <p:nvPr/>
        </p:nvSpPr>
        <p:spPr bwMode="auto">
          <a:xfrm>
            <a:off x="4191000" y="44196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2" name="Line 13"/>
          <p:cNvSpPr>
            <a:spLocks noChangeShapeType="1"/>
          </p:cNvSpPr>
          <p:nvPr/>
        </p:nvSpPr>
        <p:spPr bwMode="auto">
          <a:xfrm flipH="1">
            <a:off x="4876800" y="44196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3" name="Oval 18"/>
          <p:cNvSpPr>
            <a:spLocks noChangeArrowheads="1"/>
          </p:cNvSpPr>
          <p:nvPr/>
        </p:nvSpPr>
        <p:spPr bwMode="auto">
          <a:xfrm>
            <a:off x="4419600" y="2514600"/>
            <a:ext cx="762000" cy="381000"/>
          </a:xfrm>
          <a:prstGeom prst="ellipse">
            <a:avLst/>
          </a:prstGeom>
          <a:solidFill>
            <a:srgbClr val="CBCBCB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Entry</a:t>
            </a:r>
          </a:p>
        </p:txBody>
      </p:sp>
      <p:sp>
        <p:nvSpPr>
          <p:cNvPr id="18444" name="Oval 19"/>
          <p:cNvSpPr>
            <a:spLocks noChangeArrowheads="1"/>
          </p:cNvSpPr>
          <p:nvPr/>
        </p:nvSpPr>
        <p:spPr bwMode="auto">
          <a:xfrm>
            <a:off x="4495800" y="5486400"/>
            <a:ext cx="762000" cy="381000"/>
          </a:xfrm>
          <a:prstGeom prst="ellipse">
            <a:avLst/>
          </a:prstGeom>
          <a:solidFill>
            <a:srgbClr val="CBCBCB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Exit</a:t>
            </a:r>
          </a:p>
        </p:txBody>
      </p:sp>
      <p:sp>
        <p:nvSpPr>
          <p:cNvPr id="18445" name="Line 20"/>
          <p:cNvSpPr>
            <a:spLocks noChangeShapeType="1"/>
          </p:cNvSpPr>
          <p:nvPr/>
        </p:nvSpPr>
        <p:spPr bwMode="auto">
          <a:xfrm>
            <a:off x="4800600" y="28956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6" name="Line 21"/>
          <p:cNvSpPr>
            <a:spLocks noChangeShapeType="1"/>
          </p:cNvSpPr>
          <p:nvPr/>
        </p:nvSpPr>
        <p:spPr bwMode="auto">
          <a:xfrm>
            <a:off x="4876800" y="51816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Post Dominator Example 2</a:t>
            </a:r>
          </a:p>
        </p:txBody>
      </p:sp>
      <p:sp>
        <p:nvSpPr>
          <p:cNvPr id="19459" name="Rectangle 22"/>
          <p:cNvSpPr>
            <a:spLocks noChangeArrowheads="1"/>
          </p:cNvSpPr>
          <p:nvPr/>
        </p:nvSpPr>
        <p:spPr bwMode="auto">
          <a:xfrm>
            <a:off x="4495800" y="23622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19460" name="Rectangle 23"/>
          <p:cNvSpPr>
            <a:spLocks noChangeArrowheads="1"/>
          </p:cNvSpPr>
          <p:nvPr/>
        </p:nvSpPr>
        <p:spPr bwMode="auto">
          <a:xfrm>
            <a:off x="3810000" y="30480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19461" name="Rectangle 24"/>
          <p:cNvSpPr>
            <a:spLocks noChangeArrowheads="1"/>
          </p:cNvSpPr>
          <p:nvPr/>
        </p:nvSpPr>
        <p:spPr bwMode="auto">
          <a:xfrm>
            <a:off x="4953000" y="38862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BB5</a:t>
            </a:r>
          </a:p>
        </p:txBody>
      </p:sp>
      <p:sp>
        <p:nvSpPr>
          <p:cNvPr id="19462" name="Rectangle 25"/>
          <p:cNvSpPr>
            <a:spLocks noChangeArrowheads="1"/>
          </p:cNvSpPr>
          <p:nvPr/>
        </p:nvSpPr>
        <p:spPr bwMode="auto">
          <a:xfrm>
            <a:off x="3810000" y="38862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19463" name="Oval 26"/>
          <p:cNvSpPr>
            <a:spLocks noChangeArrowheads="1"/>
          </p:cNvSpPr>
          <p:nvPr/>
        </p:nvSpPr>
        <p:spPr bwMode="auto">
          <a:xfrm>
            <a:off x="3352800" y="1600200"/>
            <a:ext cx="762000" cy="381000"/>
          </a:xfrm>
          <a:prstGeom prst="ellipse">
            <a:avLst/>
          </a:prstGeom>
          <a:solidFill>
            <a:srgbClr val="CBCBCB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Entry</a:t>
            </a:r>
          </a:p>
        </p:txBody>
      </p:sp>
      <p:sp>
        <p:nvSpPr>
          <p:cNvPr id="19464" name="Oval 27"/>
          <p:cNvSpPr>
            <a:spLocks noChangeArrowheads="1"/>
          </p:cNvSpPr>
          <p:nvPr/>
        </p:nvSpPr>
        <p:spPr bwMode="auto">
          <a:xfrm>
            <a:off x="4495800" y="6172200"/>
            <a:ext cx="762000" cy="381000"/>
          </a:xfrm>
          <a:prstGeom prst="ellipse">
            <a:avLst/>
          </a:prstGeom>
          <a:solidFill>
            <a:srgbClr val="CBCBCB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Exit</a:t>
            </a:r>
          </a:p>
        </p:txBody>
      </p:sp>
      <p:sp>
        <p:nvSpPr>
          <p:cNvPr id="19465" name="Line 28"/>
          <p:cNvSpPr>
            <a:spLocks noChangeShapeType="1"/>
          </p:cNvSpPr>
          <p:nvPr/>
        </p:nvSpPr>
        <p:spPr bwMode="auto">
          <a:xfrm>
            <a:off x="4876800" y="2057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6" name="Line 29"/>
          <p:cNvSpPr>
            <a:spLocks noChangeShapeType="1"/>
          </p:cNvSpPr>
          <p:nvPr/>
        </p:nvSpPr>
        <p:spPr bwMode="auto">
          <a:xfrm>
            <a:off x="4876800" y="5867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7" name="Rectangle 30"/>
          <p:cNvSpPr>
            <a:spLocks noChangeArrowheads="1"/>
          </p:cNvSpPr>
          <p:nvPr/>
        </p:nvSpPr>
        <p:spPr bwMode="auto">
          <a:xfrm>
            <a:off x="4495800" y="4724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BB6</a:t>
            </a:r>
          </a:p>
        </p:txBody>
      </p:sp>
      <p:sp>
        <p:nvSpPr>
          <p:cNvPr id="19468" name="Line 31"/>
          <p:cNvSpPr>
            <a:spLocks noChangeShapeType="1"/>
          </p:cNvSpPr>
          <p:nvPr/>
        </p:nvSpPr>
        <p:spPr bwMode="auto">
          <a:xfrm>
            <a:off x="4876800" y="51816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9" name="Rectangle 32"/>
          <p:cNvSpPr>
            <a:spLocks noChangeArrowheads="1"/>
          </p:cNvSpPr>
          <p:nvPr/>
        </p:nvSpPr>
        <p:spPr bwMode="auto">
          <a:xfrm>
            <a:off x="4495800" y="16002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19470" name="Line 33"/>
          <p:cNvSpPr>
            <a:spLocks noChangeShapeType="1"/>
          </p:cNvSpPr>
          <p:nvPr/>
        </p:nvSpPr>
        <p:spPr bwMode="auto">
          <a:xfrm>
            <a:off x="4114800" y="1828800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1" name="Line 34"/>
          <p:cNvSpPr>
            <a:spLocks noChangeShapeType="1"/>
          </p:cNvSpPr>
          <p:nvPr/>
        </p:nvSpPr>
        <p:spPr bwMode="auto">
          <a:xfrm>
            <a:off x="5029200" y="20574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2" name="Line 35"/>
          <p:cNvSpPr>
            <a:spLocks noChangeShapeType="1"/>
          </p:cNvSpPr>
          <p:nvPr/>
        </p:nvSpPr>
        <p:spPr bwMode="auto">
          <a:xfrm>
            <a:off x="5029200" y="2209800"/>
            <a:ext cx="1219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3" name="Line 36"/>
          <p:cNvSpPr>
            <a:spLocks noChangeShapeType="1"/>
          </p:cNvSpPr>
          <p:nvPr/>
        </p:nvSpPr>
        <p:spPr bwMode="auto">
          <a:xfrm>
            <a:off x="6248400" y="2209800"/>
            <a:ext cx="0" cy="3048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4" name="Line 37"/>
          <p:cNvSpPr>
            <a:spLocks noChangeShapeType="1"/>
          </p:cNvSpPr>
          <p:nvPr/>
        </p:nvSpPr>
        <p:spPr bwMode="auto">
          <a:xfrm>
            <a:off x="5029200" y="5257800"/>
            <a:ext cx="1219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5" name="Line 38"/>
          <p:cNvSpPr>
            <a:spLocks noChangeShapeType="1"/>
          </p:cNvSpPr>
          <p:nvPr/>
        </p:nvSpPr>
        <p:spPr bwMode="auto">
          <a:xfrm>
            <a:off x="5029200" y="52578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6" name="Rectangle 39"/>
          <p:cNvSpPr>
            <a:spLocks noChangeArrowheads="1"/>
          </p:cNvSpPr>
          <p:nvPr/>
        </p:nvSpPr>
        <p:spPr bwMode="auto">
          <a:xfrm>
            <a:off x="4495800" y="54102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BB7</a:t>
            </a:r>
          </a:p>
        </p:txBody>
      </p:sp>
      <p:sp>
        <p:nvSpPr>
          <p:cNvPr id="19477" name="Line 40"/>
          <p:cNvSpPr>
            <a:spLocks noChangeShapeType="1"/>
          </p:cNvSpPr>
          <p:nvPr/>
        </p:nvSpPr>
        <p:spPr bwMode="auto">
          <a:xfrm>
            <a:off x="4191000" y="3505200"/>
            <a:ext cx="1066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8" name="Line 41"/>
          <p:cNvSpPr>
            <a:spLocks noChangeShapeType="1"/>
          </p:cNvSpPr>
          <p:nvPr/>
        </p:nvSpPr>
        <p:spPr bwMode="auto">
          <a:xfrm flipH="1">
            <a:off x="4191000" y="2819400"/>
            <a:ext cx="6858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9" name="Line 42"/>
          <p:cNvSpPr>
            <a:spLocks noChangeShapeType="1"/>
          </p:cNvSpPr>
          <p:nvPr/>
        </p:nvSpPr>
        <p:spPr bwMode="auto">
          <a:xfrm>
            <a:off x="4876800" y="2819400"/>
            <a:ext cx="533400" cy="1066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80" name="Line 43"/>
          <p:cNvSpPr>
            <a:spLocks noChangeShapeType="1"/>
          </p:cNvSpPr>
          <p:nvPr/>
        </p:nvSpPr>
        <p:spPr bwMode="auto">
          <a:xfrm>
            <a:off x="4114800" y="350520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81" name="Line 44"/>
          <p:cNvSpPr>
            <a:spLocks noChangeShapeType="1"/>
          </p:cNvSpPr>
          <p:nvPr/>
        </p:nvSpPr>
        <p:spPr bwMode="auto">
          <a:xfrm>
            <a:off x="4191000" y="4343400"/>
            <a:ext cx="6096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82" name="Line 45"/>
          <p:cNvSpPr>
            <a:spLocks noChangeShapeType="1"/>
          </p:cNvSpPr>
          <p:nvPr/>
        </p:nvSpPr>
        <p:spPr bwMode="auto">
          <a:xfrm flipH="1">
            <a:off x="4953000" y="4343400"/>
            <a:ext cx="3810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83" name="Line 46"/>
          <p:cNvSpPr>
            <a:spLocks noChangeShapeType="1"/>
          </p:cNvSpPr>
          <p:nvPr/>
        </p:nvSpPr>
        <p:spPr bwMode="auto">
          <a:xfrm>
            <a:off x="4038600" y="43434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84" name="Line 47"/>
          <p:cNvSpPr>
            <a:spLocks noChangeShapeType="1"/>
          </p:cNvSpPr>
          <p:nvPr/>
        </p:nvSpPr>
        <p:spPr bwMode="auto">
          <a:xfrm flipH="1">
            <a:off x="3581400" y="4495800"/>
            <a:ext cx="457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85" name="Line 48"/>
          <p:cNvSpPr>
            <a:spLocks noChangeShapeType="1"/>
          </p:cNvSpPr>
          <p:nvPr/>
        </p:nvSpPr>
        <p:spPr bwMode="auto">
          <a:xfrm flipV="1">
            <a:off x="3581400" y="2895600"/>
            <a:ext cx="0" cy="1600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86" name="Line 49"/>
          <p:cNvSpPr>
            <a:spLocks noChangeShapeType="1"/>
          </p:cNvSpPr>
          <p:nvPr/>
        </p:nvSpPr>
        <p:spPr bwMode="auto">
          <a:xfrm>
            <a:off x="3581400" y="2895600"/>
            <a:ext cx="30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87" name="Line 50"/>
          <p:cNvSpPr>
            <a:spLocks noChangeShapeType="1"/>
          </p:cNvSpPr>
          <p:nvPr/>
        </p:nvSpPr>
        <p:spPr bwMode="auto">
          <a:xfrm>
            <a:off x="3886200" y="28956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Immediate Post Dominator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altLang="en-US" u="sng" smtClean="0"/>
              <a:t>Defn: Immediate post dominator</a:t>
            </a:r>
            <a:r>
              <a:rPr lang="en-US" altLang="en-US" smtClean="0"/>
              <a:t> (ipdom) – Each node n has a unique immediate post dominator m that is the first post dominator of n on any path from n to the Exit</a:t>
            </a:r>
          </a:p>
          <a:p>
            <a:pPr lvl="1"/>
            <a:r>
              <a:rPr lang="en-US" altLang="en-US" smtClean="0"/>
              <a:t>Closest node that post dominates</a:t>
            </a:r>
          </a:p>
          <a:p>
            <a:pPr lvl="1"/>
            <a:r>
              <a:rPr lang="en-US" altLang="en-US" smtClean="0"/>
              <a:t>First breadth-first successor that post dominates a node</a:t>
            </a:r>
          </a:p>
        </p:txBody>
      </p:sp>
      <p:sp>
        <p:nvSpPr>
          <p:cNvPr id="20484" name="Rectangle 24"/>
          <p:cNvSpPr>
            <a:spLocks noChangeArrowheads="1"/>
          </p:cNvSpPr>
          <p:nvPr/>
        </p:nvSpPr>
        <p:spPr bwMode="auto">
          <a:xfrm>
            <a:off x="6324600" y="2438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20485" name="Rectangle 25"/>
          <p:cNvSpPr>
            <a:spLocks noChangeArrowheads="1"/>
          </p:cNvSpPr>
          <p:nvPr/>
        </p:nvSpPr>
        <p:spPr bwMode="auto">
          <a:xfrm>
            <a:off x="5715000" y="3200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20486" name="Rectangle 26"/>
          <p:cNvSpPr>
            <a:spLocks noChangeArrowheads="1"/>
          </p:cNvSpPr>
          <p:nvPr/>
        </p:nvSpPr>
        <p:spPr bwMode="auto">
          <a:xfrm>
            <a:off x="6400800" y="3962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20487" name="Rectangle 27"/>
          <p:cNvSpPr>
            <a:spLocks noChangeArrowheads="1"/>
          </p:cNvSpPr>
          <p:nvPr/>
        </p:nvSpPr>
        <p:spPr bwMode="auto">
          <a:xfrm>
            <a:off x="6858000" y="3200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20488" name="Rectangle 28"/>
          <p:cNvSpPr>
            <a:spLocks noChangeArrowheads="1"/>
          </p:cNvSpPr>
          <p:nvPr/>
        </p:nvSpPr>
        <p:spPr bwMode="auto">
          <a:xfrm>
            <a:off x="5791200" y="4724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BB5</a:t>
            </a:r>
          </a:p>
        </p:txBody>
      </p:sp>
      <p:sp>
        <p:nvSpPr>
          <p:cNvPr id="20489" name="Line 29"/>
          <p:cNvSpPr>
            <a:spLocks noChangeShapeType="1"/>
          </p:cNvSpPr>
          <p:nvPr/>
        </p:nvSpPr>
        <p:spPr bwMode="auto">
          <a:xfrm>
            <a:off x="6705600" y="28956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0" name="Line 30"/>
          <p:cNvSpPr>
            <a:spLocks noChangeShapeType="1"/>
          </p:cNvSpPr>
          <p:nvPr/>
        </p:nvSpPr>
        <p:spPr bwMode="auto">
          <a:xfrm flipH="1">
            <a:off x="6096000" y="28956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1" name="Rectangle 31"/>
          <p:cNvSpPr>
            <a:spLocks noChangeArrowheads="1"/>
          </p:cNvSpPr>
          <p:nvPr/>
        </p:nvSpPr>
        <p:spPr bwMode="auto">
          <a:xfrm>
            <a:off x="6858000" y="4724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BB6</a:t>
            </a:r>
          </a:p>
        </p:txBody>
      </p:sp>
      <p:sp>
        <p:nvSpPr>
          <p:cNvPr id="20492" name="Rectangle 32"/>
          <p:cNvSpPr>
            <a:spLocks noChangeArrowheads="1"/>
          </p:cNvSpPr>
          <p:nvPr/>
        </p:nvSpPr>
        <p:spPr bwMode="auto">
          <a:xfrm>
            <a:off x="6400800" y="5486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BB7</a:t>
            </a:r>
          </a:p>
        </p:txBody>
      </p:sp>
      <p:sp>
        <p:nvSpPr>
          <p:cNvPr id="20493" name="Line 33"/>
          <p:cNvSpPr>
            <a:spLocks noChangeShapeType="1"/>
          </p:cNvSpPr>
          <p:nvPr/>
        </p:nvSpPr>
        <p:spPr bwMode="auto">
          <a:xfrm>
            <a:off x="6096000" y="36576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4" name="Line 34"/>
          <p:cNvSpPr>
            <a:spLocks noChangeShapeType="1"/>
          </p:cNvSpPr>
          <p:nvPr/>
        </p:nvSpPr>
        <p:spPr bwMode="auto">
          <a:xfrm flipH="1">
            <a:off x="6781800" y="36576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5" name="Line 35"/>
          <p:cNvSpPr>
            <a:spLocks noChangeShapeType="1"/>
          </p:cNvSpPr>
          <p:nvPr/>
        </p:nvSpPr>
        <p:spPr bwMode="auto">
          <a:xfrm flipH="1">
            <a:off x="6172200" y="44196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6" name="Line 36"/>
          <p:cNvSpPr>
            <a:spLocks noChangeShapeType="1"/>
          </p:cNvSpPr>
          <p:nvPr/>
        </p:nvSpPr>
        <p:spPr bwMode="auto">
          <a:xfrm>
            <a:off x="6781800" y="44196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7" name="Line 37"/>
          <p:cNvSpPr>
            <a:spLocks noChangeShapeType="1"/>
          </p:cNvSpPr>
          <p:nvPr/>
        </p:nvSpPr>
        <p:spPr bwMode="auto">
          <a:xfrm>
            <a:off x="6172200" y="51816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8" name="Line 38"/>
          <p:cNvSpPr>
            <a:spLocks noChangeShapeType="1"/>
          </p:cNvSpPr>
          <p:nvPr/>
        </p:nvSpPr>
        <p:spPr bwMode="auto">
          <a:xfrm flipH="1">
            <a:off x="6781800" y="51816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9" name="Oval 39"/>
          <p:cNvSpPr>
            <a:spLocks noChangeArrowheads="1"/>
          </p:cNvSpPr>
          <p:nvPr/>
        </p:nvSpPr>
        <p:spPr bwMode="auto">
          <a:xfrm>
            <a:off x="6324600" y="1752600"/>
            <a:ext cx="762000" cy="381000"/>
          </a:xfrm>
          <a:prstGeom prst="ellipse">
            <a:avLst/>
          </a:prstGeom>
          <a:solidFill>
            <a:srgbClr val="CBCBCB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Entry</a:t>
            </a:r>
          </a:p>
        </p:txBody>
      </p:sp>
      <p:sp>
        <p:nvSpPr>
          <p:cNvPr id="20500" name="Oval 40"/>
          <p:cNvSpPr>
            <a:spLocks noChangeArrowheads="1"/>
          </p:cNvSpPr>
          <p:nvPr/>
        </p:nvSpPr>
        <p:spPr bwMode="auto">
          <a:xfrm>
            <a:off x="6400800" y="6248400"/>
            <a:ext cx="762000" cy="381000"/>
          </a:xfrm>
          <a:prstGeom prst="ellipse">
            <a:avLst/>
          </a:prstGeom>
          <a:solidFill>
            <a:srgbClr val="CBCBCB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Exit</a:t>
            </a:r>
          </a:p>
        </p:txBody>
      </p:sp>
      <p:sp>
        <p:nvSpPr>
          <p:cNvPr id="20501" name="Line 41"/>
          <p:cNvSpPr>
            <a:spLocks noChangeShapeType="1"/>
          </p:cNvSpPr>
          <p:nvPr/>
        </p:nvSpPr>
        <p:spPr bwMode="auto">
          <a:xfrm>
            <a:off x="6705600" y="21336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2" name="Line 42"/>
          <p:cNvSpPr>
            <a:spLocks noChangeShapeType="1"/>
          </p:cNvSpPr>
          <p:nvPr/>
        </p:nvSpPr>
        <p:spPr bwMode="auto">
          <a:xfrm>
            <a:off x="6781800" y="59436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3" name="Line 43"/>
          <p:cNvSpPr>
            <a:spLocks noChangeShapeType="1"/>
          </p:cNvSpPr>
          <p:nvPr/>
        </p:nvSpPr>
        <p:spPr bwMode="auto">
          <a:xfrm>
            <a:off x="6934200" y="59436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4" name="Line 44"/>
          <p:cNvSpPr>
            <a:spLocks noChangeShapeType="1"/>
          </p:cNvSpPr>
          <p:nvPr/>
        </p:nvSpPr>
        <p:spPr bwMode="auto">
          <a:xfrm>
            <a:off x="6934200" y="6096000"/>
            <a:ext cx="1143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5" name="Line 45"/>
          <p:cNvSpPr>
            <a:spLocks noChangeShapeType="1"/>
          </p:cNvSpPr>
          <p:nvPr/>
        </p:nvSpPr>
        <p:spPr bwMode="auto">
          <a:xfrm flipH="1">
            <a:off x="7162800" y="3886200"/>
            <a:ext cx="152400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6" name="Line 46"/>
          <p:cNvSpPr>
            <a:spLocks noChangeShapeType="1"/>
          </p:cNvSpPr>
          <p:nvPr/>
        </p:nvSpPr>
        <p:spPr bwMode="auto">
          <a:xfrm flipV="1">
            <a:off x="8077200" y="3886200"/>
            <a:ext cx="0" cy="2209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7" name="Line 47"/>
          <p:cNvSpPr>
            <a:spLocks noChangeShapeType="1"/>
          </p:cNvSpPr>
          <p:nvPr/>
        </p:nvSpPr>
        <p:spPr bwMode="auto">
          <a:xfrm>
            <a:off x="7315200" y="3886200"/>
            <a:ext cx="762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Why Do We Care About Dominators?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altLang="en-US" sz="2000" smtClean="0"/>
              <a:t>Loop detection – next subject</a:t>
            </a:r>
          </a:p>
          <a:p>
            <a:r>
              <a:rPr lang="en-US" altLang="en-US" sz="2000" smtClean="0"/>
              <a:t>Dominator</a:t>
            </a:r>
          </a:p>
          <a:p>
            <a:pPr lvl="1"/>
            <a:r>
              <a:rPr lang="en-US" altLang="en-US" sz="1800" smtClean="0">
                <a:sym typeface="Wingdings" panose="05000000000000000000" pitchFamily="2" charset="2"/>
              </a:rPr>
              <a:t>Guaranteed to execute before</a:t>
            </a:r>
          </a:p>
          <a:p>
            <a:pPr lvl="1"/>
            <a:r>
              <a:rPr lang="en-US" altLang="en-US" sz="1800" smtClean="0">
                <a:sym typeface="Wingdings" panose="05000000000000000000" pitchFamily="2" charset="2"/>
              </a:rPr>
              <a:t>Redundant computation – an op is redundant if it is computed in a dominating BB</a:t>
            </a:r>
          </a:p>
          <a:p>
            <a:pPr lvl="1"/>
            <a:r>
              <a:rPr lang="en-US" altLang="en-US" sz="1800" smtClean="0">
                <a:sym typeface="Wingdings" panose="05000000000000000000" pitchFamily="2" charset="2"/>
              </a:rPr>
              <a:t>Most global optimizations use dominance info</a:t>
            </a:r>
          </a:p>
          <a:p>
            <a:r>
              <a:rPr lang="en-US" altLang="en-US" sz="2000" smtClean="0">
                <a:sym typeface="Wingdings" panose="05000000000000000000" pitchFamily="2" charset="2"/>
              </a:rPr>
              <a:t>Post dominator</a:t>
            </a:r>
          </a:p>
          <a:p>
            <a:pPr lvl="1"/>
            <a:r>
              <a:rPr lang="en-US" altLang="en-US" sz="1800" smtClean="0">
                <a:sym typeface="Wingdings" panose="05000000000000000000" pitchFamily="2" charset="2"/>
              </a:rPr>
              <a:t>Guaranteed to execute after</a:t>
            </a:r>
          </a:p>
          <a:p>
            <a:pPr lvl="1"/>
            <a:r>
              <a:rPr lang="en-US" altLang="en-US" sz="1800" smtClean="0">
                <a:sym typeface="Wingdings" panose="05000000000000000000" pitchFamily="2" charset="2"/>
              </a:rPr>
              <a:t>Make a guess (ie 2 pointers do not point to the same locn)</a:t>
            </a:r>
          </a:p>
          <a:p>
            <a:pPr lvl="1"/>
            <a:r>
              <a:rPr lang="en-US" altLang="en-US" sz="1800" smtClean="0">
                <a:sym typeface="Wingdings" panose="05000000000000000000" pitchFamily="2" charset="2"/>
              </a:rPr>
              <a:t>Check they really do not point to one another in the post dominating BB</a:t>
            </a:r>
            <a:endParaRPr lang="en-US" altLang="en-US" sz="1800" smtClean="0"/>
          </a:p>
        </p:txBody>
      </p:sp>
      <p:sp>
        <p:nvSpPr>
          <p:cNvPr id="21508" name="Rectangle 5"/>
          <p:cNvSpPr>
            <a:spLocks noChangeArrowheads="1"/>
          </p:cNvSpPr>
          <p:nvPr/>
        </p:nvSpPr>
        <p:spPr bwMode="auto">
          <a:xfrm>
            <a:off x="6400800" y="2514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21509" name="Rectangle 6"/>
          <p:cNvSpPr>
            <a:spLocks noChangeArrowheads="1"/>
          </p:cNvSpPr>
          <p:nvPr/>
        </p:nvSpPr>
        <p:spPr bwMode="auto">
          <a:xfrm>
            <a:off x="5791200" y="3276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21510" name="Rectangle 7"/>
          <p:cNvSpPr>
            <a:spLocks noChangeArrowheads="1"/>
          </p:cNvSpPr>
          <p:nvPr/>
        </p:nvSpPr>
        <p:spPr bwMode="auto">
          <a:xfrm>
            <a:off x="6477000" y="4038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21511" name="Rectangle 8"/>
          <p:cNvSpPr>
            <a:spLocks noChangeArrowheads="1"/>
          </p:cNvSpPr>
          <p:nvPr/>
        </p:nvSpPr>
        <p:spPr bwMode="auto">
          <a:xfrm>
            <a:off x="6934200" y="3276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21512" name="Rectangle 9"/>
          <p:cNvSpPr>
            <a:spLocks noChangeArrowheads="1"/>
          </p:cNvSpPr>
          <p:nvPr/>
        </p:nvSpPr>
        <p:spPr bwMode="auto">
          <a:xfrm>
            <a:off x="5867400" y="4800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BB5</a:t>
            </a:r>
          </a:p>
        </p:txBody>
      </p:sp>
      <p:sp>
        <p:nvSpPr>
          <p:cNvPr id="21513" name="Line 10"/>
          <p:cNvSpPr>
            <a:spLocks noChangeShapeType="1"/>
          </p:cNvSpPr>
          <p:nvPr/>
        </p:nvSpPr>
        <p:spPr bwMode="auto">
          <a:xfrm>
            <a:off x="6781800" y="29718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4" name="Line 11"/>
          <p:cNvSpPr>
            <a:spLocks noChangeShapeType="1"/>
          </p:cNvSpPr>
          <p:nvPr/>
        </p:nvSpPr>
        <p:spPr bwMode="auto">
          <a:xfrm flipH="1">
            <a:off x="6172200" y="29718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5" name="Rectangle 12"/>
          <p:cNvSpPr>
            <a:spLocks noChangeArrowheads="1"/>
          </p:cNvSpPr>
          <p:nvPr/>
        </p:nvSpPr>
        <p:spPr bwMode="auto">
          <a:xfrm>
            <a:off x="6934200" y="4800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BB6</a:t>
            </a:r>
          </a:p>
        </p:txBody>
      </p:sp>
      <p:sp>
        <p:nvSpPr>
          <p:cNvPr id="21516" name="Rectangle 13"/>
          <p:cNvSpPr>
            <a:spLocks noChangeArrowheads="1"/>
          </p:cNvSpPr>
          <p:nvPr/>
        </p:nvSpPr>
        <p:spPr bwMode="auto">
          <a:xfrm>
            <a:off x="6477000" y="5562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BB7</a:t>
            </a:r>
          </a:p>
        </p:txBody>
      </p:sp>
      <p:sp>
        <p:nvSpPr>
          <p:cNvPr id="21517" name="Line 14"/>
          <p:cNvSpPr>
            <a:spLocks noChangeShapeType="1"/>
          </p:cNvSpPr>
          <p:nvPr/>
        </p:nvSpPr>
        <p:spPr bwMode="auto">
          <a:xfrm>
            <a:off x="6172200" y="37338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8" name="Line 15"/>
          <p:cNvSpPr>
            <a:spLocks noChangeShapeType="1"/>
          </p:cNvSpPr>
          <p:nvPr/>
        </p:nvSpPr>
        <p:spPr bwMode="auto">
          <a:xfrm flipH="1">
            <a:off x="6858000" y="37338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9" name="Line 16"/>
          <p:cNvSpPr>
            <a:spLocks noChangeShapeType="1"/>
          </p:cNvSpPr>
          <p:nvPr/>
        </p:nvSpPr>
        <p:spPr bwMode="auto">
          <a:xfrm flipH="1">
            <a:off x="6248400" y="44958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0" name="Line 17"/>
          <p:cNvSpPr>
            <a:spLocks noChangeShapeType="1"/>
          </p:cNvSpPr>
          <p:nvPr/>
        </p:nvSpPr>
        <p:spPr bwMode="auto">
          <a:xfrm>
            <a:off x="6858000" y="44958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1" name="Line 18"/>
          <p:cNvSpPr>
            <a:spLocks noChangeShapeType="1"/>
          </p:cNvSpPr>
          <p:nvPr/>
        </p:nvSpPr>
        <p:spPr bwMode="auto">
          <a:xfrm>
            <a:off x="6248400" y="52578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2" name="Line 19"/>
          <p:cNvSpPr>
            <a:spLocks noChangeShapeType="1"/>
          </p:cNvSpPr>
          <p:nvPr/>
        </p:nvSpPr>
        <p:spPr bwMode="auto">
          <a:xfrm flipH="1">
            <a:off x="6858000" y="52578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3" name="Oval 20"/>
          <p:cNvSpPr>
            <a:spLocks noChangeArrowheads="1"/>
          </p:cNvSpPr>
          <p:nvPr/>
        </p:nvSpPr>
        <p:spPr bwMode="auto">
          <a:xfrm>
            <a:off x="6400800" y="1828800"/>
            <a:ext cx="762000" cy="381000"/>
          </a:xfrm>
          <a:prstGeom prst="ellipse">
            <a:avLst/>
          </a:prstGeom>
          <a:solidFill>
            <a:srgbClr val="CBCBCB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Entry</a:t>
            </a:r>
          </a:p>
        </p:txBody>
      </p:sp>
      <p:sp>
        <p:nvSpPr>
          <p:cNvPr id="21524" name="Oval 21"/>
          <p:cNvSpPr>
            <a:spLocks noChangeArrowheads="1"/>
          </p:cNvSpPr>
          <p:nvPr/>
        </p:nvSpPr>
        <p:spPr bwMode="auto">
          <a:xfrm>
            <a:off x="6477000" y="6324600"/>
            <a:ext cx="762000" cy="381000"/>
          </a:xfrm>
          <a:prstGeom prst="ellipse">
            <a:avLst/>
          </a:prstGeom>
          <a:solidFill>
            <a:srgbClr val="CBCBCB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Exit</a:t>
            </a:r>
          </a:p>
        </p:txBody>
      </p:sp>
      <p:sp>
        <p:nvSpPr>
          <p:cNvPr id="21525" name="Line 22"/>
          <p:cNvSpPr>
            <a:spLocks noChangeShapeType="1"/>
          </p:cNvSpPr>
          <p:nvPr/>
        </p:nvSpPr>
        <p:spPr bwMode="auto">
          <a:xfrm>
            <a:off x="6781800" y="22098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6" name="Line 23"/>
          <p:cNvSpPr>
            <a:spLocks noChangeShapeType="1"/>
          </p:cNvSpPr>
          <p:nvPr/>
        </p:nvSpPr>
        <p:spPr bwMode="auto">
          <a:xfrm>
            <a:off x="6858000" y="60198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Natural Loops 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800" smtClean="0"/>
              <a:t>Cycle suitable for optimization</a:t>
            </a:r>
          </a:p>
          <a:p>
            <a:pPr lvl="1"/>
            <a:r>
              <a:rPr lang="en-US" altLang="en-US" sz="2400" smtClean="0"/>
              <a:t>Discuss optimizations later</a:t>
            </a:r>
          </a:p>
          <a:p>
            <a:r>
              <a:rPr lang="en-US" altLang="en-US" sz="2800" smtClean="0"/>
              <a:t>2 properties</a:t>
            </a:r>
          </a:p>
          <a:p>
            <a:pPr lvl="1"/>
            <a:r>
              <a:rPr lang="en-US" altLang="en-US" sz="2400" smtClean="0"/>
              <a:t>Single entry point called the </a:t>
            </a:r>
            <a:r>
              <a:rPr lang="en-US" altLang="en-US" sz="2400" u="sng" smtClean="0"/>
              <a:t>header</a:t>
            </a:r>
          </a:p>
          <a:p>
            <a:pPr lvl="2"/>
            <a:r>
              <a:rPr lang="en-US" altLang="en-US" sz="2000" smtClean="0"/>
              <a:t>Header </a:t>
            </a:r>
            <a:r>
              <a:rPr lang="en-US" altLang="en-US" sz="2000" u="sng" smtClean="0"/>
              <a:t>dominates</a:t>
            </a:r>
            <a:r>
              <a:rPr lang="en-US" altLang="en-US" sz="2000" smtClean="0"/>
              <a:t> all blocks in the loop</a:t>
            </a:r>
          </a:p>
          <a:p>
            <a:pPr lvl="1"/>
            <a:r>
              <a:rPr lang="en-US" altLang="en-US" sz="2400" smtClean="0"/>
              <a:t>Must be one way to iterate the loop (ie at least 1 path back to the header from within the loop) called a </a:t>
            </a:r>
            <a:r>
              <a:rPr lang="en-US" altLang="en-US" sz="2400" u="sng" smtClean="0"/>
              <a:t>backedge</a:t>
            </a:r>
          </a:p>
          <a:p>
            <a:r>
              <a:rPr lang="en-US" altLang="en-US" sz="2800" smtClean="0"/>
              <a:t>Backedge detection</a:t>
            </a:r>
          </a:p>
          <a:p>
            <a:pPr lvl="1"/>
            <a:r>
              <a:rPr lang="en-US" altLang="en-US" sz="2400" smtClean="0"/>
              <a:t>Edge, x</a:t>
            </a:r>
            <a:r>
              <a:rPr lang="en-US" altLang="en-US" sz="2400" smtClean="0">
                <a:sym typeface="Wingdings" panose="05000000000000000000" pitchFamily="2" charset="2"/>
              </a:rPr>
              <a:t> y where the target (y) dominates the source (x)</a:t>
            </a:r>
            <a:endParaRPr lang="en-US" altLang="en-US" sz="2400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Backedge Example</a:t>
            </a:r>
          </a:p>
        </p:txBody>
      </p:sp>
      <p:sp>
        <p:nvSpPr>
          <p:cNvPr id="23555" name="Rectangle 4"/>
          <p:cNvSpPr>
            <a:spLocks noChangeArrowheads="1"/>
          </p:cNvSpPr>
          <p:nvPr/>
        </p:nvSpPr>
        <p:spPr bwMode="auto">
          <a:xfrm>
            <a:off x="4343400" y="2438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23556" name="Rectangle 5"/>
          <p:cNvSpPr>
            <a:spLocks noChangeArrowheads="1"/>
          </p:cNvSpPr>
          <p:nvPr/>
        </p:nvSpPr>
        <p:spPr bwMode="auto">
          <a:xfrm>
            <a:off x="4343400" y="3200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23557" name="Line 6"/>
          <p:cNvSpPr>
            <a:spLocks noChangeShapeType="1"/>
          </p:cNvSpPr>
          <p:nvPr/>
        </p:nvSpPr>
        <p:spPr bwMode="auto">
          <a:xfrm>
            <a:off x="4724400" y="28956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58" name="Rectangle 7"/>
          <p:cNvSpPr>
            <a:spLocks noChangeArrowheads="1"/>
          </p:cNvSpPr>
          <p:nvPr/>
        </p:nvSpPr>
        <p:spPr bwMode="auto">
          <a:xfrm>
            <a:off x="4800600" y="3962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23559" name="Rectangle 8"/>
          <p:cNvSpPr>
            <a:spLocks noChangeArrowheads="1"/>
          </p:cNvSpPr>
          <p:nvPr/>
        </p:nvSpPr>
        <p:spPr bwMode="auto">
          <a:xfrm>
            <a:off x="4343400" y="4724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BB5</a:t>
            </a:r>
          </a:p>
        </p:txBody>
      </p:sp>
      <p:sp>
        <p:nvSpPr>
          <p:cNvPr id="23560" name="Line 9"/>
          <p:cNvSpPr>
            <a:spLocks noChangeShapeType="1"/>
          </p:cNvSpPr>
          <p:nvPr/>
        </p:nvSpPr>
        <p:spPr bwMode="auto">
          <a:xfrm>
            <a:off x="4724400" y="36576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1" name="Line 10"/>
          <p:cNvSpPr>
            <a:spLocks noChangeShapeType="1"/>
          </p:cNvSpPr>
          <p:nvPr/>
        </p:nvSpPr>
        <p:spPr bwMode="auto">
          <a:xfrm flipH="1">
            <a:off x="4724400" y="44196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2" name="Oval 11"/>
          <p:cNvSpPr>
            <a:spLocks noChangeArrowheads="1"/>
          </p:cNvSpPr>
          <p:nvPr/>
        </p:nvSpPr>
        <p:spPr bwMode="auto">
          <a:xfrm>
            <a:off x="3200400" y="1676400"/>
            <a:ext cx="762000" cy="381000"/>
          </a:xfrm>
          <a:prstGeom prst="ellipse">
            <a:avLst/>
          </a:prstGeom>
          <a:solidFill>
            <a:srgbClr val="CBCBCB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Entry</a:t>
            </a:r>
          </a:p>
        </p:txBody>
      </p:sp>
      <p:sp>
        <p:nvSpPr>
          <p:cNvPr id="23563" name="Oval 12"/>
          <p:cNvSpPr>
            <a:spLocks noChangeArrowheads="1"/>
          </p:cNvSpPr>
          <p:nvPr/>
        </p:nvSpPr>
        <p:spPr bwMode="auto">
          <a:xfrm>
            <a:off x="4343400" y="6248400"/>
            <a:ext cx="762000" cy="381000"/>
          </a:xfrm>
          <a:prstGeom prst="ellipse">
            <a:avLst/>
          </a:prstGeom>
          <a:solidFill>
            <a:srgbClr val="CBCBCB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Exit</a:t>
            </a:r>
          </a:p>
        </p:txBody>
      </p:sp>
      <p:sp>
        <p:nvSpPr>
          <p:cNvPr id="23564" name="Line 13"/>
          <p:cNvSpPr>
            <a:spLocks noChangeShapeType="1"/>
          </p:cNvSpPr>
          <p:nvPr/>
        </p:nvSpPr>
        <p:spPr bwMode="auto">
          <a:xfrm>
            <a:off x="4724400" y="21336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5" name="Line 14"/>
          <p:cNvSpPr>
            <a:spLocks noChangeShapeType="1"/>
          </p:cNvSpPr>
          <p:nvPr/>
        </p:nvSpPr>
        <p:spPr bwMode="auto">
          <a:xfrm>
            <a:off x="4724400" y="59436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6" name="Line 15"/>
          <p:cNvSpPr>
            <a:spLocks noChangeShapeType="1"/>
          </p:cNvSpPr>
          <p:nvPr/>
        </p:nvSpPr>
        <p:spPr bwMode="auto">
          <a:xfrm>
            <a:off x="4572000" y="3657600"/>
            <a:ext cx="0" cy="1066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7" name="Line 16"/>
          <p:cNvSpPr>
            <a:spLocks noChangeShapeType="1"/>
          </p:cNvSpPr>
          <p:nvPr/>
        </p:nvSpPr>
        <p:spPr bwMode="auto">
          <a:xfrm>
            <a:off x="4572000" y="51816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8" name="Line 17"/>
          <p:cNvSpPr>
            <a:spLocks noChangeShapeType="1"/>
          </p:cNvSpPr>
          <p:nvPr/>
        </p:nvSpPr>
        <p:spPr bwMode="auto">
          <a:xfrm flipH="1">
            <a:off x="4038600" y="5334000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9" name="Line 18"/>
          <p:cNvSpPr>
            <a:spLocks noChangeShapeType="1"/>
          </p:cNvSpPr>
          <p:nvPr/>
        </p:nvSpPr>
        <p:spPr bwMode="auto">
          <a:xfrm flipV="1">
            <a:off x="4038600" y="3048000"/>
            <a:ext cx="0" cy="2286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0" name="Line 19"/>
          <p:cNvSpPr>
            <a:spLocks noChangeShapeType="1"/>
          </p:cNvSpPr>
          <p:nvPr/>
        </p:nvSpPr>
        <p:spPr bwMode="auto">
          <a:xfrm>
            <a:off x="4038600" y="3048000"/>
            <a:ext cx="457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1" name="Line 20"/>
          <p:cNvSpPr>
            <a:spLocks noChangeShapeType="1"/>
          </p:cNvSpPr>
          <p:nvPr/>
        </p:nvSpPr>
        <p:spPr bwMode="auto">
          <a:xfrm>
            <a:off x="4495800" y="30480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2" name="Rectangle 21"/>
          <p:cNvSpPr>
            <a:spLocks noChangeArrowheads="1"/>
          </p:cNvSpPr>
          <p:nvPr/>
        </p:nvSpPr>
        <p:spPr bwMode="auto">
          <a:xfrm>
            <a:off x="4343400" y="5486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BB6</a:t>
            </a:r>
          </a:p>
        </p:txBody>
      </p:sp>
      <p:sp>
        <p:nvSpPr>
          <p:cNvPr id="23573" name="Line 22"/>
          <p:cNvSpPr>
            <a:spLocks noChangeShapeType="1"/>
          </p:cNvSpPr>
          <p:nvPr/>
        </p:nvSpPr>
        <p:spPr bwMode="auto">
          <a:xfrm>
            <a:off x="4724400" y="51816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4" name="Rectangle 23"/>
          <p:cNvSpPr>
            <a:spLocks noChangeArrowheads="1"/>
          </p:cNvSpPr>
          <p:nvPr/>
        </p:nvSpPr>
        <p:spPr bwMode="auto">
          <a:xfrm>
            <a:off x="4343400" y="1676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23575" name="Line 24"/>
          <p:cNvSpPr>
            <a:spLocks noChangeShapeType="1"/>
          </p:cNvSpPr>
          <p:nvPr/>
        </p:nvSpPr>
        <p:spPr bwMode="auto">
          <a:xfrm>
            <a:off x="3962400" y="1905000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6" name="Line 25"/>
          <p:cNvSpPr>
            <a:spLocks noChangeShapeType="1"/>
          </p:cNvSpPr>
          <p:nvPr/>
        </p:nvSpPr>
        <p:spPr bwMode="auto">
          <a:xfrm>
            <a:off x="4876800" y="2895600"/>
            <a:ext cx="0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7" name="Line 26"/>
          <p:cNvSpPr>
            <a:spLocks noChangeShapeType="1"/>
          </p:cNvSpPr>
          <p:nvPr/>
        </p:nvSpPr>
        <p:spPr bwMode="auto">
          <a:xfrm>
            <a:off x="4876800" y="2971800"/>
            <a:ext cx="1219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8" name="Line 27"/>
          <p:cNvSpPr>
            <a:spLocks noChangeShapeType="1"/>
          </p:cNvSpPr>
          <p:nvPr/>
        </p:nvSpPr>
        <p:spPr bwMode="auto">
          <a:xfrm>
            <a:off x="6096000" y="2971800"/>
            <a:ext cx="0" cy="2362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9" name="Line 28"/>
          <p:cNvSpPr>
            <a:spLocks noChangeShapeType="1"/>
          </p:cNvSpPr>
          <p:nvPr/>
        </p:nvSpPr>
        <p:spPr bwMode="auto">
          <a:xfrm>
            <a:off x="4876800" y="5334000"/>
            <a:ext cx="1219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80" name="Line 29"/>
          <p:cNvSpPr>
            <a:spLocks noChangeShapeType="1"/>
          </p:cNvSpPr>
          <p:nvPr/>
        </p:nvSpPr>
        <p:spPr bwMode="auto">
          <a:xfrm>
            <a:off x="4876800" y="53340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81" name="Line 30"/>
          <p:cNvSpPr>
            <a:spLocks noChangeShapeType="1"/>
          </p:cNvSpPr>
          <p:nvPr/>
        </p:nvSpPr>
        <p:spPr bwMode="auto">
          <a:xfrm>
            <a:off x="5334000" y="44196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82" name="Line 31"/>
          <p:cNvSpPr>
            <a:spLocks noChangeShapeType="1"/>
          </p:cNvSpPr>
          <p:nvPr/>
        </p:nvSpPr>
        <p:spPr bwMode="auto">
          <a:xfrm>
            <a:off x="5334000" y="4572000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83" name="Line 32"/>
          <p:cNvSpPr>
            <a:spLocks noChangeShapeType="1"/>
          </p:cNvSpPr>
          <p:nvPr/>
        </p:nvSpPr>
        <p:spPr bwMode="auto">
          <a:xfrm>
            <a:off x="5029200" y="3048000"/>
            <a:ext cx="685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84" name="Line 33"/>
          <p:cNvSpPr>
            <a:spLocks noChangeShapeType="1"/>
          </p:cNvSpPr>
          <p:nvPr/>
        </p:nvSpPr>
        <p:spPr bwMode="auto">
          <a:xfrm>
            <a:off x="5029200" y="30480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85" name="Line 34"/>
          <p:cNvSpPr>
            <a:spLocks noChangeShapeType="1"/>
          </p:cNvSpPr>
          <p:nvPr/>
        </p:nvSpPr>
        <p:spPr bwMode="auto">
          <a:xfrm flipV="1">
            <a:off x="5715000" y="3048000"/>
            <a:ext cx="0" cy="1524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86" name="Line 35"/>
          <p:cNvSpPr>
            <a:spLocks noChangeShapeType="1"/>
          </p:cNvSpPr>
          <p:nvPr/>
        </p:nvSpPr>
        <p:spPr bwMode="auto">
          <a:xfrm>
            <a:off x="4419600" y="59436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87" name="Line 36"/>
          <p:cNvSpPr>
            <a:spLocks noChangeShapeType="1"/>
          </p:cNvSpPr>
          <p:nvPr/>
        </p:nvSpPr>
        <p:spPr bwMode="auto">
          <a:xfrm flipH="1">
            <a:off x="3733800" y="6096000"/>
            <a:ext cx="685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88" name="Line 37"/>
          <p:cNvSpPr>
            <a:spLocks noChangeShapeType="1"/>
          </p:cNvSpPr>
          <p:nvPr/>
        </p:nvSpPr>
        <p:spPr bwMode="auto">
          <a:xfrm flipV="1">
            <a:off x="3733800" y="2286000"/>
            <a:ext cx="0" cy="3810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89" name="Line 38"/>
          <p:cNvSpPr>
            <a:spLocks noChangeShapeType="1"/>
          </p:cNvSpPr>
          <p:nvPr/>
        </p:nvSpPr>
        <p:spPr bwMode="auto">
          <a:xfrm>
            <a:off x="3733800" y="2286000"/>
            <a:ext cx="762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90" name="Line 39"/>
          <p:cNvSpPr>
            <a:spLocks noChangeShapeType="1"/>
          </p:cNvSpPr>
          <p:nvPr/>
        </p:nvSpPr>
        <p:spPr bwMode="auto">
          <a:xfrm>
            <a:off x="4495800" y="22860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Loop Detection </a:t>
            </a:r>
          </a:p>
        </p:txBody>
      </p:sp>
      <p:sp>
        <p:nvSpPr>
          <p:cNvPr id="2457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800" smtClean="0"/>
              <a:t>Identify all backedges using Dom info</a:t>
            </a:r>
          </a:p>
          <a:p>
            <a:pPr>
              <a:lnSpc>
                <a:spcPct val="90000"/>
              </a:lnSpc>
            </a:pPr>
            <a:r>
              <a:rPr lang="en-US" altLang="en-US" sz="2800" smtClean="0"/>
              <a:t>Each backedge (x </a:t>
            </a:r>
            <a:r>
              <a:rPr lang="en-US" altLang="en-US" sz="2800" smtClean="0">
                <a:sym typeface="Wingdings" panose="05000000000000000000" pitchFamily="2" charset="2"/>
              </a:rPr>
              <a:t> y) </a:t>
            </a:r>
            <a:r>
              <a:rPr lang="en-US" altLang="en-US" sz="2800" smtClean="0"/>
              <a:t>defines a loop</a:t>
            </a:r>
          </a:p>
          <a:p>
            <a:pPr lvl="1">
              <a:lnSpc>
                <a:spcPct val="90000"/>
              </a:lnSpc>
            </a:pPr>
            <a:r>
              <a:rPr lang="en-US" altLang="en-US" sz="2400" smtClean="0"/>
              <a:t>Loop header is the backedge target (y)</a:t>
            </a:r>
          </a:p>
          <a:p>
            <a:pPr lvl="1">
              <a:lnSpc>
                <a:spcPct val="90000"/>
              </a:lnSpc>
            </a:pPr>
            <a:r>
              <a:rPr lang="en-US" altLang="en-US" sz="2400" smtClean="0"/>
              <a:t>Loop BB – basic blocks that comprise the loop</a:t>
            </a:r>
            <a:endParaRPr lang="en-US" altLang="en-US" sz="2400" smtClean="0">
              <a:sym typeface="Wingdings" panose="05000000000000000000" pitchFamily="2" charset="2"/>
            </a:endParaRPr>
          </a:p>
          <a:p>
            <a:pPr lvl="2">
              <a:lnSpc>
                <a:spcPct val="90000"/>
              </a:lnSpc>
            </a:pPr>
            <a:r>
              <a:rPr lang="en-US" altLang="en-US" sz="2000" smtClean="0">
                <a:sym typeface="Wingdings" panose="05000000000000000000" pitchFamily="2" charset="2"/>
              </a:rPr>
              <a:t>All predecessor blocks of x for which control can reach x without going through y are in the loop</a:t>
            </a:r>
          </a:p>
          <a:p>
            <a:pPr>
              <a:lnSpc>
                <a:spcPct val="90000"/>
              </a:lnSpc>
            </a:pPr>
            <a:r>
              <a:rPr lang="en-US" altLang="en-US" sz="2800" smtClean="0"/>
              <a:t>Merge loops with the same header</a:t>
            </a:r>
          </a:p>
          <a:p>
            <a:pPr lvl="1">
              <a:lnSpc>
                <a:spcPct val="90000"/>
              </a:lnSpc>
            </a:pPr>
            <a:r>
              <a:rPr lang="en-US" altLang="en-US" sz="2400" smtClean="0"/>
              <a:t>I.e., a loop with 2 continues</a:t>
            </a:r>
          </a:p>
          <a:p>
            <a:pPr lvl="1">
              <a:lnSpc>
                <a:spcPct val="90000"/>
              </a:lnSpc>
            </a:pPr>
            <a:r>
              <a:rPr lang="en-US" altLang="en-US" sz="2400" smtClean="0"/>
              <a:t>LoopBackedge = LoopBackedge1 + LoopBackedge2</a:t>
            </a:r>
          </a:p>
          <a:p>
            <a:pPr lvl="1">
              <a:lnSpc>
                <a:spcPct val="90000"/>
              </a:lnSpc>
            </a:pPr>
            <a:r>
              <a:rPr lang="en-US" altLang="en-US" sz="2400" smtClean="0"/>
              <a:t>LoopBB = LoopBB1 + LoopBB2</a:t>
            </a:r>
          </a:p>
          <a:p>
            <a:pPr>
              <a:lnSpc>
                <a:spcPct val="90000"/>
              </a:lnSpc>
            </a:pPr>
            <a:r>
              <a:rPr lang="en-US" altLang="en-US" sz="2800" smtClean="0"/>
              <a:t>Important property</a:t>
            </a:r>
          </a:p>
          <a:p>
            <a:pPr lvl="1">
              <a:lnSpc>
                <a:spcPct val="90000"/>
              </a:lnSpc>
            </a:pPr>
            <a:r>
              <a:rPr lang="en-US" altLang="en-US" sz="2400" smtClean="0"/>
              <a:t>Header dominates all LoopBB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Announcements &amp; Reading Material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82725"/>
            <a:ext cx="8077200" cy="5216525"/>
          </a:xfrm>
        </p:spPr>
        <p:txBody>
          <a:bodyPr/>
          <a:lstStyle/>
          <a:p>
            <a:r>
              <a:rPr lang="en-US" altLang="en-US" sz="2000" dirty="0" smtClean="0"/>
              <a:t>eecs583a,eecs583b.eecs.umich.edu servers are ready</a:t>
            </a:r>
          </a:p>
          <a:p>
            <a:pPr lvl="1"/>
            <a:r>
              <a:rPr lang="en-US" altLang="en-US" sz="1800" dirty="0" smtClean="0"/>
              <a:t>Everyone has home directory and </a:t>
            </a:r>
            <a:r>
              <a:rPr lang="en-US" altLang="en-US" sz="1800" dirty="0" smtClean="0"/>
              <a:t>login, need VPN to login</a:t>
            </a:r>
            <a:endParaRPr lang="en-US" altLang="en-US" sz="1800" dirty="0" smtClean="0"/>
          </a:p>
          <a:p>
            <a:r>
              <a:rPr lang="en-US" altLang="en-US" sz="2000" dirty="0" smtClean="0"/>
              <a:t>HW 0 – Due Next Wednesday (9/3), but nothing to turn </a:t>
            </a:r>
            <a:r>
              <a:rPr lang="en-US" altLang="en-US" sz="2000" dirty="0" smtClean="0"/>
              <a:t>in</a:t>
            </a:r>
            <a:endParaRPr lang="en-US" altLang="en-US" sz="2000" dirty="0" smtClean="0"/>
          </a:p>
          <a:p>
            <a:pPr lvl="1"/>
            <a:r>
              <a:rPr lang="en-US" altLang="en-US" sz="1800" dirty="0" smtClean="0"/>
              <a:t>Please get this done ASAP, talk to Naveen/</a:t>
            </a:r>
            <a:r>
              <a:rPr lang="en-US" altLang="en-US" sz="1800" dirty="0" err="1" smtClean="0"/>
              <a:t>Rishika</a:t>
            </a:r>
            <a:r>
              <a:rPr lang="en-US" altLang="en-US" sz="1800" dirty="0" smtClean="0"/>
              <a:t> if you have problems</a:t>
            </a:r>
          </a:p>
          <a:p>
            <a:pPr lvl="1"/>
            <a:r>
              <a:rPr lang="en-US" altLang="en-US" sz="1800" dirty="0" smtClean="0"/>
              <a:t>Needed for HW 1 which goes out next </a:t>
            </a:r>
            <a:r>
              <a:rPr lang="en-US" altLang="en-US" sz="1800" dirty="0" err="1" smtClean="0"/>
              <a:t>Wednes</a:t>
            </a:r>
            <a:endParaRPr lang="en-US" altLang="en-US" sz="1800" dirty="0" smtClean="0"/>
          </a:p>
          <a:p>
            <a:pPr lvl="1"/>
            <a:r>
              <a:rPr lang="en-US" altLang="en-US" sz="1800" dirty="0" smtClean="0"/>
              <a:t>Go to </a:t>
            </a:r>
            <a:r>
              <a:rPr lang="en-US" altLang="en-US" sz="1800" dirty="0" smtClean="0">
                <a:hlinkClick r:id="rId2"/>
              </a:rPr>
              <a:t>http://</a:t>
            </a:r>
            <a:r>
              <a:rPr lang="en-US" altLang="en-US" sz="1800" dirty="0" smtClean="0">
                <a:hlinkClick r:id="rId2"/>
              </a:rPr>
              <a:t>llvm.org</a:t>
            </a:r>
            <a:r>
              <a:rPr lang="en-US" altLang="en-US" sz="1800" dirty="0" smtClean="0"/>
              <a:t>, go through writing a pass tutorial</a:t>
            </a:r>
            <a:endParaRPr lang="en-US" altLang="en-US" sz="1800" dirty="0" smtClean="0"/>
          </a:p>
          <a:p>
            <a:pPr lvl="1"/>
            <a:r>
              <a:rPr lang="en-US" altLang="en-US" sz="1800" dirty="0" smtClean="0"/>
              <a:t>Detailed LLVM installation instructions on piazza, see GSI </a:t>
            </a:r>
            <a:r>
              <a:rPr lang="en-US" altLang="en-US" sz="1800" dirty="0" smtClean="0"/>
              <a:t>post</a:t>
            </a:r>
          </a:p>
          <a:p>
            <a:pPr lvl="2"/>
            <a:r>
              <a:rPr lang="en-US" altLang="en-US" sz="1600" dirty="0" smtClean="0"/>
              <a:t>On eecs583a/b, you link to a central install, just build your part</a:t>
            </a:r>
          </a:p>
          <a:p>
            <a:pPr lvl="2"/>
            <a:r>
              <a:rPr lang="en-US" altLang="en-US" sz="1600" dirty="0" smtClean="0"/>
              <a:t>Private server, need to download/build entire LLVM</a:t>
            </a:r>
            <a:endParaRPr lang="en-US" altLang="en-US" sz="1600" dirty="0" smtClean="0"/>
          </a:p>
          <a:p>
            <a:r>
              <a:rPr lang="en-US" altLang="en-US" sz="2000" dirty="0" smtClean="0"/>
              <a:t>Reading</a:t>
            </a:r>
          </a:p>
          <a:p>
            <a:pPr lvl="1"/>
            <a:r>
              <a:rPr lang="en-US" altLang="en-US" sz="1800" dirty="0" smtClean="0"/>
              <a:t>Today’s class</a:t>
            </a:r>
          </a:p>
          <a:p>
            <a:pPr lvl="2"/>
            <a:r>
              <a:rPr lang="en-US" altLang="en-US" sz="1600" dirty="0" err="1" smtClean="0"/>
              <a:t>Ch</a:t>
            </a:r>
            <a:r>
              <a:rPr lang="en-US" altLang="en-US" sz="1600" dirty="0" smtClean="0"/>
              <a:t> 9.4, 10.4 (6.6, 9.6) from Compilers: Principles, Techniques Tools Ed 1 (Ed 2)</a:t>
            </a:r>
          </a:p>
          <a:p>
            <a:pPr lvl="1"/>
            <a:r>
              <a:rPr lang="en-US" altLang="en-US" sz="1800" dirty="0" smtClean="0"/>
              <a:t>Next class</a:t>
            </a:r>
          </a:p>
          <a:p>
            <a:pPr lvl="2"/>
            <a:r>
              <a:rPr lang="en-US" altLang="en-US" sz="1600" dirty="0" smtClean="0"/>
              <a:t>“Trace Selection for Compiling Large C Applications to Microcode”, Chang and </a:t>
            </a:r>
            <a:r>
              <a:rPr lang="en-US" altLang="en-US" sz="1600" dirty="0" err="1" smtClean="0"/>
              <a:t>Hwu</a:t>
            </a:r>
            <a:r>
              <a:rPr lang="en-US" altLang="en-US" sz="1600" dirty="0" smtClean="0"/>
              <a:t>, MICRO-21, 1988.</a:t>
            </a:r>
          </a:p>
          <a:p>
            <a:pPr lvl="2"/>
            <a:r>
              <a:rPr lang="en-US" altLang="en-US" sz="1600" dirty="0" smtClean="0"/>
              <a:t>“</a:t>
            </a:r>
            <a:r>
              <a:rPr lang="en-US" altLang="en-US" sz="1600" dirty="0" smtClean="0">
                <a:cs typeface="Arial" panose="020B0604020202020204" pitchFamily="34" charset="0"/>
              </a:rPr>
              <a:t>The Superblock: An Effective Technique for VLIW and Superscalar Compilation</a:t>
            </a:r>
            <a:r>
              <a:rPr lang="en-US" altLang="en-US" sz="1600" dirty="0" smtClean="0"/>
              <a:t>”, </a:t>
            </a:r>
            <a:r>
              <a:rPr lang="en-US" altLang="en-US" sz="1600" dirty="0" err="1" smtClean="0"/>
              <a:t>Hwu</a:t>
            </a:r>
            <a:r>
              <a:rPr lang="en-US" altLang="en-US" sz="1600" dirty="0" smtClean="0"/>
              <a:t> et al., Journal of Supercomputing, 1993</a:t>
            </a:r>
          </a:p>
          <a:p>
            <a:pPr lvl="1"/>
            <a:endParaRPr lang="en-US" altLang="en-US" sz="1800" dirty="0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Loop Detection Example</a:t>
            </a:r>
          </a:p>
        </p:txBody>
      </p:sp>
      <p:sp>
        <p:nvSpPr>
          <p:cNvPr id="25603" name="Rectangle 4"/>
          <p:cNvSpPr>
            <a:spLocks noChangeArrowheads="1"/>
          </p:cNvSpPr>
          <p:nvPr/>
        </p:nvSpPr>
        <p:spPr bwMode="auto">
          <a:xfrm>
            <a:off x="4343400" y="2438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25604" name="Rectangle 5"/>
          <p:cNvSpPr>
            <a:spLocks noChangeArrowheads="1"/>
          </p:cNvSpPr>
          <p:nvPr/>
        </p:nvSpPr>
        <p:spPr bwMode="auto">
          <a:xfrm>
            <a:off x="4343400" y="3200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25605" name="Line 6"/>
          <p:cNvSpPr>
            <a:spLocks noChangeShapeType="1"/>
          </p:cNvSpPr>
          <p:nvPr/>
        </p:nvSpPr>
        <p:spPr bwMode="auto">
          <a:xfrm>
            <a:off x="4724400" y="28956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6" name="Rectangle 7"/>
          <p:cNvSpPr>
            <a:spLocks noChangeArrowheads="1"/>
          </p:cNvSpPr>
          <p:nvPr/>
        </p:nvSpPr>
        <p:spPr bwMode="auto">
          <a:xfrm>
            <a:off x="4800600" y="3962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25607" name="Rectangle 8"/>
          <p:cNvSpPr>
            <a:spLocks noChangeArrowheads="1"/>
          </p:cNvSpPr>
          <p:nvPr/>
        </p:nvSpPr>
        <p:spPr bwMode="auto">
          <a:xfrm>
            <a:off x="4343400" y="4724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BB5</a:t>
            </a:r>
          </a:p>
        </p:txBody>
      </p:sp>
      <p:sp>
        <p:nvSpPr>
          <p:cNvPr id="25608" name="Line 9"/>
          <p:cNvSpPr>
            <a:spLocks noChangeShapeType="1"/>
          </p:cNvSpPr>
          <p:nvPr/>
        </p:nvSpPr>
        <p:spPr bwMode="auto">
          <a:xfrm>
            <a:off x="4724400" y="36576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9" name="Line 10"/>
          <p:cNvSpPr>
            <a:spLocks noChangeShapeType="1"/>
          </p:cNvSpPr>
          <p:nvPr/>
        </p:nvSpPr>
        <p:spPr bwMode="auto">
          <a:xfrm flipH="1">
            <a:off x="4724400" y="44196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0" name="Oval 11"/>
          <p:cNvSpPr>
            <a:spLocks noChangeArrowheads="1"/>
          </p:cNvSpPr>
          <p:nvPr/>
        </p:nvSpPr>
        <p:spPr bwMode="auto">
          <a:xfrm>
            <a:off x="3200400" y="1676400"/>
            <a:ext cx="762000" cy="381000"/>
          </a:xfrm>
          <a:prstGeom prst="ellipse">
            <a:avLst/>
          </a:prstGeom>
          <a:solidFill>
            <a:srgbClr val="CBCBCB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Entry</a:t>
            </a:r>
          </a:p>
        </p:txBody>
      </p:sp>
      <p:sp>
        <p:nvSpPr>
          <p:cNvPr id="25611" name="Oval 12"/>
          <p:cNvSpPr>
            <a:spLocks noChangeArrowheads="1"/>
          </p:cNvSpPr>
          <p:nvPr/>
        </p:nvSpPr>
        <p:spPr bwMode="auto">
          <a:xfrm>
            <a:off x="4343400" y="6248400"/>
            <a:ext cx="762000" cy="381000"/>
          </a:xfrm>
          <a:prstGeom prst="ellipse">
            <a:avLst/>
          </a:prstGeom>
          <a:solidFill>
            <a:srgbClr val="CBCBCB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Exit</a:t>
            </a:r>
          </a:p>
        </p:txBody>
      </p:sp>
      <p:sp>
        <p:nvSpPr>
          <p:cNvPr id="25612" name="Line 13"/>
          <p:cNvSpPr>
            <a:spLocks noChangeShapeType="1"/>
          </p:cNvSpPr>
          <p:nvPr/>
        </p:nvSpPr>
        <p:spPr bwMode="auto">
          <a:xfrm>
            <a:off x="4724400" y="21336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3" name="Line 14"/>
          <p:cNvSpPr>
            <a:spLocks noChangeShapeType="1"/>
          </p:cNvSpPr>
          <p:nvPr/>
        </p:nvSpPr>
        <p:spPr bwMode="auto">
          <a:xfrm>
            <a:off x="4724400" y="59436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4" name="Line 15"/>
          <p:cNvSpPr>
            <a:spLocks noChangeShapeType="1"/>
          </p:cNvSpPr>
          <p:nvPr/>
        </p:nvSpPr>
        <p:spPr bwMode="auto">
          <a:xfrm>
            <a:off x="4572000" y="3657600"/>
            <a:ext cx="0" cy="1066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5" name="Line 16"/>
          <p:cNvSpPr>
            <a:spLocks noChangeShapeType="1"/>
          </p:cNvSpPr>
          <p:nvPr/>
        </p:nvSpPr>
        <p:spPr bwMode="auto">
          <a:xfrm>
            <a:off x="4572000" y="51816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6" name="Line 17"/>
          <p:cNvSpPr>
            <a:spLocks noChangeShapeType="1"/>
          </p:cNvSpPr>
          <p:nvPr/>
        </p:nvSpPr>
        <p:spPr bwMode="auto">
          <a:xfrm flipH="1">
            <a:off x="4038600" y="5334000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7" name="Line 18"/>
          <p:cNvSpPr>
            <a:spLocks noChangeShapeType="1"/>
          </p:cNvSpPr>
          <p:nvPr/>
        </p:nvSpPr>
        <p:spPr bwMode="auto">
          <a:xfrm flipV="1">
            <a:off x="4038600" y="3048000"/>
            <a:ext cx="0" cy="2286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8" name="Line 19"/>
          <p:cNvSpPr>
            <a:spLocks noChangeShapeType="1"/>
          </p:cNvSpPr>
          <p:nvPr/>
        </p:nvSpPr>
        <p:spPr bwMode="auto">
          <a:xfrm>
            <a:off x="4038600" y="3048000"/>
            <a:ext cx="457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9" name="Line 20"/>
          <p:cNvSpPr>
            <a:spLocks noChangeShapeType="1"/>
          </p:cNvSpPr>
          <p:nvPr/>
        </p:nvSpPr>
        <p:spPr bwMode="auto">
          <a:xfrm>
            <a:off x="4495800" y="30480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0" name="Rectangle 21"/>
          <p:cNvSpPr>
            <a:spLocks noChangeArrowheads="1"/>
          </p:cNvSpPr>
          <p:nvPr/>
        </p:nvSpPr>
        <p:spPr bwMode="auto">
          <a:xfrm>
            <a:off x="4343400" y="5486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BB6</a:t>
            </a:r>
          </a:p>
        </p:txBody>
      </p:sp>
      <p:sp>
        <p:nvSpPr>
          <p:cNvPr id="25621" name="Line 22"/>
          <p:cNvSpPr>
            <a:spLocks noChangeShapeType="1"/>
          </p:cNvSpPr>
          <p:nvPr/>
        </p:nvSpPr>
        <p:spPr bwMode="auto">
          <a:xfrm>
            <a:off x="4724400" y="51816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2" name="Rectangle 23"/>
          <p:cNvSpPr>
            <a:spLocks noChangeArrowheads="1"/>
          </p:cNvSpPr>
          <p:nvPr/>
        </p:nvSpPr>
        <p:spPr bwMode="auto">
          <a:xfrm>
            <a:off x="4343400" y="1676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25623" name="Line 24"/>
          <p:cNvSpPr>
            <a:spLocks noChangeShapeType="1"/>
          </p:cNvSpPr>
          <p:nvPr/>
        </p:nvSpPr>
        <p:spPr bwMode="auto">
          <a:xfrm>
            <a:off x="3962400" y="1905000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4" name="Line 25"/>
          <p:cNvSpPr>
            <a:spLocks noChangeShapeType="1"/>
          </p:cNvSpPr>
          <p:nvPr/>
        </p:nvSpPr>
        <p:spPr bwMode="auto">
          <a:xfrm>
            <a:off x="4876800" y="2895600"/>
            <a:ext cx="0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5" name="Line 26"/>
          <p:cNvSpPr>
            <a:spLocks noChangeShapeType="1"/>
          </p:cNvSpPr>
          <p:nvPr/>
        </p:nvSpPr>
        <p:spPr bwMode="auto">
          <a:xfrm>
            <a:off x="4876800" y="2971800"/>
            <a:ext cx="1219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6" name="Line 27"/>
          <p:cNvSpPr>
            <a:spLocks noChangeShapeType="1"/>
          </p:cNvSpPr>
          <p:nvPr/>
        </p:nvSpPr>
        <p:spPr bwMode="auto">
          <a:xfrm>
            <a:off x="6096000" y="2971800"/>
            <a:ext cx="0" cy="2362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7" name="Line 28"/>
          <p:cNvSpPr>
            <a:spLocks noChangeShapeType="1"/>
          </p:cNvSpPr>
          <p:nvPr/>
        </p:nvSpPr>
        <p:spPr bwMode="auto">
          <a:xfrm>
            <a:off x="4876800" y="5334000"/>
            <a:ext cx="1219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8" name="Line 29"/>
          <p:cNvSpPr>
            <a:spLocks noChangeShapeType="1"/>
          </p:cNvSpPr>
          <p:nvPr/>
        </p:nvSpPr>
        <p:spPr bwMode="auto">
          <a:xfrm>
            <a:off x="4876800" y="53340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9" name="Line 30"/>
          <p:cNvSpPr>
            <a:spLocks noChangeShapeType="1"/>
          </p:cNvSpPr>
          <p:nvPr/>
        </p:nvSpPr>
        <p:spPr bwMode="auto">
          <a:xfrm>
            <a:off x="5334000" y="44196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30" name="Line 31"/>
          <p:cNvSpPr>
            <a:spLocks noChangeShapeType="1"/>
          </p:cNvSpPr>
          <p:nvPr/>
        </p:nvSpPr>
        <p:spPr bwMode="auto">
          <a:xfrm>
            <a:off x="5334000" y="4572000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31" name="Line 32"/>
          <p:cNvSpPr>
            <a:spLocks noChangeShapeType="1"/>
          </p:cNvSpPr>
          <p:nvPr/>
        </p:nvSpPr>
        <p:spPr bwMode="auto">
          <a:xfrm>
            <a:off x="5029200" y="3048000"/>
            <a:ext cx="685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32" name="Line 33"/>
          <p:cNvSpPr>
            <a:spLocks noChangeShapeType="1"/>
          </p:cNvSpPr>
          <p:nvPr/>
        </p:nvSpPr>
        <p:spPr bwMode="auto">
          <a:xfrm>
            <a:off x="5029200" y="30480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33" name="Line 34"/>
          <p:cNvSpPr>
            <a:spLocks noChangeShapeType="1"/>
          </p:cNvSpPr>
          <p:nvPr/>
        </p:nvSpPr>
        <p:spPr bwMode="auto">
          <a:xfrm flipV="1">
            <a:off x="5715000" y="3048000"/>
            <a:ext cx="0" cy="1524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34" name="Line 35"/>
          <p:cNvSpPr>
            <a:spLocks noChangeShapeType="1"/>
          </p:cNvSpPr>
          <p:nvPr/>
        </p:nvSpPr>
        <p:spPr bwMode="auto">
          <a:xfrm>
            <a:off x="4419600" y="59436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35" name="Line 36"/>
          <p:cNvSpPr>
            <a:spLocks noChangeShapeType="1"/>
          </p:cNvSpPr>
          <p:nvPr/>
        </p:nvSpPr>
        <p:spPr bwMode="auto">
          <a:xfrm flipH="1">
            <a:off x="3733800" y="6096000"/>
            <a:ext cx="685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36" name="Line 37"/>
          <p:cNvSpPr>
            <a:spLocks noChangeShapeType="1"/>
          </p:cNvSpPr>
          <p:nvPr/>
        </p:nvSpPr>
        <p:spPr bwMode="auto">
          <a:xfrm flipV="1">
            <a:off x="3733800" y="2286000"/>
            <a:ext cx="0" cy="3810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37" name="Line 38"/>
          <p:cNvSpPr>
            <a:spLocks noChangeShapeType="1"/>
          </p:cNvSpPr>
          <p:nvPr/>
        </p:nvSpPr>
        <p:spPr bwMode="auto">
          <a:xfrm>
            <a:off x="3733800" y="2286000"/>
            <a:ext cx="762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38" name="Line 39"/>
          <p:cNvSpPr>
            <a:spLocks noChangeShapeType="1"/>
          </p:cNvSpPr>
          <p:nvPr/>
        </p:nvSpPr>
        <p:spPr bwMode="auto">
          <a:xfrm>
            <a:off x="4495800" y="22860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Important Parts of a Loop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Header, LoopBB</a:t>
            </a:r>
          </a:p>
          <a:p>
            <a:r>
              <a:rPr lang="en-US" altLang="en-US" smtClean="0"/>
              <a:t>Backedges, BackedgeBB</a:t>
            </a:r>
          </a:p>
          <a:p>
            <a:r>
              <a:rPr lang="en-US" altLang="en-US" smtClean="0"/>
              <a:t>Exitedges, ExitBB</a:t>
            </a:r>
          </a:p>
          <a:p>
            <a:pPr lvl="1"/>
            <a:r>
              <a:rPr lang="en-US" altLang="en-US" smtClean="0"/>
              <a:t>For each LoopBB, examine each outgoing edge</a:t>
            </a:r>
          </a:p>
          <a:p>
            <a:pPr lvl="1"/>
            <a:r>
              <a:rPr lang="en-US" altLang="en-US" smtClean="0"/>
              <a:t>If the edge is to a BB not in LoopBB, then its an exit</a:t>
            </a:r>
          </a:p>
          <a:p>
            <a:r>
              <a:rPr lang="en-US" altLang="en-US" smtClean="0"/>
              <a:t>Preheader (Preloop)</a:t>
            </a:r>
          </a:p>
          <a:p>
            <a:pPr lvl="1"/>
            <a:r>
              <a:rPr lang="en-US" altLang="en-US" smtClean="0"/>
              <a:t>New block before the header (falls through to header)</a:t>
            </a:r>
          </a:p>
          <a:p>
            <a:pPr lvl="1"/>
            <a:r>
              <a:rPr lang="en-US" altLang="en-US" smtClean="0"/>
              <a:t>Whenever you invoke the loop, preheader executed</a:t>
            </a:r>
          </a:p>
          <a:p>
            <a:pPr lvl="1"/>
            <a:r>
              <a:rPr lang="en-US" altLang="en-US" smtClean="0"/>
              <a:t>Whenever you iterate the loop, preheader NOT executed</a:t>
            </a:r>
          </a:p>
          <a:p>
            <a:pPr lvl="1"/>
            <a:r>
              <a:rPr lang="en-US" altLang="en-US" smtClean="0"/>
              <a:t>All edges entering header</a:t>
            </a:r>
          </a:p>
          <a:p>
            <a:pPr lvl="2"/>
            <a:r>
              <a:rPr lang="en-US" altLang="en-US" smtClean="0"/>
              <a:t>Backedges – no change</a:t>
            </a:r>
          </a:p>
          <a:p>
            <a:pPr lvl="2"/>
            <a:r>
              <a:rPr lang="en-US" altLang="en-US" smtClean="0"/>
              <a:t>All others, retarget to preheader</a:t>
            </a:r>
          </a:p>
          <a:p>
            <a:r>
              <a:rPr lang="en-US" altLang="en-US" smtClean="0"/>
              <a:t>Postheader (Postloop) - analogous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Find the Preheaders for each Loop</a:t>
            </a:r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2362200" y="2438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2362200" y="3200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27653" name="Line 5"/>
          <p:cNvSpPr>
            <a:spLocks noChangeShapeType="1"/>
          </p:cNvSpPr>
          <p:nvPr/>
        </p:nvSpPr>
        <p:spPr bwMode="auto">
          <a:xfrm>
            <a:off x="2743200" y="28956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4" name="Rectangle 6"/>
          <p:cNvSpPr>
            <a:spLocks noChangeArrowheads="1"/>
          </p:cNvSpPr>
          <p:nvPr/>
        </p:nvSpPr>
        <p:spPr bwMode="auto">
          <a:xfrm>
            <a:off x="2819400" y="3962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27655" name="Rectangle 7"/>
          <p:cNvSpPr>
            <a:spLocks noChangeArrowheads="1"/>
          </p:cNvSpPr>
          <p:nvPr/>
        </p:nvSpPr>
        <p:spPr bwMode="auto">
          <a:xfrm>
            <a:off x="2362200" y="4724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BB5</a:t>
            </a:r>
          </a:p>
        </p:txBody>
      </p:sp>
      <p:sp>
        <p:nvSpPr>
          <p:cNvPr id="27656" name="Line 8"/>
          <p:cNvSpPr>
            <a:spLocks noChangeShapeType="1"/>
          </p:cNvSpPr>
          <p:nvPr/>
        </p:nvSpPr>
        <p:spPr bwMode="auto">
          <a:xfrm>
            <a:off x="2743200" y="36576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7" name="Line 9"/>
          <p:cNvSpPr>
            <a:spLocks noChangeShapeType="1"/>
          </p:cNvSpPr>
          <p:nvPr/>
        </p:nvSpPr>
        <p:spPr bwMode="auto">
          <a:xfrm flipH="1">
            <a:off x="2743200" y="44196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8" name="Oval 10"/>
          <p:cNvSpPr>
            <a:spLocks noChangeArrowheads="1"/>
          </p:cNvSpPr>
          <p:nvPr/>
        </p:nvSpPr>
        <p:spPr bwMode="auto">
          <a:xfrm>
            <a:off x="1219200" y="1676400"/>
            <a:ext cx="762000" cy="381000"/>
          </a:xfrm>
          <a:prstGeom prst="ellipse">
            <a:avLst/>
          </a:prstGeom>
          <a:solidFill>
            <a:srgbClr val="CBCBCB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Entry</a:t>
            </a:r>
          </a:p>
        </p:txBody>
      </p:sp>
      <p:sp>
        <p:nvSpPr>
          <p:cNvPr id="27659" name="Oval 11"/>
          <p:cNvSpPr>
            <a:spLocks noChangeArrowheads="1"/>
          </p:cNvSpPr>
          <p:nvPr/>
        </p:nvSpPr>
        <p:spPr bwMode="auto">
          <a:xfrm>
            <a:off x="2362200" y="6248400"/>
            <a:ext cx="762000" cy="381000"/>
          </a:xfrm>
          <a:prstGeom prst="ellipse">
            <a:avLst/>
          </a:prstGeom>
          <a:solidFill>
            <a:srgbClr val="CBCBCB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Exit</a:t>
            </a:r>
          </a:p>
        </p:txBody>
      </p:sp>
      <p:sp>
        <p:nvSpPr>
          <p:cNvPr id="27660" name="Line 12"/>
          <p:cNvSpPr>
            <a:spLocks noChangeShapeType="1"/>
          </p:cNvSpPr>
          <p:nvPr/>
        </p:nvSpPr>
        <p:spPr bwMode="auto">
          <a:xfrm>
            <a:off x="2743200" y="21336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1" name="Line 13"/>
          <p:cNvSpPr>
            <a:spLocks noChangeShapeType="1"/>
          </p:cNvSpPr>
          <p:nvPr/>
        </p:nvSpPr>
        <p:spPr bwMode="auto">
          <a:xfrm>
            <a:off x="2743200" y="59436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2" name="Line 14"/>
          <p:cNvSpPr>
            <a:spLocks noChangeShapeType="1"/>
          </p:cNvSpPr>
          <p:nvPr/>
        </p:nvSpPr>
        <p:spPr bwMode="auto">
          <a:xfrm>
            <a:off x="2590800" y="3657600"/>
            <a:ext cx="0" cy="1066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3" name="Line 15"/>
          <p:cNvSpPr>
            <a:spLocks noChangeShapeType="1"/>
          </p:cNvSpPr>
          <p:nvPr/>
        </p:nvSpPr>
        <p:spPr bwMode="auto">
          <a:xfrm>
            <a:off x="2590800" y="51816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4" name="Line 16"/>
          <p:cNvSpPr>
            <a:spLocks noChangeShapeType="1"/>
          </p:cNvSpPr>
          <p:nvPr/>
        </p:nvSpPr>
        <p:spPr bwMode="auto">
          <a:xfrm flipH="1">
            <a:off x="2057400" y="5334000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5" name="Line 17"/>
          <p:cNvSpPr>
            <a:spLocks noChangeShapeType="1"/>
          </p:cNvSpPr>
          <p:nvPr/>
        </p:nvSpPr>
        <p:spPr bwMode="auto">
          <a:xfrm flipV="1">
            <a:off x="2057400" y="3048000"/>
            <a:ext cx="0" cy="2286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6" name="Line 18"/>
          <p:cNvSpPr>
            <a:spLocks noChangeShapeType="1"/>
          </p:cNvSpPr>
          <p:nvPr/>
        </p:nvSpPr>
        <p:spPr bwMode="auto">
          <a:xfrm>
            <a:off x="2057400" y="3048000"/>
            <a:ext cx="457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7" name="Line 19"/>
          <p:cNvSpPr>
            <a:spLocks noChangeShapeType="1"/>
          </p:cNvSpPr>
          <p:nvPr/>
        </p:nvSpPr>
        <p:spPr bwMode="auto">
          <a:xfrm>
            <a:off x="2514600" y="30480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8" name="Rectangle 20"/>
          <p:cNvSpPr>
            <a:spLocks noChangeArrowheads="1"/>
          </p:cNvSpPr>
          <p:nvPr/>
        </p:nvSpPr>
        <p:spPr bwMode="auto">
          <a:xfrm>
            <a:off x="2362200" y="5486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BB6</a:t>
            </a:r>
          </a:p>
        </p:txBody>
      </p:sp>
      <p:sp>
        <p:nvSpPr>
          <p:cNvPr id="27669" name="Line 21"/>
          <p:cNvSpPr>
            <a:spLocks noChangeShapeType="1"/>
          </p:cNvSpPr>
          <p:nvPr/>
        </p:nvSpPr>
        <p:spPr bwMode="auto">
          <a:xfrm>
            <a:off x="2743200" y="51816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70" name="Rectangle 22"/>
          <p:cNvSpPr>
            <a:spLocks noChangeArrowheads="1"/>
          </p:cNvSpPr>
          <p:nvPr/>
        </p:nvSpPr>
        <p:spPr bwMode="auto">
          <a:xfrm>
            <a:off x="2362200" y="1676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27671" name="Line 23"/>
          <p:cNvSpPr>
            <a:spLocks noChangeShapeType="1"/>
          </p:cNvSpPr>
          <p:nvPr/>
        </p:nvSpPr>
        <p:spPr bwMode="auto">
          <a:xfrm>
            <a:off x="1981200" y="1905000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72" name="Line 24"/>
          <p:cNvSpPr>
            <a:spLocks noChangeShapeType="1"/>
          </p:cNvSpPr>
          <p:nvPr/>
        </p:nvSpPr>
        <p:spPr bwMode="auto">
          <a:xfrm>
            <a:off x="2895600" y="2895600"/>
            <a:ext cx="0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73" name="Line 25"/>
          <p:cNvSpPr>
            <a:spLocks noChangeShapeType="1"/>
          </p:cNvSpPr>
          <p:nvPr/>
        </p:nvSpPr>
        <p:spPr bwMode="auto">
          <a:xfrm>
            <a:off x="2895600" y="2971800"/>
            <a:ext cx="1219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74" name="Line 26"/>
          <p:cNvSpPr>
            <a:spLocks noChangeShapeType="1"/>
          </p:cNvSpPr>
          <p:nvPr/>
        </p:nvSpPr>
        <p:spPr bwMode="auto">
          <a:xfrm>
            <a:off x="4114800" y="2971800"/>
            <a:ext cx="0" cy="2362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75" name="Line 27"/>
          <p:cNvSpPr>
            <a:spLocks noChangeShapeType="1"/>
          </p:cNvSpPr>
          <p:nvPr/>
        </p:nvSpPr>
        <p:spPr bwMode="auto">
          <a:xfrm>
            <a:off x="2895600" y="5334000"/>
            <a:ext cx="1219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76" name="Line 28"/>
          <p:cNvSpPr>
            <a:spLocks noChangeShapeType="1"/>
          </p:cNvSpPr>
          <p:nvPr/>
        </p:nvSpPr>
        <p:spPr bwMode="auto">
          <a:xfrm>
            <a:off x="2895600" y="53340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77" name="Line 29"/>
          <p:cNvSpPr>
            <a:spLocks noChangeShapeType="1"/>
          </p:cNvSpPr>
          <p:nvPr/>
        </p:nvSpPr>
        <p:spPr bwMode="auto">
          <a:xfrm>
            <a:off x="3352800" y="44196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78" name="Line 30"/>
          <p:cNvSpPr>
            <a:spLocks noChangeShapeType="1"/>
          </p:cNvSpPr>
          <p:nvPr/>
        </p:nvSpPr>
        <p:spPr bwMode="auto">
          <a:xfrm>
            <a:off x="3352800" y="4572000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79" name="Line 31"/>
          <p:cNvSpPr>
            <a:spLocks noChangeShapeType="1"/>
          </p:cNvSpPr>
          <p:nvPr/>
        </p:nvSpPr>
        <p:spPr bwMode="auto">
          <a:xfrm>
            <a:off x="3048000" y="3048000"/>
            <a:ext cx="685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80" name="Line 32"/>
          <p:cNvSpPr>
            <a:spLocks noChangeShapeType="1"/>
          </p:cNvSpPr>
          <p:nvPr/>
        </p:nvSpPr>
        <p:spPr bwMode="auto">
          <a:xfrm>
            <a:off x="3048000" y="30480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81" name="Line 33"/>
          <p:cNvSpPr>
            <a:spLocks noChangeShapeType="1"/>
          </p:cNvSpPr>
          <p:nvPr/>
        </p:nvSpPr>
        <p:spPr bwMode="auto">
          <a:xfrm flipV="1">
            <a:off x="3733800" y="3048000"/>
            <a:ext cx="0" cy="1524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82" name="Line 34"/>
          <p:cNvSpPr>
            <a:spLocks noChangeShapeType="1"/>
          </p:cNvSpPr>
          <p:nvPr/>
        </p:nvSpPr>
        <p:spPr bwMode="auto">
          <a:xfrm>
            <a:off x="2438400" y="59436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83" name="Line 35"/>
          <p:cNvSpPr>
            <a:spLocks noChangeShapeType="1"/>
          </p:cNvSpPr>
          <p:nvPr/>
        </p:nvSpPr>
        <p:spPr bwMode="auto">
          <a:xfrm flipH="1">
            <a:off x="1752600" y="6096000"/>
            <a:ext cx="685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84" name="Line 36"/>
          <p:cNvSpPr>
            <a:spLocks noChangeShapeType="1"/>
          </p:cNvSpPr>
          <p:nvPr/>
        </p:nvSpPr>
        <p:spPr bwMode="auto">
          <a:xfrm flipV="1">
            <a:off x="1752600" y="2286000"/>
            <a:ext cx="0" cy="3810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85" name="Line 37"/>
          <p:cNvSpPr>
            <a:spLocks noChangeShapeType="1"/>
          </p:cNvSpPr>
          <p:nvPr/>
        </p:nvSpPr>
        <p:spPr bwMode="auto">
          <a:xfrm>
            <a:off x="1752600" y="2286000"/>
            <a:ext cx="762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86" name="Line 38"/>
          <p:cNvSpPr>
            <a:spLocks noChangeShapeType="1"/>
          </p:cNvSpPr>
          <p:nvPr/>
        </p:nvSpPr>
        <p:spPr bwMode="auto">
          <a:xfrm>
            <a:off x="2514600" y="22860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87" name="AutoShape 39"/>
          <p:cNvSpPr>
            <a:spLocks noChangeArrowheads="1"/>
          </p:cNvSpPr>
          <p:nvPr/>
        </p:nvSpPr>
        <p:spPr bwMode="auto">
          <a:xfrm>
            <a:off x="4343400" y="3733800"/>
            <a:ext cx="1143000" cy="914400"/>
          </a:xfrm>
          <a:prstGeom prst="rightArrow">
            <a:avLst>
              <a:gd name="adj1" fmla="val 50000"/>
              <a:gd name="adj2" fmla="val 3125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2400" b="1">
                <a:solidFill>
                  <a:schemeClr val="tx1"/>
                </a:solidFill>
              </a:rPr>
              <a:t>??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Characteristics of a Loop</a:t>
            </a:r>
          </a:p>
        </p:txBody>
      </p:sp>
      <p:sp>
        <p:nvSpPr>
          <p:cNvPr id="28675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800" dirty="0" smtClean="0"/>
              <a:t>Nesting (generally within a function scope)</a:t>
            </a:r>
          </a:p>
          <a:p>
            <a:pPr lvl="1"/>
            <a:r>
              <a:rPr lang="en-US" altLang="en-US" sz="2400" dirty="0" smtClean="0"/>
              <a:t>Inner loop – Loop with no loops contained within it</a:t>
            </a:r>
          </a:p>
          <a:p>
            <a:pPr lvl="1"/>
            <a:r>
              <a:rPr lang="en-US" altLang="en-US" sz="2400" dirty="0" smtClean="0"/>
              <a:t>Outer loop – Loop contained within no other loops</a:t>
            </a:r>
          </a:p>
          <a:p>
            <a:pPr lvl="1"/>
            <a:r>
              <a:rPr lang="en-US" altLang="en-US" sz="2400" dirty="0" smtClean="0"/>
              <a:t>Nesting depth</a:t>
            </a:r>
          </a:p>
          <a:p>
            <a:pPr lvl="2"/>
            <a:r>
              <a:rPr lang="en-US" altLang="en-US" sz="2000" dirty="0" smtClean="0"/>
              <a:t>depth(outer loop) = 1</a:t>
            </a:r>
          </a:p>
          <a:p>
            <a:pPr lvl="2"/>
            <a:r>
              <a:rPr lang="en-US" altLang="en-US" sz="2000" dirty="0" smtClean="0"/>
              <a:t>depth = depth(parent or containing loop) + 1</a:t>
            </a:r>
          </a:p>
          <a:p>
            <a:r>
              <a:rPr lang="en-US" altLang="en-US" sz="2800" dirty="0" smtClean="0"/>
              <a:t>Trip count (average trip count)</a:t>
            </a:r>
          </a:p>
          <a:p>
            <a:pPr lvl="1"/>
            <a:r>
              <a:rPr lang="en-US" altLang="en-US" sz="2400" dirty="0" smtClean="0"/>
              <a:t>How many times (on average) does the loop iterate</a:t>
            </a:r>
          </a:p>
          <a:p>
            <a:pPr lvl="1"/>
            <a:r>
              <a:rPr lang="en-US" altLang="en-US" sz="2400" dirty="0" smtClean="0"/>
              <a:t>for (I=0; I&lt;100; I++) </a:t>
            </a:r>
            <a:r>
              <a:rPr lang="en-US" altLang="en-US" sz="2400" dirty="0" smtClean="0">
                <a:sym typeface="Wingdings" panose="05000000000000000000" pitchFamily="2" charset="2"/>
              </a:rPr>
              <a:t> trip count = 100</a:t>
            </a:r>
          </a:p>
          <a:p>
            <a:pPr lvl="1"/>
            <a:r>
              <a:rPr lang="en-US" altLang="en-US" sz="2400" dirty="0" smtClean="0">
                <a:sym typeface="Wingdings" panose="05000000000000000000" pitchFamily="2" charset="2"/>
              </a:rPr>
              <a:t>With profile info:</a:t>
            </a:r>
          </a:p>
          <a:p>
            <a:pPr lvl="2"/>
            <a:r>
              <a:rPr lang="en-US" altLang="en-US" sz="2200" dirty="0" smtClean="0">
                <a:sym typeface="Wingdings" panose="05000000000000000000" pitchFamily="2" charset="2"/>
              </a:rPr>
              <a:t>Ave trip count = weight(header) / weight(</a:t>
            </a:r>
            <a:r>
              <a:rPr lang="en-US" altLang="en-US" sz="2200" dirty="0" err="1" smtClean="0">
                <a:sym typeface="Wingdings" panose="05000000000000000000" pitchFamily="2" charset="2"/>
              </a:rPr>
              <a:t>preheader</a:t>
            </a:r>
            <a:r>
              <a:rPr lang="en-US" altLang="en-US" sz="2200" dirty="0" smtClean="0">
                <a:sym typeface="Wingdings" panose="05000000000000000000" pitchFamily="2" charset="2"/>
              </a:rPr>
              <a:t>)</a:t>
            </a:r>
            <a:endParaRPr lang="en-US" altLang="en-US" sz="2200" dirty="0" smtClean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Trip Count Calculation Example</a:t>
            </a:r>
          </a:p>
        </p:txBody>
      </p:sp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4343400" y="2438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4343400" y="3200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29701" name="Line 5"/>
          <p:cNvSpPr>
            <a:spLocks noChangeShapeType="1"/>
          </p:cNvSpPr>
          <p:nvPr/>
        </p:nvSpPr>
        <p:spPr bwMode="auto">
          <a:xfrm>
            <a:off x="4724400" y="28956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2" name="Rectangle 6"/>
          <p:cNvSpPr>
            <a:spLocks noChangeArrowheads="1"/>
          </p:cNvSpPr>
          <p:nvPr/>
        </p:nvSpPr>
        <p:spPr bwMode="auto">
          <a:xfrm>
            <a:off x="4800600" y="3962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29703" name="Rectangle 7"/>
          <p:cNvSpPr>
            <a:spLocks noChangeArrowheads="1"/>
          </p:cNvSpPr>
          <p:nvPr/>
        </p:nvSpPr>
        <p:spPr bwMode="auto">
          <a:xfrm>
            <a:off x="4343400" y="4724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BB5</a:t>
            </a:r>
          </a:p>
        </p:txBody>
      </p:sp>
      <p:sp>
        <p:nvSpPr>
          <p:cNvPr id="29704" name="Line 8"/>
          <p:cNvSpPr>
            <a:spLocks noChangeShapeType="1"/>
          </p:cNvSpPr>
          <p:nvPr/>
        </p:nvSpPr>
        <p:spPr bwMode="auto">
          <a:xfrm>
            <a:off x="4724400" y="36576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5" name="Line 9"/>
          <p:cNvSpPr>
            <a:spLocks noChangeShapeType="1"/>
          </p:cNvSpPr>
          <p:nvPr/>
        </p:nvSpPr>
        <p:spPr bwMode="auto">
          <a:xfrm flipH="1">
            <a:off x="4724400" y="44196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6" name="Oval 10"/>
          <p:cNvSpPr>
            <a:spLocks noChangeArrowheads="1"/>
          </p:cNvSpPr>
          <p:nvPr/>
        </p:nvSpPr>
        <p:spPr bwMode="auto">
          <a:xfrm>
            <a:off x="3200400" y="1676400"/>
            <a:ext cx="762000" cy="381000"/>
          </a:xfrm>
          <a:prstGeom prst="ellipse">
            <a:avLst/>
          </a:prstGeom>
          <a:solidFill>
            <a:srgbClr val="CBCBCB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Entry</a:t>
            </a:r>
          </a:p>
        </p:txBody>
      </p:sp>
      <p:sp>
        <p:nvSpPr>
          <p:cNvPr id="29707" name="Oval 11"/>
          <p:cNvSpPr>
            <a:spLocks noChangeArrowheads="1"/>
          </p:cNvSpPr>
          <p:nvPr/>
        </p:nvSpPr>
        <p:spPr bwMode="auto">
          <a:xfrm>
            <a:off x="4343400" y="6248400"/>
            <a:ext cx="762000" cy="381000"/>
          </a:xfrm>
          <a:prstGeom prst="ellipse">
            <a:avLst/>
          </a:prstGeom>
          <a:solidFill>
            <a:srgbClr val="CBCBCB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Exit</a:t>
            </a:r>
          </a:p>
        </p:txBody>
      </p:sp>
      <p:sp>
        <p:nvSpPr>
          <p:cNvPr id="29708" name="Line 12"/>
          <p:cNvSpPr>
            <a:spLocks noChangeShapeType="1"/>
          </p:cNvSpPr>
          <p:nvPr/>
        </p:nvSpPr>
        <p:spPr bwMode="auto">
          <a:xfrm>
            <a:off x="4724400" y="21336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9" name="Line 13"/>
          <p:cNvSpPr>
            <a:spLocks noChangeShapeType="1"/>
          </p:cNvSpPr>
          <p:nvPr/>
        </p:nvSpPr>
        <p:spPr bwMode="auto">
          <a:xfrm>
            <a:off x="4724400" y="59436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0" name="Line 14"/>
          <p:cNvSpPr>
            <a:spLocks noChangeShapeType="1"/>
          </p:cNvSpPr>
          <p:nvPr/>
        </p:nvSpPr>
        <p:spPr bwMode="auto">
          <a:xfrm>
            <a:off x="4572000" y="3657600"/>
            <a:ext cx="0" cy="1066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1" name="Line 15"/>
          <p:cNvSpPr>
            <a:spLocks noChangeShapeType="1"/>
          </p:cNvSpPr>
          <p:nvPr/>
        </p:nvSpPr>
        <p:spPr bwMode="auto">
          <a:xfrm>
            <a:off x="4572000" y="51816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2" name="Line 16"/>
          <p:cNvSpPr>
            <a:spLocks noChangeShapeType="1"/>
          </p:cNvSpPr>
          <p:nvPr/>
        </p:nvSpPr>
        <p:spPr bwMode="auto">
          <a:xfrm flipH="1">
            <a:off x="4038600" y="5334000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3" name="Line 17"/>
          <p:cNvSpPr>
            <a:spLocks noChangeShapeType="1"/>
          </p:cNvSpPr>
          <p:nvPr/>
        </p:nvSpPr>
        <p:spPr bwMode="auto">
          <a:xfrm flipV="1">
            <a:off x="4038600" y="3048000"/>
            <a:ext cx="0" cy="2286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4" name="Line 18"/>
          <p:cNvSpPr>
            <a:spLocks noChangeShapeType="1"/>
          </p:cNvSpPr>
          <p:nvPr/>
        </p:nvSpPr>
        <p:spPr bwMode="auto">
          <a:xfrm>
            <a:off x="4038600" y="3048000"/>
            <a:ext cx="457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5" name="Line 19"/>
          <p:cNvSpPr>
            <a:spLocks noChangeShapeType="1"/>
          </p:cNvSpPr>
          <p:nvPr/>
        </p:nvSpPr>
        <p:spPr bwMode="auto">
          <a:xfrm>
            <a:off x="4495800" y="30480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6" name="Rectangle 20"/>
          <p:cNvSpPr>
            <a:spLocks noChangeArrowheads="1"/>
          </p:cNvSpPr>
          <p:nvPr/>
        </p:nvSpPr>
        <p:spPr bwMode="auto">
          <a:xfrm>
            <a:off x="4343400" y="5486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BB6</a:t>
            </a:r>
          </a:p>
        </p:txBody>
      </p:sp>
      <p:sp>
        <p:nvSpPr>
          <p:cNvPr id="29717" name="Line 21"/>
          <p:cNvSpPr>
            <a:spLocks noChangeShapeType="1"/>
          </p:cNvSpPr>
          <p:nvPr/>
        </p:nvSpPr>
        <p:spPr bwMode="auto">
          <a:xfrm>
            <a:off x="4724400" y="51816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8" name="Rectangle 22"/>
          <p:cNvSpPr>
            <a:spLocks noChangeArrowheads="1"/>
          </p:cNvSpPr>
          <p:nvPr/>
        </p:nvSpPr>
        <p:spPr bwMode="auto">
          <a:xfrm>
            <a:off x="4343400" y="1676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29719" name="Line 23"/>
          <p:cNvSpPr>
            <a:spLocks noChangeShapeType="1"/>
          </p:cNvSpPr>
          <p:nvPr/>
        </p:nvSpPr>
        <p:spPr bwMode="auto">
          <a:xfrm>
            <a:off x="3962400" y="1905000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20" name="Line 24"/>
          <p:cNvSpPr>
            <a:spLocks noChangeShapeType="1"/>
          </p:cNvSpPr>
          <p:nvPr/>
        </p:nvSpPr>
        <p:spPr bwMode="auto">
          <a:xfrm>
            <a:off x="4876800" y="2895600"/>
            <a:ext cx="0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21" name="Line 25"/>
          <p:cNvSpPr>
            <a:spLocks noChangeShapeType="1"/>
          </p:cNvSpPr>
          <p:nvPr/>
        </p:nvSpPr>
        <p:spPr bwMode="auto">
          <a:xfrm>
            <a:off x="4876800" y="2971800"/>
            <a:ext cx="1219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22" name="Line 26"/>
          <p:cNvSpPr>
            <a:spLocks noChangeShapeType="1"/>
          </p:cNvSpPr>
          <p:nvPr/>
        </p:nvSpPr>
        <p:spPr bwMode="auto">
          <a:xfrm>
            <a:off x="6096000" y="2971800"/>
            <a:ext cx="0" cy="2362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23" name="Line 27"/>
          <p:cNvSpPr>
            <a:spLocks noChangeShapeType="1"/>
          </p:cNvSpPr>
          <p:nvPr/>
        </p:nvSpPr>
        <p:spPr bwMode="auto">
          <a:xfrm>
            <a:off x="4876800" y="5334000"/>
            <a:ext cx="1219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24" name="Line 28"/>
          <p:cNvSpPr>
            <a:spLocks noChangeShapeType="1"/>
          </p:cNvSpPr>
          <p:nvPr/>
        </p:nvSpPr>
        <p:spPr bwMode="auto">
          <a:xfrm>
            <a:off x="4876800" y="53340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25" name="Line 29"/>
          <p:cNvSpPr>
            <a:spLocks noChangeShapeType="1"/>
          </p:cNvSpPr>
          <p:nvPr/>
        </p:nvSpPr>
        <p:spPr bwMode="auto">
          <a:xfrm>
            <a:off x="5334000" y="44196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26" name="Line 30"/>
          <p:cNvSpPr>
            <a:spLocks noChangeShapeType="1"/>
          </p:cNvSpPr>
          <p:nvPr/>
        </p:nvSpPr>
        <p:spPr bwMode="auto">
          <a:xfrm>
            <a:off x="5334000" y="4572000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27" name="Line 31"/>
          <p:cNvSpPr>
            <a:spLocks noChangeShapeType="1"/>
          </p:cNvSpPr>
          <p:nvPr/>
        </p:nvSpPr>
        <p:spPr bwMode="auto">
          <a:xfrm>
            <a:off x="5029200" y="3048000"/>
            <a:ext cx="685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28" name="Line 32"/>
          <p:cNvSpPr>
            <a:spLocks noChangeShapeType="1"/>
          </p:cNvSpPr>
          <p:nvPr/>
        </p:nvSpPr>
        <p:spPr bwMode="auto">
          <a:xfrm>
            <a:off x="5029200" y="30480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29" name="Line 33"/>
          <p:cNvSpPr>
            <a:spLocks noChangeShapeType="1"/>
          </p:cNvSpPr>
          <p:nvPr/>
        </p:nvSpPr>
        <p:spPr bwMode="auto">
          <a:xfrm flipV="1">
            <a:off x="5715000" y="3048000"/>
            <a:ext cx="0" cy="1524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30" name="Line 34"/>
          <p:cNvSpPr>
            <a:spLocks noChangeShapeType="1"/>
          </p:cNvSpPr>
          <p:nvPr/>
        </p:nvSpPr>
        <p:spPr bwMode="auto">
          <a:xfrm>
            <a:off x="4419600" y="59436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31" name="Line 35"/>
          <p:cNvSpPr>
            <a:spLocks noChangeShapeType="1"/>
          </p:cNvSpPr>
          <p:nvPr/>
        </p:nvSpPr>
        <p:spPr bwMode="auto">
          <a:xfrm flipH="1">
            <a:off x="3733800" y="6096000"/>
            <a:ext cx="685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32" name="Line 36"/>
          <p:cNvSpPr>
            <a:spLocks noChangeShapeType="1"/>
          </p:cNvSpPr>
          <p:nvPr/>
        </p:nvSpPr>
        <p:spPr bwMode="auto">
          <a:xfrm flipV="1">
            <a:off x="3733800" y="2286000"/>
            <a:ext cx="0" cy="3810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33" name="Line 37"/>
          <p:cNvSpPr>
            <a:spLocks noChangeShapeType="1"/>
          </p:cNvSpPr>
          <p:nvPr/>
        </p:nvSpPr>
        <p:spPr bwMode="auto">
          <a:xfrm>
            <a:off x="3733800" y="2286000"/>
            <a:ext cx="762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34" name="Line 38"/>
          <p:cNvSpPr>
            <a:spLocks noChangeShapeType="1"/>
          </p:cNvSpPr>
          <p:nvPr/>
        </p:nvSpPr>
        <p:spPr bwMode="auto">
          <a:xfrm>
            <a:off x="4495800" y="22860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35" name="Text Box 39"/>
          <p:cNvSpPr txBox="1">
            <a:spLocks noChangeArrowheads="1"/>
          </p:cNvSpPr>
          <p:nvPr/>
        </p:nvSpPr>
        <p:spPr bwMode="auto">
          <a:xfrm>
            <a:off x="4800600" y="2132013"/>
            <a:ext cx="3365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20</a:t>
            </a:r>
          </a:p>
        </p:txBody>
      </p:sp>
      <p:sp>
        <p:nvSpPr>
          <p:cNvPr id="29736" name="Text Box 42"/>
          <p:cNvSpPr txBox="1">
            <a:spLocks noChangeArrowheads="1"/>
          </p:cNvSpPr>
          <p:nvPr/>
        </p:nvSpPr>
        <p:spPr bwMode="auto">
          <a:xfrm>
            <a:off x="4191000" y="3960813"/>
            <a:ext cx="4127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600</a:t>
            </a:r>
          </a:p>
        </p:txBody>
      </p:sp>
      <p:sp>
        <p:nvSpPr>
          <p:cNvPr id="29737" name="Text Box 43"/>
          <p:cNvSpPr txBox="1">
            <a:spLocks noChangeArrowheads="1"/>
          </p:cNvSpPr>
          <p:nvPr/>
        </p:nvSpPr>
        <p:spPr bwMode="auto">
          <a:xfrm>
            <a:off x="4724400" y="5105400"/>
            <a:ext cx="4127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360</a:t>
            </a:r>
          </a:p>
        </p:txBody>
      </p:sp>
      <p:sp>
        <p:nvSpPr>
          <p:cNvPr id="29738" name="Text Box 44"/>
          <p:cNvSpPr txBox="1">
            <a:spLocks noChangeArrowheads="1"/>
          </p:cNvSpPr>
          <p:nvPr/>
        </p:nvSpPr>
        <p:spPr bwMode="auto">
          <a:xfrm>
            <a:off x="5105400" y="3656013"/>
            <a:ext cx="4889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2100</a:t>
            </a:r>
          </a:p>
        </p:txBody>
      </p:sp>
      <p:sp>
        <p:nvSpPr>
          <p:cNvPr id="29739" name="Text Box 47"/>
          <p:cNvSpPr txBox="1">
            <a:spLocks noChangeArrowheads="1"/>
          </p:cNvSpPr>
          <p:nvPr/>
        </p:nvSpPr>
        <p:spPr bwMode="auto">
          <a:xfrm>
            <a:off x="6019800" y="4038600"/>
            <a:ext cx="4127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140</a:t>
            </a:r>
          </a:p>
        </p:txBody>
      </p:sp>
      <p:sp>
        <p:nvSpPr>
          <p:cNvPr id="29740" name="Text Box 48"/>
          <p:cNvSpPr txBox="1">
            <a:spLocks noChangeArrowheads="1"/>
          </p:cNvSpPr>
          <p:nvPr/>
        </p:nvSpPr>
        <p:spPr bwMode="auto">
          <a:xfrm>
            <a:off x="4419600" y="2895600"/>
            <a:ext cx="4127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360</a:t>
            </a:r>
          </a:p>
        </p:txBody>
      </p:sp>
      <p:sp>
        <p:nvSpPr>
          <p:cNvPr id="29741" name="Text Box 49"/>
          <p:cNvSpPr txBox="1">
            <a:spLocks noChangeArrowheads="1"/>
          </p:cNvSpPr>
          <p:nvPr/>
        </p:nvSpPr>
        <p:spPr bwMode="auto">
          <a:xfrm>
            <a:off x="3276600" y="4037013"/>
            <a:ext cx="4127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480</a:t>
            </a:r>
          </a:p>
        </p:txBody>
      </p:sp>
      <p:sp>
        <p:nvSpPr>
          <p:cNvPr id="29742" name="Text Box 50"/>
          <p:cNvSpPr txBox="1">
            <a:spLocks noChangeArrowheads="1"/>
          </p:cNvSpPr>
          <p:nvPr/>
        </p:nvSpPr>
        <p:spPr bwMode="auto">
          <a:xfrm>
            <a:off x="4800600" y="6018213"/>
            <a:ext cx="3365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20</a:t>
            </a:r>
          </a:p>
        </p:txBody>
      </p:sp>
      <p:sp>
        <p:nvSpPr>
          <p:cNvPr id="29743" name="Text Box 51"/>
          <p:cNvSpPr txBox="1">
            <a:spLocks noChangeArrowheads="1"/>
          </p:cNvSpPr>
          <p:nvPr/>
        </p:nvSpPr>
        <p:spPr bwMode="auto">
          <a:xfrm>
            <a:off x="5638800" y="3581400"/>
            <a:ext cx="4889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1000</a:t>
            </a:r>
          </a:p>
        </p:txBody>
      </p:sp>
      <p:sp>
        <p:nvSpPr>
          <p:cNvPr id="29744" name="Text Box 52"/>
          <p:cNvSpPr txBox="1">
            <a:spLocks noChangeArrowheads="1"/>
          </p:cNvSpPr>
          <p:nvPr/>
        </p:nvSpPr>
        <p:spPr bwMode="auto">
          <a:xfrm>
            <a:off x="3810000" y="5334000"/>
            <a:ext cx="4889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1340</a:t>
            </a:r>
          </a:p>
        </p:txBody>
      </p:sp>
      <p:sp>
        <p:nvSpPr>
          <p:cNvPr id="29745" name="Text Box 53"/>
          <p:cNvSpPr txBox="1">
            <a:spLocks noChangeArrowheads="1"/>
          </p:cNvSpPr>
          <p:nvPr/>
        </p:nvSpPr>
        <p:spPr bwMode="auto">
          <a:xfrm>
            <a:off x="4572000" y="4419600"/>
            <a:ext cx="4889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1100</a:t>
            </a:r>
          </a:p>
        </p:txBody>
      </p:sp>
      <p:sp>
        <p:nvSpPr>
          <p:cNvPr id="29746" name="Text Box 54"/>
          <p:cNvSpPr txBox="1">
            <a:spLocks noChangeArrowheads="1"/>
          </p:cNvSpPr>
          <p:nvPr/>
        </p:nvSpPr>
        <p:spPr bwMode="auto">
          <a:xfrm>
            <a:off x="669925" y="2857500"/>
            <a:ext cx="227965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Calculate the trip</a:t>
            </a:r>
          </a:p>
          <a:p>
            <a:r>
              <a:rPr lang="en-US" altLang="en-US"/>
              <a:t>counts for all the loops</a:t>
            </a:r>
          </a:p>
          <a:p>
            <a:r>
              <a:rPr lang="en-US" altLang="en-US"/>
              <a:t>in the graph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Reducible Flow Graphs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A flow graph is </a:t>
            </a:r>
            <a:r>
              <a:rPr lang="en-US" altLang="en-US" u="sng" smtClean="0"/>
              <a:t>reducible</a:t>
            </a:r>
            <a:r>
              <a:rPr lang="en-US" altLang="en-US" smtClean="0"/>
              <a:t> if and only if we can partition the edges into 2 disjoint groups often called forward and back edges with the following properties</a:t>
            </a:r>
          </a:p>
          <a:p>
            <a:pPr lvl="1"/>
            <a:r>
              <a:rPr lang="en-US" altLang="en-US" smtClean="0"/>
              <a:t>The forward edges form an acyclic graph in which every node can be reached from the Entry</a:t>
            </a:r>
          </a:p>
          <a:p>
            <a:pPr lvl="1"/>
            <a:r>
              <a:rPr lang="en-US" altLang="en-US" smtClean="0"/>
              <a:t>The back edges consist only of edges whose destinations dominate their sources</a:t>
            </a:r>
          </a:p>
          <a:p>
            <a:r>
              <a:rPr lang="en-US" altLang="en-US" smtClean="0"/>
              <a:t>More simply – Take a CFG, remove all the backedges (x</a:t>
            </a:r>
            <a:r>
              <a:rPr lang="en-US" altLang="en-US" smtClean="0">
                <a:sym typeface="Wingdings" panose="05000000000000000000" pitchFamily="2" charset="2"/>
              </a:rPr>
              <a:t> y where y dominates x), you should have a </a:t>
            </a:r>
            <a:r>
              <a:rPr lang="en-US" altLang="en-US" u="sng" smtClean="0">
                <a:sym typeface="Wingdings" panose="05000000000000000000" pitchFamily="2" charset="2"/>
              </a:rPr>
              <a:t>connected, acyclic</a:t>
            </a:r>
            <a:r>
              <a:rPr lang="en-US" altLang="en-US" smtClean="0">
                <a:sym typeface="Wingdings" panose="05000000000000000000" pitchFamily="2" charset="2"/>
              </a:rPr>
              <a:t> graph</a:t>
            </a:r>
            <a:endParaRPr lang="en-US" altLang="en-US" smtClean="0"/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5029200" y="4953000"/>
            <a:ext cx="6096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4495800" y="5791200"/>
            <a:ext cx="6096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30726" name="Rectangle 6"/>
          <p:cNvSpPr>
            <a:spLocks noChangeArrowheads="1"/>
          </p:cNvSpPr>
          <p:nvPr/>
        </p:nvSpPr>
        <p:spPr bwMode="auto">
          <a:xfrm>
            <a:off x="5562600" y="5791200"/>
            <a:ext cx="6096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30727" name="Line 7"/>
          <p:cNvSpPr>
            <a:spLocks noChangeShapeType="1"/>
          </p:cNvSpPr>
          <p:nvPr/>
        </p:nvSpPr>
        <p:spPr bwMode="auto">
          <a:xfrm flipH="1">
            <a:off x="4800600" y="5410200"/>
            <a:ext cx="4572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8" name="Line 8"/>
          <p:cNvSpPr>
            <a:spLocks noChangeShapeType="1"/>
          </p:cNvSpPr>
          <p:nvPr/>
        </p:nvSpPr>
        <p:spPr bwMode="auto">
          <a:xfrm>
            <a:off x="5410200" y="54102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9" name="Line 9"/>
          <p:cNvSpPr>
            <a:spLocks noChangeShapeType="1"/>
          </p:cNvSpPr>
          <p:nvPr/>
        </p:nvSpPr>
        <p:spPr bwMode="auto">
          <a:xfrm>
            <a:off x="4800600" y="62484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0" name="Line 10"/>
          <p:cNvSpPr>
            <a:spLocks noChangeShapeType="1"/>
          </p:cNvSpPr>
          <p:nvPr/>
        </p:nvSpPr>
        <p:spPr bwMode="auto">
          <a:xfrm>
            <a:off x="4800600" y="6477000"/>
            <a:ext cx="609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1" name="Line 11"/>
          <p:cNvSpPr>
            <a:spLocks noChangeShapeType="1"/>
          </p:cNvSpPr>
          <p:nvPr/>
        </p:nvSpPr>
        <p:spPr bwMode="auto">
          <a:xfrm flipV="1">
            <a:off x="5410200" y="5638800"/>
            <a:ext cx="0" cy="838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2" name="Line 12"/>
          <p:cNvSpPr>
            <a:spLocks noChangeShapeType="1"/>
          </p:cNvSpPr>
          <p:nvPr/>
        </p:nvSpPr>
        <p:spPr bwMode="auto">
          <a:xfrm>
            <a:off x="5410200" y="5638800"/>
            <a:ext cx="228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3" name="Line 13"/>
          <p:cNvSpPr>
            <a:spLocks noChangeShapeType="1"/>
          </p:cNvSpPr>
          <p:nvPr/>
        </p:nvSpPr>
        <p:spPr bwMode="auto">
          <a:xfrm>
            <a:off x="5638800" y="56388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4" name="Line 14"/>
          <p:cNvSpPr>
            <a:spLocks noChangeShapeType="1"/>
          </p:cNvSpPr>
          <p:nvPr/>
        </p:nvSpPr>
        <p:spPr bwMode="auto">
          <a:xfrm>
            <a:off x="5867400" y="624840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5" name="Line 15"/>
          <p:cNvSpPr>
            <a:spLocks noChangeShapeType="1"/>
          </p:cNvSpPr>
          <p:nvPr/>
        </p:nvSpPr>
        <p:spPr bwMode="auto">
          <a:xfrm flipH="1">
            <a:off x="5181600" y="6629400"/>
            <a:ext cx="685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6" name="Line 16"/>
          <p:cNvSpPr>
            <a:spLocks noChangeShapeType="1"/>
          </p:cNvSpPr>
          <p:nvPr/>
        </p:nvSpPr>
        <p:spPr bwMode="auto">
          <a:xfrm flipV="1">
            <a:off x="5181600" y="5638800"/>
            <a:ext cx="0" cy="990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7" name="Line 17"/>
          <p:cNvSpPr>
            <a:spLocks noChangeShapeType="1"/>
          </p:cNvSpPr>
          <p:nvPr/>
        </p:nvSpPr>
        <p:spPr bwMode="auto">
          <a:xfrm flipH="1">
            <a:off x="5029200" y="5638800"/>
            <a:ext cx="152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8" name="Line 18"/>
          <p:cNvSpPr>
            <a:spLocks noChangeShapeType="1"/>
          </p:cNvSpPr>
          <p:nvPr/>
        </p:nvSpPr>
        <p:spPr bwMode="auto">
          <a:xfrm>
            <a:off x="5029200" y="56388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9" name="Line 19"/>
          <p:cNvSpPr>
            <a:spLocks noChangeShapeType="1"/>
          </p:cNvSpPr>
          <p:nvPr/>
        </p:nvSpPr>
        <p:spPr bwMode="auto">
          <a:xfrm>
            <a:off x="4724400" y="62484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0" name="Line 20"/>
          <p:cNvSpPr>
            <a:spLocks noChangeShapeType="1"/>
          </p:cNvSpPr>
          <p:nvPr/>
        </p:nvSpPr>
        <p:spPr bwMode="auto">
          <a:xfrm>
            <a:off x="6019800" y="62484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1" name="Text Box 21"/>
          <p:cNvSpPr txBox="1">
            <a:spLocks noChangeArrowheads="1"/>
          </p:cNvSpPr>
          <p:nvPr/>
        </p:nvSpPr>
        <p:spPr bwMode="auto">
          <a:xfrm>
            <a:off x="6461125" y="5143500"/>
            <a:ext cx="158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Non-reducible!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From Last Time: Identifying BBs - Answer</a:t>
            </a:r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1676400" y="2057400"/>
            <a:ext cx="2552700" cy="410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400">
                <a:solidFill>
                  <a:schemeClr val="tx1"/>
                </a:solidFill>
              </a:rPr>
              <a:t>L1: r7 = load(r8)</a:t>
            </a:r>
          </a:p>
          <a:p>
            <a:r>
              <a:rPr lang="en-US" altLang="en-US" sz="2400">
                <a:solidFill>
                  <a:schemeClr val="tx1"/>
                </a:solidFill>
              </a:rPr>
              <a:t>L2: r1 = r2 + r3</a:t>
            </a:r>
          </a:p>
          <a:p>
            <a:r>
              <a:rPr lang="en-US" altLang="en-US" sz="2400">
                <a:solidFill>
                  <a:schemeClr val="tx1"/>
                </a:solidFill>
              </a:rPr>
              <a:t>L3: beq r1, 0, L10</a:t>
            </a:r>
          </a:p>
          <a:p>
            <a:r>
              <a:rPr lang="en-US" altLang="en-US" sz="2400">
                <a:solidFill>
                  <a:schemeClr val="tx1"/>
                </a:solidFill>
              </a:rPr>
              <a:t>L4: r4 = r5 * r6</a:t>
            </a:r>
          </a:p>
          <a:p>
            <a:r>
              <a:rPr lang="en-US" altLang="en-US" sz="2400">
                <a:solidFill>
                  <a:schemeClr val="tx1"/>
                </a:solidFill>
              </a:rPr>
              <a:t>L5: r1 = r1 + 1</a:t>
            </a:r>
          </a:p>
          <a:p>
            <a:r>
              <a:rPr lang="en-US" altLang="en-US" sz="2400">
                <a:solidFill>
                  <a:schemeClr val="tx1"/>
                </a:solidFill>
              </a:rPr>
              <a:t>L6: beq r1 100 L3</a:t>
            </a:r>
          </a:p>
          <a:p>
            <a:r>
              <a:rPr lang="en-US" altLang="en-US" sz="2400">
                <a:solidFill>
                  <a:schemeClr val="tx1"/>
                </a:solidFill>
              </a:rPr>
              <a:t>L7: beq r2 100 L10</a:t>
            </a:r>
          </a:p>
          <a:p>
            <a:r>
              <a:rPr lang="en-US" altLang="en-US" sz="2400">
                <a:solidFill>
                  <a:schemeClr val="tx1"/>
                </a:solidFill>
              </a:rPr>
              <a:t>L8: r5 = r9 + 1</a:t>
            </a:r>
          </a:p>
          <a:p>
            <a:r>
              <a:rPr lang="en-US" altLang="en-US" sz="2400">
                <a:solidFill>
                  <a:schemeClr val="tx1"/>
                </a:solidFill>
              </a:rPr>
              <a:t>L9: jump L2</a:t>
            </a:r>
          </a:p>
          <a:p>
            <a:r>
              <a:rPr lang="en-US" altLang="en-US" sz="2400">
                <a:solidFill>
                  <a:schemeClr val="tx1"/>
                </a:solidFill>
              </a:rPr>
              <a:t>L10: r9 = load (r3)</a:t>
            </a:r>
          </a:p>
          <a:p>
            <a:r>
              <a:rPr lang="en-US" altLang="en-US" sz="2400">
                <a:solidFill>
                  <a:schemeClr val="tx1"/>
                </a:solidFill>
              </a:rPr>
              <a:t>L11: store(r9, r1)</a:t>
            </a:r>
          </a:p>
        </p:txBody>
      </p:sp>
      <p:sp>
        <p:nvSpPr>
          <p:cNvPr id="8196" name="AutoShape 4"/>
          <p:cNvSpPr>
            <a:spLocks noChangeArrowheads="1"/>
          </p:cNvSpPr>
          <p:nvPr/>
        </p:nvSpPr>
        <p:spPr bwMode="auto">
          <a:xfrm>
            <a:off x="4318000" y="3797300"/>
            <a:ext cx="762000" cy="914400"/>
          </a:xfrm>
          <a:prstGeom prst="rightArrow">
            <a:avLst>
              <a:gd name="adj1" fmla="val 50000"/>
              <a:gd name="adj2" fmla="val 31250"/>
            </a:avLst>
          </a:prstGeom>
          <a:solidFill>
            <a:srgbClr val="FF00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 sz="2400" b="1">
              <a:solidFill>
                <a:schemeClr val="tx1"/>
              </a:solidFill>
            </a:endParaRPr>
          </a:p>
        </p:txBody>
      </p:sp>
      <p:sp>
        <p:nvSpPr>
          <p:cNvPr id="8197" name="Text Box 3"/>
          <p:cNvSpPr txBox="1">
            <a:spLocks noChangeArrowheads="1"/>
          </p:cNvSpPr>
          <p:nvPr/>
        </p:nvSpPr>
        <p:spPr bwMode="auto">
          <a:xfrm>
            <a:off x="6324600" y="2057400"/>
            <a:ext cx="2590800" cy="4154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400">
                <a:solidFill>
                  <a:schemeClr val="tx1"/>
                </a:solidFill>
              </a:rPr>
              <a:t>L1: r7 = load(r8)</a:t>
            </a:r>
          </a:p>
          <a:p>
            <a:r>
              <a:rPr lang="en-US" altLang="en-US" sz="2400">
                <a:solidFill>
                  <a:schemeClr val="tx1"/>
                </a:solidFill>
              </a:rPr>
              <a:t>L2: r1 = r2 + r3</a:t>
            </a:r>
          </a:p>
          <a:p>
            <a:r>
              <a:rPr lang="en-US" altLang="en-US" sz="2400">
                <a:solidFill>
                  <a:schemeClr val="tx1"/>
                </a:solidFill>
              </a:rPr>
              <a:t>L3: beq r1, 0, L10</a:t>
            </a:r>
          </a:p>
          <a:p>
            <a:r>
              <a:rPr lang="en-US" altLang="en-US" sz="2400">
                <a:solidFill>
                  <a:schemeClr val="tx1"/>
                </a:solidFill>
              </a:rPr>
              <a:t>L4: r4 = r5 * r6</a:t>
            </a:r>
          </a:p>
          <a:p>
            <a:r>
              <a:rPr lang="en-US" altLang="en-US" sz="2400">
                <a:solidFill>
                  <a:schemeClr val="tx1"/>
                </a:solidFill>
              </a:rPr>
              <a:t>L5: r1 = r1 + 1</a:t>
            </a:r>
          </a:p>
          <a:p>
            <a:r>
              <a:rPr lang="en-US" altLang="en-US" sz="2400">
                <a:solidFill>
                  <a:schemeClr val="tx1"/>
                </a:solidFill>
              </a:rPr>
              <a:t>L6: beq r1 100 L3</a:t>
            </a:r>
          </a:p>
          <a:p>
            <a:r>
              <a:rPr lang="en-US" altLang="en-US" sz="2400">
                <a:solidFill>
                  <a:schemeClr val="tx1"/>
                </a:solidFill>
              </a:rPr>
              <a:t>L7: beq r2 100 L10</a:t>
            </a:r>
          </a:p>
          <a:p>
            <a:r>
              <a:rPr lang="en-US" altLang="en-US" sz="2400">
                <a:solidFill>
                  <a:schemeClr val="tx1"/>
                </a:solidFill>
              </a:rPr>
              <a:t>L8: r5 = r9 + 1</a:t>
            </a:r>
          </a:p>
          <a:p>
            <a:r>
              <a:rPr lang="en-US" altLang="en-US" sz="2400">
                <a:solidFill>
                  <a:schemeClr val="tx1"/>
                </a:solidFill>
              </a:rPr>
              <a:t>L9: jump L2</a:t>
            </a:r>
          </a:p>
          <a:p>
            <a:r>
              <a:rPr lang="en-US" altLang="en-US" sz="2400">
                <a:solidFill>
                  <a:schemeClr val="tx1"/>
                </a:solidFill>
              </a:rPr>
              <a:t>L10: r9 = load (r3)</a:t>
            </a:r>
          </a:p>
          <a:p>
            <a:r>
              <a:rPr lang="en-US" altLang="en-US" sz="2400">
                <a:solidFill>
                  <a:schemeClr val="tx1"/>
                </a:solidFill>
              </a:rPr>
              <a:t>L11: store(r9, r1)</a:t>
            </a:r>
          </a:p>
        </p:txBody>
      </p:sp>
      <p:sp>
        <p:nvSpPr>
          <p:cNvPr id="8198" name="Rectangle 1"/>
          <p:cNvSpPr>
            <a:spLocks noChangeArrowheads="1"/>
          </p:cNvSpPr>
          <p:nvPr/>
        </p:nvSpPr>
        <p:spPr bwMode="auto">
          <a:xfrm>
            <a:off x="6324600" y="2057400"/>
            <a:ext cx="2590800" cy="457200"/>
          </a:xfrm>
          <a:prstGeom prst="rect">
            <a:avLst/>
          </a:prstGeom>
          <a:noFill/>
          <a:ln w="12700" algn="ctr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8199" name="Rectangle 6"/>
          <p:cNvSpPr>
            <a:spLocks noChangeArrowheads="1"/>
          </p:cNvSpPr>
          <p:nvPr/>
        </p:nvSpPr>
        <p:spPr bwMode="auto">
          <a:xfrm>
            <a:off x="6324600" y="2505075"/>
            <a:ext cx="2590800" cy="384175"/>
          </a:xfrm>
          <a:prstGeom prst="rect">
            <a:avLst/>
          </a:prstGeom>
          <a:noFill/>
          <a:ln w="12700" algn="ctr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8200" name="Rectangle 7"/>
          <p:cNvSpPr>
            <a:spLocks noChangeArrowheads="1"/>
          </p:cNvSpPr>
          <p:nvPr/>
        </p:nvSpPr>
        <p:spPr bwMode="auto">
          <a:xfrm>
            <a:off x="6286500" y="2889250"/>
            <a:ext cx="2628900" cy="311150"/>
          </a:xfrm>
          <a:prstGeom prst="rect">
            <a:avLst/>
          </a:prstGeom>
          <a:noFill/>
          <a:ln w="12700" algn="ctr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8201" name="Rectangle 8"/>
          <p:cNvSpPr>
            <a:spLocks noChangeArrowheads="1"/>
          </p:cNvSpPr>
          <p:nvPr/>
        </p:nvSpPr>
        <p:spPr bwMode="auto">
          <a:xfrm>
            <a:off x="6280150" y="3200400"/>
            <a:ext cx="2635250" cy="1123950"/>
          </a:xfrm>
          <a:prstGeom prst="rect">
            <a:avLst/>
          </a:prstGeom>
          <a:noFill/>
          <a:ln w="12700" algn="ctr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8202" name="Rectangle 9"/>
          <p:cNvSpPr>
            <a:spLocks noChangeArrowheads="1"/>
          </p:cNvSpPr>
          <p:nvPr/>
        </p:nvSpPr>
        <p:spPr bwMode="auto">
          <a:xfrm>
            <a:off x="6280150" y="4324350"/>
            <a:ext cx="2635250" cy="311150"/>
          </a:xfrm>
          <a:prstGeom prst="rect">
            <a:avLst/>
          </a:prstGeom>
          <a:noFill/>
          <a:ln w="12700" algn="ctr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8203" name="Rectangle 10"/>
          <p:cNvSpPr>
            <a:spLocks noChangeArrowheads="1"/>
          </p:cNvSpPr>
          <p:nvPr/>
        </p:nvSpPr>
        <p:spPr bwMode="auto">
          <a:xfrm>
            <a:off x="6280150" y="4648200"/>
            <a:ext cx="2635250" cy="741363"/>
          </a:xfrm>
          <a:prstGeom prst="rect">
            <a:avLst/>
          </a:prstGeom>
          <a:noFill/>
          <a:ln w="12700" algn="ctr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8204" name="Rectangle 11"/>
          <p:cNvSpPr>
            <a:spLocks noChangeArrowheads="1"/>
          </p:cNvSpPr>
          <p:nvPr/>
        </p:nvSpPr>
        <p:spPr bwMode="auto">
          <a:xfrm>
            <a:off x="6280150" y="5437188"/>
            <a:ext cx="2635250" cy="728662"/>
          </a:xfrm>
          <a:prstGeom prst="rect">
            <a:avLst/>
          </a:prstGeom>
          <a:noFill/>
          <a:ln w="12700" algn="ctr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cxnSp>
        <p:nvCxnSpPr>
          <p:cNvPr id="8205" name="Elbow Connector 3"/>
          <p:cNvCxnSpPr>
            <a:cxnSpLocks noChangeShapeType="1"/>
            <a:stCxn id="8197" idx="3"/>
            <a:endCxn id="8200" idx="3"/>
          </p:cNvCxnSpPr>
          <p:nvPr/>
        </p:nvCxnSpPr>
        <p:spPr bwMode="auto">
          <a:xfrm flipV="1">
            <a:off x="8915400" y="3044825"/>
            <a:ext cx="12700" cy="1090613"/>
          </a:xfrm>
          <a:prstGeom prst="bentConnector3">
            <a:avLst>
              <a:gd name="adj1" fmla="val 1800000"/>
            </a:avLst>
          </a:prstGeom>
          <a:noFill/>
          <a:ln w="12700" algn="ctr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206" name="Freeform 32791"/>
          <p:cNvSpPr>
            <a:spLocks/>
          </p:cNvSpPr>
          <p:nvPr/>
        </p:nvSpPr>
        <p:spPr bwMode="auto">
          <a:xfrm>
            <a:off x="8932863" y="2720975"/>
            <a:ext cx="538162" cy="2543175"/>
          </a:xfrm>
          <a:custGeom>
            <a:avLst/>
            <a:gdLst>
              <a:gd name="T0" fmla="*/ 11151 w 538612"/>
              <a:gd name="T1" fmla="*/ 2542478 h 2542478"/>
              <a:gd name="T2" fmla="*/ 446049 w 538612"/>
              <a:gd name="T3" fmla="*/ 2141034 h 2542478"/>
              <a:gd name="T4" fmla="*/ 501805 w 538612"/>
              <a:gd name="T5" fmla="*/ 390292 h 2542478"/>
              <a:gd name="T6" fmla="*/ 0 w 538612"/>
              <a:gd name="T7" fmla="*/ 0 h 2542478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538612" h="2542478">
                <a:moveTo>
                  <a:pt x="11151" y="2542478"/>
                </a:moveTo>
                <a:cubicBezTo>
                  <a:pt x="187712" y="2521105"/>
                  <a:pt x="364273" y="2499732"/>
                  <a:pt x="446049" y="2141034"/>
                </a:cubicBezTo>
                <a:cubicBezTo>
                  <a:pt x="527825" y="1782336"/>
                  <a:pt x="576146" y="747131"/>
                  <a:pt x="501805" y="390292"/>
                </a:cubicBezTo>
                <a:cubicBezTo>
                  <a:pt x="427464" y="33453"/>
                  <a:pt x="213732" y="16726"/>
                  <a:pt x="0" y="0"/>
                </a:cubicBezTo>
              </a:path>
            </a:pathLst>
          </a:cu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7" name="Freeform 32793"/>
          <p:cNvSpPr>
            <a:spLocks/>
          </p:cNvSpPr>
          <p:nvPr/>
        </p:nvSpPr>
        <p:spPr bwMode="auto">
          <a:xfrm>
            <a:off x="5564188" y="4471988"/>
            <a:ext cx="692150" cy="1092200"/>
          </a:xfrm>
          <a:custGeom>
            <a:avLst/>
            <a:gdLst>
              <a:gd name="T0" fmla="*/ 680231 w 691382"/>
              <a:gd name="T1" fmla="*/ 0 h 1092820"/>
              <a:gd name="T2" fmla="*/ 7 w 691382"/>
              <a:gd name="T3" fmla="*/ 412595 h 1092820"/>
              <a:gd name="T4" fmla="*/ 691382 w 691382"/>
              <a:gd name="T5" fmla="*/ 1092820 h 109282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691382" h="1092820">
                <a:moveTo>
                  <a:pt x="680231" y="0"/>
                </a:moveTo>
                <a:cubicBezTo>
                  <a:pt x="339190" y="115229"/>
                  <a:pt x="-1851" y="230458"/>
                  <a:pt x="7" y="412595"/>
                </a:cubicBezTo>
                <a:cubicBezTo>
                  <a:pt x="1865" y="594732"/>
                  <a:pt x="346623" y="843776"/>
                  <a:pt x="691382" y="1092820"/>
                </a:cubicBezTo>
              </a:path>
            </a:pathLst>
          </a:cu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8" name="Freeform 32794"/>
          <p:cNvSpPr>
            <a:spLocks/>
          </p:cNvSpPr>
          <p:nvPr/>
        </p:nvSpPr>
        <p:spPr bwMode="auto">
          <a:xfrm>
            <a:off x="5208588" y="3089275"/>
            <a:ext cx="1047750" cy="2508250"/>
          </a:xfrm>
          <a:custGeom>
            <a:avLst/>
            <a:gdLst>
              <a:gd name="T0" fmla="*/ 1036585 w 1047736"/>
              <a:gd name="T1" fmla="*/ 0 h 2509024"/>
              <a:gd name="T2" fmla="*/ 400965 w 1047736"/>
              <a:gd name="T3" fmla="*/ 446049 h 2509024"/>
              <a:gd name="T4" fmla="*/ 21824 w 1047736"/>
              <a:gd name="T5" fmla="*/ 2118732 h 2509024"/>
              <a:gd name="T6" fmla="*/ 1047736 w 1047736"/>
              <a:gd name="T7" fmla="*/ 2509024 h 250902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047736" h="2509024">
                <a:moveTo>
                  <a:pt x="1036585" y="0"/>
                </a:moveTo>
                <a:cubicBezTo>
                  <a:pt x="803338" y="46463"/>
                  <a:pt x="570092" y="92927"/>
                  <a:pt x="400965" y="446049"/>
                </a:cubicBezTo>
                <a:cubicBezTo>
                  <a:pt x="231838" y="799171"/>
                  <a:pt x="-85971" y="1774903"/>
                  <a:pt x="21824" y="2118732"/>
                </a:cubicBezTo>
                <a:cubicBezTo>
                  <a:pt x="129619" y="2462561"/>
                  <a:pt x="588677" y="2485792"/>
                  <a:pt x="1047736" y="2509024"/>
                </a:cubicBezTo>
              </a:path>
            </a:pathLst>
          </a:cu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From Last Time: Control </a:t>
            </a:r>
            <a:r>
              <a:rPr lang="en-US" altLang="en-US" dirty="0"/>
              <a:t>Flow Graph (CFG)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90600" y="1447800"/>
            <a:ext cx="4038600" cy="5216525"/>
          </a:xfrm>
        </p:spPr>
        <p:txBody>
          <a:bodyPr/>
          <a:lstStyle/>
          <a:p>
            <a:r>
              <a:rPr lang="en-US" altLang="en-US" sz="2400" u="sng"/>
              <a:t>Defn Control Flow Graph</a:t>
            </a:r>
            <a:r>
              <a:rPr lang="en-US" altLang="en-US" sz="2400"/>
              <a:t> – Directed graph, G = (V,E) where each vertex V is a basic block and there is an edge E, v1 (BB1) </a:t>
            </a:r>
            <a:r>
              <a:rPr lang="en-US" altLang="en-US" sz="2400">
                <a:sym typeface="Wingdings" panose="05000000000000000000" pitchFamily="2" charset="2"/>
              </a:rPr>
              <a:t> v2 (BB2) if BB2 can immediately follow BB1 in some execution sequence</a:t>
            </a:r>
          </a:p>
          <a:p>
            <a:pPr lvl="1"/>
            <a:r>
              <a:rPr lang="en-US" altLang="en-US" sz="2000"/>
              <a:t>A BB has an edge to all blocks it can branch to</a:t>
            </a:r>
          </a:p>
          <a:p>
            <a:pPr lvl="1"/>
            <a:r>
              <a:rPr lang="en-US" altLang="en-US" sz="2000"/>
              <a:t>Standard representation used by many compilers</a:t>
            </a:r>
          </a:p>
          <a:p>
            <a:pPr lvl="1"/>
            <a:r>
              <a:rPr lang="en-US" altLang="en-US" sz="2000"/>
              <a:t>Often have 2 pseudo vertices</a:t>
            </a:r>
          </a:p>
          <a:p>
            <a:pPr lvl="2"/>
            <a:r>
              <a:rPr lang="en-US" altLang="en-US" sz="1800"/>
              <a:t>entry node</a:t>
            </a:r>
          </a:p>
          <a:p>
            <a:pPr lvl="2"/>
            <a:r>
              <a:rPr lang="en-US" altLang="en-US" sz="1800"/>
              <a:t>exit node</a:t>
            </a:r>
          </a:p>
        </p:txBody>
      </p:sp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6400800" y="2362200"/>
            <a:ext cx="762000" cy="457200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5791200" y="3124200"/>
            <a:ext cx="762000" cy="457200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33798" name="Rectangle 6"/>
          <p:cNvSpPr>
            <a:spLocks noChangeArrowheads="1"/>
          </p:cNvSpPr>
          <p:nvPr/>
        </p:nvSpPr>
        <p:spPr bwMode="auto">
          <a:xfrm>
            <a:off x="6477000" y="3886200"/>
            <a:ext cx="762000" cy="457200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33799" name="Rectangle 7"/>
          <p:cNvSpPr>
            <a:spLocks noChangeArrowheads="1"/>
          </p:cNvSpPr>
          <p:nvPr/>
        </p:nvSpPr>
        <p:spPr bwMode="auto">
          <a:xfrm>
            <a:off x="6934200" y="3124200"/>
            <a:ext cx="762000" cy="457200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33800" name="Rectangle 8"/>
          <p:cNvSpPr>
            <a:spLocks noChangeArrowheads="1"/>
          </p:cNvSpPr>
          <p:nvPr/>
        </p:nvSpPr>
        <p:spPr bwMode="auto">
          <a:xfrm>
            <a:off x="5867400" y="4648200"/>
            <a:ext cx="762000" cy="457200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BB5</a:t>
            </a:r>
          </a:p>
        </p:txBody>
      </p:sp>
      <p:sp>
        <p:nvSpPr>
          <p:cNvPr id="33801" name="Line 9"/>
          <p:cNvSpPr>
            <a:spLocks noChangeShapeType="1"/>
          </p:cNvSpPr>
          <p:nvPr/>
        </p:nvSpPr>
        <p:spPr bwMode="auto">
          <a:xfrm>
            <a:off x="6781800" y="28194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2" name="Line 10"/>
          <p:cNvSpPr>
            <a:spLocks noChangeShapeType="1"/>
          </p:cNvSpPr>
          <p:nvPr/>
        </p:nvSpPr>
        <p:spPr bwMode="auto">
          <a:xfrm flipH="1">
            <a:off x="6172200" y="28194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3" name="Rectangle 11"/>
          <p:cNvSpPr>
            <a:spLocks noChangeArrowheads="1"/>
          </p:cNvSpPr>
          <p:nvPr/>
        </p:nvSpPr>
        <p:spPr bwMode="auto">
          <a:xfrm>
            <a:off x="6934200" y="4648200"/>
            <a:ext cx="762000" cy="457200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BB6</a:t>
            </a:r>
          </a:p>
        </p:txBody>
      </p:sp>
      <p:sp>
        <p:nvSpPr>
          <p:cNvPr id="33804" name="Rectangle 12"/>
          <p:cNvSpPr>
            <a:spLocks noChangeArrowheads="1"/>
          </p:cNvSpPr>
          <p:nvPr/>
        </p:nvSpPr>
        <p:spPr bwMode="auto">
          <a:xfrm>
            <a:off x="6477000" y="5410200"/>
            <a:ext cx="762000" cy="457200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BB7</a:t>
            </a:r>
          </a:p>
        </p:txBody>
      </p:sp>
      <p:sp>
        <p:nvSpPr>
          <p:cNvPr id="33805" name="Line 13"/>
          <p:cNvSpPr>
            <a:spLocks noChangeShapeType="1"/>
          </p:cNvSpPr>
          <p:nvPr/>
        </p:nvSpPr>
        <p:spPr bwMode="auto">
          <a:xfrm>
            <a:off x="6172200" y="35814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6" name="Line 14"/>
          <p:cNvSpPr>
            <a:spLocks noChangeShapeType="1"/>
          </p:cNvSpPr>
          <p:nvPr/>
        </p:nvSpPr>
        <p:spPr bwMode="auto">
          <a:xfrm flipH="1">
            <a:off x="6858000" y="35814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7" name="Line 15"/>
          <p:cNvSpPr>
            <a:spLocks noChangeShapeType="1"/>
          </p:cNvSpPr>
          <p:nvPr/>
        </p:nvSpPr>
        <p:spPr bwMode="auto">
          <a:xfrm flipH="1">
            <a:off x="6248400" y="43434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8" name="Line 16"/>
          <p:cNvSpPr>
            <a:spLocks noChangeShapeType="1"/>
          </p:cNvSpPr>
          <p:nvPr/>
        </p:nvSpPr>
        <p:spPr bwMode="auto">
          <a:xfrm>
            <a:off x="6858000" y="43434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9" name="Line 17"/>
          <p:cNvSpPr>
            <a:spLocks noChangeShapeType="1"/>
          </p:cNvSpPr>
          <p:nvPr/>
        </p:nvSpPr>
        <p:spPr bwMode="auto">
          <a:xfrm>
            <a:off x="6248400" y="51054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0" name="Line 18"/>
          <p:cNvSpPr>
            <a:spLocks noChangeShapeType="1"/>
          </p:cNvSpPr>
          <p:nvPr/>
        </p:nvSpPr>
        <p:spPr bwMode="auto">
          <a:xfrm flipH="1">
            <a:off x="6858000" y="51054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1" name="Oval 19"/>
          <p:cNvSpPr>
            <a:spLocks noChangeArrowheads="1"/>
          </p:cNvSpPr>
          <p:nvPr/>
        </p:nvSpPr>
        <p:spPr bwMode="auto">
          <a:xfrm>
            <a:off x="6400800" y="1676400"/>
            <a:ext cx="762000" cy="381000"/>
          </a:xfrm>
          <a:prstGeom prst="ellipse">
            <a:avLst/>
          </a:prstGeom>
          <a:solidFill>
            <a:srgbClr val="FFFF00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Entry</a:t>
            </a:r>
          </a:p>
        </p:txBody>
      </p:sp>
      <p:sp>
        <p:nvSpPr>
          <p:cNvPr id="33812" name="Oval 20"/>
          <p:cNvSpPr>
            <a:spLocks noChangeArrowheads="1"/>
          </p:cNvSpPr>
          <p:nvPr/>
        </p:nvSpPr>
        <p:spPr bwMode="auto">
          <a:xfrm>
            <a:off x="6477000" y="6172200"/>
            <a:ext cx="762000" cy="381000"/>
          </a:xfrm>
          <a:prstGeom prst="ellipse">
            <a:avLst/>
          </a:prstGeom>
          <a:solidFill>
            <a:srgbClr val="FFFF00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Exit</a:t>
            </a:r>
          </a:p>
        </p:txBody>
      </p:sp>
      <p:sp>
        <p:nvSpPr>
          <p:cNvPr id="33813" name="Line 21"/>
          <p:cNvSpPr>
            <a:spLocks noChangeShapeType="1"/>
          </p:cNvSpPr>
          <p:nvPr/>
        </p:nvSpPr>
        <p:spPr bwMode="auto">
          <a:xfrm>
            <a:off x="6781800" y="2057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4" name="Line 22"/>
          <p:cNvSpPr>
            <a:spLocks noChangeShapeType="1"/>
          </p:cNvSpPr>
          <p:nvPr/>
        </p:nvSpPr>
        <p:spPr bwMode="auto">
          <a:xfrm>
            <a:off x="6858000" y="5867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9923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Property of CFGs: Dominator (DOM)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524000"/>
            <a:ext cx="7696200" cy="5216525"/>
          </a:xfrm>
        </p:spPr>
        <p:txBody>
          <a:bodyPr/>
          <a:lstStyle/>
          <a:p>
            <a:r>
              <a:rPr lang="en-US" altLang="en-US" u="sng" smtClean="0"/>
              <a:t>Defn: Dominator</a:t>
            </a:r>
            <a:r>
              <a:rPr lang="en-US" altLang="en-US" smtClean="0"/>
              <a:t> – Given a CFG(V, E, Entry, Exit), a node x dominates a node y, if every path from the Entry block to y contains x</a:t>
            </a:r>
          </a:p>
          <a:p>
            <a:r>
              <a:rPr lang="en-US" altLang="en-US" smtClean="0"/>
              <a:t>3 properties of dominators</a:t>
            </a:r>
          </a:p>
          <a:p>
            <a:pPr lvl="1"/>
            <a:r>
              <a:rPr lang="en-US" altLang="en-US" smtClean="0"/>
              <a:t>Each BB dominates itself</a:t>
            </a:r>
          </a:p>
          <a:p>
            <a:pPr lvl="1"/>
            <a:r>
              <a:rPr lang="en-US" altLang="en-US" smtClean="0"/>
              <a:t>If x dominates y, and y dominates z, then x dominates z</a:t>
            </a:r>
          </a:p>
          <a:p>
            <a:pPr lvl="1"/>
            <a:r>
              <a:rPr lang="en-US" altLang="en-US" smtClean="0"/>
              <a:t>If x dominates z and y dominates z, then either x dominates y or y dominates x</a:t>
            </a:r>
          </a:p>
          <a:p>
            <a:r>
              <a:rPr lang="en-US" altLang="en-US" smtClean="0"/>
              <a:t>Intuition</a:t>
            </a:r>
          </a:p>
          <a:p>
            <a:pPr lvl="1"/>
            <a:r>
              <a:rPr lang="en-US" altLang="en-US" smtClean="0"/>
              <a:t>Given some BB, which blocks are guaranteed to have executed prior to executing the BB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Dominator Example 1</a:t>
            </a: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4114800" y="35052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3505200" y="42672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4191000" y="50292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4648200" y="42672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11271" name="Line 7"/>
          <p:cNvSpPr>
            <a:spLocks noChangeShapeType="1"/>
          </p:cNvSpPr>
          <p:nvPr/>
        </p:nvSpPr>
        <p:spPr bwMode="auto">
          <a:xfrm>
            <a:off x="4495800" y="39624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2" name="Line 8"/>
          <p:cNvSpPr>
            <a:spLocks noChangeShapeType="1"/>
          </p:cNvSpPr>
          <p:nvPr/>
        </p:nvSpPr>
        <p:spPr bwMode="auto">
          <a:xfrm flipH="1">
            <a:off x="3886200" y="39624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3" name="Line 9"/>
          <p:cNvSpPr>
            <a:spLocks noChangeShapeType="1"/>
          </p:cNvSpPr>
          <p:nvPr/>
        </p:nvSpPr>
        <p:spPr bwMode="auto">
          <a:xfrm>
            <a:off x="3886200" y="47244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4" name="Line 10"/>
          <p:cNvSpPr>
            <a:spLocks noChangeShapeType="1"/>
          </p:cNvSpPr>
          <p:nvPr/>
        </p:nvSpPr>
        <p:spPr bwMode="auto">
          <a:xfrm flipH="1">
            <a:off x="4572000" y="47244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5" name="Oval 11"/>
          <p:cNvSpPr>
            <a:spLocks noChangeArrowheads="1"/>
          </p:cNvSpPr>
          <p:nvPr/>
        </p:nvSpPr>
        <p:spPr bwMode="auto">
          <a:xfrm>
            <a:off x="4114800" y="2819400"/>
            <a:ext cx="762000" cy="381000"/>
          </a:xfrm>
          <a:prstGeom prst="ellipse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dirty="0">
                <a:solidFill>
                  <a:schemeClr val="tx1"/>
                </a:solidFill>
              </a:rPr>
              <a:t>Entry</a:t>
            </a:r>
          </a:p>
        </p:txBody>
      </p:sp>
      <p:sp>
        <p:nvSpPr>
          <p:cNvPr id="11276" name="Oval 12"/>
          <p:cNvSpPr>
            <a:spLocks noChangeArrowheads="1"/>
          </p:cNvSpPr>
          <p:nvPr/>
        </p:nvSpPr>
        <p:spPr bwMode="auto">
          <a:xfrm>
            <a:off x="4114800" y="5791200"/>
            <a:ext cx="762000" cy="381000"/>
          </a:xfrm>
          <a:prstGeom prst="ellipse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Exit</a:t>
            </a:r>
          </a:p>
        </p:txBody>
      </p:sp>
      <p:sp>
        <p:nvSpPr>
          <p:cNvPr id="11277" name="Line 13"/>
          <p:cNvSpPr>
            <a:spLocks noChangeShapeType="1"/>
          </p:cNvSpPr>
          <p:nvPr/>
        </p:nvSpPr>
        <p:spPr bwMode="auto">
          <a:xfrm>
            <a:off x="4495800" y="3200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8" name="Line 14"/>
          <p:cNvSpPr>
            <a:spLocks noChangeShapeType="1"/>
          </p:cNvSpPr>
          <p:nvPr/>
        </p:nvSpPr>
        <p:spPr bwMode="auto">
          <a:xfrm>
            <a:off x="4495800" y="5486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872675" y="1604788"/>
            <a:ext cx="52389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Compute Dom(</a:t>
            </a:r>
            <a:r>
              <a:rPr lang="en-US" dirty="0" err="1" smtClean="0"/>
              <a:t>BBi</a:t>
            </a:r>
            <a:r>
              <a:rPr lang="en-US" dirty="0" smtClean="0"/>
              <a:t>) = set of blocks that dominate </a:t>
            </a:r>
            <a:r>
              <a:rPr lang="en-US" dirty="0" err="1" smtClean="0"/>
              <a:t>BBi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Dominator Example 2</a:t>
            </a:r>
          </a:p>
        </p:txBody>
      </p:sp>
      <p:sp>
        <p:nvSpPr>
          <p:cNvPr id="12291" name="Rectangle 15"/>
          <p:cNvSpPr>
            <a:spLocks noChangeArrowheads="1"/>
          </p:cNvSpPr>
          <p:nvPr/>
        </p:nvSpPr>
        <p:spPr bwMode="auto">
          <a:xfrm>
            <a:off x="4648200" y="25908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12292" name="Rectangle 16"/>
          <p:cNvSpPr>
            <a:spLocks noChangeArrowheads="1"/>
          </p:cNvSpPr>
          <p:nvPr/>
        </p:nvSpPr>
        <p:spPr bwMode="auto">
          <a:xfrm>
            <a:off x="3962400" y="3276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12293" name="Rectangle 17"/>
          <p:cNvSpPr>
            <a:spLocks noChangeArrowheads="1"/>
          </p:cNvSpPr>
          <p:nvPr/>
        </p:nvSpPr>
        <p:spPr bwMode="auto">
          <a:xfrm>
            <a:off x="5105400" y="41148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BB5</a:t>
            </a:r>
          </a:p>
        </p:txBody>
      </p:sp>
      <p:sp>
        <p:nvSpPr>
          <p:cNvPr id="12294" name="Rectangle 18"/>
          <p:cNvSpPr>
            <a:spLocks noChangeArrowheads="1"/>
          </p:cNvSpPr>
          <p:nvPr/>
        </p:nvSpPr>
        <p:spPr bwMode="auto">
          <a:xfrm>
            <a:off x="3962400" y="41148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12295" name="Oval 19"/>
          <p:cNvSpPr>
            <a:spLocks noChangeArrowheads="1"/>
          </p:cNvSpPr>
          <p:nvPr/>
        </p:nvSpPr>
        <p:spPr bwMode="auto">
          <a:xfrm>
            <a:off x="3505200" y="1828800"/>
            <a:ext cx="762000" cy="381000"/>
          </a:xfrm>
          <a:prstGeom prst="ellipse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dirty="0">
                <a:solidFill>
                  <a:schemeClr val="tx1"/>
                </a:solidFill>
              </a:rPr>
              <a:t>Entry</a:t>
            </a:r>
          </a:p>
        </p:txBody>
      </p:sp>
      <p:sp>
        <p:nvSpPr>
          <p:cNvPr id="12296" name="Oval 20"/>
          <p:cNvSpPr>
            <a:spLocks noChangeArrowheads="1"/>
          </p:cNvSpPr>
          <p:nvPr/>
        </p:nvSpPr>
        <p:spPr bwMode="auto">
          <a:xfrm>
            <a:off x="4648200" y="6400800"/>
            <a:ext cx="762000" cy="381000"/>
          </a:xfrm>
          <a:prstGeom prst="ellipse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Exit</a:t>
            </a:r>
          </a:p>
        </p:txBody>
      </p:sp>
      <p:sp>
        <p:nvSpPr>
          <p:cNvPr id="12297" name="Line 21"/>
          <p:cNvSpPr>
            <a:spLocks noChangeShapeType="1"/>
          </p:cNvSpPr>
          <p:nvPr/>
        </p:nvSpPr>
        <p:spPr bwMode="auto">
          <a:xfrm>
            <a:off x="5029200" y="22860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8" name="Line 22"/>
          <p:cNvSpPr>
            <a:spLocks noChangeShapeType="1"/>
          </p:cNvSpPr>
          <p:nvPr/>
        </p:nvSpPr>
        <p:spPr bwMode="auto">
          <a:xfrm>
            <a:off x="5029200" y="60960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9" name="Rectangle 23"/>
          <p:cNvSpPr>
            <a:spLocks noChangeArrowheads="1"/>
          </p:cNvSpPr>
          <p:nvPr/>
        </p:nvSpPr>
        <p:spPr bwMode="auto">
          <a:xfrm>
            <a:off x="4648200" y="49530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BB6</a:t>
            </a:r>
          </a:p>
        </p:txBody>
      </p:sp>
      <p:sp>
        <p:nvSpPr>
          <p:cNvPr id="12300" name="Line 24"/>
          <p:cNvSpPr>
            <a:spLocks noChangeShapeType="1"/>
          </p:cNvSpPr>
          <p:nvPr/>
        </p:nvSpPr>
        <p:spPr bwMode="auto">
          <a:xfrm>
            <a:off x="5029200" y="54102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1" name="Rectangle 25"/>
          <p:cNvSpPr>
            <a:spLocks noChangeArrowheads="1"/>
          </p:cNvSpPr>
          <p:nvPr/>
        </p:nvSpPr>
        <p:spPr bwMode="auto">
          <a:xfrm>
            <a:off x="4648200" y="18288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12302" name="Line 26"/>
          <p:cNvSpPr>
            <a:spLocks noChangeShapeType="1"/>
          </p:cNvSpPr>
          <p:nvPr/>
        </p:nvSpPr>
        <p:spPr bwMode="auto">
          <a:xfrm>
            <a:off x="4267200" y="2057400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3" name="Line 27"/>
          <p:cNvSpPr>
            <a:spLocks noChangeShapeType="1"/>
          </p:cNvSpPr>
          <p:nvPr/>
        </p:nvSpPr>
        <p:spPr bwMode="auto">
          <a:xfrm>
            <a:off x="5181600" y="22860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4" name="Line 28"/>
          <p:cNvSpPr>
            <a:spLocks noChangeShapeType="1"/>
          </p:cNvSpPr>
          <p:nvPr/>
        </p:nvSpPr>
        <p:spPr bwMode="auto">
          <a:xfrm>
            <a:off x="5181600" y="2438400"/>
            <a:ext cx="1219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5" name="Line 29"/>
          <p:cNvSpPr>
            <a:spLocks noChangeShapeType="1"/>
          </p:cNvSpPr>
          <p:nvPr/>
        </p:nvSpPr>
        <p:spPr bwMode="auto">
          <a:xfrm>
            <a:off x="6400800" y="2438400"/>
            <a:ext cx="0" cy="3048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6" name="Line 30"/>
          <p:cNvSpPr>
            <a:spLocks noChangeShapeType="1"/>
          </p:cNvSpPr>
          <p:nvPr/>
        </p:nvSpPr>
        <p:spPr bwMode="auto">
          <a:xfrm>
            <a:off x="5181600" y="5486400"/>
            <a:ext cx="1219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7" name="Line 31"/>
          <p:cNvSpPr>
            <a:spLocks noChangeShapeType="1"/>
          </p:cNvSpPr>
          <p:nvPr/>
        </p:nvSpPr>
        <p:spPr bwMode="auto">
          <a:xfrm>
            <a:off x="5181600" y="54864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8" name="Rectangle 32"/>
          <p:cNvSpPr>
            <a:spLocks noChangeArrowheads="1"/>
          </p:cNvSpPr>
          <p:nvPr/>
        </p:nvSpPr>
        <p:spPr bwMode="auto">
          <a:xfrm>
            <a:off x="4648200" y="56388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BB7</a:t>
            </a:r>
          </a:p>
        </p:txBody>
      </p:sp>
      <p:sp>
        <p:nvSpPr>
          <p:cNvPr id="12309" name="Line 33"/>
          <p:cNvSpPr>
            <a:spLocks noChangeShapeType="1"/>
          </p:cNvSpPr>
          <p:nvPr/>
        </p:nvSpPr>
        <p:spPr bwMode="auto">
          <a:xfrm>
            <a:off x="4343400" y="3733800"/>
            <a:ext cx="1066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10" name="Line 34"/>
          <p:cNvSpPr>
            <a:spLocks noChangeShapeType="1"/>
          </p:cNvSpPr>
          <p:nvPr/>
        </p:nvSpPr>
        <p:spPr bwMode="auto">
          <a:xfrm flipH="1">
            <a:off x="4343400" y="3048000"/>
            <a:ext cx="6858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11" name="Line 35"/>
          <p:cNvSpPr>
            <a:spLocks noChangeShapeType="1"/>
          </p:cNvSpPr>
          <p:nvPr/>
        </p:nvSpPr>
        <p:spPr bwMode="auto">
          <a:xfrm>
            <a:off x="5029200" y="3048000"/>
            <a:ext cx="533400" cy="1066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12" name="Line 36"/>
          <p:cNvSpPr>
            <a:spLocks noChangeShapeType="1"/>
          </p:cNvSpPr>
          <p:nvPr/>
        </p:nvSpPr>
        <p:spPr bwMode="auto">
          <a:xfrm>
            <a:off x="4267200" y="373380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13" name="Line 37"/>
          <p:cNvSpPr>
            <a:spLocks noChangeShapeType="1"/>
          </p:cNvSpPr>
          <p:nvPr/>
        </p:nvSpPr>
        <p:spPr bwMode="auto">
          <a:xfrm>
            <a:off x="4343400" y="4572000"/>
            <a:ext cx="6096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14" name="Line 38"/>
          <p:cNvSpPr>
            <a:spLocks noChangeShapeType="1"/>
          </p:cNvSpPr>
          <p:nvPr/>
        </p:nvSpPr>
        <p:spPr bwMode="auto">
          <a:xfrm flipH="1">
            <a:off x="5105400" y="4572000"/>
            <a:ext cx="3810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15" name="Line 39"/>
          <p:cNvSpPr>
            <a:spLocks noChangeShapeType="1"/>
          </p:cNvSpPr>
          <p:nvPr/>
        </p:nvSpPr>
        <p:spPr bwMode="auto">
          <a:xfrm>
            <a:off x="4191000" y="45720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16" name="Line 40"/>
          <p:cNvSpPr>
            <a:spLocks noChangeShapeType="1"/>
          </p:cNvSpPr>
          <p:nvPr/>
        </p:nvSpPr>
        <p:spPr bwMode="auto">
          <a:xfrm flipH="1">
            <a:off x="3733800" y="4724400"/>
            <a:ext cx="457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17" name="Line 41"/>
          <p:cNvSpPr>
            <a:spLocks noChangeShapeType="1"/>
          </p:cNvSpPr>
          <p:nvPr/>
        </p:nvSpPr>
        <p:spPr bwMode="auto">
          <a:xfrm flipV="1">
            <a:off x="3733800" y="3124200"/>
            <a:ext cx="0" cy="1600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18" name="Line 42"/>
          <p:cNvSpPr>
            <a:spLocks noChangeShapeType="1"/>
          </p:cNvSpPr>
          <p:nvPr/>
        </p:nvSpPr>
        <p:spPr bwMode="auto">
          <a:xfrm>
            <a:off x="3733800" y="3124200"/>
            <a:ext cx="30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19" name="Line 43"/>
          <p:cNvSpPr>
            <a:spLocks noChangeShapeType="1"/>
          </p:cNvSpPr>
          <p:nvPr/>
        </p:nvSpPr>
        <p:spPr bwMode="auto">
          <a:xfrm>
            <a:off x="4038600" y="31242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Dominator Analysis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90600" y="1641475"/>
            <a:ext cx="4267200" cy="52165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mtClean="0"/>
              <a:t>Compute dom(BBi) = set of BBs that dominate BBi</a:t>
            </a:r>
          </a:p>
          <a:p>
            <a:pPr>
              <a:lnSpc>
                <a:spcPct val="90000"/>
              </a:lnSpc>
            </a:pPr>
            <a:r>
              <a:rPr lang="en-US" altLang="en-US" smtClean="0"/>
              <a:t>Initialization</a:t>
            </a:r>
          </a:p>
          <a:p>
            <a:pPr lvl="1">
              <a:lnSpc>
                <a:spcPct val="90000"/>
              </a:lnSpc>
            </a:pPr>
            <a:r>
              <a:rPr lang="en-US" altLang="en-US" smtClean="0"/>
              <a:t>Dom(entry) = entry</a:t>
            </a:r>
          </a:p>
          <a:p>
            <a:pPr lvl="1">
              <a:lnSpc>
                <a:spcPct val="90000"/>
              </a:lnSpc>
            </a:pPr>
            <a:r>
              <a:rPr lang="en-US" altLang="en-US" smtClean="0"/>
              <a:t>Dom(everything else) = all nodes</a:t>
            </a:r>
          </a:p>
          <a:p>
            <a:pPr>
              <a:lnSpc>
                <a:spcPct val="90000"/>
              </a:lnSpc>
            </a:pPr>
            <a:r>
              <a:rPr lang="en-US" altLang="en-US" smtClean="0"/>
              <a:t>Iterative computation</a:t>
            </a:r>
          </a:p>
          <a:p>
            <a:pPr lvl="1">
              <a:lnSpc>
                <a:spcPct val="90000"/>
              </a:lnSpc>
            </a:pPr>
            <a:r>
              <a:rPr lang="en-US" altLang="en-US" smtClean="0"/>
              <a:t>while change, do</a:t>
            </a:r>
          </a:p>
          <a:p>
            <a:pPr lvl="2">
              <a:lnSpc>
                <a:spcPct val="90000"/>
              </a:lnSpc>
            </a:pPr>
            <a:r>
              <a:rPr lang="en-US" altLang="en-US" smtClean="0"/>
              <a:t>change = false</a:t>
            </a:r>
          </a:p>
          <a:p>
            <a:pPr lvl="2">
              <a:lnSpc>
                <a:spcPct val="90000"/>
              </a:lnSpc>
            </a:pPr>
            <a:r>
              <a:rPr lang="en-US" altLang="en-US" smtClean="0"/>
              <a:t>for each BB (except the entry BB)</a:t>
            </a:r>
          </a:p>
          <a:p>
            <a:pPr lvl="3">
              <a:lnSpc>
                <a:spcPct val="90000"/>
              </a:lnSpc>
            </a:pPr>
            <a:r>
              <a:rPr lang="en-US" altLang="en-US" smtClean="0"/>
              <a:t>tmp(BB) = BB + {intersect of Dom of all predecessor BB’s}</a:t>
            </a:r>
          </a:p>
          <a:p>
            <a:pPr lvl="3">
              <a:lnSpc>
                <a:spcPct val="90000"/>
              </a:lnSpc>
            </a:pPr>
            <a:r>
              <a:rPr lang="en-US" altLang="en-US" smtClean="0"/>
              <a:t>if (tmp(BB) != dom(BB))</a:t>
            </a:r>
          </a:p>
          <a:p>
            <a:pPr lvl="4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mtClean="0"/>
              <a:t>dom(BB) = tmp(BB)</a:t>
            </a:r>
          </a:p>
          <a:p>
            <a:pPr lvl="4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mtClean="0"/>
              <a:t>change = true</a:t>
            </a:r>
          </a:p>
        </p:txBody>
      </p:sp>
      <p:sp>
        <p:nvSpPr>
          <p:cNvPr id="13316" name="Rectangle 5"/>
          <p:cNvSpPr>
            <a:spLocks noChangeArrowheads="1"/>
          </p:cNvSpPr>
          <p:nvPr/>
        </p:nvSpPr>
        <p:spPr bwMode="auto">
          <a:xfrm>
            <a:off x="6324600" y="2438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13317" name="Rectangle 6"/>
          <p:cNvSpPr>
            <a:spLocks noChangeArrowheads="1"/>
          </p:cNvSpPr>
          <p:nvPr/>
        </p:nvSpPr>
        <p:spPr bwMode="auto">
          <a:xfrm>
            <a:off x="5715000" y="3200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13318" name="Rectangle 7"/>
          <p:cNvSpPr>
            <a:spLocks noChangeArrowheads="1"/>
          </p:cNvSpPr>
          <p:nvPr/>
        </p:nvSpPr>
        <p:spPr bwMode="auto">
          <a:xfrm>
            <a:off x="6400800" y="3962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13319" name="Rectangle 8"/>
          <p:cNvSpPr>
            <a:spLocks noChangeArrowheads="1"/>
          </p:cNvSpPr>
          <p:nvPr/>
        </p:nvSpPr>
        <p:spPr bwMode="auto">
          <a:xfrm>
            <a:off x="6858000" y="3200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13320" name="Rectangle 9"/>
          <p:cNvSpPr>
            <a:spLocks noChangeArrowheads="1"/>
          </p:cNvSpPr>
          <p:nvPr/>
        </p:nvSpPr>
        <p:spPr bwMode="auto">
          <a:xfrm>
            <a:off x="5791200" y="4724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BB5</a:t>
            </a:r>
          </a:p>
        </p:txBody>
      </p:sp>
      <p:sp>
        <p:nvSpPr>
          <p:cNvPr id="13321" name="Line 10"/>
          <p:cNvSpPr>
            <a:spLocks noChangeShapeType="1"/>
          </p:cNvSpPr>
          <p:nvPr/>
        </p:nvSpPr>
        <p:spPr bwMode="auto">
          <a:xfrm>
            <a:off x="6705600" y="28956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2" name="Line 11"/>
          <p:cNvSpPr>
            <a:spLocks noChangeShapeType="1"/>
          </p:cNvSpPr>
          <p:nvPr/>
        </p:nvSpPr>
        <p:spPr bwMode="auto">
          <a:xfrm flipH="1">
            <a:off x="6096000" y="28956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3" name="Rectangle 12"/>
          <p:cNvSpPr>
            <a:spLocks noChangeArrowheads="1"/>
          </p:cNvSpPr>
          <p:nvPr/>
        </p:nvSpPr>
        <p:spPr bwMode="auto">
          <a:xfrm>
            <a:off x="6858000" y="4724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BB6</a:t>
            </a:r>
          </a:p>
        </p:txBody>
      </p:sp>
      <p:sp>
        <p:nvSpPr>
          <p:cNvPr id="13324" name="Rectangle 13"/>
          <p:cNvSpPr>
            <a:spLocks noChangeArrowheads="1"/>
          </p:cNvSpPr>
          <p:nvPr/>
        </p:nvSpPr>
        <p:spPr bwMode="auto">
          <a:xfrm>
            <a:off x="6400800" y="5486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BB7</a:t>
            </a:r>
          </a:p>
        </p:txBody>
      </p:sp>
      <p:sp>
        <p:nvSpPr>
          <p:cNvPr id="13325" name="Line 14"/>
          <p:cNvSpPr>
            <a:spLocks noChangeShapeType="1"/>
          </p:cNvSpPr>
          <p:nvPr/>
        </p:nvSpPr>
        <p:spPr bwMode="auto">
          <a:xfrm>
            <a:off x="6096000" y="36576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6" name="Line 15"/>
          <p:cNvSpPr>
            <a:spLocks noChangeShapeType="1"/>
          </p:cNvSpPr>
          <p:nvPr/>
        </p:nvSpPr>
        <p:spPr bwMode="auto">
          <a:xfrm flipH="1">
            <a:off x="6781800" y="36576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7" name="Line 16"/>
          <p:cNvSpPr>
            <a:spLocks noChangeShapeType="1"/>
          </p:cNvSpPr>
          <p:nvPr/>
        </p:nvSpPr>
        <p:spPr bwMode="auto">
          <a:xfrm flipH="1">
            <a:off x="6172200" y="44196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8" name="Line 17"/>
          <p:cNvSpPr>
            <a:spLocks noChangeShapeType="1"/>
          </p:cNvSpPr>
          <p:nvPr/>
        </p:nvSpPr>
        <p:spPr bwMode="auto">
          <a:xfrm>
            <a:off x="6781800" y="44196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9" name="Line 18"/>
          <p:cNvSpPr>
            <a:spLocks noChangeShapeType="1"/>
          </p:cNvSpPr>
          <p:nvPr/>
        </p:nvSpPr>
        <p:spPr bwMode="auto">
          <a:xfrm>
            <a:off x="6172200" y="51816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30" name="Line 19"/>
          <p:cNvSpPr>
            <a:spLocks noChangeShapeType="1"/>
          </p:cNvSpPr>
          <p:nvPr/>
        </p:nvSpPr>
        <p:spPr bwMode="auto">
          <a:xfrm flipH="1">
            <a:off x="6781800" y="51816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31" name="Oval 20"/>
          <p:cNvSpPr>
            <a:spLocks noChangeArrowheads="1"/>
          </p:cNvSpPr>
          <p:nvPr/>
        </p:nvSpPr>
        <p:spPr bwMode="auto">
          <a:xfrm>
            <a:off x="6324600" y="1752600"/>
            <a:ext cx="762000" cy="381000"/>
          </a:xfrm>
          <a:prstGeom prst="ellipse">
            <a:avLst/>
          </a:prstGeom>
          <a:solidFill>
            <a:srgbClr val="CBCBCB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Entry</a:t>
            </a:r>
          </a:p>
        </p:txBody>
      </p:sp>
      <p:sp>
        <p:nvSpPr>
          <p:cNvPr id="13332" name="Oval 21"/>
          <p:cNvSpPr>
            <a:spLocks noChangeArrowheads="1"/>
          </p:cNvSpPr>
          <p:nvPr/>
        </p:nvSpPr>
        <p:spPr bwMode="auto">
          <a:xfrm>
            <a:off x="6400800" y="6248400"/>
            <a:ext cx="762000" cy="381000"/>
          </a:xfrm>
          <a:prstGeom prst="ellipse">
            <a:avLst/>
          </a:prstGeom>
          <a:solidFill>
            <a:srgbClr val="CBCBCB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Exit</a:t>
            </a:r>
          </a:p>
        </p:txBody>
      </p:sp>
      <p:sp>
        <p:nvSpPr>
          <p:cNvPr id="13333" name="Line 22"/>
          <p:cNvSpPr>
            <a:spLocks noChangeShapeType="1"/>
          </p:cNvSpPr>
          <p:nvPr/>
        </p:nvSpPr>
        <p:spPr bwMode="auto">
          <a:xfrm>
            <a:off x="6705600" y="21336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34" name="Line 23"/>
          <p:cNvSpPr>
            <a:spLocks noChangeShapeType="1"/>
          </p:cNvSpPr>
          <p:nvPr/>
        </p:nvSpPr>
        <p:spPr bwMode="auto">
          <a:xfrm>
            <a:off x="6781800" y="59436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35" name="Line 24"/>
          <p:cNvSpPr>
            <a:spLocks noChangeShapeType="1"/>
          </p:cNvSpPr>
          <p:nvPr/>
        </p:nvSpPr>
        <p:spPr bwMode="auto">
          <a:xfrm>
            <a:off x="6934200" y="59436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36" name="Line 25"/>
          <p:cNvSpPr>
            <a:spLocks noChangeShapeType="1"/>
          </p:cNvSpPr>
          <p:nvPr/>
        </p:nvSpPr>
        <p:spPr bwMode="auto">
          <a:xfrm>
            <a:off x="6934200" y="6096000"/>
            <a:ext cx="1143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37" name="Line 26"/>
          <p:cNvSpPr>
            <a:spLocks noChangeShapeType="1"/>
          </p:cNvSpPr>
          <p:nvPr/>
        </p:nvSpPr>
        <p:spPr bwMode="auto">
          <a:xfrm flipH="1">
            <a:off x="7162800" y="3886200"/>
            <a:ext cx="152400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38" name="Line 27"/>
          <p:cNvSpPr>
            <a:spLocks noChangeShapeType="1"/>
          </p:cNvSpPr>
          <p:nvPr/>
        </p:nvSpPr>
        <p:spPr bwMode="auto">
          <a:xfrm flipV="1">
            <a:off x="8077200" y="3886200"/>
            <a:ext cx="0" cy="2209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39" name="Line 28"/>
          <p:cNvSpPr>
            <a:spLocks noChangeShapeType="1"/>
          </p:cNvSpPr>
          <p:nvPr/>
        </p:nvSpPr>
        <p:spPr bwMode="auto">
          <a:xfrm>
            <a:off x="7315200" y="3886200"/>
            <a:ext cx="762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Immediate Dominator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altLang="en-US" u="sng" smtClean="0"/>
              <a:t>Defn: Immediate dominator</a:t>
            </a:r>
            <a:r>
              <a:rPr lang="en-US" altLang="en-US" smtClean="0"/>
              <a:t> (idom) – Each node n has a unique immediate dominator m that is the </a:t>
            </a:r>
            <a:r>
              <a:rPr lang="en-US" altLang="en-US" smtClean="0">
                <a:solidFill>
                  <a:srgbClr val="FF0000"/>
                </a:solidFill>
              </a:rPr>
              <a:t>last dominator </a:t>
            </a:r>
            <a:r>
              <a:rPr lang="en-US" altLang="en-US" smtClean="0"/>
              <a:t>of n on any path from the initial node to n</a:t>
            </a:r>
          </a:p>
          <a:p>
            <a:pPr lvl="1"/>
            <a:r>
              <a:rPr lang="en-US" altLang="en-US" smtClean="0"/>
              <a:t>Closest node that dominates</a:t>
            </a:r>
          </a:p>
        </p:txBody>
      </p:sp>
      <p:sp>
        <p:nvSpPr>
          <p:cNvPr id="14340" name="Rectangle 24"/>
          <p:cNvSpPr>
            <a:spLocks noChangeArrowheads="1"/>
          </p:cNvSpPr>
          <p:nvPr/>
        </p:nvSpPr>
        <p:spPr bwMode="auto">
          <a:xfrm>
            <a:off x="6324600" y="2438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14341" name="Rectangle 25"/>
          <p:cNvSpPr>
            <a:spLocks noChangeArrowheads="1"/>
          </p:cNvSpPr>
          <p:nvPr/>
        </p:nvSpPr>
        <p:spPr bwMode="auto">
          <a:xfrm>
            <a:off x="5715000" y="3200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14342" name="Rectangle 26"/>
          <p:cNvSpPr>
            <a:spLocks noChangeArrowheads="1"/>
          </p:cNvSpPr>
          <p:nvPr/>
        </p:nvSpPr>
        <p:spPr bwMode="auto">
          <a:xfrm>
            <a:off x="6400800" y="3962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14343" name="Rectangle 27"/>
          <p:cNvSpPr>
            <a:spLocks noChangeArrowheads="1"/>
          </p:cNvSpPr>
          <p:nvPr/>
        </p:nvSpPr>
        <p:spPr bwMode="auto">
          <a:xfrm>
            <a:off x="6858000" y="3200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14344" name="Rectangle 28"/>
          <p:cNvSpPr>
            <a:spLocks noChangeArrowheads="1"/>
          </p:cNvSpPr>
          <p:nvPr/>
        </p:nvSpPr>
        <p:spPr bwMode="auto">
          <a:xfrm>
            <a:off x="5791200" y="4724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BB5</a:t>
            </a:r>
          </a:p>
        </p:txBody>
      </p:sp>
      <p:sp>
        <p:nvSpPr>
          <p:cNvPr id="14345" name="Line 29"/>
          <p:cNvSpPr>
            <a:spLocks noChangeShapeType="1"/>
          </p:cNvSpPr>
          <p:nvPr/>
        </p:nvSpPr>
        <p:spPr bwMode="auto">
          <a:xfrm>
            <a:off x="6705600" y="28956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6" name="Line 30"/>
          <p:cNvSpPr>
            <a:spLocks noChangeShapeType="1"/>
          </p:cNvSpPr>
          <p:nvPr/>
        </p:nvSpPr>
        <p:spPr bwMode="auto">
          <a:xfrm flipH="1">
            <a:off x="6096000" y="28956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7" name="Rectangle 31"/>
          <p:cNvSpPr>
            <a:spLocks noChangeArrowheads="1"/>
          </p:cNvSpPr>
          <p:nvPr/>
        </p:nvSpPr>
        <p:spPr bwMode="auto">
          <a:xfrm>
            <a:off x="6858000" y="4724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BB6</a:t>
            </a:r>
          </a:p>
        </p:txBody>
      </p:sp>
      <p:sp>
        <p:nvSpPr>
          <p:cNvPr id="14348" name="Rectangle 32"/>
          <p:cNvSpPr>
            <a:spLocks noChangeArrowheads="1"/>
          </p:cNvSpPr>
          <p:nvPr/>
        </p:nvSpPr>
        <p:spPr bwMode="auto">
          <a:xfrm>
            <a:off x="6400800" y="5486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BB7</a:t>
            </a:r>
          </a:p>
        </p:txBody>
      </p:sp>
      <p:sp>
        <p:nvSpPr>
          <p:cNvPr id="14349" name="Line 33"/>
          <p:cNvSpPr>
            <a:spLocks noChangeShapeType="1"/>
          </p:cNvSpPr>
          <p:nvPr/>
        </p:nvSpPr>
        <p:spPr bwMode="auto">
          <a:xfrm>
            <a:off x="6096000" y="36576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0" name="Line 34"/>
          <p:cNvSpPr>
            <a:spLocks noChangeShapeType="1"/>
          </p:cNvSpPr>
          <p:nvPr/>
        </p:nvSpPr>
        <p:spPr bwMode="auto">
          <a:xfrm flipH="1">
            <a:off x="6781800" y="36576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1" name="Line 35"/>
          <p:cNvSpPr>
            <a:spLocks noChangeShapeType="1"/>
          </p:cNvSpPr>
          <p:nvPr/>
        </p:nvSpPr>
        <p:spPr bwMode="auto">
          <a:xfrm flipH="1">
            <a:off x="6172200" y="44196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2" name="Line 36"/>
          <p:cNvSpPr>
            <a:spLocks noChangeShapeType="1"/>
          </p:cNvSpPr>
          <p:nvPr/>
        </p:nvSpPr>
        <p:spPr bwMode="auto">
          <a:xfrm>
            <a:off x="6781800" y="44196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3" name="Line 37"/>
          <p:cNvSpPr>
            <a:spLocks noChangeShapeType="1"/>
          </p:cNvSpPr>
          <p:nvPr/>
        </p:nvSpPr>
        <p:spPr bwMode="auto">
          <a:xfrm>
            <a:off x="6172200" y="51816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4" name="Line 38"/>
          <p:cNvSpPr>
            <a:spLocks noChangeShapeType="1"/>
          </p:cNvSpPr>
          <p:nvPr/>
        </p:nvSpPr>
        <p:spPr bwMode="auto">
          <a:xfrm flipH="1">
            <a:off x="6781800" y="51816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5" name="Oval 39"/>
          <p:cNvSpPr>
            <a:spLocks noChangeArrowheads="1"/>
          </p:cNvSpPr>
          <p:nvPr/>
        </p:nvSpPr>
        <p:spPr bwMode="auto">
          <a:xfrm>
            <a:off x="6324600" y="1752600"/>
            <a:ext cx="762000" cy="381000"/>
          </a:xfrm>
          <a:prstGeom prst="ellipse">
            <a:avLst/>
          </a:prstGeom>
          <a:solidFill>
            <a:srgbClr val="CBCBCB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Entry</a:t>
            </a:r>
          </a:p>
        </p:txBody>
      </p:sp>
      <p:sp>
        <p:nvSpPr>
          <p:cNvPr id="14356" name="Oval 40"/>
          <p:cNvSpPr>
            <a:spLocks noChangeArrowheads="1"/>
          </p:cNvSpPr>
          <p:nvPr/>
        </p:nvSpPr>
        <p:spPr bwMode="auto">
          <a:xfrm>
            <a:off x="6400800" y="6248400"/>
            <a:ext cx="762000" cy="381000"/>
          </a:xfrm>
          <a:prstGeom prst="ellipse">
            <a:avLst/>
          </a:prstGeom>
          <a:solidFill>
            <a:srgbClr val="CBCBCB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Exit</a:t>
            </a:r>
          </a:p>
        </p:txBody>
      </p:sp>
      <p:sp>
        <p:nvSpPr>
          <p:cNvPr id="14357" name="Line 41"/>
          <p:cNvSpPr>
            <a:spLocks noChangeShapeType="1"/>
          </p:cNvSpPr>
          <p:nvPr/>
        </p:nvSpPr>
        <p:spPr bwMode="auto">
          <a:xfrm>
            <a:off x="6705600" y="21336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8" name="Line 42"/>
          <p:cNvSpPr>
            <a:spLocks noChangeShapeType="1"/>
          </p:cNvSpPr>
          <p:nvPr/>
        </p:nvSpPr>
        <p:spPr bwMode="auto">
          <a:xfrm>
            <a:off x="6781800" y="59436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9" name="Line 43"/>
          <p:cNvSpPr>
            <a:spLocks noChangeShapeType="1"/>
          </p:cNvSpPr>
          <p:nvPr/>
        </p:nvSpPr>
        <p:spPr bwMode="auto">
          <a:xfrm>
            <a:off x="6934200" y="59436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60" name="Line 44"/>
          <p:cNvSpPr>
            <a:spLocks noChangeShapeType="1"/>
          </p:cNvSpPr>
          <p:nvPr/>
        </p:nvSpPr>
        <p:spPr bwMode="auto">
          <a:xfrm>
            <a:off x="6934200" y="6096000"/>
            <a:ext cx="1143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61" name="Line 45"/>
          <p:cNvSpPr>
            <a:spLocks noChangeShapeType="1"/>
          </p:cNvSpPr>
          <p:nvPr/>
        </p:nvSpPr>
        <p:spPr bwMode="auto">
          <a:xfrm flipH="1">
            <a:off x="7162800" y="3886200"/>
            <a:ext cx="152400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62" name="Line 46"/>
          <p:cNvSpPr>
            <a:spLocks noChangeShapeType="1"/>
          </p:cNvSpPr>
          <p:nvPr/>
        </p:nvSpPr>
        <p:spPr bwMode="auto">
          <a:xfrm flipV="1">
            <a:off x="8077200" y="3886200"/>
            <a:ext cx="0" cy="2209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63" name="Line 47"/>
          <p:cNvSpPr>
            <a:spLocks noChangeShapeType="1"/>
          </p:cNvSpPr>
          <p:nvPr/>
        </p:nvSpPr>
        <p:spPr bwMode="auto">
          <a:xfrm>
            <a:off x="7315200" y="3886200"/>
            <a:ext cx="762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hp new">
  <a:themeElements>
    <a:clrScheme name="">
      <a:dk1>
        <a:srgbClr val="000000"/>
      </a:dk1>
      <a:lt1>
        <a:srgbClr val="FFFFFF"/>
      </a:lt1>
      <a:dk2>
        <a:srgbClr val="3333FF"/>
      </a:dk2>
      <a:lt2>
        <a:srgbClr val="777777"/>
      </a:lt2>
      <a:accent1>
        <a:srgbClr val="3333FF"/>
      </a:accent1>
      <a:accent2>
        <a:srgbClr val="3333FF"/>
      </a:accent2>
      <a:accent3>
        <a:srgbClr val="FFFFFF"/>
      </a:accent3>
      <a:accent4>
        <a:srgbClr val="000000"/>
      </a:accent4>
      <a:accent5>
        <a:srgbClr val="ADADFF"/>
      </a:accent5>
      <a:accent6>
        <a:srgbClr val="2D2DE7"/>
      </a:accent6>
      <a:hlink>
        <a:srgbClr val="000000"/>
      </a:hlink>
      <a:folHlink>
        <a:srgbClr val="0099CC"/>
      </a:folHlink>
    </a:clrScheme>
    <a:fontScheme name="hp new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accent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accent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hp new 1">
        <a:dk1>
          <a:srgbClr val="000099"/>
        </a:dk1>
        <a:lt1>
          <a:srgbClr val="FFFFFF"/>
        </a:lt1>
        <a:dk2>
          <a:srgbClr val="0000FF"/>
        </a:dk2>
        <a:lt2>
          <a:srgbClr val="FFFF00"/>
        </a:lt2>
        <a:accent1>
          <a:srgbClr val="FF6633"/>
        </a:accent1>
        <a:accent2>
          <a:srgbClr val="FF00FF"/>
        </a:accent2>
        <a:accent3>
          <a:srgbClr val="AAAAFF"/>
        </a:accent3>
        <a:accent4>
          <a:srgbClr val="DADADA"/>
        </a:accent4>
        <a:accent5>
          <a:srgbClr val="FFB8AD"/>
        </a:accent5>
        <a:accent6>
          <a:srgbClr val="E700E7"/>
        </a:accent6>
        <a:hlink>
          <a:srgbClr val="FF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p new 2">
        <a:dk1>
          <a:srgbClr val="000066"/>
        </a:dk1>
        <a:lt1>
          <a:srgbClr val="CCECFF"/>
        </a:lt1>
        <a:dk2>
          <a:srgbClr val="000080"/>
        </a:dk2>
        <a:lt2>
          <a:srgbClr val="000000"/>
        </a:lt2>
        <a:accent1>
          <a:srgbClr val="9999FF"/>
        </a:accent1>
        <a:accent2>
          <a:srgbClr val="CC00FF"/>
        </a:accent2>
        <a:accent3>
          <a:srgbClr val="E2F4FF"/>
        </a:accent3>
        <a:accent4>
          <a:srgbClr val="000056"/>
        </a:accent4>
        <a:accent5>
          <a:srgbClr val="CACAFF"/>
        </a:accent5>
        <a:accent6>
          <a:srgbClr val="B900E7"/>
        </a:accent6>
        <a:hlink>
          <a:srgbClr val="00CC99"/>
        </a:hlink>
        <a:folHlink>
          <a:srgbClr val="0099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 new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B2B2B2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797979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 new 4">
        <a:dk1>
          <a:srgbClr val="000000"/>
        </a:dk1>
        <a:lt1>
          <a:srgbClr val="FFFFFF"/>
        </a:lt1>
        <a:dk2>
          <a:srgbClr val="660033"/>
        </a:dk2>
        <a:lt2>
          <a:srgbClr val="FFFF66"/>
        </a:lt2>
        <a:accent1>
          <a:srgbClr val="FF0033"/>
        </a:accent1>
        <a:accent2>
          <a:srgbClr val="CC6600"/>
        </a:accent2>
        <a:accent3>
          <a:srgbClr val="B8AAAD"/>
        </a:accent3>
        <a:accent4>
          <a:srgbClr val="DADADA"/>
        </a:accent4>
        <a:accent5>
          <a:srgbClr val="FFAAAD"/>
        </a:accent5>
        <a:accent6>
          <a:srgbClr val="B95C00"/>
        </a:accent6>
        <a:hlink>
          <a:srgbClr val="999933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Designs\hp new.pot</Template>
  <TotalTime>8754</TotalTime>
  <Words>1526</Words>
  <Application>Microsoft Office PowerPoint</Application>
  <PresentationFormat>Custom</PresentationFormat>
  <Paragraphs>342</Paragraphs>
  <Slides>25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2" baseType="lpstr">
      <vt:lpstr>Arial</vt:lpstr>
      <vt:lpstr>Courier New</vt:lpstr>
      <vt:lpstr>Hewlett</vt:lpstr>
      <vt:lpstr>Monotype Sorts</vt:lpstr>
      <vt:lpstr>Times New Roman</vt:lpstr>
      <vt:lpstr>Wingdings</vt:lpstr>
      <vt:lpstr>hp new</vt:lpstr>
      <vt:lpstr>EECS 583 – Class 2 Control Flow Analysis</vt:lpstr>
      <vt:lpstr>Announcements &amp; Reading Material</vt:lpstr>
      <vt:lpstr>From Last Time: Identifying BBs - Answer</vt:lpstr>
      <vt:lpstr>From Last Time: Control Flow Graph (CFG)</vt:lpstr>
      <vt:lpstr>Property of CFGs: Dominator (DOM)</vt:lpstr>
      <vt:lpstr>Dominator Example 1</vt:lpstr>
      <vt:lpstr>Dominator Example 2</vt:lpstr>
      <vt:lpstr>Dominator Analysis</vt:lpstr>
      <vt:lpstr>Immediate Dominator</vt:lpstr>
      <vt:lpstr>Dominator Tree</vt:lpstr>
      <vt:lpstr>Dominator Tree Example</vt:lpstr>
      <vt:lpstr>Post Dominator (PDOM)</vt:lpstr>
      <vt:lpstr>Post Dominator Example 1</vt:lpstr>
      <vt:lpstr>Post Dominator Example 2</vt:lpstr>
      <vt:lpstr>Immediate Post Dominator</vt:lpstr>
      <vt:lpstr>Why Do We Care About Dominators?</vt:lpstr>
      <vt:lpstr>Natural Loops </vt:lpstr>
      <vt:lpstr>Backedge Example</vt:lpstr>
      <vt:lpstr>Loop Detection </vt:lpstr>
      <vt:lpstr>Loop Detection Example</vt:lpstr>
      <vt:lpstr>Important Parts of a Loop</vt:lpstr>
      <vt:lpstr>Find the Preheaders for each Loop</vt:lpstr>
      <vt:lpstr>Characteristics of a Loop</vt:lpstr>
      <vt:lpstr>Trip Count Calculation Example</vt:lpstr>
      <vt:lpstr>Reducible Flow Graphs</vt:lpstr>
    </vt:vector>
  </TitlesOfParts>
  <Company>HPL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width optimization (part II) &amp; Lookup table generation</dc:title>
  <dc:creator>Scott Mahlke</dc:creator>
  <cp:lastModifiedBy>mahlke</cp:lastModifiedBy>
  <cp:revision>187</cp:revision>
  <cp:lastPrinted>2001-10-18T06:50:13Z</cp:lastPrinted>
  <dcterms:created xsi:type="dcterms:W3CDTF">1999-01-24T07:45:10Z</dcterms:created>
  <dcterms:modified xsi:type="dcterms:W3CDTF">2025-08-27T02:06:46Z</dcterms:modified>
</cp:coreProperties>
</file>