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603" r:id="rId3"/>
    <p:sldId id="683" r:id="rId4"/>
    <p:sldId id="681" r:id="rId5"/>
    <p:sldId id="682" r:id="rId6"/>
    <p:sldId id="673" r:id="rId7"/>
    <p:sldId id="684" r:id="rId8"/>
    <p:sldId id="697" r:id="rId9"/>
    <p:sldId id="685" r:id="rId10"/>
    <p:sldId id="675" r:id="rId11"/>
    <p:sldId id="676" r:id="rId12"/>
    <p:sldId id="677" r:id="rId13"/>
    <p:sldId id="700" r:id="rId14"/>
    <p:sldId id="688" r:id="rId15"/>
    <p:sldId id="689" r:id="rId16"/>
    <p:sldId id="703" r:id="rId17"/>
    <p:sldId id="705" r:id="rId18"/>
    <p:sldId id="690" r:id="rId19"/>
    <p:sldId id="698" r:id="rId20"/>
    <p:sldId id="701" r:id="rId21"/>
    <p:sldId id="691" r:id="rId22"/>
    <p:sldId id="693" r:id="rId23"/>
    <p:sldId id="704" r:id="rId24"/>
    <p:sldId id="692" r:id="rId25"/>
    <p:sldId id="702" r:id="rId2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084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65F0833C-6DE8-45FB-B626-CD4C4B13A4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419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0EA5C48-F12C-4DDD-BA5F-76BF48436E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333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838BE8-D41B-41B7-A159-CB6F259E8CEA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441106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DD1B841-268A-4AFD-9A1C-C8CFC2F9C0F1}" type="slidenum">
              <a:rPr lang="en-US" altLang="en-US" smtClean="0">
                <a:solidFill>
                  <a:schemeClr val="tx1"/>
                </a:solidFill>
              </a:rPr>
              <a:pPr/>
              <a:t>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3385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7099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1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38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16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7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9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2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8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1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25E028D9-E0BC-4B62-B434-A27A1B183AF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15</a:t>
            </a:r>
            <a:br>
              <a:rPr lang="en-US" altLang="en-US" sz="4800" dirty="0" smtClean="0"/>
            </a:br>
            <a:r>
              <a:rPr lang="en-US" altLang="en-US" sz="4800" dirty="0" smtClean="0"/>
              <a:t>Exam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October 27,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Studying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1489075"/>
            <a:ext cx="8431212" cy="521652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100" dirty="0" smtClean="0"/>
              <a:t>10 exams + answer keys (F12, F13, F18, F19, F20, F21, F22, W23, F23, W24) are posted on the course website</a:t>
            </a:r>
          </a:p>
          <a:p>
            <a:pPr lvl="1"/>
            <a:r>
              <a:rPr lang="en-US" altLang="en-US" sz="1800" dirty="0" smtClean="0">
                <a:solidFill>
                  <a:srgbClr val="FF0000"/>
                </a:solidFill>
              </a:rPr>
              <a:t>Note – Past exams may not accurately predict future exams!!</a:t>
            </a:r>
          </a:p>
          <a:p>
            <a:pPr lvl="1"/>
            <a:r>
              <a:rPr lang="en-US" altLang="en-US" sz="1800" dirty="0" err="1" smtClean="0">
                <a:solidFill>
                  <a:srgbClr val="FF0000"/>
                </a:solidFill>
              </a:rPr>
              <a:t>Fomat</a:t>
            </a:r>
            <a:r>
              <a:rPr lang="en-US" altLang="en-US" sz="1800" dirty="0" smtClean="0">
                <a:solidFill>
                  <a:srgbClr val="FF0000"/>
                </a:solidFill>
              </a:rPr>
              <a:t> will be similar</a:t>
            </a:r>
          </a:p>
          <a:p>
            <a:pPr lvl="1"/>
            <a:r>
              <a:rPr lang="en-US" altLang="en-US" sz="1800" dirty="0" smtClean="0">
                <a:solidFill>
                  <a:srgbClr val="FF0000"/>
                </a:solidFill>
              </a:rPr>
              <a:t>Work out the problems without looking at the answers!</a:t>
            </a:r>
          </a:p>
          <a:p>
            <a:pPr lvl="1"/>
            <a:r>
              <a:rPr lang="en-US" altLang="en-US" sz="1800" b="1" dirty="0" smtClean="0">
                <a:solidFill>
                  <a:srgbClr val="FF0000"/>
                </a:solidFill>
              </a:rPr>
              <a:t>Exams vary in terms of time/length</a:t>
            </a:r>
            <a:endParaRPr lang="en-US" altLang="en-US" sz="2100" b="1" dirty="0" smtClean="0"/>
          </a:p>
          <a:p>
            <a:r>
              <a:rPr lang="en-US" altLang="en-US" sz="2100" dirty="0" smtClean="0"/>
              <a:t>Preparing yourself</a:t>
            </a:r>
          </a:p>
          <a:p>
            <a:pPr lvl="1"/>
            <a:r>
              <a:rPr lang="en-US" altLang="en-US" sz="1800" dirty="0" smtClean="0">
                <a:solidFill>
                  <a:srgbClr val="FF0000"/>
                </a:solidFill>
              </a:rPr>
              <a:t>Yes, you should study even though its open notes</a:t>
            </a:r>
          </a:p>
          <a:p>
            <a:pPr lvl="2"/>
            <a:r>
              <a:rPr lang="en-US" altLang="en-US" sz="1600" dirty="0" smtClean="0"/>
              <a:t>Lots of material that you have likely forgotten from early this semester</a:t>
            </a:r>
          </a:p>
          <a:p>
            <a:pPr lvl="2"/>
            <a:r>
              <a:rPr lang="en-US" altLang="en-US" sz="1600" dirty="0" smtClean="0"/>
              <a:t>Refresh your memories, especially the old topics</a:t>
            </a:r>
          </a:p>
          <a:p>
            <a:pPr lvl="2"/>
            <a:r>
              <a:rPr lang="en-US" altLang="en-US" sz="1600" dirty="0" smtClean="0"/>
              <a:t>No memorization required, but you need to be familiar with the material to finish the exam</a:t>
            </a:r>
            <a:endParaRPr lang="en-US" altLang="en-US" dirty="0" smtClean="0"/>
          </a:p>
          <a:p>
            <a:pPr lvl="1"/>
            <a:r>
              <a:rPr lang="en-US" altLang="en-US" sz="1800" dirty="0" smtClean="0"/>
              <a:t>Go through lecture notes, especially the examples!</a:t>
            </a:r>
          </a:p>
          <a:p>
            <a:pPr lvl="1"/>
            <a:r>
              <a:rPr lang="en-US" altLang="en-US" sz="1800" dirty="0" smtClean="0"/>
              <a:t>If you are confused on a topic, go through the reading</a:t>
            </a:r>
          </a:p>
          <a:p>
            <a:pPr lvl="1"/>
            <a:r>
              <a:rPr lang="en-US" altLang="en-US" sz="1800" dirty="0" smtClean="0"/>
              <a:t>Go through the practice exams (Don’t look at the answer) as the final step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 Topics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100" dirty="0" smtClean="0"/>
              <a:t>Control flow analysis</a:t>
            </a:r>
          </a:p>
          <a:p>
            <a:pPr lvl="1"/>
            <a:r>
              <a:rPr lang="en-US" altLang="en-US" sz="1800" dirty="0" smtClean="0"/>
              <a:t>Control flow graphs, Dom/</a:t>
            </a:r>
            <a:r>
              <a:rPr lang="en-US" altLang="en-US" sz="1800" dirty="0" err="1" smtClean="0"/>
              <a:t>pdom</a:t>
            </a:r>
            <a:r>
              <a:rPr lang="en-US" altLang="en-US" sz="1800" dirty="0" smtClean="0"/>
              <a:t>, Loop detection</a:t>
            </a:r>
          </a:p>
          <a:p>
            <a:pPr lvl="1"/>
            <a:r>
              <a:rPr lang="en-US" altLang="en-US" sz="1800" dirty="0" smtClean="0"/>
              <a:t>Trace selection, superblocks</a:t>
            </a:r>
          </a:p>
          <a:p>
            <a:r>
              <a:rPr lang="en-US" altLang="en-US" sz="2100" dirty="0" smtClean="0"/>
              <a:t>Predicated execution</a:t>
            </a:r>
          </a:p>
          <a:p>
            <a:pPr lvl="1"/>
            <a:r>
              <a:rPr lang="en-US" altLang="en-US" sz="1800" dirty="0" smtClean="0"/>
              <a:t>Control dependence analysis, if-conversion</a:t>
            </a:r>
          </a:p>
          <a:p>
            <a:r>
              <a:rPr lang="en-US" altLang="en-US" sz="2100" dirty="0" smtClean="0"/>
              <a:t>Dataflow analysis</a:t>
            </a:r>
          </a:p>
          <a:p>
            <a:pPr lvl="1"/>
            <a:r>
              <a:rPr lang="en-US" altLang="en-US" sz="1800" dirty="0" smtClean="0"/>
              <a:t>Liveness, reaching </a:t>
            </a:r>
            <a:r>
              <a:rPr lang="en-US" altLang="en-US" sz="1800" dirty="0" err="1" smtClean="0"/>
              <a:t>defs</a:t>
            </a:r>
            <a:r>
              <a:rPr lang="en-US" altLang="en-US" sz="1800" dirty="0" smtClean="0"/>
              <a:t>, DU/UD chains, available </a:t>
            </a:r>
            <a:r>
              <a:rPr lang="en-US" altLang="en-US" sz="1800" dirty="0" err="1" smtClean="0"/>
              <a:t>defs</a:t>
            </a:r>
            <a:r>
              <a:rPr lang="en-US" altLang="en-US" sz="1800" dirty="0" smtClean="0"/>
              <a:t>/</a:t>
            </a:r>
            <a:r>
              <a:rPr lang="en-US" altLang="en-US" sz="1800" dirty="0" err="1" smtClean="0"/>
              <a:t>exprs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Static single assignment – </a:t>
            </a:r>
            <a:r>
              <a:rPr lang="en-US" altLang="en-US" sz="1800" dirty="0" smtClean="0">
                <a:solidFill>
                  <a:srgbClr val="FF0000"/>
                </a:solidFill>
              </a:rPr>
              <a:t>Make sure you understand SSA!</a:t>
            </a:r>
          </a:p>
          <a:p>
            <a:r>
              <a:rPr lang="en-US" altLang="en-US" sz="2100" dirty="0" smtClean="0"/>
              <a:t>Optimizations</a:t>
            </a:r>
          </a:p>
          <a:p>
            <a:pPr lvl="1"/>
            <a:r>
              <a:rPr lang="en-US" altLang="en-US" sz="1800" dirty="0" smtClean="0"/>
              <a:t>Classical: Dead code </a:t>
            </a:r>
            <a:r>
              <a:rPr lang="en-US" altLang="en-US" sz="1800" dirty="0" err="1" smtClean="0"/>
              <a:t>elim</a:t>
            </a:r>
            <a:r>
              <a:rPr lang="en-US" altLang="en-US" sz="1800" dirty="0" smtClean="0"/>
              <a:t>, constant/copy prop, CSE, LICM, induction variable strength reduction</a:t>
            </a:r>
          </a:p>
          <a:p>
            <a:pPr lvl="1"/>
            <a:r>
              <a:rPr lang="en-US" altLang="en-US" sz="1800" dirty="0" smtClean="0"/>
              <a:t>ILP optimizations - unrolling, tree height reduction, induction/accumulator expansion – </a:t>
            </a:r>
            <a:r>
              <a:rPr lang="en-US" altLang="en-US" sz="1800" dirty="0" smtClean="0">
                <a:solidFill>
                  <a:srgbClr val="FF0000"/>
                </a:solidFill>
              </a:rPr>
              <a:t>Just understand the concepts</a:t>
            </a:r>
          </a:p>
          <a:p>
            <a:pPr lvl="1"/>
            <a:r>
              <a:rPr lang="en-US" altLang="en-US" sz="1800" dirty="0" smtClean="0"/>
              <a:t>Speculative optimization – like HW2</a:t>
            </a:r>
          </a:p>
          <a:p>
            <a:endParaRPr lang="en-US" altLang="en-US" sz="21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 Topics - Continued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Acyclic scheduling</a:t>
            </a:r>
          </a:p>
          <a:p>
            <a:pPr lvl="1"/>
            <a:r>
              <a:rPr lang="en-US" altLang="en-US" dirty="0" smtClean="0"/>
              <a:t>Dependence graphs, </a:t>
            </a:r>
            <a:r>
              <a:rPr lang="en-US" altLang="en-US" dirty="0" err="1" smtClean="0"/>
              <a:t>Estart</a:t>
            </a:r>
            <a:r>
              <a:rPr lang="en-US" altLang="en-US" dirty="0" smtClean="0"/>
              <a:t>/</a:t>
            </a:r>
            <a:r>
              <a:rPr lang="en-US" altLang="en-US" dirty="0" err="1" smtClean="0"/>
              <a:t>Lstart</a:t>
            </a:r>
            <a:r>
              <a:rPr lang="en-US" altLang="en-US" dirty="0" smtClean="0"/>
              <a:t>/Slack, list scheduling</a:t>
            </a:r>
          </a:p>
          <a:p>
            <a:pPr lvl="1"/>
            <a:r>
              <a:rPr lang="en-US" altLang="en-US" dirty="0" smtClean="0"/>
              <a:t>Code motion across branches, speculation, exceptions</a:t>
            </a:r>
          </a:p>
          <a:p>
            <a:r>
              <a:rPr lang="en-US" altLang="en-US" dirty="0" smtClean="0"/>
              <a:t>Software pipelining</a:t>
            </a:r>
          </a:p>
          <a:p>
            <a:pPr lvl="1"/>
            <a:r>
              <a:rPr lang="en-US" altLang="en-US" dirty="0" smtClean="0"/>
              <a:t>DSA form, </a:t>
            </a:r>
            <a:r>
              <a:rPr lang="en-US" altLang="en-US" dirty="0" err="1" smtClean="0"/>
              <a:t>ResMII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RecMII</a:t>
            </a:r>
            <a:r>
              <a:rPr lang="en-US" altLang="en-US" dirty="0" smtClean="0"/>
              <a:t>, modulo scheduling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Make sure you can modulo schedule a loop!</a:t>
            </a:r>
          </a:p>
          <a:p>
            <a:pPr lvl="1"/>
            <a:r>
              <a:rPr lang="en-US" altLang="en-US" dirty="0" smtClean="0"/>
              <a:t>Execution control with LC, ESC</a:t>
            </a:r>
          </a:p>
          <a:p>
            <a:r>
              <a:rPr lang="en-US" altLang="en-US" dirty="0" smtClean="0"/>
              <a:t>Register allocation</a:t>
            </a:r>
          </a:p>
          <a:p>
            <a:pPr lvl="1"/>
            <a:r>
              <a:rPr lang="en-US" altLang="en-US" dirty="0" smtClean="0"/>
              <a:t>Interference graph, graph coloring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Some Sample Problems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15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I: Short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 questions – a couple of minutes each</a:t>
            </a:r>
          </a:p>
          <a:p>
            <a:pPr lvl="1"/>
            <a:r>
              <a:rPr lang="en-US" dirty="0"/>
              <a:t>Don’t waste too much time on any single question</a:t>
            </a:r>
          </a:p>
          <a:p>
            <a:pPr lvl="1"/>
            <a:r>
              <a:rPr lang="en-US" dirty="0" smtClean="0"/>
              <a:t>Come back later to questions you don’t know the answer</a:t>
            </a:r>
          </a:p>
          <a:p>
            <a:r>
              <a:rPr lang="en-US" dirty="0" smtClean="0"/>
              <a:t>Basic facts/trends, simple problems</a:t>
            </a:r>
          </a:p>
          <a:p>
            <a:r>
              <a:rPr lang="en-US" dirty="0" smtClean="0"/>
              <a:t>Most should be obvious, but read carefully</a:t>
            </a:r>
          </a:p>
        </p:txBody>
      </p:sp>
    </p:spTree>
    <p:extLst>
      <p:ext uri="{BB962C8B-B14F-4D97-AF65-F5344CB8AC3E}">
        <p14:creationId xmlns:p14="http://schemas.microsoft.com/office/powerpoint/2010/main" val="1499238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 dirty="0" smtClean="0"/>
              <a:t>Question 2 - Winter 2023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In </a:t>
            </a:r>
            <a:r>
              <a:rPr lang="en-US" altLang="en-US" dirty="0"/>
              <a:t>liveness analysis, how would the analysis results be changed if the meet </a:t>
            </a:r>
            <a:r>
              <a:rPr lang="en-US" altLang="en-US" dirty="0" smtClean="0"/>
              <a:t>function was </a:t>
            </a:r>
            <a:r>
              <a:rPr lang="en-US" altLang="en-US" dirty="0"/>
              <a:t>modified from using union of live variables (IN sets) of the successor blocks </a:t>
            </a:r>
            <a:r>
              <a:rPr lang="en-US" altLang="en-US" dirty="0" smtClean="0"/>
              <a:t>to intersection </a:t>
            </a:r>
            <a:r>
              <a:rPr lang="en-US" altLang="en-US" dirty="0"/>
              <a:t>over the same sets of variables? Briefly explain your answer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7887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Question 2 – Fall 2022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main purpose of a compiler identifying and co-locating hot blocks of code together as done with trace </a:t>
            </a:r>
            <a:r>
              <a:rPr lang="en-US" dirty="0" smtClean="0"/>
              <a:t>selection?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1112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Question 4 – Winter 2024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Using </a:t>
            </a:r>
            <a:r>
              <a:rPr lang="en-US" altLang="en-US" dirty="0"/>
              <a:t>Homework 2 as inspiration, would frequent-path constant propagation provide any advantages over traditional constant propagation? Briefly explain with a small code example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9013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Question 3 – Fall 2018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When a compiler scheduler wants to speculate an instruction, name one issue that it must consider to preserve correctness of the resulting code.</a:t>
            </a:r>
          </a:p>
        </p:txBody>
      </p:sp>
    </p:spTree>
    <p:extLst>
      <p:ext uri="{BB962C8B-B14F-4D97-AF65-F5344CB8AC3E}">
        <p14:creationId xmlns:p14="http://schemas.microsoft.com/office/powerpoint/2010/main" val="3806032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 – Fall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often possible to improve the performance of a loop limited by </a:t>
            </a:r>
            <a:r>
              <a:rPr lang="en-US" dirty="0" err="1"/>
              <a:t>RecMII</a:t>
            </a:r>
            <a:r>
              <a:rPr lang="en-US" dirty="0"/>
              <a:t> by adding resources to the processor. Is the preceding statement True or False? Justify your answer</a:t>
            </a:r>
          </a:p>
        </p:txBody>
      </p:sp>
    </p:spTree>
    <p:extLst>
      <p:ext uri="{BB962C8B-B14F-4D97-AF65-F5344CB8AC3E}">
        <p14:creationId xmlns:p14="http://schemas.microsoft.com/office/powerpoint/2010/main" val="93643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54150"/>
            <a:ext cx="7696200" cy="5216525"/>
          </a:xfrm>
        </p:spPr>
        <p:txBody>
          <a:bodyPr/>
          <a:lstStyle/>
          <a:p>
            <a:r>
              <a:rPr lang="en-US" altLang="en-US" sz="2000" dirty="0" smtClean="0"/>
              <a:t>Project proposal deadline – Tonight (Monday) midnight</a:t>
            </a:r>
          </a:p>
          <a:p>
            <a:pPr lvl="1"/>
            <a:r>
              <a:rPr lang="en-US" altLang="en-US" sz="1800" dirty="0" smtClean="0"/>
              <a:t>Submit paragraph + reference on your project topic (Email to Naveen, </a:t>
            </a:r>
            <a:r>
              <a:rPr lang="en-US" altLang="en-US" sz="1800" dirty="0" err="1" smtClean="0"/>
              <a:t>Rishika</a:t>
            </a:r>
            <a:r>
              <a:rPr lang="en-US" altLang="en-US" sz="1800" dirty="0" smtClean="0"/>
              <a:t>, Scott, and cc all your group members)</a:t>
            </a:r>
            <a:endParaRPr lang="en-US" altLang="en-US" sz="1600" dirty="0" smtClean="0"/>
          </a:p>
          <a:p>
            <a:r>
              <a:rPr lang="en-US" altLang="en-US" sz="2000" dirty="0" smtClean="0"/>
              <a:t>Research </a:t>
            </a:r>
            <a:r>
              <a:rPr lang="en-US" altLang="en-US" sz="2000" dirty="0"/>
              <a:t>p</a:t>
            </a:r>
            <a:r>
              <a:rPr lang="en-US" altLang="en-US" sz="2000" dirty="0" smtClean="0"/>
              <a:t>aper </a:t>
            </a:r>
            <a:r>
              <a:rPr lang="en-US" altLang="en-US" sz="2000" dirty="0"/>
              <a:t>p</a:t>
            </a:r>
            <a:r>
              <a:rPr lang="en-US" altLang="en-US" sz="2000" dirty="0" smtClean="0"/>
              <a:t>resentations</a:t>
            </a:r>
          </a:p>
          <a:p>
            <a:pPr lvl="1"/>
            <a:r>
              <a:rPr lang="en-US" altLang="en-US" sz="1800" dirty="0" smtClean="0"/>
              <a:t>Each group sign up for 15 min (presentation) + 2 min (Q&amp;A) slot on the EECS 583 calendar</a:t>
            </a:r>
          </a:p>
          <a:p>
            <a:pPr lvl="1"/>
            <a:r>
              <a:rPr lang="en-US" altLang="en-US" sz="1800" dirty="0"/>
              <a:t>Mon </a:t>
            </a:r>
            <a:r>
              <a:rPr lang="en-US" altLang="en-US" sz="1800" dirty="0" smtClean="0"/>
              <a:t>Nov 3 </a:t>
            </a:r>
            <a:r>
              <a:rPr lang="en-US" altLang="en-US" sz="1800" dirty="0"/>
              <a:t>– </a:t>
            </a:r>
            <a:r>
              <a:rPr lang="en-US" altLang="en-US" sz="1800" dirty="0" smtClean="0"/>
              <a:t>Wed Dec 3: presentations during class (4 slots per class)</a:t>
            </a:r>
          </a:p>
          <a:p>
            <a:r>
              <a:rPr lang="en-US" altLang="en-US" sz="2000" dirty="0" smtClean="0"/>
              <a:t>Midterm Exam</a:t>
            </a:r>
          </a:p>
          <a:p>
            <a:pPr lvl="1"/>
            <a:r>
              <a:rPr lang="en-US" altLang="en-US" sz="1800" dirty="0" smtClean="0"/>
              <a:t>Wednesday, </a:t>
            </a:r>
            <a:r>
              <a:rPr lang="en-US" altLang="en-US" sz="1800" dirty="0" smtClean="0"/>
              <a:t>Oct 29</a:t>
            </a:r>
            <a:r>
              <a:rPr lang="en-US" altLang="en-US" sz="1800" dirty="0" smtClean="0"/>
              <a:t>, </a:t>
            </a:r>
            <a:r>
              <a:rPr lang="en-US" altLang="en-US" sz="1800" dirty="0" smtClean="0"/>
              <a:t>Hybrid format</a:t>
            </a:r>
          </a:p>
          <a:p>
            <a:pPr lvl="1"/>
            <a:r>
              <a:rPr lang="en-US" altLang="en-US" sz="1800" dirty="0" smtClean="0"/>
              <a:t>In person – Send email to Naveen if you want to take the exam in class</a:t>
            </a:r>
          </a:p>
          <a:p>
            <a:pPr lvl="2"/>
            <a:r>
              <a:rPr lang="en-US" altLang="en-US" sz="1600" dirty="0" smtClean="0"/>
              <a:t>10:35am-12:05pm – 1500 EECS</a:t>
            </a:r>
          </a:p>
          <a:p>
            <a:pPr lvl="2"/>
            <a:r>
              <a:rPr lang="en-US" altLang="en-US" sz="1600" dirty="0" smtClean="0"/>
              <a:t>Questions answered in the hallway</a:t>
            </a:r>
          </a:p>
          <a:p>
            <a:pPr lvl="1"/>
            <a:r>
              <a:rPr lang="en-US" altLang="en-US" sz="1800" dirty="0" smtClean="0"/>
              <a:t>Virtual</a:t>
            </a:r>
          </a:p>
          <a:p>
            <a:pPr lvl="2"/>
            <a:r>
              <a:rPr lang="en-US" altLang="en-US" sz="1600" dirty="0" smtClean="0"/>
              <a:t>10:35am-12:05pm + 15 </a:t>
            </a:r>
            <a:r>
              <a:rPr lang="en-US" altLang="en-US" sz="1600" dirty="0" err="1" smtClean="0"/>
              <a:t>mins</a:t>
            </a:r>
            <a:r>
              <a:rPr lang="en-US" altLang="en-US" sz="1600" dirty="0" smtClean="0"/>
              <a:t> extra time for logistics (printing, scanning, etc.)</a:t>
            </a:r>
          </a:p>
          <a:p>
            <a:pPr lvl="2"/>
            <a:r>
              <a:rPr lang="en-US" altLang="en-US" sz="1600" dirty="0"/>
              <a:t>Questions about exam can be posted on piazza and will be answered </a:t>
            </a:r>
            <a:r>
              <a:rPr lang="en-US" altLang="en-US" sz="1600" dirty="0" smtClean="0"/>
              <a:t>ASAP</a:t>
            </a:r>
          </a:p>
          <a:p>
            <a:pPr lvl="1"/>
            <a:r>
              <a:rPr lang="en-US" altLang="en-US" sz="1800" dirty="0" smtClean="0"/>
              <a:t>Covers through register allocation (last lecture)</a:t>
            </a:r>
            <a:endParaRPr lang="en-US" altLang="en-US" sz="16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 – Fall 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possible to unroll a loop with a statically (compile-time) unknown number </a:t>
            </a:r>
            <a:r>
              <a:rPr lang="en-US" dirty="0" smtClean="0"/>
              <a:t>of iterations</a:t>
            </a:r>
            <a:r>
              <a:rPr lang="en-US" dirty="0"/>
              <a:t>? Yes/No and briefly explain.</a:t>
            </a:r>
          </a:p>
        </p:txBody>
      </p:sp>
    </p:spTree>
    <p:extLst>
      <p:ext uri="{BB962C8B-B14F-4D97-AF65-F5344CB8AC3E}">
        <p14:creationId xmlns:p14="http://schemas.microsoft.com/office/powerpoint/2010/main" val="1522215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II: Medium/Long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Longer questions</a:t>
            </a:r>
          </a:p>
          <a:p>
            <a:pPr lvl="1"/>
            <a:r>
              <a:rPr lang="en-US" dirty="0" smtClean="0"/>
              <a:t>Problems that must be worked out: 5-10 </a:t>
            </a:r>
            <a:r>
              <a:rPr lang="en-US" dirty="0" err="1" smtClean="0"/>
              <a:t>mins</a:t>
            </a:r>
            <a:r>
              <a:rPr lang="en-US" dirty="0" smtClean="0"/>
              <a:t> each</a:t>
            </a:r>
          </a:p>
          <a:p>
            <a:pPr lvl="1"/>
            <a:r>
              <a:rPr lang="en-US" dirty="0" smtClean="0"/>
              <a:t>Some questions like lecture examples</a:t>
            </a:r>
          </a:p>
          <a:p>
            <a:pPr lvl="1"/>
            <a:r>
              <a:rPr lang="en-US" dirty="0" smtClean="0"/>
              <a:t>But, some have a little twist</a:t>
            </a:r>
          </a:p>
          <a:p>
            <a:r>
              <a:rPr lang="en-US" dirty="0" smtClean="0"/>
              <a:t>Practicing problems ahead of time will make you more comfortable and faster</a:t>
            </a:r>
          </a:p>
          <a:p>
            <a:pPr lvl="1"/>
            <a:r>
              <a:rPr lang="en-US" dirty="0" smtClean="0"/>
              <a:t>So, practicing is strongly recommended</a:t>
            </a:r>
          </a:p>
          <a:p>
            <a:pPr lvl="1"/>
            <a:r>
              <a:rPr lang="en-US" dirty="0" smtClean="0"/>
              <a:t>Go through the old exams!</a:t>
            </a:r>
          </a:p>
        </p:txBody>
      </p:sp>
    </p:spTree>
    <p:extLst>
      <p:ext uri="{BB962C8B-B14F-4D97-AF65-F5344CB8AC3E}">
        <p14:creationId xmlns:p14="http://schemas.microsoft.com/office/powerpoint/2010/main" val="23836308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9 – Fall 2022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9752" y="1642843"/>
            <a:ext cx="739337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Due </a:t>
            </a:r>
            <a:r>
              <a:rPr lang="en-US" sz="1600" dirty="0"/>
              <a:t>to a corrupt disk, the original order of the instructions was lost and the</a:t>
            </a:r>
          </a:p>
          <a:p>
            <a:r>
              <a:rPr lang="en-US" sz="1600" dirty="0"/>
              <a:t>instructions got randomly ordered. The student reassigns the number of each</a:t>
            </a:r>
          </a:p>
          <a:p>
            <a:r>
              <a:rPr lang="en-US" sz="1600" dirty="0"/>
              <a:t>instruction and knows the corresponding partial </a:t>
            </a:r>
            <a:r>
              <a:rPr lang="en-US" sz="1600" dirty="0" err="1"/>
              <a:t>Estart</a:t>
            </a:r>
            <a:r>
              <a:rPr lang="en-US" sz="1600" dirty="0"/>
              <a:t> and </a:t>
            </a:r>
            <a:r>
              <a:rPr lang="en-US" sz="1600" dirty="0" err="1"/>
              <a:t>Lstart</a:t>
            </a:r>
            <a:r>
              <a:rPr lang="en-US" sz="1600" dirty="0"/>
              <a:t> values (see Table</a:t>
            </a:r>
          </a:p>
          <a:p>
            <a:r>
              <a:rPr lang="en-US" sz="1600" dirty="0"/>
              <a:t>below). It is also known that Instruction 7 (r2 = r6*2) is the last instruction of the BB</a:t>
            </a:r>
          </a:p>
          <a:p>
            <a:r>
              <a:rPr lang="en-US" sz="1600" dirty="0"/>
              <a:t>and has the largest </a:t>
            </a:r>
            <a:r>
              <a:rPr lang="en-US" sz="1600" dirty="0" err="1"/>
              <a:t>Estart</a:t>
            </a:r>
            <a:r>
              <a:rPr lang="en-US" sz="1600" dirty="0"/>
              <a:t> and </a:t>
            </a:r>
            <a:r>
              <a:rPr lang="en-US" sz="1600" dirty="0" err="1"/>
              <a:t>Lstart</a:t>
            </a:r>
            <a:r>
              <a:rPr lang="en-US" sz="1600" dirty="0"/>
              <a:t> </a:t>
            </a:r>
            <a:r>
              <a:rPr lang="en-US" sz="1600" dirty="0" smtClean="0"/>
              <a:t>values.  Determine </a:t>
            </a:r>
            <a:r>
              <a:rPr lang="en-US" sz="1600" dirty="0"/>
              <a:t>the original order of </a:t>
            </a:r>
            <a:r>
              <a:rPr lang="en-US" sz="1600" dirty="0" smtClean="0"/>
              <a:t>the</a:t>
            </a:r>
          </a:p>
          <a:p>
            <a:r>
              <a:rPr lang="en-US" sz="1600" dirty="0" smtClean="0"/>
              <a:t>instructions </a:t>
            </a:r>
            <a:r>
              <a:rPr lang="en-US" sz="1600" dirty="0"/>
              <a:t>using the partial </a:t>
            </a:r>
            <a:r>
              <a:rPr lang="en-US" sz="1600" dirty="0" err="1"/>
              <a:t>Estart</a:t>
            </a:r>
            <a:r>
              <a:rPr lang="en-US" sz="1600" dirty="0"/>
              <a:t>/</a:t>
            </a:r>
            <a:r>
              <a:rPr lang="en-US" sz="1600" dirty="0" err="1"/>
              <a:t>Lstart</a:t>
            </a:r>
            <a:r>
              <a:rPr lang="en-US" sz="1600" dirty="0"/>
              <a:t> </a:t>
            </a:r>
            <a:r>
              <a:rPr lang="en-US" sz="1600" dirty="0" smtClean="0"/>
              <a:t>values and </a:t>
            </a:r>
            <a:r>
              <a:rPr lang="en-US" sz="1600" dirty="0"/>
              <a:t>complete the missing </a:t>
            </a:r>
            <a:r>
              <a:rPr lang="en-US" sz="1600" dirty="0" err="1" smtClean="0"/>
              <a:t>Estart</a:t>
            </a:r>
            <a:r>
              <a:rPr lang="en-US" sz="1600" dirty="0" smtClean="0"/>
              <a:t>/</a:t>
            </a:r>
            <a:r>
              <a:rPr lang="en-US" sz="1600" dirty="0" err="1" smtClean="0"/>
              <a:t>Lstart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values </a:t>
            </a:r>
            <a:r>
              <a:rPr lang="en-US" sz="1600" dirty="0"/>
              <a:t>in the table below for the </a:t>
            </a:r>
            <a:r>
              <a:rPr lang="en-US" sz="1600" dirty="0" smtClean="0"/>
              <a:t>original ordering</a:t>
            </a:r>
            <a:r>
              <a:rPr lang="en-US" sz="1600" dirty="0"/>
              <a:t>. Remember, the instruction </a:t>
            </a:r>
            <a:r>
              <a:rPr lang="en-US" sz="1600" dirty="0" smtClean="0"/>
              <a:t>numbers</a:t>
            </a:r>
            <a:br>
              <a:rPr lang="en-US" sz="1600" dirty="0" smtClean="0"/>
            </a:br>
            <a:r>
              <a:rPr lang="en-US" sz="1600" dirty="0" smtClean="0"/>
              <a:t>do </a:t>
            </a:r>
            <a:r>
              <a:rPr lang="en-US" sz="1600" dirty="0"/>
              <a:t>not represent the original order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732344"/>
            <a:ext cx="5749801" cy="275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943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 – Fall 2019</a:t>
            </a:r>
            <a:endParaRPr lang="en-US" dirty="0"/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819284" y="2505139"/>
            <a:ext cx="2559050" cy="2032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91440" rIns="91440" bIns="91440" anchor="t" anchorCtr="0" upright="1">
            <a:noAutofit/>
          </a:bodyPr>
          <a:lstStyle/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anose="02070309020205020404" pitchFamily="49" charset="0"/>
                <a:ea typeface="Times New Roman" panose="02020603050405020304" pitchFamily="18" charset="0"/>
              </a:rPr>
              <a:t>d</a:t>
            </a:r>
            <a:r>
              <a:rPr lang="en-US" sz="1100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o {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if (a&gt;0 &amp;&amp; b&gt;0){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if (c&gt;0)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x+=1;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else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x+=2;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z=x/3;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}else{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y+=1;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}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71450"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} while(z&lt;100</a:t>
            </a:r>
            <a:r>
              <a:rPr lang="en-US" sz="11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9752" y="1642843"/>
            <a:ext cx="7327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 the control flow graph (CFG) and </a:t>
            </a:r>
            <a:r>
              <a:rPr lang="en-US" dirty="0" smtClean="0"/>
              <a:t>determine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i="1" dirty="0"/>
              <a:t>minimum</a:t>
            </a:r>
            <a:r>
              <a:rPr lang="en-US" dirty="0"/>
              <a:t> number of predicates required to if-convert the following code. </a:t>
            </a:r>
          </a:p>
        </p:txBody>
      </p:sp>
    </p:spTree>
    <p:extLst>
      <p:ext uri="{BB962C8B-B14F-4D97-AF65-F5344CB8AC3E}">
        <p14:creationId xmlns:p14="http://schemas.microsoft.com/office/powerpoint/2010/main" val="3817581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 – Fall 2023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8067" y="1625111"/>
            <a:ext cx="41072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Fill in the blanks using r4, r5, r7, and r8, so that </a:t>
            </a:r>
            <a:r>
              <a:rPr lang="en-US" sz="1400" dirty="0" smtClean="0"/>
              <a:t>a</a:t>
            </a:r>
            <a:br>
              <a:rPr lang="en-US" sz="1400" dirty="0" smtClean="0"/>
            </a:br>
            <a:r>
              <a:rPr lang="en-US" sz="1400" dirty="0" smtClean="0"/>
              <a:t>maximum </a:t>
            </a:r>
            <a:r>
              <a:rPr lang="en-US" sz="1400" dirty="0"/>
              <a:t>number of instructions </a:t>
            </a:r>
            <a:r>
              <a:rPr lang="en-US" sz="1400" dirty="0" smtClean="0"/>
              <a:t>from BB2</a:t>
            </a:r>
            <a:r>
              <a:rPr lang="en-US" sz="1400" dirty="0"/>
              <a:t>, </a:t>
            </a:r>
            <a:r>
              <a:rPr lang="en-US" sz="1400" dirty="0" smtClean="0"/>
              <a:t>BB3,</a:t>
            </a:r>
            <a:br>
              <a:rPr lang="en-US" sz="1400" dirty="0" smtClean="0"/>
            </a:br>
            <a:r>
              <a:rPr lang="en-US" sz="1400" dirty="0" smtClean="0"/>
              <a:t>BB4</a:t>
            </a:r>
            <a:r>
              <a:rPr lang="en-US" sz="1400" dirty="0"/>
              <a:t>, and BB6 become eligible for hoisting via </a:t>
            </a:r>
            <a:r>
              <a:rPr lang="en-US" sz="1400" dirty="0" smtClean="0"/>
              <a:t>LICM</a:t>
            </a:r>
            <a:r>
              <a:rPr lang="en-US" sz="1400" dirty="0"/>
              <a:t> </a:t>
            </a:r>
          </a:p>
          <a:p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454150"/>
            <a:ext cx="5128201" cy="539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21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9 – Winter 2024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0" y="3701534"/>
            <a:ext cx="28643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86000" y="1752600"/>
            <a:ext cx="4388312" cy="5034924"/>
            <a:chOff x="2167200" y="976525"/>
            <a:chExt cx="3277250" cy="3788975"/>
          </a:xfrm>
        </p:grpSpPr>
        <p:sp>
          <p:nvSpPr>
            <p:cNvPr id="46" name="Rectangle 45"/>
            <p:cNvSpPr/>
            <p:nvPr/>
          </p:nvSpPr>
          <p:spPr>
            <a:xfrm>
              <a:off x="2167200" y="976525"/>
              <a:ext cx="1512300" cy="4569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x0 = load(0x67)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y0 = 1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167200" y="1727700"/>
              <a:ext cx="1512300" cy="7488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x_= phi(x_, x_)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y_= phi(y_, y_)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y2 = y1 &lt;&lt; 2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67200" y="3340765"/>
              <a:ext cx="1512300" cy="6963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x_= phi(x_, x_)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y4 = phi(y_, y_)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y5 = x3 - 1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932150" y="2159400"/>
              <a:ext cx="1512300" cy="9678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x_= phi(x_, x_)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y_= phi(y_, y_)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x1 = x2 + 1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y3 = y2 * 2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2923350" y="1433425"/>
              <a:ext cx="0" cy="2943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51" name="Straight Arrow Connector 50"/>
            <p:cNvCxnSpPr/>
            <p:nvPr/>
          </p:nvCxnSpPr>
          <p:spPr>
            <a:xfrm>
              <a:off x="2923350" y="2476500"/>
              <a:ext cx="0" cy="8643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52" name="Straight Arrow Connector 51"/>
            <p:cNvCxnSpPr/>
            <p:nvPr/>
          </p:nvCxnSpPr>
          <p:spPr>
            <a:xfrm>
              <a:off x="3679500" y="2102100"/>
              <a:ext cx="1008900" cy="573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53" name="Straight Arrow Connector 52"/>
            <p:cNvCxnSpPr/>
            <p:nvPr/>
          </p:nvCxnSpPr>
          <p:spPr>
            <a:xfrm flipH="1">
              <a:off x="2923400" y="3127200"/>
              <a:ext cx="1764900" cy="2136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54" name="Elbow Connector 53"/>
            <p:cNvCxnSpPr/>
            <p:nvPr/>
          </p:nvCxnSpPr>
          <p:spPr>
            <a:xfrm rot="5400000" flipH="1">
              <a:off x="1577850" y="2691565"/>
              <a:ext cx="1935000" cy="756000"/>
            </a:xfrm>
            <a:prstGeom prst="bentConnector4">
              <a:avLst>
                <a:gd name="adj1" fmla="val -12306"/>
                <a:gd name="adj2" fmla="val 131518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55" name="Rectangle 54"/>
            <p:cNvSpPr/>
            <p:nvPr/>
          </p:nvSpPr>
          <p:spPr>
            <a:xfrm>
              <a:off x="3135250" y="4308600"/>
              <a:ext cx="1512300" cy="4569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x4 = phi(x_, x_)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y6 = phi(y_, y_)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2923350" y="4037065"/>
              <a:ext cx="968100" cy="2715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57" name="Straight Arrow Connector 56"/>
            <p:cNvCxnSpPr/>
            <p:nvPr/>
          </p:nvCxnSpPr>
          <p:spPr>
            <a:xfrm flipH="1">
              <a:off x="3891500" y="3127200"/>
              <a:ext cx="796800" cy="11814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3" name="TextBox 2"/>
          <p:cNvSpPr txBox="1"/>
          <p:nvPr/>
        </p:nvSpPr>
        <p:spPr>
          <a:xfrm>
            <a:off x="4480189" y="1469101"/>
            <a:ext cx="541045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Fill </a:t>
            </a:r>
            <a:r>
              <a:rPr lang="en-US" sz="1400" dirty="0"/>
              <a:t>in the blanks below to put the code into </a:t>
            </a:r>
            <a:r>
              <a:rPr lang="en-US" sz="1400" dirty="0" smtClean="0"/>
              <a:t>the static </a:t>
            </a:r>
            <a:r>
              <a:rPr lang="en-US" sz="1400" dirty="0"/>
              <a:t>single </a:t>
            </a:r>
            <a:r>
              <a:rPr lang="en-US" sz="1400" dirty="0" smtClean="0"/>
              <a:t>assignment</a:t>
            </a:r>
            <a:br>
              <a:rPr lang="en-US" sz="1400" dirty="0" smtClean="0"/>
            </a:br>
            <a:r>
              <a:rPr lang="en-US" sz="1400" dirty="0" smtClean="0"/>
              <a:t>(SSA</a:t>
            </a:r>
            <a:r>
              <a:rPr lang="en-US" sz="1400" dirty="0"/>
              <a:t>) form.  Leave </a:t>
            </a:r>
            <a:r>
              <a:rPr lang="en-US" sz="1400" dirty="0" smtClean="0"/>
              <a:t>phi nodes </a:t>
            </a:r>
            <a:r>
              <a:rPr lang="en-US" sz="1400" dirty="0"/>
              <a:t>blank when they are unnecessary. </a:t>
            </a:r>
            <a:r>
              <a:rPr lang="en-US" sz="1400" dirty="0" smtClean="0"/>
              <a:t>Choose</a:t>
            </a:r>
            <a:br>
              <a:rPr lang="en-US" sz="1400" dirty="0" smtClean="0"/>
            </a:br>
            <a:r>
              <a:rPr lang="en-US" sz="1400" dirty="0" smtClean="0"/>
              <a:t>operands </a:t>
            </a:r>
            <a:r>
              <a:rPr lang="en-US" sz="1400" dirty="0"/>
              <a:t>sequentially from the lists x0, x1, … </a:t>
            </a:r>
            <a:r>
              <a:rPr lang="en-US" sz="1400" dirty="0" err="1" smtClean="0"/>
              <a:t>xn</a:t>
            </a:r>
            <a:r>
              <a:rPr lang="en-US" sz="1400" dirty="0" smtClean="0"/>
              <a:t>, and </a:t>
            </a:r>
            <a:r>
              <a:rPr lang="en-US" sz="1400" dirty="0"/>
              <a:t>y0, y1, … </a:t>
            </a:r>
            <a:r>
              <a:rPr lang="en-US" sz="1400" dirty="0" err="1" smtClean="0"/>
              <a:t>ym</a:t>
            </a:r>
            <a:r>
              <a:rPr lang="en-US" sz="1400" dirty="0" smtClean="0"/>
              <a:t>,</a:t>
            </a:r>
            <a:br>
              <a:rPr lang="en-US" sz="1400" dirty="0" smtClean="0"/>
            </a:br>
            <a:r>
              <a:rPr lang="en-US" sz="1400" dirty="0" smtClean="0"/>
              <a:t>using </a:t>
            </a:r>
            <a:r>
              <a:rPr lang="en-US" sz="1400" dirty="0"/>
              <a:t>each operand only after </a:t>
            </a:r>
            <a:r>
              <a:rPr lang="en-US" sz="1400" dirty="0" smtClean="0"/>
              <a:t>all its </a:t>
            </a:r>
            <a:r>
              <a:rPr lang="en-US" sz="1400" dirty="0"/>
              <a:t>preceding operands in the </a:t>
            </a:r>
            <a:r>
              <a:rPr lang="en-US" sz="1400" dirty="0" smtClean="0"/>
              <a:t>sequence</a:t>
            </a:r>
            <a:br>
              <a:rPr lang="en-US" sz="1400" dirty="0" smtClean="0"/>
            </a:br>
            <a:r>
              <a:rPr lang="en-US" sz="1400" dirty="0" smtClean="0"/>
              <a:t>have </a:t>
            </a:r>
            <a:r>
              <a:rPr lang="en-US" sz="1400" dirty="0"/>
              <a:t>been </a:t>
            </a:r>
            <a:r>
              <a:rPr lang="en-US" sz="1400" dirty="0" smtClean="0"/>
              <a:t>used.  Repetition </a:t>
            </a:r>
            <a:r>
              <a:rPr lang="en-US" sz="1400" dirty="0"/>
              <a:t>of registers used is permitted. For phi </a:t>
            </a:r>
            <a:r>
              <a:rPr lang="en-US" sz="1400" dirty="0" smtClean="0"/>
              <a:t>nodes,</a:t>
            </a:r>
            <a:br>
              <a:rPr lang="en-US" sz="1400" dirty="0" smtClean="0"/>
            </a:br>
            <a:r>
              <a:rPr lang="en-US" sz="1400" dirty="0" smtClean="0"/>
              <a:t>place </a:t>
            </a:r>
            <a:r>
              <a:rPr lang="en-US" sz="1400" dirty="0"/>
              <a:t>the operand in the first position if it </a:t>
            </a:r>
            <a:r>
              <a:rPr lang="en-US" sz="1400" dirty="0" smtClean="0"/>
              <a:t>originates from </a:t>
            </a:r>
            <a:r>
              <a:rPr lang="en-US" sz="1400" dirty="0"/>
              <a:t>the left </a:t>
            </a:r>
            <a:r>
              <a:rPr lang="en-US" sz="1400" dirty="0" smtClean="0"/>
              <a:t>edge,</a:t>
            </a:r>
            <a:br>
              <a:rPr lang="en-US" sz="1400" dirty="0" smtClean="0"/>
            </a:br>
            <a:r>
              <a:rPr lang="en-US" sz="1400" dirty="0" smtClean="0"/>
              <a:t>and </a:t>
            </a:r>
            <a:r>
              <a:rPr lang="en-US" sz="1400" dirty="0"/>
              <a:t>in the second position if it </a:t>
            </a:r>
            <a:r>
              <a:rPr lang="en-US" sz="1400" dirty="0" err="1" smtClean="0"/>
              <a:t>originatesfrom</a:t>
            </a:r>
            <a:r>
              <a:rPr lang="en-US" sz="1400" dirty="0" smtClean="0"/>
              <a:t> </a:t>
            </a:r>
            <a:r>
              <a:rPr lang="en-US" sz="1400" dirty="0"/>
              <a:t>the right edge.</a:t>
            </a:r>
          </a:p>
        </p:txBody>
      </p:sp>
    </p:spTree>
    <p:extLst>
      <p:ext uri="{BB962C8B-B14F-4D97-AF65-F5344CB8AC3E}">
        <p14:creationId xmlns:p14="http://schemas.microsoft.com/office/powerpoint/2010/main" val="116257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Research Paper Presentation Logistics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450975"/>
            <a:ext cx="9144000" cy="5216525"/>
          </a:xfrm>
        </p:spPr>
        <p:txBody>
          <a:bodyPr/>
          <a:lstStyle/>
          <a:p>
            <a:r>
              <a:rPr lang="en-US" altLang="en-US" dirty="0" smtClean="0"/>
              <a:t>Monday Nov 3 – Wednesday Dec 3</a:t>
            </a:r>
          </a:p>
          <a:p>
            <a:pPr lvl="1"/>
            <a:r>
              <a:rPr lang="en-US" altLang="en-US" dirty="0" smtClean="0"/>
              <a:t>Signup for slot on Google calendar (just like project proposals)</a:t>
            </a:r>
          </a:p>
          <a:p>
            <a:pPr lvl="1"/>
            <a:r>
              <a:rPr lang="en-US" altLang="en-US" dirty="0" smtClean="0"/>
              <a:t>Sign up for earliest slot available on the day you want to present </a:t>
            </a:r>
            <a:r>
              <a:rPr lang="en-US" altLang="en-US" dirty="0" smtClean="0">
                <a:sym typeface="Wingdings" panose="05000000000000000000" pitchFamily="2" charset="2"/>
              </a:rPr>
              <a:t> no gaps</a:t>
            </a:r>
          </a:p>
          <a:p>
            <a:pPr lvl="2"/>
            <a:r>
              <a:rPr lang="en-US" altLang="en-US" dirty="0" smtClean="0">
                <a:sym typeface="Wingdings" panose="05000000000000000000" pitchFamily="2" charset="2"/>
              </a:rPr>
              <a:t>Plan on attending the entire lecture on the day you present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Not all days will be full (max of 4 slots per lecture)</a:t>
            </a:r>
            <a:endParaRPr lang="en-US" altLang="en-US" dirty="0" smtClean="0"/>
          </a:p>
          <a:p>
            <a:r>
              <a:rPr lang="en-US" altLang="en-US" dirty="0" smtClean="0"/>
              <a:t>Each group: 15 min slot + 2 </a:t>
            </a:r>
            <a:r>
              <a:rPr lang="en-US" altLang="en-US" dirty="0" err="1" smtClean="0"/>
              <a:t>mins</a:t>
            </a:r>
            <a:r>
              <a:rPr lang="en-US" altLang="en-US" dirty="0" smtClean="0"/>
              <a:t> Q&amp;A</a:t>
            </a:r>
          </a:p>
          <a:p>
            <a:pPr lvl="1"/>
            <a:r>
              <a:rPr lang="en-US" altLang="en-US" dirty="0" smtClean="0"/>
              <a:t>You will be cut off if you go long!</a:t>
            </a:r>
          </a:p>
          <a:p>
            <a:pPr lvl="1"/>
            <a:r>
              <a:rPr lang="en-US" altLang="en-US" dirty="0" smtClean="0"/>
              <a:t>Tag-team presentation – Divide up as you like but everyone must talk</a:t>
            </a:r>
          </a:p>
          <a:p>
            <a:pPr lvl="1"/>
            <a:r>
              <a:rPr lang="en-US" altLang="en-US" dirty="0" smtClean="0"/>
              <a:t>Max of 20 slides (for the group), animations not included in count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Record your paper title on the group sign up sheet (so we can check for conflicts!)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Submit paper (pdf) and </a:t>
            </a:r>
            <a:r>
              <a:rPr lang="en-US" altLang="en-US" dirty="0">
                <a:solidFill>
                  <a:srgbClr val="FF0000"/>
                </a:solidFill>
              </a:rPr>
              <a:t>s</a:t>
            </a:r>
            <a:r>
              <a:rPr lang="en-US" altLang="en-US" dirty="0" smtClean="0">
                <a:solidFill>
                  <a:srgbClr val="FF0000"/>
                </a:solidFill>
              </a:rPr>
              <a:t>lides (</a:t>
            </a:r>
            <a:r>
              <a:rPr lang="en-US" altLang="en-US" dirty="0" err="1" smtClean="0">
                <a:solidFill>
                  <a:srgbClr val="FF0000"/>
                </a:solidFill>
              </a:rPr>
              <a:t>pptx</a:t>
            </a:r>
            <a:r>
              <a:rPr lang="en-US" altLang="en-US" dirty="0" smtClean="0">
                <a:solidFill>
                  <a:srgbClr val="FF0000"/>
                </a:solidFill>
              </a:rPr>
              <a:t> or pdf) night before (by 9pm!)</a:t>
            </a:r>
          </a:p>
          <a:p>
            <a:pPr lvl="2"/>
            <a:r>
              <a:rPr lang="en-US" altLang="en-US" dirty="0" smtClean="0">
                <a:solidFill>
                  <a:srgbClr val="FF0000"/>
                </a:solidFill>
              </a:rPr>
              <a:t>Call your files groupX_paper.pdf, groupX_slides.pdf/</a:t>
            </a:r>
            <a:r>
              <a:rPr lang="en-US" altLang="en-US" dirty="0" err="1" smtClean="0">
                <a:solidFill>
                  <a:srgbClr val="FF0000"/>
                </a:solidFill>
              </a:rPr>
              <a:t>pptx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lvl="2"/>
            <a:r>
              <a:rPr lang="en-US" altLang="en-US" dirty="0" smtClean="0">
                <a:solidFill>
                  <a:srgbClr val="FF0000"/>
                </a:solidFill>
              </a:rPr>
              <a:t>Email to Scott</a:t>
            </a:r>
          </a:p>
        </p:txBody>
      </p:sp>
    </p:spTree>
    <p:extLst>
      <p:ext uri="{BB962C8B-B14F-4D97-AF65-F5344CB8AC3E}">
        <p14:creationId xmlns:p14="http://schemas.microsoft.com/office/powerpoint/2010/main" val="85433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835025"/>
            <a:ext cx="7772400" cy="615950"/>
          </a:xfrm>
        </p:spPr>
        <p:txBody>
          <a:bodyPr/>
          <a:lstStyle/>
          <a:p>
            <a:r>
              <a:rPr lang="en-US" altLang="en-US" dirty="0" smtClean="0"/>
              <a:t>Research Paper Presentation Format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450975"/>
            <a:ext cx="9144000" cy="5216525"/>
          </a:xfrm>
        </p:spPr>
        <p:txBody>
          <a:bodyPr/>
          <a:lstStyle/>
          <a:p>
            <a:r>
              <a:rPr lang="en-US" altLang="en-US" dirty="0" smtClean="0"/>
              <a:t>Make your own slides!!!</a:t>
            </a:r>
          </a:p>
          <a:p>
            <a:pPr lvl="1"/>
            <a:r>
              <a:rPr lang="en-US" altLang="en-US" dirty="0" smtClean="0"/>
              <a:t>Don’t just lift figures from the pdf (graphs/tables ok to lift)</a:t>
            </a:r>
          </a:p>
          <a:p>
            <a:pPr lvl="1"/>
            <a:r>
              <a:rPr lang="en-US" altLang="en-US" dirty="0" smtClean="0"/>
              <a:t>Don’t have too many all text slides</a:t>
            </a:r>
          </a:p>
          <a:p>
            <a:pPr lvl="1"/>
            <a:r>
              <a:rPr lang="en-US" altLang="en-US" dirty="0" smtClean="0"/>
              <a:t>No long sentences on slides, don’t just read the slides</a:t>
            </a:r>
          </a:p>
          <a:p>
            <a:r>
              <a:rPr lang="en-US" altLang="en-US" dirty="0" smtClean="0"/>
              <a:t>Points to discuss</a:t>
            </a:r>
          </a:p>
          <a:p>
            <a:pPr lvl="1"/>
            <a:r>
              <a:rPr lang="en-US" altLang="en-US" dirty="0" smtClean="0"/>
              <a:t>Intro/Motivation – area + problem + why is it important to solve this problem</a:t>
            </a:r>
          </a:p>
          <a:p>
            <a:pPr lvl="1"/>
            <a:r>
              <a:rPr lang="en-US" altLang="en-US" dirty="0" smtClean="0"/>
              <a:t>How the technique works, examples are super helpful</a:t>
            </a:r>
          </a:p>
          <a:p>
            <a:pPr lvl="1"/>
            <a:r>
              <a:rPr lang="en-US" altLang="en-US" dirty="0" smtClean="0"/>
              <a:t>Some results, but don’t show 10 graphs</a:t>
            </a:r>
          </a:p>
          <a:p>
            <a:pPr lvl="1"/>
            <a:r>
              <a:rPr lang="en-US" altLang="en-US" dirty="0" smtClean="0"/>
              <a:t>Group’s commentary (last slide or 2 of your presentation)</a:t>
            </a:r>
          </a:p>
          <a:p>
            <a:pPr lvl="2"/>
            <a:r>
              <a:rPr lang="en-US" altLang="en-US" dirty="0" smtClean="0"/>
              <a:t>What is best about the paper?  Why is the idea so awesome?  Don’t focus on results</a:t>
            </a:r>
          </a:p>
          <a:p>
            <a:pPr lvl="2"/>
            <a:r>
              <a:rPr lang="en-US" altLang="en-US" dirty="0" smtClean="0"/>
              <a:t>What are limitations/weaknesses of the approach (be critical!)</a:t>
            </a:r>
          </a:p>
        </p:txBody>
      </p:sp>
    </p:spTree>
    <p:extLst>
      <p:ext uri="{BB962C8B-B14F-4D97-AF65-F5344CB8AC3E}">
        <p14:creationId xmlns:p14="http://schemas.microsoft.com/office/powerpoint/2010/main" val="119255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534400" cy="615950"/>
          </a:xfrm>
        </p:spPr>
        <p:txBody>
          <a:bodyPr/>
          <a:lstStyle/>
          <a:p>
            <a:r>
              <a:rPr lang="en-US" altLang="en-US" dirty="0" smtClean="0"/>
              <a:t>Research Paper Presentation – Audience Members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90600" y="1641475"/>
            <a:ext cx="8077200" cy="5216525"/>
          </a:xfrm>
        </p:spPr>
        <p:txBody>
          <a:bodyPr/>
          <a:lstStyle/>
          <a:p>
            <a:r>
              <a:rPr lang="en-US" altLang="en-US" dirty="0" smtClean="0"/>
              <a:t>Research presentations != skip class</a:t>
            </a:r>
          </a:p>
          <a:p>
            <a:pPr lvl="1"/>
            <a:r>
              <a:rPr lang="en-US" altLang="en-US" dirty="0" smtClean="0"/>
              <a:t>You should attend or watch the Zoom video</a:t>
            </a:r>
          </a:p>
          <a:p>
            <a:r>
              <a:rPr lang="en-US" altLang="en-US" dirty="0" smtClean="0"/>
              <a:t>Grading + give comments to your peers</a:t>
            </a:r>
          </a:p>
          <a:p>
            <a:pPr lvl="1"/>
            <a:r>
              <a:rPr lang="en-US" altLang="en-US" dirty="0" smtClean="0"/>
              <a:t>Class + Naveen, </a:t>
            </a:r>
            <a:r>
              <a:rPr lang="en-US" altLang="en-US" dirty="0" err="1" smtClean="0"/>
              <a:t>Rishika</a:t>
            </a:r>
            <a:r>
              <a:rPr lang="en-US" altLang="en-US" dirty="0" smtClean="0"/>
              <a:t>, &amp; I will evaluate each group’s presentation and provide feedback</a:t>
            </a:r>
          </a:p>
          <a:p>
            <a:pPr lvl="1"/>
            <a:r>
              <a:rPr lang="en-US" altLang="en-US" dirty="0" smtClean="0"/>
              <a:t>Each person will submit evaluation sheet for the day’s presentations</a:t>
            </a:r>
          </a:p>
          <a:p>
            <a:pPr lvl="2"/>
            <a:r>
              <a:rPr lang="en-US" altLang="en-US" dirty="0" smtClean="0"/>
              <a:t>Online Google form</a:t>
            </a:r>
          </a:p>
          <a:p>
            <a:pPr lvl="2"/>
            <a:r>
              <a:rPr lang="en-US" altLang="en-US" dirty="0" smtClean="0"/>
              <a:t>3 days (72 </a:t>
            </a:r>
            <a:r>
              <a:rPr lang="en-US" altLang="en-US" dirty="0" err="1" smtClean="0"/>
              <a:t>hrs</a:t>
            </a:r>
            <a:r>
              <a:rPr lang="en-US" altLang="en-US" dirty="0" smtClean="0"/>
              <a:t>) to submit</a:t>
            </a:r>
          </a:p>
          <a:p>
            <a:pPr lvl="1"/>
            <a:r>
              <a:rPr lang="en-US" altLang="en-US" dirty="0" smtClean="0"/>
              <a:t>Naveen/</a:t>
            </a:r>
            <a:r>
              <a:rPr lang="en-US" altLang="en-US" dirty="0" err="1" smtClean="0"/>
              <a:t>Rishika</a:t>
            </a:r>
            <a:r>
              <a:rPr lang="en-US" altLang="en-US" dirty="0" smtClean="0"/>
              <a:t> will anonymize comments and email to each group</a:t>
            </a:r>
          </a:p>
          <a:p>
            <a:pPr lvl="1"/>
            <a:r>
              <a:rPr lang="en-US" altLang="en-US" dirty="0" smtClean="0"/>
              <a:t>Be critical, but constructive with your criticisms</a:t>
            </a:r>
          </a:p>
          <a:p>
            <a:pPr lvl="2"/>
            <a:r>
              <a:rPr lang="en-US" altLang="en-US" dirty="0" smtClean="0"/>
              <a:t>What was good about the talk, what could be improved.</a:t>
            </a:r>
          </a:p>
          <a:p>
            <a:pPr lvl="2"/>
            <a:r>
              <a:rPr lang="en-US" altLang="en-US" dirty="0" smtClean="0"/>
              <a:t>Don’t try to give separate comments for each group member, just evaluate the entire team</a:t>
            </a:r>
          </a:p>
        </p:txBody>
      </p:sp>
    </p:spTree>
    <p:extLst>
      <p:ext uri="{BB962C8B-B14F-4D97-AF65-F5344CB8AC3E}">
        <p14:creationId xmlns:p14="http://schemas.microsoft.com/office/powerpoint/2010/main" val="1223933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en-US" smtClean="0"/>
              <a:t>Exam Review</a:t>
            </a:r>
          </a:p>
        </p:txBody>
      </p:sp>
      <p:sp>
        <p:nvSpPr>
          <p:cNvPr id="28675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Virtual Exam Logistics (see piazza for more details)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153400" cy="521652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Wednesday, Oct 29</a:t>
            </a:r>
          </a:p>
          <a:p>
            <a:r>
              <a:rPr lang="en-US" altLang="en-US" dirty="0" smtClean="0"/>
              <a:t>10:35-12:05 + 15 minutes for logistics</a:t>
            </a:r>
          </a:p>
          <a:p>
            <a:r>
              <a:rPr lang="en-US" altLang="en-US" dirty="0" err="1" smtClean="0"/>
              <a:t>Gradescope</a:t>
            </a:r>
            <a:r>
              <a:rPr lang="en-US" altLang="en-US" dirty="0" smtClean="0"/>
              <a:t> to distribute/collect exams, accessible via canvas</a:t>
            </a:r>
          </a:p>
          <a:p>
            <a:r>
              <a:rPr lang="en-US" altLang="en-US" dirty="0" smtClean="0"/>
              <a:t>Steps</a:t>
            </a:r>
          </a:p>
          <a:p>
            <a:pPr lvl="1"/>
            <a:r>
              <a:rPr lang="en-US" altLang="en-US" dirty="0" smtClean="0"/>
              <a:t>Download, take exam, scan &amp; submit</a:t>
            </a:r>
          </a:p>
          <a:p>
            <a:pPr lvl="2"/>
            <a:r>
              <a:rPr lang="en-US" altLang="en-US" dirty="0" smtClean="0"/>
              <a:t>Print out and write on exam sheets – then scan your sheets and submit</a:t>
            </a:r>
          </a:p>
          <a:p>
            <a:pPr lvl="2"/>
            <a:r>
              <a:rPr lang="en-US" altLang="en-US" dirty="0" smtClean="0"/>
              <a:t>Use electronic method (</a:t>
            </a:r>
            <a:r>
              <a:rPr lang="en-US" altLang="en-US" dirty="0" err="1" smtClean="0"/>
              <a:t>ie</a:t>
            </a:r>
            <a:r>
              <a:rPr lang="en-US" altLang="en-US" dirty="0" smtClean="0"/>
              <a:t> tablet) to create electronic answers</a:t>
            </a:r>
          </a:p>
          <a:p>
            <a:pPr lvl="1"/>
            <a:r>
              <a:rPr lang="en-US" altLang="en-US" dirty="0" smtClean="0"/>
              <a:t>Exam itself should take ~ 75 </a:t>
            </a:r>
            <a:r>
              <a:rPr lang="en-US" altLang="en-US" dirty="0" err="1" smtClean="0"/>
              <a:t>mins</a:t>
            </a:r>
            <a:r>
              <a:rPr lang="en-US" altLang="en-US" dirty="0" smtClean="0"/>
              <a:t> (90 </a:t>
            </a:r>
            <a:r>
              <a:rPr lang="en-US" altLang="en-US" dirty="0" err="1" smtClean="0"/>
              <a:t>mins</a:t>
            </a:r>
            <a:r>
              <a:rPr lang="en-US" altLang="en-US" dirty="0" smtClean="0"/>
              <a:t> provided)</a:t>
            </a:r>
          </a:p>
          <a:p>
            <a:pPr lvl="1"/>
            <a:r>
              <a:rPr lang="en-US" altLang="en-US" dirty="0" smtClean="0"/>
              <a:t>Some slack time to deal with difficulties, but email course staff if you run into problems</a:t>
            </a:r>
          </a:p>
          <a:p>
            <a:r>
              <a:rPr lang="en-US" altLang="en-US" dirty="0" smtClean="0"/>
              <a:t>Use piazza to ask private questions and get answers during the exam</a:t>
            </a:r>
          </a:p>
          <a:p>
            <a:pPr lvl="1"/>
            <a:r>
              <a:rPr lang="en-US" altLang="en-US" dirty="0" smtClean="0"/>
              <a:t>We will answer ASAP.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600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In-person Exam Logistics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153400" cy="521652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Wednesday Oct 29 – 1500 EECS</a:t>
            </a:r>
          </a:p>
          <a:p>
            <a:r>
              <a:rPr lang="en-US" altLang="en-US" dirty="0" smtClean="0"/>
              <a:t>10:35-12:05</a:t>
            </a:r>
          </a:p>
          <a:p>
            <a:r>
              <a:rPr lang="en-US" altLang="en-US" dirty="0" smtClean="0"/>
              <a:t>Printed exams available in classroom</a:t>
            </a:r>
          </a:p>
          <a:p>
            <a:r>
              <a:rPr lang="en-US" altLang="en-US" dirty="0" smtClean="0"/>
              <a:t>Logistics</a:t>
            </a:r>
          </a:p>
          <a:p>
            <a:pPr lvl="1"/>
            <a:r>
              <a:rPr lang="en-US" altLang="en-US" dirty="0" smtClean="0"/>
              <a:t>Take exam in room</a:t>
            </a:r>
          </a:p>
          <a:p>
            <a:pPr lvl="1"/>
            <a:r>
              <a:rPr lang="en-US" altLang="en-US" dirty="0" smtClean="0"/>
              <a:t>Course staff will be outside lecture room to answer questions</a:t>
            </a:r>
          </a:p>
          <a:p>
            <a:r>
              <a:rPr lang="en-US" altLang="en-US" dirty="0" smtClean="0"/>
              <a:t>Bring whatever you like (open book exam)</a:t>
            </a:r>
          </a:p>
          <a:p>
            <a:pPr lvl="1"/>
            <a:r>
              <a:rPr lang="en-US" altLang="en-US" dirty="0" smtClean="0"/>
              <a:t>Tablet/laptop</a:t>
            </a:r>
          </a:p>
          <a:p>
            <a:pPr lvl="1"/>
            <a:r>
              <a:rPr lang="en-US" altLang="en-US" dirty="0" smtClean="0"/>
              <a:t>Printed materials (old exams, lecture problems, etc.)</a:t>
            </a:r>
          </a:p>
          <a:p>
            <a:pPr lvl="1"/>
            <a:r>
              <a:rPr lang="en-US" altLang="en-US" dirty="0" smtClean="0"/>
              <a:t>Books, etc.</a:t>
            </a:r>
          </a:p>
        </p:txBody>
      </p:sp>
    </p:spTree>
    <p:extLst>
      <p:ext uri="{BB962C8B-B14F-4D97-AF65-F5344CB8AC3E}">
        <p14:creationId xmlns:p14="http://schemas.microsoft.com/office/powerpoint/2010/main" val="1600164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to Expect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Exam format</a:t>
            </a:r>
          </a:p>
          <a:p>
            <a:pPr lvl="1"/>
            <a:r>
              <a:rPr lang="en-US" altLang="en-US" sz="1800" dirty="0" smtClean="0"/>
              <a:t>Open notes, open internet</a:t>
            </a:r>
          </a:p>
          <a:p>
            <a:pPr lvl="1"/>
            <a:r>
              <a:rPr lang="en-US" altLang="en-US" sz="1800" dirty="0" smtClean="0"/>
              <a:t>Apply techniques we discussed in class </a:t>
            </a:r>
          </a:p>
          <a:p>
            <a:pPr lvl="1"/>
            <a:r>
              <a:rPr lang="en-US" altLang="en-US" sz="1800" dirty="0" smtClean="0"/>
              <a:t>Reason about solving compiler problems – how/why things are done</a:t>
            </a:r>
          </a:p>
          <a:p>
            <a:pPr lvl="1"/>
            <a:r>
              <a:rPr lang="en-US" altLang="en-US" sz="1800" dirty="0" smtClean="0"/>
              <a:t>A couple of thinking problems</a:t>
            </a:r>
          </a:p>
          <a:p>
            <a:pPr lvl="1"/>
            <a:r>
              <a:rPr lang="en-US" altLang="en-US" sz="1800" dirty="0" smtClean="0"/>
              <a:t>No LLVM code</a:t>
            </a:r>
          </a:p>
          <a:p>
            <a:r>
              <a:rPr lang="en-US" altLang="en-US" sz="2200" dirty="0" smtClean="0"/>
              <a:t>Honor code and cheating</a:t>
            </a:r>
          </a:p>
          <a:p>
            <a:pPr lvl="1"/>
            <a:r>
              <a:rPr lang="en-US" altLang="en-US" sz="1800" dirty="0" smtClean="0"/>
              <a:t>Must sign honor code acknowledging that you have neither given no received aid on the exam – this includes </a:t>
            </a:r>
            <a:r>
              <a:rPr lang="en-US" altLang="en-US" sz="1800" dirty="0" err="1" smtClean="0"/>
              <a:t>ChatGPT</a:t>
            </a:r>
            <a:r>
              <a:rPr lang="en-US" altLang="en-US" sz="1800" dirty="0" smtClean="0"/>
              <a:t> or other LLM</a:t>
            </a:r>
          </a:p>
          <a:p>
            <a:pPr lvl="1"/>
            <a:r>
              <a:rPr lang="en-US" altLang="en-US" sz="1800" dirty="0" smtClean="0">
                <a:solidFill>
                  <a:srgbClr val="FF0000"/>
                </a:solidFill>
              </a:rPr>
              <a:t>Please do not share answers or talk to other students during the exam</a:t>
            </a:r>
          </a:p>
          <a:p>
            <a:pPr lvl="1"/>
            <a:r>
              <a:rPr lang="en-US" altLang="en-US" sz="1800" dirty="0" smtClean="0"/>
              <a:t>Graduate class, so we don’t expect cheating to be an issue</a:t>
            </a:r>
          </a:p>
          <a:p>
            <a:pPr lvl="2"/>
            <a:r>
              <a:rPr lang="en-US" altLang="en-US" sz="1600" dirty="0" smtClean="0"/>
              <a:t>But we will investigate any anomalies that arise</a:t>
            </a:r>
          </a:p>
        </p:txBody>
      </p:sp>
    </p:spTree>
    <p:extLst>
      <p:ext uri="{BB962C8B-B14F-4D97-AF65-F5344CB8AC3E}">
        <p14:creationId xmlns:p14="http://schemas.microsoft.com/office/powerpoint/2010/main" val="2464426610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12647</TotalTime>
  <Words>1654</Words>
  <Application>Microsoft Office PowerPoint</Application>
  <PresentationFormat>Custom</PresentationFormat>
  <Paragraphs>200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Courier New</vt:lpstr>
      <vt:lpstr>Hewlett</vt:lpstr>
      <vt:lpstr>Monotype Sorts</vt:lpstr>
      <vt:lpstr>Times New Roman</vt:lpstr>
      <vt:lpstr>Wingdings</vt:lpstr>
      <vt:lpstr>hp new</vt:lpstr>
      <vt:lpstr>EECS 583 – Class 15 Exam Review</vt:lpstr>
      <vt:lpstr>Announcements</vt:lpstr>
      <vt:lpstr>Research Paper Presentation Logistics</vt:lpstr>
      <vt:lpstr>Research Paper Presentation Format </vt:lpstr>
      <vt:lpstr>Research Paper Presentation – Audience Members</vt:lpstr>
      <vt:lpstr>Exam Review</vt:lpstr>
      <vt:lpstr>Virtual Exam Logistics (see piazza for more details)</vt:lpstr>
      <vt:lpstr>In-person Exam Logistics</vt:lpstr>
      <vt:lpstr>What to Expect</vt:lpstr>
      <vt:lpstr>Studying</vt:lpstr>
      <vt:lpstr>Exam Topics</vt:lpstr>
      <vt:lpstr>Exam Topics - Continued</vt:lpstr>
      <vt:lpstr>Some Sample Problems</vt:lpstr>
      <vt:lpstr>Part I: Short Questions</vt:lpstr>
      <vt:lpstr>Question 2 - Winter 2023</vt:lpstr>
      <vt:lpstr>Question 2 – Fall 2022</vt:lpstr>
      <vt:lpstr>Question 4 – Winter 2024</vt:lpstr>
      <vt:lpstr>Question 3 – Fall 2018</vt:lpstr>
      <vt:lpstr>Question 2 – Fall 2020</vt:lpstr>
      <vt:lpstr>Question 3 – Fall 2021</vt:lpstr>
      <vt:lpstr>Part II: Medium/Long Questions</vt:lpstr>
      <vt:lpstr>Question 9 – Fall 2022</vt:lpstr>
      <vt:lpstr>Question 6 – Fall 2019</vt:lpstr>
      <vt:lpstr>Question 7 – Fall 2023 </vt:lpstr>
      <vt:lpstr>Question 9 – Winter 2024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311</cp:revision>
  <cp:lastPrinted>2001-10-18T06:50:13Z</cp:lastPrinted>
  <dcterms:created xsi:type="dcterms:W3CDTF">1999-01-24T07:45:10Z</dcterms:created>
  <dcterms:modified xsi:type="dcterms:W3CDTF">2025-10-27T13:25:19Z</dcterms:modified>
</cp:coreProperties>
</file>