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256" r:id="rId2"/>
    <p:sldId id="603" r:id="rId3"/>
    <p:sldId id="693" r:id="rId4"/>
    <p:sldId id="686" r:id="rId5"/>
    <p:sldId id="659" r:id="rId6"/>
    <p:sldId id="662" r:id="rId7"/>
    <p:sldId id="663" r:id="rId8"/>
    <p:sldId id="690" r:id="rId9"/>
    <p:sldId id="664" r:id="rId10"/>
    <p:sldId id="665" r:id="rId11"/>
    <p:sldId id="660" r:id="rId12"/>
    <p:sldId id="694" r:id="rId13"/>
    <p:sldId id="685" r:id="rId14"/>
    <p:sldId id="667" r:id="rId15"/>
    <p:sldId id="668" r:id="rId16"/>
    <p:sldId id="669" r:id="rId17"/>
    <p:sldId id="670" r:id="rId18"/>
    <p:sldId id="671" r:id="rId19"/>
    <p:sldId id="672" r:id="rId20"/>
    <p:sldId id="673" r:id="rId21"/>
    <p:sldId id="674" r:id="rId22"/>
    <p:sldId id="675" r:id="rId23"/>
    <p:sldId id="676" r:id="rId24"/>
    <p:sldId id="677" r:id="rId25"/>
    <p:sldId id="678" r:id="rId26"/>
    <p:sldId id="679" r:id="rId27"/>
    <p:sldId id="680" r:id="rId28"/>
    <p:sldId id="681" r:id="rId29"/>
    <p:sldId id="682" r:id="rId30"/>
    <p:sldId id="683" r:id="rId31"/>
    <p:sldId id="684" r:id="rId32"/>
    <p:sldId id="691" r:id="rId33"/>
    <p:sldId id="692" r:id="rId34"/>
  </p:sldIdLst>
  <p:sldSz cx="10058400" cy="7772400"/>
  <p:notesSz cx="6858000" cy="9029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0">
          <p15:clr>
            <a:srgbClr val="A4A3A4"/>
          </p15:clr>
        </p15:guide>
        <p15:guide id="2" pos="30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45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CBCB"/>
    <a:srgbClr val="00FFFF"/>
    <a:srgbClr val="CCECFF"/>
    <a:srgbClr val="FFFF00"/>
    <a:srgbClr val="FF6600"/>
    <a:srgbClr val="CCFFFF"/>
    <a:srgbClr val="6666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360" y="120"/>
      </p:cViewPr>
      <p:guideLst>
        <p:guide orient="horz" pos="1200"/>
        <p:guide pos="3072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1478" y="-58"/>
      </p:cViewPr>
      <p:guideLst>
        <p:guide orient="horz" pos="2845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92438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8263" y="30163"/>
            <a:ext cx="29940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algn="r"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14288" y="8543925"/>
            <a:ext cx="2994026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8263" y="8543925"/>
            <a:ext cx="29940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algn="r"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fld id="{94E07E72-0115-4FFE-91DC-6BABDFFF70B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85199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7463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17463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algn="r"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8413" y="715963"/>
            <a:ext cx="4324350" cy="33416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9163" y="4305300"/>
            <a:ext cx="5019675" cy="4033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59" tIns="59330" rIns="90559" bIns="593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59800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559800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algn="r"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1EF1C0E6-4EBF-4776-AF92-B860D1AA4BF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94057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71488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46150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430338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908175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2A2CC734-9707-49CF-9113-F30FCF05259E}" type="slidenum">
              <a:rPr lang="en-US" altLang="en-US" smtClean="0">
                <a:solidFill>
                  <a:schemeClr val="tx1"/>
                </a:solidFill>
              </a:rPr>
              <a:pPr/>
              <a:t>0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120" rIns="92120"/>
          <a:lstStyle/>
          <a:p>
            <a:endParaRPr lang="en-US" altLang="en-US" sz="1400" smtClean="0"/>
          </a:p>
        </p:txBody>
      </p:sp>
    </p:spTree>
    <p:extLst>
      <p:ext uri="{BB962C8B-B14F-4D97-AF65-F5344CB8AC3E}">
        <p14:creationId xmlns:p14="http://schemas.microsoft.com/office/powerpoint/2010/main" val="35563953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E059827F-67A2-417C-A020-84C759138503}" type="slidenum">
              <a:rPr lang="en-US" altLang="en-US" smtClean="0">
                <a:solidFill>
                  <a:schemeClr val="tx1"/>
                </a:solidFill>
              </a:rPr>
              <a:pPr/>
              <a:t>1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8586124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6DF9D4C3-833A-4FF9-939D-42F9611026F3}" type="slidenum">
              <a:rPr lang="en-US" altLang="en-US" smtClean="0">
                <a:solidFill>
                  <a:schemeClr val="tx1"/>
                </a:solidFill>
              </a:rPr>
              <a:pPr/>
              <a:t>2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1431007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6DF9D4C3-833A-4FF9-939D-42F9611026F3}" type="slidenum">
              <a:rPr lang="en-US" altLang="en-US" smtClean="0">
                <a:solidFill>
                  <a:schemeClr val="tx1"/>
                </a:solidFill>
              </a:rPr>
              <a:pPr/>
              <a:t>3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826582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914400" y="3886200"/>
            <a:ext cx="777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2438400"/>
            <a:ext cx="7772400" cy="144780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508125" y="4403725"/>
            <a:ext cx="7042150" cy="198755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84441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793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838200"/>
            <a:ext cx="196215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838200"/>
            <a:ext cx="573405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4898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772400" cy="61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1063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772400" cy="61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8649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772400" cy="61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26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236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994275"/>
            <a:ext cx="8548687" cy="15446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94063"/>
            <a:ext cx="8548687" cy="170021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494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678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11150"/>
            <a:ext cx="9051925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739900"/>
            <a:ext cx="4443412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465388"/>
            <a:ext cx="4443412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0163" y="1739900"/>
            <a:ext cx="4445000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0163" y="2465388"/>
            <a:ext cx="4445000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164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369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700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9563"/>
            <a:ext cx="3308350" cy="131762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238" y="309563"/>
            <a:ext cx="5622925" cy="66341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627188"/>
            <a:ext cx="3308350" cy="53165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8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675" y="5440363"/>
            <a:ext cx="6035675" cy="64293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675" y="693738"/>
            <a:ext cx="6035675" cy="4664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675" y="6083300"/>
            <a:ext cx="6035675" cy="9112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127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914400" y="1447800"/>
            <a:ext cx="776922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838200"/>
            <a:ext cx="7772400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600" tIns="50800" rIns="1016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641475"/>
            <a:ext cx="7696200" cy="521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600" tIns="50800" rIns="1016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781800"/>
            <a:ext cx="3429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1600" tIns="50800" rIns="101600" bIns="50800" numCol="1" anchor="ctr" anchorCtr="0" compatLnSpc="1">
            <a:prstTxWarp prst="textNoShape">
              <a:avLst/>
            </a:prstTxWarp>
          </a:bodyPr>
          <a:lstStyle>
            <a:lvl1pPr defTabSz="1106488">
              <a:defRPr sz="1000" b="1" i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315200" y="6781800"/>
            <a:ext cx="152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1600" tIns="50800" rIns="101600" bIns="50800" numCol="1" anchor="ctr" anchorCtr="0" compatLnSpc="1">
            <a:prstTxWarp prst="textNoShape">
              <a:avLst/>
            </a:prstTxWarp>
          </a:bodyPr>
          <a:lstStyle>
            <a:lvl1pPr algn="r" defTabSz="1106488">
              <a:defRPr sz="1400">
                <a:solidFill>
                  <a:schemeClr val="tx2"/>
                </a:solidFill>
                <a:latin typeface="Hewlett" pitchFamily="8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914400" y="6858000"/>
            <a:ext cx="777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4495800" y="6858000"/>
            <a:ext cx="685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>
            <a:lvl1pPr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en-US" altLang="en-US" sz="1400" smtClean="0">
                <a:solidFill>
                  <a:schemeClr val="tx1"/>
                </a:solidFill>
              </a:rPr>
              <a:t>- </a:t>
            </a:r>
            <a:fld id="{45D575FB-7088-4E82-85A0-87B7853D1A66}" type="slidenum">
              <a:rPr lang="en-US" altLang="en-US" sz="1400" smtClean="0">
                <a:solidFill>
                  <a:schemeClr val="tx1"/>
                </a:solidFill>
              </a:rPr>
              <a:pPr algn="ctr">
                <a:defRPr/>
              </a:pPr>
              <a:t>‹#›</a:t>
            </a:fld>
            <a:r>
              <a:rPr lang="en-US" altLang="en-US" sz="1400" smtClean="0">
                <a:solidFill>
                  <a:schemeClr val="tx1"/>
                </a:solidFill>
              </a:rPr>
              <a:t> -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4" r:id="rId1"/>
    <p:sldLayoutId id="2147483831" r:id="rId2"/>
    <p:sldLayoutId id="2147483832" r:id="rId3"/>
    <p:sldLayoutId id="2147483833" r:id="rId4"/>
    <p:sldLayoutId id="2147483834" r:id="rId5"/>
    <p:sldLayoutId id="2147483835" r:id="rId6"/>
    <p:sldLayoutId id="2147483836" r:id="rId7"/>
    <p:sldLayoutId id="2147483837" r:id="rId8"/>
    <p:sldLayoutId id="2147483838" r:id="rId9"/>
    <p:sldLayoutId id="2147483839" r:id="rId10"/>
    <p:sldLayoutId id="2147483840" r:id="rId11"/>
    <p:sldLayoutId id="2147483841" r:id="rId12"/>
    <p:sldLayoutId id="2147483842" r:id="rId13"/>
    <p:sldLayoutId id="2147483843" r:id="rId14"/>
  </p:sldLayoutIdLst>
  <p:txStyles>
    <p:titleStyle>
      <a:lvl1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2pPr>
      <a:lvl3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3pPr>
      <a:lvl4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4pPr>
      <a:lvl5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5pPr>
      <a:lvl6pPr marL="4572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6pPr>
      <a:lvl7pPr marL="9144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7pPr>
      <a:lvl8pPr marL="13716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8pPr>
      <a:lvl9pPr marL="18288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9pPr>
    </p:titleStyle>
    <p:bodyStyle>
      <a:lvl1pPr marL="377825" indent="-3778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75000"/>
        <a:buFont typeface="Monotype Sorts" pitchFamily="2" charset="2"/>
        <a:buChar char="v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806450" indent="-3143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100000"/>
        <a:buChar char="»"/>
        <a:defRPr sz="2000">
          <a:solidFill>
            <a:schemeClr val="tx1"/>
          </a:solidFill>
          <a:latin typeface="+mn-lt"/>
        </a:defRPr>
      </a:lvl2pPr>
      <a:lvl3pPr marL="1171575" indent="-2508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Wingdings" panose="05000000000000000000" pitchFamily="2" charset="2"/>
        <a:buChar char="Ÿ"/>
        <a:defRPr>
          <a:solidFill>
            <a:schemeClr val="tx1"/>
          </a:solidFill>
          <a:latin typeface="+mn-lt"/>
        </a:defRPr>
      </a:lvl3pPr>
      <a:lvl4pPr marL="1538288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65000"/>
        <a:buFont typeface="Monotype Sorts" pitchFamily="2" charset="2"/>
        <a:buChar char="u"/>
        <a:defRPr sz="1600">
          <a:solidFill>
            <a:schemeClr val="tx1"/>
          </a:solidFill>
          <a:latin typeface="+mn-lt"/>
        </a:defRPr>
      </a:lvl4pPr>
      <a:lvl5pPr marL="19050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5pPr>
      <a:lvl6pPr marL="23622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6pPr>
      <a:lvl7pPr marL="28194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7pPr>
      <a:lvl8pPr marL="32766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8pPr>
      <a:lvl9pPr marL="37338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438400"/>
            <a:ext cx="8458200" cy="1447800"/>
          </a:xfrm>
          <a:noFill/>
        </p:spPr>
        <p:txBody>
          <a:bodyPr lIns="111125" tIns="55562" rIns="111125" bIns="55562"/>
          <a:lstStyle/>
          <a:p>
            <a:r>
              <a:rPr lang="en-US" altLang="en-US" sz="4800" dirty="0" smtClean="0"/>
              <a:t>EECS 583 – Class 14</a:t>
            </a:r>
            <a:br>
              <a:rPr lang="en-US" altLang="en-US" sz="4800" dirty="0" smtClean="0"/>
            </a:br>
            <a:r>
              <a:rPr lang="en-US" altLang="en-US" sz="4800" dirty="0" smtClean="0"/>
              <a:t>Finish Modulo Scheduling</a:t>
            </a:r>
            <a:br>
              <a:rPr lang="en-US" altLang="en-US" sz="4800" dirty="0" smtClean="0"/>
            </a:br>
            <a:r>
              <a:rPr lang="en-US" altLang="en-US" sz="4800" dirty="0" smtClean="0"/>
              <a:t>Register Allocation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 lIns="111125" tIns="55562" rIns="111125" bIns="55562"/>
          <a:lstStyle/>
          <a:p>
            <a:pPr algn="l">
              <a:lnSpc>
                <a:spcPct val="80000"/>
              </a:lnSpc>
            </a:pPr>
            <a:endParaRPr lang="en-US" altLang="en-US" i="1" dirty="0" smtClean="0"/>
          </a:p>
          <a:p>
            <a:pPr algn="l">
              <a:lnSpc>
                <a:spcPct val="80000"/>
              </a:lnSpc>
            </a:pPr>
            <a:r>
              <a:rPr lang="en-US" altLang="en-US" i="1" dirty="0" smtClean="0"/>
              <a:t>University of Michigan</a:t>
            </a:r>
          </a:p>
          <a:p>
            <a:pPr algn="l">
              <a:lnSpc>
                <a:spcPct val="80000"/>
              </a:lnSpc>
            </a:pPr>
            <a:endParaRPr lang="en-US" altLang="en-US" i="1" dirty="0" smtClean="0"/>
          </a:p>
          <a:p>
            <a:pPr algn="l">
              <a:lnSpc>
                <a:spcPct val="80000"/>
              </a:lnSpc>
            </a:pPr>
            <a:r>
              <a:rPr lang="en-US" altLang="en-US" i="1" dirty="0" smtClean="0"/>
              <a:t>October 15, 2025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Class Problem (2) continued </a:t>
            </a: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381000" y="3808413"/>
            <a:ext cx="939872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dirty="0">
                <a:solidFill>
                  <a:srgbClr val="FF3300"/>
                </a:solidFill>
              </a:rPr>
              <a:t>r3[-1] = load(r1[0]) if p1[0]; r4[-1] = r3[-1] * 26 if p1[2]; store (r2[0], r4[-1]) if p1[5]; r1[-1] = r1[0] + 4 if p1[0]; r2[-1] = r2[0] + 4 if p1[5]; </a:t>
            </a:r>
            <a:r>
              <a:rPr lang="en-US" altLang="en-US" sz="1200" dirty="0" err="1" smtClean="0">
                <a:solidFill>
                  <a:srgbClr val="FF3300"/>
                </a:solidFill>
              </a:rPr>
              <a:t>brlc</a:t>
            </a:r>
            <a:r>
              <a:rPr lang="en-US" altLang="en-US" sz="1200" dirty="0" smtClean="0">
                <a:solidFill>
                  <a:srgbClr val="FF3300"/>
                </a:solidFill>
              </a:rPr>
              <a:t> Loop</a:t>
            </a:r>
            <a:endParaRPr lang="en-US" altLang="en-US" sz="1200" dirty="0">
              <a:solidFill>
                <a:srgbClr val="FF3300"/>
              </a:solidFill>
            </a:endParaRP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0" y="3579813"/>
            <a:ext cx="54927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FF3300"/>
                </a:solidFill>
              </a:rPr>
              <a:t>Loop:</a:t>
            </a:r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304800" y="3352800"/>
            <a:ext cx="693738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FF3300"/>
                </a:solidFill>
              </a:rPr>
              <a:t>LC = 99</a:t>
            </a:r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381000" y="3810000"/>
            <a:ext cx="9296400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1127125" y="1790700"/>
            <a:ext cx="72644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The final loop consists of a single MultiOp containing 6 operations,</a:t>
            </a:r>
          </a:p>
          <a:p>
            <a:r>
              <a:rPr lang="en-US" altLang="en-US">
                <a:solidFill>
                  <a:srgbClr val="FF3300"/>
                </a:solidFill>
              </a:rPr>
              <a:t>each predicated on the appropriate staging predicate.  Note register allocation</a:t>
            </a:r>
          </a:p>
          <a:p>
            <a:r>
              <a:rPr lang="en-US" altLang="en-US">
                <a:solidFill>
                  <a:srgbClr val="FF3300"/>
                </a:solidFill>
              </a:rPr>
              <a:t>still needs to be performed.</a:t>
            </a:r>
          </a:p>
        </p:txBody>
      </p:sp>
    </p:spTree>
    <p:extLst>
      <p:ext uri="{BB962C8B-B14F-4D97-AF65-F5344CB8AC3E}">
        <p14:creationId xmlns:p14="http://schemas.microsoft.com/office/powerpoint/2010/main" val="41052135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What if We Don’t Have Hardware Support for Modulo Scheduling?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41475"/>
            <a:ext cx="8382000" cy="5216525"/>
          </a:xfrm>
        </p:spPr>
        <p:txBody>
          <a:bodyPr/>
          <a:lstStyle/>
          <a:p>
            <a:r>
              <a:rPr lang="en-US" altLang="en-US" sz="2800" dirty="0" smtClean="0"/>
              <a:t>No predicates</a:t>
            </a:r>
          </a:p>
          <a:p>
            <a:pPr lvl="1"/>
            <a:r>
              <a:rPr lang="en-US" altLang="en-US" sz="2400" dirty="0" smtClean="0"/>
              <a:t>Predicates enable kernel-only code by selectively enabling/disabling operations to create prolog/epilog</a:t>
            </a:r>
          </a:p>
          <a:p>
            <a:pPr lvl="1"/>
            <a:r>
              <a:rPr lang="en-US" altLang="en-US" sz="2400" dirty="0" smtClean="0"/>
              <a:t>Now must create explicit prolog/epilog code segments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828800" y="4572000"/>
            <a:ext cx="2286000" cy="533400"/>
          </a:xfrm>
          <a:prstGeom prst="rect">
            <a:avLst/>
          </a:prstGeom>
          <a:solidFill>
            <a:srgbClr val="CBCBCB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828800" y="3505200"/>
            <a:ext cx="762000" cy="1600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590800" y="4038600"/>
            <a:ext cx="762000" cy="1066799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352800" y="4572000"/>
            <a:ext cx="762000" cy="533399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590800" y="5105399"/>
            <a:ext cx="762000" cy="533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3352800" y="5105399"/>
            <a:ext cx="762000" cy="1066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>
            <a:off x="3810000" y="3429000"/>
            <a:ext cx="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>
            <a:off x="3657600" y="4495800"/>
            <a:ext cx="15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Line 13"/>
          <p:cNvSpPr>
            <a:spLocks noChangeShapeType="1"/>
          </p:cNvSpPr>
          <p:nvPr/>
        </p:nvSpPr>
        <p:spPr bwMode="auto">
          <a:xfrm>
            <a:off x="3657600" y="3429000"/>
            <a:ext cx="15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4022725" y="3848100"/>
            <a:ext cx="793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Prolog</a:t>
            </a:r>
          </a:p>
        </p:txBody>
      </p:sp>
      <p:sp>
        <p:nvSpPr>
          <p:cNvPr id="16" name="Line 15"/>
          <p:cNvSpPr>
            <a:spLocks noChangeShapeType="1"/>
          </p:cNvSpPr>
          <p:nvPr/>
        </p:nvSpPr>
        <p:spPr bwMode="auto">
          <a:xfrm>
            <a:off x="4724400" y="5105399"/>
            <a:ext cx="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>
            <a:off x="4572000" y="6172199"/>
            <a:ext cx="15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17"/>
          <p:cNvSpPr>
            <a:spLocks noChangeShapeType="1"/>
          </p:cNvSpPr>
          <p:nvPr/>
        </p:nvSpPr>
        <p:spPr bwMode="auto">
          <a:xfrm>
            <a:off x="4572000" y="5105399"/>
            <a:ext cx="15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4953000" y="5559424"/>
            <a:ext cx="793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Epilog</a:t>
            </a:r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>
            <a:off x="4419600" y="4533900"/>
            <a:ext cx="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20"/>
          <p:cNvSpPr>
            <a:spLocks noChangeShapeType="1"/>
          </p:cNvSpPr>
          <p:nvPr/>
        </p:nvSpPr>
        <p:spPr bwMode="auto">
          <a:xfrm>
            <a:off x="4267200" y="5143500"/>
            <a:ext cx="15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Line 21"/>
          <p:cNvSpPr>
            <a:spLocks noChangeShapeType="1"/>
          </p:cNvSpPr>
          <p:nvPr/>
        </p:nvSpPr>
        <p:spPr bwMode="auto">
          <a:xfrm>
            <a:off x="4267200" y="4533900"/>
            <a:ext cx="15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Text Box 22"/>
          <p:cNvSpPr txBox="1">
            <a:spLocks noChangeArrowheads="1"/>
          </p:cNvSpPr>
          <p:nvPr/>
        </p:nvSpPr>
        <p:spPr bwMode="auto">
          <a:xfrm>
            <a:off x="4451350" y="4655342"/>
            <a:ext cx="806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/>
              <a:t>Kernel</a:t>
            </a:r>
          </a:p>
        </p:txBody>
      </p:sp>
      <p:cxnSp>
        <p:nvCxnSpPr>
          <p:cNvPr id="25" name="Straight Connector 2"/>
          <p:cNvCxnSpPr>
            <a:cxnSpLocks noChangeShapeType="1"/>
          </p:cNvCxnSpPr>
          <p:nvPr/>
        </p:nvCxnSpPr>
        <p:spPr bwMode="auto">
          <a:xfrm flipH="1">
            <a:off x="1828800" y="4038600"/>
            <a:ext cx="762000" cy="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" name="Straight Connector 27"/>
          <p:cNvCxnSpPr>
            <a:cxnSpLocks noChangeShapeType="1"/>
          </p:cNvCxnSpPr>
          <p:nvPr/>
        </p:nvCxnSpPr>
        <p:spPr bwMode="auto">
          <a:xfrm flipH="1">
            <a:off x="3352800" y="5638799"/>
            <a:ext cx="762000" cy="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TextBox 1"/>
          <p:cNvSpPr txBox="1"/>
          <p:nvPr/>
        </p:nvSpPr>
        <p:spPr>
          <a:xfrm>
            <a:off x="5673932" y="3666171"/>
            <a:ext cx="4275529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Peel off iterations, and eliminate</a:t>
            </a:r>
            <a:br>
              <a:rPr lang="en-US" dirty="0" smtClean="0"/>
            </a:br>
            <a:r>
              <a:rPr lang="en-US" dirty="0" smtClean="0"/>
              <a:t>subset of instructions</a:t>
            </a:r>
          </a:p>
          <a:p>
            <a:r>
              <a:rPr lang="en-US" dirty="0"/>
              <a:t> </a:t>
            </a:r>
            <a:r>
              <a:rPr lang="en-US" dirty="0" smtClean="0"/>
              <a:t>   Prolog:</a:t>
            </a:r>
          </a:p>
          <a:p>
            <a:r>
              <a:rPr lang="en-US" dirty="0" smtClean="0"/>
              <a:t>	Peel 1: Stage 1 instructions only</a:t>
            </a:r>
          </a:p>
          <a:p>
            <a:r>
              <a:rPr lang="en-US" dirty="0"/>
              <a:t>	</a:t>
            </a:r>
            <a:r>
              <a:rPr lang="en-US" dirty="0" smtClean="0"/>
              <a:t>Peel 2: Stages 1 and 2 instructions</a:t>
            </a:r>
          </a:p>
          <a:p>
            <a:r>
              <a:rPr lang="en-US" dirty="0"/>
              <a:t> </a:t>
            </a:r>
            <a:r>
              <a:rPr lang="en-US" dirty="0" smtClean="0"/>
              <a:t>   Epilog</a:t>
            </a:r>
          </a:p>
          <a:p>
            <a:r>
              <a:rPr lang="en-US" dirty="0"/>
              <a:t>	</a:t>
            </a:r>
            <a:r>
              <a:rPr lang="en-US" dirty="0" smtClean="0"/>
              <a:t>Peel 3: Stages 2 and 3 instructions</a:t>
            </a:r>
          </a:p>
          <a:p>
            <a:r>
              <a:rPr lang="en-US" dirty="0"/>
              <a:t>	</a:t>
            </a:r>
            <a:r>
              <a:rPr lang="en-US" dirty="0" smtClean="0"/>
              <a:t>Peel 4: Stage 3 instructions only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What if We Don’t Have Hardware Support for Modulo Scheduling (2) ?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41475"/>
            <a:ext cx="8382000" cy="5216525"/>
          </a:xfrm>
        </p:spPr>
        <p:txBody>
          <a:bodyPr/>
          <a:lstStyle/>
          <a:p>
            <a:r>
              <a:rPr lang="en-US" altLang="en-US" sz="2800" dirty="0" smtClean="0"/>
              <a:t>No rotating registers</a:t>
            </a:r>
          </a:p>
          <a:p>
            <a:pPr lvl="1"/>
            <a:r>
              <a:rPr lang="en-US" altLang="en-US" sz="2400" dirty="0" smtClean="0"/>
              <a:t>Register names not automatically changed each iteration</a:t>
            </a:r>
          </a:p>
          <a:p>
            <a:pPr lvl="1"/>
            <a:r>
              <a:rPr lang="en-US" altLang="en-US" sz="2400" dirty="0" smtClean="0"/>
              <a:t>Must unroll the body of the software pipeline, explicitly rename registers</a:t>
            </a:r>
          </a:p>
          <a:p>
            <a:pPr lvl="2"/>
            <a:r>
              <a:rPr lang="en-US" altLang="en-US" sz="2000" dirty="0" smtClean="0"/>
              <a:t>Consider each register lifetime </a:t>
            </a:r>
            <a:r>
              <a:rPr lang="en-US" altLang="en-US" sz="2000" dirty="0" err="1" smtClean="0"/>
              <a:t>i</a:t>
            </a:r>
            <a:r>
              <a:rPr lang="en-US" altLang="en-US" sz="2000" dirty="0" smtClean="0"/>
              <a:t> in the loop</a:t>
            </a:r>
          </a:p>
          <a:p>
            <a:pPr lvl="2"/>
            <a:r>
              <a:rPr lang="en-US" altLang="en-US" sz="2000" dirty="0" err="1" smtClean="0"/>
              <a:t>Kmin</a:t>
            </a:r>
            <a:r>
              <a:rPr lang="en-US" altLang="en-US" sz="2000" dirty="0" smtClean="0"/>
              <a:t> = min unroll factor = </a:t>
            </a:r>
            <a:r>
              <a:rPr lang="en-US" altLang="en-US" sz="2000" dirty="0" err="1" smtClean="0"/>
              <a:t>MAXi</a:t>
            </a:r>
            <a:r>
              <a:rPr lang="en-US" altLang="en-US" sz="2000" dirty="0" smtClean="0"/>
              <a:t> (ceiling((</a:t>
            </a:r>
            <a:r>
              <a:rPr lang="en-US" altLang="en-US" sz="2000" dirty="0" err="1" smtClean="0"/>
              <a:t>Endi</a:t>
            </a:r>
            <a:r>
              <a:rPr lang="en-US" altLang="en-US" sz="2000" dirty="0" smtClean="0"/>
              <a:t> – </a:t>
            </a:r>
            <a:r>
              <a:rPr lang="en-US" altLang="en-US" sz="2000" dirty="0" err="1" smtClean="0"/>
              <a:t>Starti</a:t>
            </a:r>
            <a:r>
              <a:rPr lang="en-US" altLang="en-US" sz="2000" dirty="0" smtClean="0"/>
              <a:t>) / II))</a:t>
            </a:r>
          </a:p>
          <a:p>
            <a:pPr lvl="2"/>
            <a:r>
              <a:rPr lang="en-US" altLang="en-US" sz="2000" dirty="0" smtClean="0"/>
              <a:t>Create </a:t>
            </a:r>
            <a:r>
              <a:rPr lang="en-US" altLang="en-US" sz="2000" dirty="0" err="1" smtClean="0"/>
              <a:t>Kmin</a:t>
            </a:r>
            <a:r>
              <a:rPr lang="en-US" altLang="en-US" sz="2000" dirty="0" smtClean="0"/>
              <a:t> static names to handle maximum register lifetime</a:t>
            </a:r>
          </a:p>
          <a:p>
            <a:pPr lvl="1"/>
            <a:r>
              <a:rPr lang="en-US" altLang="en-US" sz="2400" dirty="0" smtClean="0"/>
              <a:t>Apply modulo variable expansion</a:t>
            </a:r>
          </a:p>
          <a:p>
            <a:pPr lvl="2"/>
            <a:r>
              <a:rPr lang="en-US" altLang="en-US" sz="2200" dirty="0" smtClean="0"/>
              <a:t>Similar to register renaming – each iteration given own private copy of registers</a:t>
            </a:r>
          </a:p>
        </p:txBody>
      </p:sp>
    </p:spTree>
    <p:extLst>
      <p:ext uri="{BB962C8B-B14F-4D97-AF65-F5344CB8AC3E}">
        <p14:creationId xmlns:p14="http://schemas.microsoft.com/office/powerpoint/2010/main" val="1092302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 smtClean="0"/>
              <a:t>Register Allocation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3997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Register Allocation: Problem Definition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mtClean="0"/>
              <a:t>Through optimization, assume an infinite number of virtual registers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Now, must allocate these infinite virtual registers to a limited supply of hardware registers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Want most frequently accessed variables in registers</a:t>
            </a:r>
          </a:p>
          <a:p>
            <a:pPr lvl="2">
              <a:lnSpc>
                <a:spcPct val="90000"/>
              </a:lnSpc>
            </a:pPr>
            <a:r>
              <a:rPr lang="en-US" altLang="en-US" smtClean="0"/>
              <a:t>Speed, registers much faster than memory</a:t>
            </a:r>
          </a:p>
          <a:p>
            <a:pPr lvl="2">
              <a:lnSpc>
                <a:spcPct val="90000"/>
              </a:lnSpc>
            </a:pPr>
            <a:r>
              <a:rPr lang="en-US" altLang="en-US" smtClean="0"/>
              <a:t>Direct access as an operand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Any VR that cannot be mapped into a physical register is said to be </a:t>
            </a:r>
            <a:r>
              <a:rPr lang="en-US" altLang="en-US" u="sng" smtClean="0"/>
              <a:t>spilled</a:t>
            </a:r>
          </a:p>
          <a:p>
            <a:pPr>
              <a:lnSpc>
                <a:spcPct val="90000"/>
              </a:lnSpc>
            </a:pPr>
            <a:r>
              <a:rPr lang="en-US" altLang="en-US" smtClean="0"/>
              <a:t>Questions to answer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What is the minimum number of registers needed to avoid spilling?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Given n registers, is spilling necessary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Find an assignment of virtual registers to physical registers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If there are not enough physical registers, which virtual registers get spilled?</a:t>
            </a:r>
          </a:p>
        </p:txBody>
      </p:sp>
    </p:spTree>
    <p:extLst>
      <p:ext uri="{BB962C8B-B14F-4D97-AF65-F5344CB8AC3E}">
        <p14:creationId xmlns:p14="http://schemas.microsoft.com/office/powerpoint/2010/main" val="3713640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Live Range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Value = definition of a register</a:t>
            </a:r>
          </a:p>
          <a:p>
            <a:r>
              <a:rPr lang="en-US" altLang="en-US" smtClean="0"/>
              <a:t>Live range = Set of operations</a:t>
            </a:r>
          </a:p>
          <a:p>
            <a:pPr lvl="1"/>
            <a:r>
              <a:rPr lang="en-US" altLang="en-US" smtClean="0"/>
              <a:t>1 more or values connected by common uses</a:t>
            </a:r>
          </a:p>
          <a:p>
            <a:pPr lvl="1"/>
            <a:r>
              <a:rPr lang="en-US" altLang="en-US" smtClean="0"/>
              <a:t>A single VR may have several live ranges</a:t>
            </a:r>
            <a:br>
              <a:rPr lang="en-US" altLang="en-US" smtClean="0"/>
            </a:br>
            <a:endParaRPr lang="en-US" altLang="en-US" smtClean="0"/>
          </a:p>
          <a:p>
            <a:r>
              <a:rPr lang="en-US" altLang="en-US" smtClean="0"/>
              <a:t>Live ranges are constructed by taking the intersection of reaching defs and liveness</a:t>
            </a:r>
          </a:p>
          <a:p>
            <a:pPr lvl="1"/>
            <a:r>
              <a:rPr lang="en-US" altLang="en-US" smtClean="0"/>
              <a:t>Initially, a live range consists of a single definition and all ops in a function in which that definition is live</a:t>
            </a:r>
          </a:p>
        </p:txBody>
      </p:sp>
    </p:spTree>
    <p:extLst>
      <p:ext uri="{BB962C8B-B14F-4D97-AF65-F5344CB8AC3E}">
        <p14:creationId xmlns:p14="http://schemas.microsoft.com/office/powerpoint/2010/main" val="1230540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 – Constructing Live Ranges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3581400" y="1752600"/>
            <a:ext cx="10668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1: x = 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2667000" y="2514600"/>
            <a:ext cx="10668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2: x = </a:t>
            </a: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4495800" y="2514600"/>
            <a:ext cx="10668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3:  </a:t>
            </a: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3581400" y="3276600"/>
            <a:ext cx="10668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4: = x </a:t>
            </a: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3581400" y="4038600"/>
            <a:ext cx="10668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5: x = </a:t>
            </a: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4343400" y="4800600"/>
            <a:ext cx="10668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6: x = </a:t>
            </a:r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3581400" y="5486400"/>
            <a:ext cx="10668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7: = x  </a:t>
            </a:r>
          </a:p>
        </p:txBody>
      </p:sp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3581400" y="6248400"/>
            <a:ext cx="10668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8: = x </a:t>
            </a:r>
          </a:p>
        </p:txBody>
      </p:sp>
      <p:sp>
        <p:nvSpPr>
          <p:cNvPr id="11275" name="Line 11"/>
          <p:cNvSpPr>
            <a:spLocks noChangeShapeType="1"/>
          </p:cNvSpPr>
          <p:nvPr/>
        </p:nvSpPr>
        <p:spPr bwMode="auto">
          <a:xfrm flipH="1">
            <a:off x="3276600" y="2133600"/>
            <a:ext cx="762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6" name="Line 12"/>
          <p:cNvSpPr>
            <a:spLocks noChangeShapeType="1"/>
          </p:cNvSpPr>
          <p:nvPr/>
        </p:nvSpPr>
        <p:spPr bwMode="auto">
          <a:xfrm>
            <a:off x="4191000" y="2133600"/>
            <a:ext cx="838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7" name="Line 13"/>
          <p:cNvSpPr>
            <a:spLocks noChangeShapeType="1"/>
          </p:cNvSpPr>
          <p:nvPr/>
        </p:nvSpPr>
        <p:spPr bwMode="auto">
          <a:xfrm flipH="1">
            <a:off x="4267200" y="2895600"/>
            <a:ext cx="762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8" name="Line 14"/>
          <p:cNvSpPr>
            <a:spLocks noChangeShapeType="1"/>
          </p:cNvSpPr>
          <p:nvPr/>
        </p:nvSpPr>
        <p:spPr bwMode="auto">
          <a:xfrm>
            <a:off x="3276600" y="2895600"/>
            <a:ext cx="762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9" name="Line 15"/>
          <p:cNvSpPr>
            <a:spLocks noChangeShapeType="1"/>
          </p:cNvSpPr>
          <p:nvPr/>
        </p:nvSpPr>
        <p:spPr bwMode="auto">
          <a:xfrm>
            <a:off x="4114800" y="36576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0" name="Line 16"/>
          <p:cNvSpPr>
            <a:spLocks noChangeShapeType="1"/>
          </p:cNvSpPr>
          <p:nvPr/>
        </p:nvSpPr>
        <p:spPr bwMode="auto">
          <a:xfrm>
            <a:off x="4191000" y="4419600"/>
            <a:ext cx="685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1" name="Line 17"/>
          <p:cNvSpPr>
            <a:spLocks noChangeShapeType="1"/>
          </p:cNvSpPr>
          <p:nvPr/>
        </p:nvSpPr>
        <p:spPr bwMode="auto">
          <a:xfrm>
            <a:off x="4114800" y="4419600"/>
            <a:ext cx="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2" name="Line 18"/>
          <p:cNvSpPr>
            <a:spLocks noChangeShapeType="1"/>
          </p:cNvSpPr>
          <p:nvPr/>
        </p:nvSpPr>
        <p:spPr bwMode="auto">
          <a:xfrm flipH="1">
            <a:off x="4191000" y="518160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3" name="Line 19"/>
          <p:cNvSpPr>
            <a:spLocks noChangeShapeType="1"/>
          </p:cNvSpPr>
          <p:nvPr/>
        </p:nvSpPr>
        <p:spPr bwMode="auto">
          <a:xfrm>
            <a:off x="4114800" y="58674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4" name="Freeform 20"/>
          <p:cNvSpPr>
            <a:spLocks/>
          </p:cNvSpPr>
          <p:nvPr/>
        </p:nvSpPr>
        <p:spPr bwMode="auto">
          <a:xfrm>
            <a:off x="2984500" y="3797300"/>
            <a:ext cx="977900" cy="2298700"/>
          </a:xfrm>
          <a:custGeom>
            <a:avLst/>
            <a:gdLst>
              <a:gd name="T0" fmla="*/ 2147483646 w 616"/>
              <a:gd name="T1" fmla="*/ 2147483646 h 1448"/>
              <a:gd name="T2" fmla="*/ 2147483646 w 616"/>
              <a:gd name="T3" fmla="*/ 2147483646 h 1448"/>
              <a:gd name="T4" fmla="*/ 2147483646 w 616"/>
              <a:gd name="T5" fmla="*/ 2147483646 h 1448"/>
              <a:gd name="T6" fmla="*/ 2147483646 w 616"/>
              <a:gd name="T7" fmla="*/ 2147483646 h 1448"/>
              <a:gd name="T8" fmla="*/ 2147483646 w 616"/>
              <a:gd name="T9" fmla="*/ 2147483646 h 1448"/>
              <a:gd name="T10" fmla="*/ 2147483646 w 616"/>
              <a:gd name="T11" fmla="*/ 2147483646 h 1448"/>
              <a:gd name="T12" fmla="*/ 2147483646 w 616"/>
              <a:gd name="T13" fmla="*/ 2147483646 h 144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616" h="1448">
                <a:moveTo>
                  <a:pt x="616" y="1304"/>
                </a:moveTo>
                <a:cubicBezTo>
                  <a:pt x="568" y="1344"/>
                  <a:pt x="520" y="1384"/>
                  <a:pt x="472" y="1400"/>
                </a:cubicBezTo>
                <a:cubicBezTo>
                  <a:pt x="424" y="1416"/>
                  <a:pt x="384" y="1448"/>
                  <a:pt x="328" y="1400"/>
                </a:cubicBezTo>
                <a:cubicBezTo>
                  <a:pt x="272" y="1352"/>
                  <a:pt x="184" y="1312"/>
                  <a:pt x="136" y="1112"/>
                </a:cubicBezTo>
                <a:cubicBezTo>
                  <a:pt x="88" y="912"/>
                  <a:pt x="0" y="384"/>
                  <a:pt x="40" y="200"/>
                </a:cubicBezTo>
                <a:cubicBezTo>
                  <a:pt x="80" y="16"/>
                  <a:pt x="280" y="16"/>
                  <a:pt x="376" y="8"/>
                </a:cubicBezTo>
                <a:cubicBezTo>
                  <a:pt x="472" y="0"/>
                  <a:pt x="544" y="76"/>
                  <a:pt x="616" y="152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5" name="Text Box 21"/>
          <p:cNvSpPr txBox="1">
            <a:spLocks noChangeArrowheads="1"/>
          </p:cNvSpPr>
          <p:nvPr/>
        </p:nvSpPr>
        <p:spPr bwMode="auto">
          <a:xfrm>
            <a:off x="4191000" y="5864225"/>
            <a:ext cx="1136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{x}, {5,6}</a:t>
            </a:r>
          </a:p>
        </p:txBody>
      </p:sp>
      <p:sp>
        <p:nvSpPr>
          <p:cNvPr id="11286" name="Text Box 22"/>
          <p:cNvSpPr txBox="1">
            <a:spLocks noChangeArrowheads="1"/>
          </p:cNvSpPr>
          <p:nvPr/>
        </p:nvSpPr>
        <p:spPr bwMode="auto">
          <a:xfrm>
            <a:off x="4648200" y="5254625"/>
            <a:ext cx="965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{x}, {6}</a:t>
            </a:r>
          </a:p>
        </p:txBody>
      </p:sp>
      <p:sp>
        <p:nvSpPr>
          <p:cNvPr id="11287" name="Text Box 23"/>
          <p:cNvSpPr txBox="1">
            <a:spLocks noChangeArrowheads="1"/>
          </p:cNvSpPr>
          <p:nvPr/>
        </p:nvSpPr>
        <p:spPr bwMode="auto">
          <a:xfrm>
            <a:off x="4724400" y="4416425"/>
            <a:ext cx="8509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{}, {5}</a:t>
            </a:r>
          </a:p>
        </p:txBody>
      </p:sp>
      <p:sp>
        <p:nvSpPr>
          <p:cNvPr id="11288" name="Text Box 24"/>
          <p:cNvSpPr txBox="1">
            <a:spLocks noChangeArrowheads="1"/>
          </p:cNvSpPr>
          <p:nvPr/>
        </p:nvSpPr>
        <p:spPr bwMode="auto">
          <a:xfrm>
            <a:off x="3124200" y="4721225"/>
            <a:ext cx="965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{x}, {5}</a:t>
            </a:r>
          </a:p>
        </p:txBody>
      </p:sp>
      <p:sp>
        <p:nvSpPr>
          <p:cNvPr id="11289" name="Text Box 25"/>
          <p:cNvSpPr txBox="1">
            <a:spLocks noChangeArrowheads="1"/>
          </p:cNvSpPr>
          <p:nvPr/>
        </p:nvSpPr>
        <p:spPr bwMode="auto">
          <a:xfrm>
            <a:off x="4114800" y="3654425"/>
            <a:ext cx="1022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{}, {1,2}</a:t>
            </a:r>
          </a:p>
        </p:txBody>
      </p:sp>
      <p:sp>
        <p:nvSpPr>
          <p:cNvPr id="11290" name="Text Box 26"/>
          <p:cNvSpPr txBox="1">
            <a:spLocks noChangeArrowheads="1"/>
          </p:cNvSpPr>
          <p:nvPr/>
        </p:nvSpPr>
        <p:spPr bwMode="auto">
          <a:xfrm>
            <a:off x="2895600" y="2054225"/>
            <a:ext cx="8509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{}, {1}</a:t>
            </a:r>
          </a:p>
        </p:txBody>
      </p:sp>
      <p:sp>
        <p:nvSpPr>
          <p:cNvPr id="11291" name="Text Box 27"/>
          <p:cNvSpPr txBox="1">
            <a:spLocks noChangeArrowheads="1"/>
          </p:cNvSpPr>
          <p:nvPr/>
        </p:nvSpPr>
        <p:spPr bwMode="auto">
          <a:xfrm>
            <a:off x="2667000" y="2968625"/>
            <a:ext cx="965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{x}, {2}</a:t>
            </a:r>
          </a:p>
        </p:txBody>
      </p:sp>
      <p:sp>
        <p:nvSpPr>
          <p:cNvPr id="11292" name="Text Box 28"/>
          <p:cNvSpPr txBox="1">
            <a:spLocks noChangeArrowheads="1"/>
          </p:cNvSpPr>
          <p:nvPr/>
        </p:nvSpPr>
        <p:spPr bwMode="auto">
          <a:xfrm>
            <a:off x="4800600" y="2054225"/>
            <a:ext cx="965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{x}, {1}</a:t>
            </a:r>
          </a:p>
        </p:txBody>
      </p:sp>
      <p:sp>
        <p:nvSpPr>
          <p:cNvPr id="11293" name="Text Box 29"/>
          <p:cNvSpPr txBox="1">
            <a:spLocks noChangeArrowheads="1"/>
          </p:cNvSpPr>
          <p:nvPr/>
        </p:nvSpPr>
        <p:spPr bwMode="auto">
          <a:xfrm>
            <a:off x="4800600" y="2968625"/>
            <a:ext cx="965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{x}, {1}</a:t>
            </a:r>
          </a:p>
        </p:txBody>
      </p:sp>
      <p:sp>
        <p:nvSpPr>
          <p:cNvPr id="11294" name="Text Box 30"/>
          <p:cNvSpPr txBox="1">
            <a:spLocks noChangeArrowheads="1"/>
          </p:cNvSpPr>
          <p:nvPr/>
        </p:nvSpPr>
        <p:spPr bwMode="auto">
          <a:xfrm>
            <a:off x="2057400" y="4568825"/>
            <a:ext cx="1022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{}, {5,6}</a:t>
            </a:r>
          </a:p>
        </p:txBody>
      </p:sp>
      <p:sp>
        <p:nvSpPr>
          <p:cNvPr id="11295" name="Text Box 31"/>
          <p:cNvSpPr txBox="1">
            <a:spLocks noChangeArrowheads="1"/>
          </p:cNvSpPr>
          <p:nvPr/>
        </p:nvSpPr>
        <p:spPr bwMode="auto">
          <a:xfrm>
            <a:off x="381000" y="1597025"/>
            <a:ext cx="1930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{liveness}, {rdefs}</a:t>
            </a:r>
          </a:p>
        </p:txBody>
      </p:sp>
      <p:sp>
        <p:nvSpPr>
          <p:cNvPr id="11296" name="Text Box 32"/>
          <p:cNvSpPr txBox="1">
            <a:spLocks noChangeArrowheads="1"/>
          </p:cNvSpPr>
          <p:nvPr/>
        </p:nvSpPr>
        <p:spPr bwMode="auto">
          <a:xfrm>
            <a:off x="6477000" y="5026025"/>
            <a:ext cx="2354263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LR1 for def 1 = {1,3,4}</a:t>
            </a:r>
          </a:p>
          <a:p>
            <a:r>
              <a:rPr lang="en-US" altLang="en-US">
                <a:solidFill>
                  <a:schemeClr val="tx1"/>
                </a:solidFill>
              </a:rPr>
              <a:t>LR2 for def 2 = {2,4}</a:t>
            </a:r>
          </a:p>
          <a:p>
            <a:r>
              <a:rPr lang="en-US" altLang="en-US">
                <a:solidFill>
                  <a:schemeClr val="tx1"/>
                </a:solidFill>
              </a:rPr>
              <a:t>LR3 for def 5 = {5,7,8}</a:t>
            </a:r>
          </a:p>
          <a:p>
            <a:r>
              <a:rPr lang="en-US" altLang="en-US">
                <a:solidFill>
                  <a:schemeClr val="tx1"/>
                </a:solidFill>
              </a:rPr>
              <a:t>LR4 for def 6 = {6,7,8}</a:t>
            </a:r>
          </a:p>
        </p:txBody>
      </p:sp>
      <p:sp>
        <p:nvSpPr>
          <p:cNvPr id="11297" name="Text Box 33"/>
          <p:cNvSpPr txBox="1">
            <a:spLocks noChangeArrowheads="1"/>
          </p:cNvSpPr>
          <p:nvPr/>
        </p:nvSpPr>
        <p:spPr bwMode="auto">
          <a:xfrm>
            <a:off x="5867400" y="3273425"/>
            <a:ext cx="2749550" cy="146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Each definition is the</a:t>
            </a:r>
          </a:p>
          <a:p>
            <a:r>
              <a:rPr lang="en-US" altLang="en-US">
                <a:solidFill>
                  <a:schemeClr val="tx1"/>
                </a:solidFill>
              </a:rPr>
              <a:t>seed of a live range.</a:t>
            </a:r>
          </a:p>
          <a:p>
            <a:r>
              <a:rPr lang="en-US" altLang="en-US">
                <a:solidFill>
                  <a:schemeClr val="tx1"/>
                </a:solidFill>
              </a:rPr>
              <a:t>Ops are added to the LR</a:t>
            </a:r>
          </a:p>
          <a:p>
            <a:r>
              <a:rPr lang="en-US" altLang="en-US">
                <a:solidFill>
                  <a:schemeClr val="tx1"/>
                </a:solidFill>
              </a:rPr>
              <a:t>where </a:t>
            </a:r>
            <a:r>
              <a:rPr lang="en-US" altLang="en-US" u="sng">
                <a:solidFill>
                  <a:schemeClr val="tx1"/>
                </a:solidFill>
              </a:rPr>
              <a:t>both the defn reaches</a:t>
            </a:r>
          </a:p>
          <a:p>
            <a:r>
              <a:rPr lang="en-US" altLang="en-US" u="sng">
                <a:solidFill>
                  <a:schemeClr val="tx1"/>
                </a:solidFill>
              </a:rPr>
              <a:t>and the variable is live</a:t>
            </a:r>
          </a:p>
        </p:txBody>
      </p:sp>
      <p:sp>
        <p:nvSpPr>
          <p:cNvPr id="11298" name="Line 34"/>
          <p:cNvSpPr>
            <a:spLocks noChangeShapeType="1"/>
          </p:cNvSpPr>
          <p:nvPr/>
        </p:nvSpPr>
        <p:spPr bwMode="auto">
          <a:xfrm>
            <a:off x="1143000" y="1981200"/>
            <a:ext cx="1752600" cy="2286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99" name="Line 35"/>
          <p:cNvSpPr>
            <a:spLocks noChangeShapeType="1"/>
          </p:cNvSpPr>
          <p:nvPr/>
        </p:nvSpPr>
        <p:spPr bwMode="auto">
          <a:xfrm>
            <a:off x="2209800" y="1752600"/>
            <a:ext cx="1219200" cy="304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465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Merging Live Ranges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If 2 live ranges for the same VR overlap, they must be merged to ensure correctness</a:t>
            </a:r>
          </a:p>
          <a:p>
            <a:pPr lvl="1"/>
            <a:r>
              <a:rPr lang="en-US" altLang="en-US" smtClean="0"/>
              <a:t>LRs replaced by a new LR that is the union of the LRs</a:t>
            </a:r>
          </a:p>
          <a:p>
            <a:pPr lvl="1"/>
            <a:r>
              <a:rPr lang="en-US" altLang="en-US" smtClean="0"/>
              <a:t>Multiple defs reaching a common use</a:t>
            </a:r>
          </a:p>
          <a:p>
            <a:pPr lvl="1"/>
            <a:r>
              <a:rPr lang="en-US" altLang="en-US" smtClean="0"/>
              <a:t>Conservatively, all LRs for the same VR could be merged</a:t>
            </a:r>
          </a:p>
          <a:p>
            <a:pPr lvl="2"/>
            <a:r>
              <a:rPr lang="en-US" altLang="en-US" smtClean="0"/>
              <a:t>Makes LRs larger than need be, but done for simplicity</a:t>
            </a:r>
          </a:p>
          <a:p>
            <a:pPr lvl="2"/>
            <a:r>
              <a:rPr lang="en-US" altLang="en-US" smtClean="0"/>
              <a:t>We will not assume this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3733800" y="4648200"/>
            <a:ext cx="1219200" cy="685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r1 = 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5638800" y="4648200"/>
            <a:ext cx="1219200" cy="685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r1 = </a:t>
            </a: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4724400" y="5943600"/>
            <a:ext cx="1219200" cy="685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= r1 </a:t>
            </a:r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>
            <a:off x="4343400" y="5334000"/>
            <a:ext cx="8382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6" name="Line 8"/>
          <p:cNvSpPr>
            <a:spLocks noChangeShapeType="1"/>
          </p:cNvSpPr>
          <p:nvPr/>
        </p:nvSpPr>
        <p:spPr bwMode="auto">
          <a:xfrm flipH="1">
            <a:off x="5486400" y="5334000"/>
            <a:ext cx="7620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144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 – Merging Live Ranges</a:t>
            </a: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3581400" y="1752600"/>
            <a:ext cx="10668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1: x = 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2667000" y="2514600"/>
            <a:ext cx="10668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2: x = </a:t>
            </a: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4495800" y="2514600"/>
            <a:ext cx="10668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3:  </a:t>
            </a: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3581400" y="3276600"/>
            <a:ext cx="10668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4: = x </a:t>
            </a: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3581400" y="4038600"/>
            <a:ext cx="10668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5: x = </a:t>
            </a: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4343400" y="4800600"/>
            <a:ext cx="10668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6: x = </a:t>
            </a:r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3581400" y="5486400"/>
            <a:ext cx="10668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7: = x  </a:t>
            </a:r>
          </a:p>
        </p:txBody>
      </p:sp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3581400" y="6248400"/>
            <a:ext cx="10668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8: = x </a:t>
            </a:r>
          </a:p>
        </p:txBody>
      </p:sp>
      <p:sp>
        <p:nvSpPr>
          <p:cNvPr id="13323" name="Line 11"/>
          <p:cNvSpPr>
            <a:spLocks noChangeShapeType="1"/>
          </p:cNvSpPr>
          <p:nvPr/>
        </p:nvSpPr>
        <p:spPr bwMode="auto">
          <a:xfrm flipH="1">
            <a:off x="3276600" y="2133600"/>
            <a:ext cx="762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4" name="Line 12"/>
          <p:cNvSpPr>
            <a:spLocks noChangeShapeType="1"/>
          </p:cNvSpPr>
          <p:nvPr/>
        </p:nvSpPr>
        <p:spPr bwMode="auto">
          <a:xfrm>
            <a:off x="4191000" y="2133600"/>
            <a:ext cx="838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5" name="Line 13"/>
          <p:cNvSpPr>
            <a:spLocks noChangeShapeType="1"/>
          </p:cNvSpPr>
          <p:nvPr/>
        </p:nvSpPr>
        <p:spPr bwMode="auto">
          <a:xfrm flipH="1">
            <a:off x="4267200" y="2895600"/>
            <a:ext cx="762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6" name="Line 14"/>
          <p:cNvSpPr>
            <a:spLocks noChangeShapeType="1"/>
          </p:cNvSpPr>
          <p:nvPr/>
        </p:nvSpPr>
        <p:spPr bwMode="auto">
          <a:xfrm>
            <a:off x="3276600" y="2895600"/>
            <a:ext cx="762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7" name="Line 15"/>
          <p:cNvSpPr>
            <a:spLocks noChangeShapeType="1"/>
          </p:cNvSpPr>
          <p:nvPr/>
        </p:nvSpPr>
        <p:spPr bwMode="auto">
          <a:xfrm>
            <a:off x="4114800" y="36576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8" name="Line 16"/>
          <p:cNvSpPr>
            <a:spLocks noChangeShapeType="1"/>
          </p:cNvSpPr>
          <p:nvPr/>
        </p:nvSpPr>
        <p:spPr bwMode="auto">
          <a:xfrm>
            <a:off x="4191000" y="4419600"/>
            <a:ext cx="685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9" name="Line 17"/>
          <p:cNvSpPr>
            <a:spLocks noChangeShapeType="1"/>
          </p:cNvSpPr>
          <p:nvPr/>
        </p:nvSpPr>
        <p:spPr bwMode="auto">
          <a:xfrm>
            <a:off x="4114800" y="4419600"/>
            <a:ext cx="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0" name="Line 18"/>
          <p:cNvSpPr>
            <a:spLocks noChangeShapeType="1"/>
          </p:cNvSpPr>
          <p:nvPr/>
        </p:nvSpPr>
        <p:spPr bwMode="auto">
          <a:xfrm flipH="1">
            <a:off x="4191000" y="518160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1" name="Line 19"/>
          <p:cNvSpPr>
            <a:spLocks noChangeShapeType="1"/>
          </p:cNvSpPr>
          <p:nvPr/>
        </p:nvSpPr>
        <p:spPr bwMode="auto">
          <a:xfrm>
            <a:off x="4114800" y="58674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2" name="Freeform 20"/>
          <p:cNvSpPr>
            <a:spLocks/>
          </p:cNvSpPr>
          <p:nvPr/>
        </p:nvSpPr>
        <p:spPr bwMode="auto">
          <a:xfrm>
            <a:off x="2984500" y="3797300"/>
            <a:ext cx="977900" cy="2298700"/>
          </a:xfrm>
          <a:custGeom>
            <a:avLst/>
            <a:gdLst>
              <a:gd name="T0" fmla="*/ 2147483646 w 616"/>
              <a:gd name="T1" fmla="*/ 2147483646 h 1448"/>
              <a:gd name="T2" fmla="*/ 2147483646 w 616"/>
              <a:gd name="T3" fmla="*/ 2147483646 h 1448"/>
              <a:gd name="T4" fmla="*/ 2147483646 w 616"/>
              <a:gd name="T5" fmla="*/ 2147483646 h 1448"/>
              <a:gd name="T6" fmla="*/ 2147483646 w 616"/>
              <a:gd name="T7" fmla="*/ 2147483646 h 1448"/>
              <a:gd name="T8" fmla="*/ 2147483646 w 616"/>
              <a:gd name="T9" fmla="*/ 2147483646 h 1448"/>
              <a:gd name="T10" fmla="*/ 2147483646 w 616"/>
              <a:gd name="T11" fmla="*/ 2147483646 h 1448"/>
              <a:gd name="T12" fmla="*/ 2147483646 w 616"/>
              <a:gd name="T13" fmla="*/ 2147483646 h 144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616" h="1448">
                <a:moveTo>
                  <a:pt x="616" y="1304"/>
                </a:moveTo>
                <a:cubicBezTo>
                  <a:pt x="568" y="1344"/>
                  <a:pt x="520" y="1384"/>
                  <a:pt x="472" y="1400"/>
                </a:cubicBezTo>
                <a:cubicBezTo>
                  <a:pt x="424" y="1416"/>
                  <a:pt x="384" y="1448"/>
                  <a:pt x="328" y="1400"/>
                </a:cubicBezTo>
                <a:cubicBezTo>
                  <a:pt x="272" y="1352"/>
                  <a:pt x="184" y="1312"/>
                  <a:pt x="136" y="1112"/>
                </a:cubicBezTo>
                <a:cubicBezTo>
                  <a:pt x="88" y="912"/>
                  <a:pt x="0" y="384"/>
                  <a:pt x="40" y="200"/>
                </a:cubicBezTo>
                <a:cubicBezTo>
                  <a:pt x="80" y="16"/>
                  <a:pt x="280" y="16"/>
                  <a:pt x="376" y="8"/>
                </a:cubicBezTo>
                <a:cubicBezTo>
                  <a:pt x="472" y="0"/>
                  <a:pt x="544" y="76"/>
                  <a:pt x="616" y="152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3" name="Text Box 21"/>
          <p:cNvSpPr txBox="1">
            <a:spLocks noChangeArrowheads="1"/>
          </p:cNvSpPr>
          <p:nvPr/>
        </p:nvSpPr>
        <p:spPr bwMode="auto">
          <a:xfrm>
            <a:off x="4191000" y="5864225"/>
            <a:ext cx="1136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{x}, {5,6}</a:t>
            </a:r>
          </a:p>
        </p:txBody>
      </p:sp>
      <p:sp>
        <p:nvSpPr>
          <p:cNvPr id="13334" name="Text Box 22"/>
          <p:cNvSpPr txBox="1">
            <a:spLocks noChangeArrowheads="1"/>
          </p:cNvSpPr>
          <p:nvPr/>
        </p:nvSpPr>
        <p:spPr bwMode="auto">
          <a:xfrm>
            <a:off x="4648200" y="5254625"/>
            <a:ext cx="965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{x}, {6}</a:t>
            </a:r>
          </a:p>
        </p:txBody>
      </p:sp>
      <p:sp>
        <p:nvSpPr>
          <p:cNvPr id="13335" name="Text Box 23"/>
          <p:cNvSpPr txBox="1">
            <a:spLocks noChangeArrowheads="1"/>
          </p:cNvSpPr>
          <p:nvPr/>
        </p:nvSpPr>
        <p:spPr bwMode="auto">
          <a:xfrm>
            <a:off x="4724400" y="4416425"/>
            <a:ext cx="8509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{}, {5}</a:t>
            </a:r>
          </a:p>
        </p:txBody>
      </p:sp>
      <p:sp>
        <p:nvSpPr>
          <p:cNvPr id="13336" name="Text Box 24"/>
          <p:cNvSpPr txBox="1">
            <a:spLocks noChangeArrowheads="1"/>
          </p:cNvSpPr>
          <p:nvPr/>
        </p:nvSpPr>
        <p:spPr bwMode="auto">
          <a:xfrm>
            <a:off x="3124200" y="4721225"/>
            <a:ext cx="965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{x}, {5}</a:t>
            </a:r>
          </a:p>
        </p:txBody>
      </p:sp>
      <p:sp>
        <p:nvSpPr>
          <p:cNvPr id="13337" name="Text Box 25"/>
          <p:cNvSpPr txBox="1">
            <a:spLocks noChangeArrowheads="1"/>
          </p:cNvSpPr>
          <p:nvPr/>
        </p:nvSpPr>
        <p:spPr bwMode="auto">
          <a:xfrm>
            <a:off x="4114800" y="3654425"/>
            <a:ext cx="1022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{}, {1,2}</a:t>
            </a:r>
          </a:p>
        </p:txBody>
      </p:sp>
      <p:sp>
        <p:nvSpPr>
          <p:cNvPr id="13338" name="Text Box 26"/>
          <p:cNvSpPr txBox="1">
            <a:spLocks noChangeArrowheads="1"/>
          </p:cNvSpPr>
          <p:nvPr/>
        </p:nvSpPr>
        <p:spPr bwMode="auto">
          <a:xfrm>
            <a:off x="2895600" y="2054225"/>
            <a:ext cx="8509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{}, {1}</a:t>
            </a:r>
          </a:p>
        </p:txBody>
      </p:sp>
      <p:sp>
        <p:nvSpPr>
          <p:cNvPr id="13339" name="Text Box 27"/>
          <p:cNvSpPr txBox="1">
            <a:spLocks noChangeArrowheads="1"/>
          </p:cNvSpPr>
          <p:nvPr/>
        </p:nvSpPr>
        <p:spPr bwMode="auto">
          <a:xfrm>
            <a:off x="2667000" y="2968625"/>
            <a:ext cx="965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{x}, {2}</a:t>
            </a:r>
          </a:p>
        </p:txBody>
      </p:sp>
      <p:sp>
        <p:nvSpPr>
          <p:cNvPr id="13340" name="Text Box 28"/>
          <p:cNvSpPr txBox="1">
            <a:spLocks noChangeArrowheads="1"/>
          </p:cNvSpPr>
          <p:nvPr/>
        </p:nvSpPr>
        <p:spPr bwMode="auto">
          <a:xfrm>
            <a:off x="4800600" y="2054225"/>
            <a:ext cx="965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{x}, {1}</a:t>
            </a:r>
          </a:p>
        </p:txBody>
      </p:sp>
      <p:sp>
        <p:nvSpPr>
          <p:cNvPr id="13341" name="Text Box 29"/>
          <p:cNvSpPr txBox="1">
            <a:spLocks noChangeArrowheads="1"/>
          </p:cNvSpPr>
          <p:nvPr/>
        </p:nvSpPr>
        <p:spPr bwMode="auto">
          <a:xfrm>
            <a:off x="4800600" y="2968625"/>
            <a:ext cx="965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{x}, {1}</a:t>
            </a:r>
          </a:p>
        </p:txBody>
      </p:sp>
      <p:sp>
        <p:nvSpPr>
          <p:cNvPr id="13342" name="Text Box 30"/>
          <p:cNvSpPr txBox="1">
            <a:spLocks noChangeArrowheads="1"/>
          </p:cNvSpPr>
          <p:nvPr/>
        </p:nvSpPr>
        <p:spPr bwMode="auto">
          <a:xfrm>
            <a:off x="2057400" y="4568825"/>
            <a:ext cx="1022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{}, {5,6}</a:t>
            </a:r>
          </a:p>
        </p:txBody>
      </p:sp>
      <p:sp>
        <p:nvSpPr>
          <p:cNvPr id="13343" name="Text Box 31"/>
          <p:cNvSpPr txBox="1">
            <a:spLocks noChangeArrowheads="1"/>
          </p:cNvSpPr>
          <p:nvPr/>
        </p:nvSpPr>
        <p:spPr bwMode="auto">
          <a:xfrm>
            <a:off x="381000" y="1597025"/>
            <a:ext cx="1930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{liveness}, {rdefs}</a:t>
            </a:r>
          </a:p>
        </p:txBody>
      </p:sp>
      <p:sp>
        <p:nvSpPr>
          <p:cNvPr id="13344" name="Text Box 32"/>
          <p:cNvSpPr txBox="1">
            <a:spLocks noChangeArrowheads="1"/>
          </p:cNvSpPr>
          <p:nvPr/>
        </p:nvSpPr>
        <p:spPr bwMode="auto">
          <a:xfrm>
            <a:off x="6324600" y="1749425"/>
            <a:ext cx="2354263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LR1 for def 1 = {1,3,4}</a:t>
            </a:r>
          </a:p>
          <a:p>
            <a:r>
              <a:rPr lang="en-US" altLang="en-US">
                <a:solidFill>
                  <a:schemeClr val="tx1"/>
                </a:solidFill>
              </a:rPr>
              <a:t>LR2 for def 2 = {2,4}</a:t>
            </a:r>
          </a:p>
          <a:p>
            <a:r>
              <a:rPr lang="en-US" altLang="en-US">
                <a:solidFill>
                  <a:schemeClr val="tx1"/>
                </a:solidFill>
              </a:rPr>
              <a:t>LR3 for def 5 = {5,7,8}</a:t>
            </a:r>
          </a:p>
          <a:p>
            <a:r>
              <a:rPr lang="en-US" altLang="en-US">
                <a:solidFill>
                  <a:schemeClr val="tx1"/>
                </a:solidFill>
              </a:rPr>
              <a:t>LR4 for def 6 = {6,7,8}</a:t>
            </a:r>
          </a:p>
        </p:txBody>
      </p:sp>
      <p:sp>
        <p:nvSpPr>
          <p:cNvPr id="13345" name="AutoShape 33"/>
          <p:cNvSpPr>
            <a:spLocks noChangeArrowheads="1"/>
          </p:cNvSpPr>
          <p:nvPr/>
        </p:nvSpPr>
        <p:spPr bwMode="auto">
          <a:xfrm>
            <a:off x="7239000" y="3200400"/>
            <a:ext cx="533400" cy="762000"/>
          </a:xfrm>
          <a:prstGeom prst="downArrow">
            <a:avLst>
              <a:gd name="adj1" fmla="val 50000"/>
              <a:gd name="adj2" fmla="val 35714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3346" name="Text Box 34"/>
          <p:cNvSpPr txBox="1">
            <a:spLocks noChangeArrowheads="1"/>
          </p:cNvSpPr>
          <p:nvPr/>
        </p:nvSpPr>
        <p:spPr bwMode="auto">
          <a:xfrm>
            <a:off x="6308725" y="4229100"/>
            <a:ext cx="2152650" cy="146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Merge LR1 and LR2,</a:t>
            </a:r>
          </a:p>
          <a:p>
            <a:r>
              <a:rPr lang="en-US" altLang="en-US">
                <a:solidFill>
                  <a:schemeClr val="tx1"/>
                </a:solidFill>
              </a:rPr>
              <a:t>LR3 and LR4</a:t>
            </a:r>
          </a:p>
          <a:p>
            <a:endParaRPr lang="en-US" altLang="en-US">
              <a:solidFill>
                <a:schemeClr val="tx1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LR5 = {1,2,3,4}</a:t>
            </a:r>
          </a:p>
          <a:p>
            <a:r>
              <a:rPr lang="en-US" altLang="en-US">
                <a:solidFill>
                  <a:schemeClr val="tx1"/>
                </a:solidFill>
              </a:rPr>
              <a:t>LR6 = {5,6,7,8}</a:t>
            </a:r>
          </a:p>
        </p:txBody>
      </p:sp>
    </p:spTree>
    <p:extLst>
      <p:ext uri="{BB962C8B-B14F-4D97-AF65-F5344CB8AC3E}">
        <p14:creationId xmlns:p14="http://schemas.microsoft.com/office/powerpoint/2010/main" val="1869616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Interference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Two live ranges interfere if they share one or more ops in common</a:t>
            </a:r>
          </a:p>
          <a:p>
            <a:pPr lvl="1"/>
            <a:r>
              <a:rPr lang="en-US" altLang="en-US" smtClean="0"/>
              <a:t>Thus, they cannot occupy the same physical register</a:t>
            </a:r>
          </a:p>
          <a:p>
            <a:pPr lvl="1"/>
            <a:r>
              <a:rPr lang="en-US" altLang="en-US" smtClean="0"/>
              <a:t>Or a live value would be lost</a:t>
            </a:r>
          </a:p>
          <a:p>
            <a:r>
              <a:rPr lang="en-US" altLang="en-US" smtClean="0"/>
              <a:t>Interference graph</a:t>
            </a:r>
          </a:p>
          <a:p>
            <a:pPr lvl="1"/>
            <a:r>
              <a:rPr lang="en-US" altLang="en-US" smtClean="0"/>
              <a:t>Undirected graph where</a:t>
            </a:r>
          </a:p>
          <a:p>
            <a:pPr lvl="2"/>
            <a:r>
              <a:rPr lang="en-US" altLang="en-US" smtClean="0"/>
              <a:t>Nodes are live ranges</a:t>
            </a:r>
          </a:p>
          <a:p>
            <a:pPr lvl="2"/>
            <a:r>
              <a:rPr lang="en-US" altLang="en-US" smtClean="0"/>
              <a:t>There is an edge between 2 nodes if the live ranges interfere</a:t>
            </a:r>
          </a:p>
          <a:p>
            <a:pPr lvl="1"/>
            <a:r>
              <a:rPr lang="en-US" altLang="en-US" smtClean="0"/>
              <a:t>What’s not represented by this graph</a:t>
            </a:r>
          </a:p>
          <a:p>
            <a:pPr lvl="2"/>
            <a:r>
              <a:rPr lang="en-US" altLang="en-US" smtClean="0"/>
              <a:t>Extent of interference between the LRs</a:t>
            </a:r>
          </a:p>
          <a:p>
            <a:pPr lvl="2"/>
            <a:r>
              <a:rPr lang="en-US" altLang="en-US" smtClean="0"/>
              <a:t>Where in the program is the interference</a:t>
            </a:r>
          </a:p>
        </p:txBody>
      </p:sp>
    </p:spTree>
    <p:extLst>
      <p:ext uri="{BB962C8B-B14F-4D97-AF65-F5344CB8AC3E}">
        <p14:creationId xmlns:p14="http://schemas.microsoft.com/office/powerpoint/2010/main" val="2351485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Announcements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41475"/>
            <a:ext cx="8077200" cy="5216525"/>
          </a:xfrm>
        </p:spPr>
        <p:txBody>
          <a:bodyPr/>
          <a:lstStyle/>
          <a:p>
            <a:r>
              <a:rPr lang="en-US" altLang="en-US" sz="2000" dirty="0" smtClean="0"/>
              <a:t>Project proposal meeting signups – </a:t>
            </a:r>
            <a:r>
              <a:rPr lang="en-US" altLang="en-US" sz="2000" dirty="0" smtClean="0">
                <a:solidFill>
                  <a:srgbClr val="FF0000"/>
                </a:solidFill>
              </a:rPr>
              <a:t>No class next week!</a:t>
            </a:r>
          </a:p>
          <a:p>
            <a:pPr lvl="1"/>
            <a:r>
              <a:rPr lang="en-US" altLang="en-US" sz="1600" dirty="0" smtClean="0"/>
              <a:t>10 minute Zoom meeting (GSI link) with Naveen, </a:t>
            </a:r>
            <a:r>
              <a:rPr lang="en-US" altLang="en-US" sz="1600" dirty="0" err="1" smtClean="0"/>
              <a:t>Rishika</a:t>
            </a:r>
            <a:r>
              <a:rPr lang="en-US" altLang="en-US" sz="1600" dirty="0" smtClean="0"/>
              <a:t>, and I</a:t>
            </a:r>
          </a:p>
          <a:p>
            <a:pPr lvl="2"/>
            <a:r>
              <a:rPr lang="en-US" altLang="en-US" sz="1400" dirty="0" smtClean="0">
                <a:solidFill>
                  <a:srgbClr val="FF0000"/>
                </a:solidFill>
              </a:rPr>
              <a:t>Show up 5 </a:t>
            </a:r>
            <a:r>
              <a:rPr lang="en-US" altLang="en-US" sz="1400" dirty="0" err="1" smtClean="0">
                <a:solidFill>
                  <a:srgbClr val="FF0000"/>
                </a:solidFill>
              </a:rPr>
              <a:t>mins</a:t>
            </a:r>
            <a:r>
              <a:rPr lang="en-US" altLang="en-US" sz="1400" dirty="0" smtClean="0">
                <a:solidFill>
                  <a:srgbClr val="FF0000"/>
                </a:solidFill>
              </a:rPr>
              <a:t> early so you are ready to go, strict meeting timings</a:t>
            </a:r>
          </a:p>
          <a:p>
            <a:pPr lvl="1"/>
            <a:r>
              <a:rPr lang="en-US" altLang="en-US" sz="1600" dirty="0" smtClean="0"/>
              <a:t>Planned for Oct 20 (10am-12pm), Oct </a:t>
            </a:r>
            <a:r>
              <a:rPr lang="en-US" altLang="en-US" sz="1600" smtClean="0"/>
              <a:t>21 </a:t>
            </a:r>
            <a:r>
              <a:rPr lang="en-US" altLang="en-US" sz="1600" smtClean="0"/>
              <a:t>(</a:t>
            </a:r>
            <a:r>
              <a:rPr lang="en-US" altLang="en-US" sz="1600" smtClean="0"/>
              <a:t>2:30-4pm</a:t>
            </a:r>
            <a:r>
              <a:rPr lang="en-US" altLang="en-US" sz="1600" smtClean="0"/>
              <a:t>), </a:t>
            </a:r>
            <a:r>
              <a:rPr lang="en-US" altLang="en-US" sz="1600" dirty="0" smtClean="0"/>
              <a:t>Oct 23 (10am-12pm)</a:t>
            </a:r>
          </a:p>
          <a:p>
            <a:pPr lvl="1"/>
            <a:r>
              <a:rPr lang="en-US" altLang="en-US" sz="1600" dirty="0" smtClean="0"/>
              <a:t>Each group should sign up ASAP for a slot on the EECS 583 calendar</a:t>
            </a:r>
          </a:p>
          <a:p>
            <a:r>
              <a:rPr lang="en-US" altLang="en-US" sz="2000" dirty="0" smtClean="0"/>
              <a:t>Midterm Exam – Wed Oct 29 (2 weeks from today)</a:t>
            </a:r>
          </a:p>
          <a:p>
            <a:pPr lvl="1"/>
            <a:r>
              <a:rPr lang="en-US" altLang="en-US" sz="1600" dirty="0"/>
              <a:t>Exam review – </a:t>
            </a:r>
            <a:r>
              <a:rPr lang="en-US" altLang="en-US" sz="1600" dirty="0" smtClean="0"/>
              <a:t>Mon Oct 27</a:t>
            </a:r>
          </a:p>
          <a:p>
            <a:pPr lvl="1"/>
            <a:r>
              <a:rPr lang="en-US" altLang="en-US" sz="1600" dirty="0" smtClean="0"/>
              <a:t>Exam scope: Covers all lecture material through today’s class</a:t>
            </a:r>
            <a:endParaRPr lang="en-US" altLang="en-US" sz="1600" dirty="0"/>
          </a:p>
          <a:p>
            <a:pPr lvl="1"/>
            <a:r>
              <a:rPr lang="en-US" altLang="en-US" sz="1600" dirty="0" smtClean="0"/>
              <a:t>Exam format: Hybrid (Virtual or in-person) </a:t>
            </a:r>
          </a:p>
          <a:p>
            <a:pPr lvl="2"/>
            <a:r>
              <a:rPr lang="en-US" altLang="en-US" sz="1600" dirty="0" smtClean="0"/>
              <a:t>In-person (1500 EECS): 10:30-12:15, walk outside to get questions answered</a:t>
            </a:r>
            <a:endParaRPr lang="en-US" altLang="en-US" sz="1400" dirty="0" smtClean="0">
              <a:solidFill>
                <a:srgbClr val="FF0000"/>
              </a:solidFill>
            </a:endParaRPr>
          </a:p>
          <a:p>
            <a:pPr lvl="2"/>
            <a:r>
              <a:rPr lang="en-US" altLang="en-US" sz="1600" dirty="0" smtClean="0"/>
              <a:t>Virtual: 10:30-12:15 + 15 </a:t>
            </a:r>
            <a:r>
              <a:rPr lang="en-US" altLang="en-US" sz="1600" dirty="0" err="1" smtClean="0"/>
              <a:t>mins</a:t>
            </a:r>
            <a:r>
              <a:rPr lang="en-US" altLang="en-US" sz="1600" dirty="0" smtClean="0"/>
              <a:t> extra time (Extra time for printing, scanning, uploading), post private questions on piazza to get answers</a:t>
            </a:r>
          </a:p>
          <a:p>
            <a:pPr lvl="2"/>
            <a:r>
              <a:rPr lang="en-US" altLang="en-US" sz="1600" dirty="0" smtClean="0"/>
              <a:t>Piazza questions answered up to 12:15</a:t>
            </a:r>
          </a:p>
          <a:p>
            <a:r>
              <a:rPr lang="en-US" altLang="en-US" sz="2000" dirty="0" smtClean="0"/>
              <a:t>Today’s </a:t>
            </a:r>
            <a:r>
              <a:rPr lang="en-US" altLang="en-US" sz="2000" dirty="0"/>
              <a:t>class reading</a:t>
            </a:r>
          </a:p>
          <a:p>
            <a:pPr lvl="1"/>
            <a:r>
              <a:rPr lang="en-US" altLang="en-US" sz="1800" dirty="0" smtClean="0"/>
              <a:t>“</a:t>
            </a:r>
            <a:r>
              <a:rPr lang="en-US" altLang="en-US" sz="1800" dirty="0"/>
              <a:t>Register Allocation and Spilling Via Graph Coloring,” G. </a:t>
            </a:r>
            <a:r>
              <a:rPr lang="en-US" altLang="en-US" sz="1800" dirty="0" err="1"/>
              <a:t>Chaitin</a:t>
            </a:r>
            <a:r>
              <a:rPr lang="en-US" altLang="en-US" sz="1800" dirty="0"/>
              <a:t>, Proc. 1982 SIGPLAN Symposium on Compiler Construction, 1982.</a:t>
            </a:r>
          </a:p>
          <a:p>
            <a:endParaRPr lang="en-US" altLang="en-US" sz="2200" dirty="0" smtClean="0"/>
          </a:p>
          <a:p>
            <a:pPr lvl="1"/>
            <a:endParaRPr lang="en-US" altLang="en-US" sz="1600" dirty="0" smtClean="0"/>
          </a:p>
          <a:p>
            <a:pPr lvl="1">
              <a:buFontTx/>
              <a:buNone/>
            </a:pPr>
            <a:endParaRPr lang="en-US" altLang="en-US" sz="1800" dirty="0" smtClean="0"/>
          </a:p>
          <a:p>
            <a:pPr lvl="1"/>
            <a:endParaRPr lang="en-US" altLang="en-US" dirty="0" smtClean="0">
              <a:latin typeface="Arial" panose="020B0604020202020204" pitchFamily="34" charset="0"/>
            </a:endParaRPr>
          </a:p>
          <a:p>
            <a:pPr lvl="1"/>
            <a:endParaRPr lang="en-US" altLang="en-US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 – Interference Graph</a:t>
            </a: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2743200" y="2133600"/>
            <a:ext cx="1676400" cy="1066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1: a = load()</a:t>
            </a:r>
          </a:p>
          <a:p>
            <a:pPr algn="ctr"/>
            <a:r>
              <a:rPr lang="en-US" altLang="en-US"/>
              <a:t>2: b = load()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1295400" y="3581400"/>
            <a:ext cx="1676400" cy="1066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3: c = load()</a:t>
            </a:r>
          </a:p>
          <a:p>
            <a:pPr algn="ctr"/>
            <a:r>
              <a:rPr lang="en-US" altLang="en-US"/>
              <a:t>4: d = b + c</a:t>
            </a:r>
          </a:p>
          <a:p>
            <a:pPr algn="ctr"/>
            <a:r>
              <a:rPr lang="en-US" altLang="en-US"/>
              <a:t>5: e = d - 3</a:t>
            </a: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4038600" y="3581400"/>
            <a:ext cx="1676400" cy="1066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6: f = a * b</a:t>
            </a:r>
          </a:p>
          <a:p>
            <a:pPr algn="ctr"/>
            <a:r>
              <a:rPr lang="en-US" altLang="en-US"/>
              <a:t>7: e = f + c</a:t>
            </a:r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2667000" y="5257800"/>
            <a:ext cx="1676400" cy="1066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8: g = a + e</a:t>
            </a:r>
          </a:p>
          <a:p>
            <a:pPr algn="ctr"/>
            <a:r>
              <a:rPr lang="en-US" altLang="en-US"/>
              <a:t>9: store(g)</a:t>
            </a:r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 flipH="1">
            <a:off x="2133600" y="3200400"/>
            <a:ext cx="1219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>
            <a:off x="3733800" y="3200400"/>
            <a:ext cx="1219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9" name="Line 9"/>
          <p:cNvSpPr>
            <a:spLocks noChangeShapeType="1"/>
          </p:cNvSpPr>
          <p:nvPr/>
        </p:nvSpPr>
        <p:spPr bwMode="auto">
          <a:xfrm>
            <a:off x="2133600" y="4648200"/>
            <a:ext cx="11430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0" name="Line 10"/>
          <p:cNvSpPr>
            <a:spLocks noChangeShapeType="1"/>
          </p:cNvSpPr>
          <p:nvPr/>
        </p:nvSpPr>
        <p:spPr bwMode="auto">
          <a:xfrm flipH="1">
            <a:off x="3810000" y="4648200"/>
            <a:ext cx="11430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1" name="Oval 11"/>
          <p:cNvSpPr>
            <a:spLocks noChangeArrowheads="1"/>
          </p:cNvSpPr>
          <p:nvPr/>
        </p:nvSpPr>
        <p:spPr bwMode="auto">
          <a:xfrm>
            <a:off x="6629400" y="40386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a</a:t>
            </a:r>
          </a:p>
        </p:txBody>
      </p:sp>
      <p:sp>
        <p:nvSpPr>
          <p:cNvPr id="15372" name="Oval 12"/>
          <p:cNvSpPr>
            <a:spLocks noChangeArrowheads="1"/>
          </p:cNvSpPr>
          <p:nvPr/>
        </p:nvSpPr>
        <p:spPr bwMode="auto">
          <a:xfrm>
            <a:off x="7086600" y="62484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g</a:t>
            </a:r>
          </a:p>
        </p:txBody>
      </p:sp>
      <p:sp>
        <p:nvSpPr>
          <p:cNvPr id="15373" name="Oval 13"/>
          <p:cNvSpPr>
            <a:spLocks noChangeArrowheads="1"/>
          </p:cNvSpPr>
          <p:nvPr/>
        </p:nvSpPr>
        <p:spPr bwMode="auto">
          <a:xfrm>
            <a:off x="6172200" y="48006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c</a:t>
            </a:r>
          </a:p>
        </p:txBody>
      </p:sp>
      <p:sp>
        <p:nvSpPr>
          <p:cNvPr id="15374" name="Oval 14"/>
          <p:cNvSpPr>
            <a:spLocks noChangeArrowheads="1"/>
          </p:cNvSpPr>
          <p:nvPr/>
        </p:nvSpPr>
        <p:spPr bwMode="auto">
          <a:xfrm>
            <a:off x="7924800" y="59436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f</a:t>
            </a:r>
          </a:p>
        </p:txBody>
      </p:sp>
      <p:sp>
        <p:nvSpPr>
          <p:cNvPr id="15375" name="Oval 15"/>
          <p:cNvSpPr>
            <a:spLocks noChangeArrowheads="1"/>
          </p:cNvSpPr>
          <p:nvPr/>
        </p:nvSpPr>
        <p:spPr bwMode="auto">
          <a:xfrm>
            <a:off x="8077200" y="48768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d</a:t>
            </a:r>
          </a:p>
        </p:txBody>
      </p:sp>
      <p:sp>
        <p:nvSpPr>
          <p:cNvPr id="15376" name="Oval 16"/>
          <p:cNvSpPr>
            <a:spLocks noChangeArrowheads="1"/>
          </p:cNvSpPr>
          <p:nvPr/>
        </p:nvSpPr>
        <p:spPr bwMode="auto">
          <a:xfrm>
            <a:off x="7467600" y="40386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b</a:t>
            </a:r>
          </a:p>
        </p:txBody>
      </p:sp>
      <p:sp>
        <p:nvSpPr>
          <p:cNvPr id="15377" name="Oval 17"/>
          <p:cNvSpPr>
            <a:spLocks noChangeArrowheads="1"/>
          </p:cNvSpPr>
          <p:nvPr/>
        </p:nvSpPr>
        <p:spPr bwMode="auto">
          <a:xfrm>
            <a:off x="6324600" y="57150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e</a:t>
            </a:r>
          </a:p>
        </p:txBody>
      </p:sp>
      <p:sp>
        <p:nvSpPr>
          <p:cNvPr id="15378" name="Text Box 18"/>
          <p:cNvSpPr txBox="1">
            <a:spLocks noChangeArrowheads="1"/>
          </p:cNvSpPr>
          <p:nvPr/>
        </p:nvSpPr>
        <p:spPr bwMode="auto">
          <a:xfrm>
            <a:off x="6096000" y="1597025"/>
            <a:ext cx="2525713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lr(a) = {1,2,3,4,5,6,7,8}</a:t>
            </a:r>
          </a:p>
          <a:p>
            <a:r>
              <a:rPr lang="en-US" altLang="en-US"/>
              <a:t>lr(b) = {2,3,4,6}</a:t>
            </a:r>
          </a:p>
          <a:p>
            <a:r>
              <a:rPr lang="en-US" altLang="en-US"/>
              <a:t>lr(c) = {1,2,3,4,5,6,7,8,9}</a:t>
            </a:r>
          </a:p>
          <a:p>
            <a:r>
              <a:rPr lang="en-US" altLang="en-US"/>
              <a:t>lr(d) = {4,5}</a:t>
            </a:r>
          </a:p>
          <a:p>
            <a:r>
              <a:rPr lang="en-US" altLang="en-US"/>
              <a:t>lr(e) = {5,7,8}</a:t>
            </a:r>
          </a:p>
          <a:p>
            <a:r>
              <a:rPr lang="en-US" altLang="en-US"/>
              <a:t>lr(f) = {6,7}</a:t>
            </a:r>
          </a:p>
          <a:p>
            <a:r>
              <a:rPr lang="en-US" altLang="en-US"/>
              <a:t>lr{g} = {8,9}</a:t>
            </a:r>
          </a:p>
        </p:txBody>
      </p:sp>
      <p:sp>
        <p:nvSpPr>
          <p:cNvPr id="15379" name="Freeform 19"/>
          <p:cNvSpPr>
            <a:spLocks/>
          </p:cNvSpPr>
          <p:nvPr/>
        </p:nvSpPr>
        <p:spPr bwMode="auto">
          <a:xfrm>
            <a:off x="698500" y="1587500"/>
            <a:ext cx="2755900" cy="5041900"/>
          </a:xfrm>
          <a:custGeom>
            <a:avLst/>
            <a:gdLst>
              <a:gd name="T0" fmla="*/ 2147483646 w 1736"/>
              <a:gd name="T1" fmla="*/ 2147483646 h 3176"/>
              <a:gd name="T2" fmla="*/ 2147483646 w 1736"/>
              <a:gd name="T3" fmla="*/ 2147483646 h 3176"/>
              <a:gd name="T4" fmla="*/ 2147483646 w 1736"/>
              <a:gd name="T5" fmla="*/ 2147483646 h 3176"/>
              <a:gd name="T6" fmla="*/ 2147483646 w 1736"/>
              <a:gd name="T7" fmla="*/ 2147483646 h 3176"/>
              <a:gd name="T8" fmla="*/ 2147483646 w 1736"/>
              <a:gd name="T9" fmla="*/ 2147483646 h 3176"/>
              <a:gd name="T10" fmla="*/ 2147483646 w 1736"/>
              <a:gd name="T11" fmla="*/ 2147483646 h 3176"/>
              <a:gd name="T12" fmla="*/ 2147483646 w 1736"/>
              <a:gd name="T13" fmla="*/ 2147483646 h 3176"/>
              <a:gd name="T14" fmla="*/ 2147483646 w 1736"/>
              <a:gd name="T15" fmla="*/ 2147483646 h 3176"/>
              <a:gd name="T16" fmla="*/ 2147483646 w 1736"/>
              <a:gd name="T17" fmla="*/ 2147483646 h 317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736" h="3176">
                <a:moveTo>
                  <a:pt x="1720" y="2984"/>
                </a:moveTo>
                <a:cubicBezTo>
                  <a:pt x="1728" y="3020"/>
                  <a:pt x="1736" y="3056"/>
                  <a:pt x="1624" y="3080"/>
                </a:cubicBezTo>
                <a:cubicBezTo>
                  <a:pt x="1512" y="3104"/>
                  <a:pt x="1288" y="3176"/>
                  <a:pt x="1048" y="3128"/>
                </a:cubicBezTo>
                <a:cubicBezTo>
                  <a:pt x="808" y="3080"/>
                  <a:pt x="344" y="3064"/>
                  <a:pt x="184" y="2792"/>
                </a:cubicBezTo>
                <a:cubicBezTo>
                  <a:pt x="24" y="2520"/>
                  <a:pt x="96" y="1896"/>
                  <a:pt x="88" y="1496"/>
                </a:cubicBezTo>
                <a:cubicBezTo>
                  <a:pt x="80" y="1096"/>
                  <a:pt x="0" y="632"/>
                  <a:pt x="136" y="392"/>
                </a:cubicBezTo>
                <a:cubicBezTo>
                  <a:pt x="272" y="152"/>
                  <a:pt x="680" y="112"/>
                  <a:pt x="904" y="56"/>
                </a:cubicBezTo>
                <a:cubicBezTo>
                  <a:pt x="1128" y="0"/>
                  <a:pt x="1344" y="8"/>
                  <a:pt x="1480" y="56"/>
                </a:cubicBezTo>
                <a:cubicBezTo>
                  <a:pt x="1616" y="104"/>
                  <a:pt x="1668" y="224"/>
                  <a:pt x="1720" y="3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0" name="Line 20"/>
          <p:cNvSpPr>
            <a:spLocks noChangeShapeType="1"/>
          </p:cNvSpPr>
          <p:nvPr/>
        </p:nvSpPr>
        <p:spPr bwMode="auto">
          <a:xfrm flipV="1">
            <a:off x="6477000" y="4419600"/>
            <a:ext cx="228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1" name="Line 21"/>
          <p:cNvSpPr>
            <a:spLocks noChangeShapeType="1"/>
          </p:cNvSpPr>
          <p:nvPr/>
        </p:nvSpPr>
        <p:spPr bwMode="auto">
          <a:xfrm flipV="1">
            <a:off x="6553200" y="4419600"/>
            <a:ext cx="10668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2" name="Line 22"/>
          <p:cNvSpPr>
            <a:spLocks noChangeShapeType="1"/>
          </p:cNvSpPr>
          <p:nvPr/>
        </p:nvSpPr>
        <p:spPr bwMode="auto">
          <a:xfrm>
            <a:off x="6553200" y="5105400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3" name="Line 23"/>
          <p:cNvSpPr>
            <a:spLocks noChangeShapeType="1"/>
          </p:cNvSpPr>
          <p:nvPr/>
        </p:nvSpPr>
        <p:spPr bwMode="auto">
          <a:xfrm>
            <a:off x="6477000" y="5105400"/>
            <a:ext cx="144780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4" name="Line 24"/>
          <p:cNvSpPr>
            <a:spLocks noChangeShapeType="1"/>
          </p:cNvSpPr>
          <p:nvPr/>
        </p:nvSpPr>
        <p:spPr bwMode="auto">
          <a:xfrm>
            <a:off x="6400800" y="5181600"/>
            <a:ext cx="76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5" name="Line 25"/>
          <p:cNvSpPr>
            <a:spLocks noChangeShapeType="1"/>
          </p:cNvSpPr>
          <p:nvPr/>
        </p:nvSpPr>
        <p:spPr bwMode="auto">
          <a:xfrm>
            <a:off x="6477000" y="5181600"/>
            <a:ext cx="7620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6" name="Line 26"/>
          <p:cNvSpPr>
            <a:spLocks noChangeShapeType="1"/>
          </p:cNvSpPr>
          <p:nvPr/>
        </p:nvSpPr>
        <p:spPr bwMode="auto">
          <a:xfrm>
            <a:off x="7010400" y="42672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7" name="Line 27"/>
          <p:cNvSpPr>
            <a:spLocks noChangeShapeType="1"/>
          </p:cNvSpPr>
          <p:nvPr/>
        </p:nvSpPr>
        <p:spPr bwMode="auto">
          <a:xfrm>
            <a:off x="6934200" y="4343400"/>
            <a:ext cx="12192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8" name="Line 28"/>
          <p:cNvSpPr>
            <a:spLocks noChangeShapeType="1"/>
          </p:cNvSpPr>
          <p:nvPr/>
        </p:nvSpPr>
        <p:spPr bwMode="auto">
          <a:xfrm>
            <a:off x="6934200" y="4419600"/>
            <a:ext cx="1143000" cy="1524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9" name="Line 29"/>
          <p:cNvSpPr>
            <a:spLocks noChangeShapeType="1"/>
          </p:cNvSpPr>
          <p:nvPr/>
        </p:nvSpPr>
        <p:spPr bwMode="auto">
          <a:xfrm>
            <a:off x="6858000" y="4419600"/>
            <a:ext cx="381000" cy="1828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0" name="Line 30"/>
          <p:cNvSpPr>
            <a:spLocks noChangeShapeType="1"/>
          </p:cNvSpPr>
          <p:nvPr/>
        </p:nvSpPr>
        <p:spPr bwMode="auto">
          <a:xfrm flipH="1">
            <a:off x="6553200" y="4419600"/>
            <a:ext cx="228600" cy="1295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1" name="Line 31"/>
          <p:cNvSpPr>
            <a:spLocks noChangeShapeType="1"/>
          </p:cNvSpPr>
          <p:nvPr/>
        </p:nvSpPr>
        <p:spPr bwMode="auto">
          <a:xfrm>
            <a:off x="7772400" y="4343400"/>
            <a:ext cx="457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2" name="Line 32"/>
          <p:cNvSpPr>
            <a:spLocks noChangeShapeType="1"/>
          </p:cNvSpPr>
          <p:nvPr/>
        </p:nvSpPr>
        <p:spPr bwMode="auto">
          <a:xfrm>
            <a:off x="7696200" y="4419600"/>
            <a:ext cx="381000" cy="1524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3" name="Line 33"/>
          <p:cNvSpPr>
            <a:spLocks noChangeShapeType="1"/>
          </p:cNvSpPr>
          <p:nvPr/>
        </p:nvSpPr>
        <p:spPr bwMode="auto">
          <a:xfrm flipH="1">
            <a:off x="6705600" y="5257800"/>
            <a:ext cx="14478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4" name="Line 34"/>
          <p:cNvSpPr>
            <a:spLocks noChangeShapeType="1"/>
          </p:cNvSpPr>
          <p:nvPr/>
        </p:nvSpPr>
        <p:spPr bwMode="auto">
          <a:xfrm>
            <a:off x="6705600" y="5867400"/>
            <a:ext cx="1219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799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Graph Coloring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A graph is </a:t>
            </a:r>
            <a:r>
              <a:rPr lang="en-US" altLang="en-US" u="sng" smtClean="0"/>
              <a:t>n-colorable</a:t>
            </a:r>
            <a:r>
              <a:rPr lang="en-US" altLang="en-US" smtClean="0"/>
              <a:t> if every node in the graph can be colored with one of the n colors such that 2 adjacent nodes do not have the same color</a:t>
            </a:r>
          </a:p>
          <a:p>
            <a:pPr lvl="1"/>
            <a:r>
              <a:rPr lang="en-US" altLang="en-US" smtClean="0"/>
              <a:t>Model register allocation as graph coloring</a:t>
            </a:r>
          </a:p>
          <a:p>
            <a:pPr lvl="1"/>
            <a:r>
              <a:rPr lang="en-US" altLang="en-US" smtClean="0"/>
              <a:t>Use the fewest colors (physical registers)</a:t>
            </a:r>
          </a:p>
          <a:p>
            <a:pPr lvl="1"/>
            <a:r>
              <a:rPr lang="en-US" altLang="en-US" smtClean="0"/>
              <a:t>Spilling is necessary if the graph is not n-colorable where n is the number of physical registers</a:t>
            </a:r>
          </a:p>
          <a:p>
            <a:r>
              <a:rPr lang="en-US" altLang="en-US" smtClean="0"/>
              <a:t>Optimal graph coloring is NP-complete for n &gt; 2</a:t>
            </a:r>
          </a:p>
          <a:p>
            <a:pPr lvl="1"/>
            <a:r>
              <a:rPr lang="en-US" altLang="en-US" smtClean="0"/>
              <a:t>Use heuristics proposed by compiler developers</a:t>
            </a:r>
          </a:p>
          <a:p>
            <a:pPr lvl="2"/>
            <a:r>
              <a:rPr lang="en-US" altLang="en-US" smtClean="0"/>
              <a:t>“Register Allocation Via Coloring”, G. Chaitin et al, 1981</a:t>
            </a:r>
          </a:p>
          <a:p>
            <a:pPr lvl="2"/>
            <a:r>
              <a:rPr lang="en-US" altLang="en-US" smtClean="0"/>
              <a:t>“Improvement to Graph Coloring Register Allocation”, P. Briggs et al, 1989</a:t>
            </a:r>
          </a:p>
          <a:p>
            <a:pPr lvl="1"/>
            <a:r>
              <a:rPr lang="en-US" altLang="en-US" b="1" u="sng" smtClean="0"/>
              <a:t>Observation</a:t>
            </a:r>
            <a:r>
              <a:rPr lang="en-US" altLang="en-US" smtClean="0"/>
              <a:t> – a node with degree &lt; n in the interference can always be successfully colored given its neighbors colors</a:t>
            </a:r>
          </a:p>
          <a:p>
            <a:pPr lvl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111782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Coloring Algorithm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mtClean="0"/>
              <a:t>1. While any node, x, has &lt; n neighbors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Remove x and its edges from the graph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Push x onto a stack</a:t>
            </a:r>
          </a:p>
          <a:p>
            <a:pPr>
              <a:lnSpc>
                <a:spcPct val="90000"/>
              </a:lnSpc>
            </a:pPr>
            <a:r>
              <a:rPr lang="en-US" altLang="en-US" smtClean="0"/>
              <a:t>2. If the remaining graph is non-empty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Compute cost of spilling each node (live range)</a:t>
            </a:r>
          </a:p>
          <a:p>
            <a:pPr lvl="2">
              <a:lnSpc>
                <a:spcPct val="90000"/>
              </a:lnSpc>
            </a:pPr>
            <a:r>
              <a:rPr lang="en-US" altLang="en-US" smtClean="0"/>
              <a:t>For each reference to the register in the live range</a:t>
            </a:r>
          </a:p>
          <a:p>
            <a:pPr lvl="3">
              <a:lnSpc>
                <a:spcPct val="90000"/>
              </a:lnSpc>
            </a:pPr>
            <a:r>
              <a:rPr lang="en-US" altLang="en-US" smtClean="0"/>
              <a:t>Cost +=  (execution frequency * spill cost)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Let NB(x) = number of neighbors of x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Remove node x that has the smallest cost(x) / NB(x)</a:t>
            </a:r>
          </a:p>
          <a:p>
            <a:pPr lvl="2">
              <a:lnSpc>
                <a:spcPct val="90000"/>
              </a:lnSpc>
            </a:pPr>
            <a:r>
              <a:rPr lang="en-US" altLang="en-US" smtClean="0"/>
              <a:t>Push x onto a stack (mark as spilled)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Go back to step 1</a:t>
            </a:r>
          </a:p>
          <a:p>
            <a:pPr>
              <a:lnSpc>
                <a:spcPct val="90000"/>
              </a:lnSpc>
            </a:pPr>
            <a:r>
              <a:rPr lang="en-US" altLang="en-US" smtClean="0"/>
              <a:t>While stack is non-empty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Pop x from the stack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If x’s neighbors are assigned fewer than R colors, then assign x any unsigned color, else leave x uncolored</a:t>
            </a:r>
          </a:p>
        </p:txBody>
      </p:sp>
    </p:spTree>
    <p:extLst>
      <p:ext uri="{BB962C8B-B14F-4D97-AF65-F5344CB8AC3E}">
        <p14:creationId xmlns:p14="http://schemas.microsoft.com/office/powerpoint/2010/main" val="2456068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7924800" cy="615950"/>
          </a:xfrm>
        </p:spPr>
        <p:txBody>
          <a:bodyPr/>
          <a:lstStyle/>
          <a:p>
            <a:r>
              <a:rPr lang="en-US" altLang="en-US" smtClean="0"/>
              <a:t>Example – Finding Number of Needed Colors</a:t>
            </a: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1447800" y="3733800"/>
            <a:ext cx="457200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A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2286000" y="2895600"/>
            <a:ext cx="457200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B</a:t>
            </a: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2286000" y="3733800"/>
            <a:ext cx="457200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E</a:t>
            </a: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2286000" y="4572000"/>
            <a:ext cx="457200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D</a:t>
            </a: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3124200" y="3733800"/>
            <a:ext cx="457200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C</a:t>
            </a:r>
          </a:p>
        </p:txBody>
      </p:sp>
      <p:sp>
        <p:nvSpPr>
          <p:cNvPr id="18440" name="Line 8"/>
          <p:cNvSpPr>
            <a:spLocks noChangeShapeType="1"/>
          </p:cNvSpPr>
          <p:nvPr/>
        </p:nvSpPr>
        <p:spPr bwMode="auto">
          <a:xfrm flipV="1">
            <a:off x="1905000" y="3352800"/>
            <a:ext cx="381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1" name="Line 9"/>
          <p:cNvSpPr>
            <a:spLocks noChangeShapeType="1"/>
          </p:cNvSpPr>
          <p:nvPr/>
        </p:nvSpPr>
        <p:spPr bwMode="auto">
          <a:xfrm>
            <a:off x="2743200" y="3352800"/>
            <a:ext cx="381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2" name="Line 10"/>
          <p:cNvSpPr>
            <a:spLocks noChangeShapeType="1"/>
          </p:cNvSpPr>
          <p:nvPr/>
        </p:nvSpPr>
        <p:spPr bwMode="auto">
          <a:xfrm>
            <a:off x="1905000" y="4191000"/>
            <a:ext cx="381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3" name="Line 11"/>
          <p:cNvSpPr>
            <a:spLocks noChangeShapeType="1"/>
          </p:cNvSpPr>
          <p:nvPr/>
        </p:nvSpPr>
        <p:spPr bwMode="auto">
          <a:xfrm flipV="1">
            <a:off x="2743200" y="4191000"/>
            <a:ext cx="381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4" name="Line 12"/>
          <p:cNvSpPr>
            <a:spLocks noChangeShapeType="1"/>
          </p:cNvSpPr>
          <p:nvPr/>
        </p:nvSpPr>
        <p:spPr bwMode="auto">
          <a:xfrm>
            <a:off x="1905000" y="39624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5" name="Line 13"/>
          <p:cNvSpPr>
            <a:spLocks noChangeShapeType="1"/>
          </p:cNvSpPr>
          <p:nvPr/>
        </p:nvSpPr>
        <p:spPr bwMode="auto">
          <a:xfrm>
            <a:off x="2743200" y="39624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6" name="Text Box 14"/>
          <p:cNvSpPr txBox="1">
            <a:spLocks noChangeArrowheads="1"/>
          </p:cNvSpPr>
          <p:nvPr/>
        </p:nvSpPr>
        <p:spPr bwMode="auto">
          <a:xfrm>
            <a:off x="3429000" y="1673225"/>
            <a:ext cx="4679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How many colors are needed to color this graph?</a:t>
            </a:r>
          </a:p>
        </p:txBody>
      </p:sp>
      <p:sp>
        <p:nvSpPr>
          <p:cNvPr id="18447" name="Text Box 15"/>
          <p:cNvSpPr txBox="1">
            <a:spLocks noChangeArrowheads="1"/>
          </p:cNvSpPr>
          <p:nvPr/>
        </p:nvSpPr>
        <p:spPr bwMode="auto">
          <a:xfrm>
            <a:off x="4267200" y="3425825"/>
            <a:ext cx="4268788" cy="2563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Try n=1, no, cannot remove any nodes</a:t>
            </a:r>
          </a:p>
          <a:p>
            <a:endParaRPr lang="en-US" altLang="en-US">
              <a:solidFill>
                <a:schemeClr val="tx1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Try n=2, no again, cannot remove any nodes</a:t>
            </a:r>
          </a:p>
          <a:p>
            <a:endParaRPr lang="en-US" altLang="en-US">
              <a:solidFill>
                <a:schemeClr val="tx1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Try n=3,</a:t>
            </a:r>
          </a:p>
          <a:p>
            <a:r>
              <a:rPr lang="en-US" altLang="en-US">
                <a:solidFill>
                  <a:schemeClr val="tx1"/>
                </a:solidFill>
              </a:rPr>
              <a:t>	Remove B</a:t>
            </a:r>
          </a:p>
          <a:p>
            <a:r>
              <a:rPr lang="en-US" altLang="en-US">
                <a:solidFill>
                  <a:schemeClr val="tx1"/>
                </a:solidFill>
              </a:rPr>
              <a:t>	Then can remove A, C</a:t>
            </a:r>
          </a:p>
          <a:p>
            <a:r>
              <a:rPr lang="en-US" altLang="en-US">
                <a:solidFill>
                  <a:schemeClr val="tx1"/>
                </a:solidFill>
              </a:rPr>
              <a:t>	Then can remove D, E</a:t>
            </a:r>
          </a:p>
          <a:p>
            <a:r>
              <a:rPr lang="en-US" altLang="en-US">
                <a:solidFill>
                  <a:schemeClr val="tx1"/>
                </a:solidFill>
              </a:rPr>
              <a:t>	Thus it is 3-colorable</a:t>
            </a:r>
          </a:p>
        </p:txBody>
      </p:sp>
      <p:sp>
        <p:nvSpPr>
          <p:cNvPr id="18448" name="Line 16"/>
          <p:cNvSpPr>
            <a:spLocks noChangeShapeType="1"/>
          </p:cNvSpPr>
          <p:nvPr/>
        </p:nvSpPr>
        <p:spPr bwMode="auto">
          <a:xfrm>
            <a:off x="2514600" y="41910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788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 – Do a 3-Coloring</a:t>
            </a:r>
          </a:p>
        </p:txBody>
      </p:sp>
      <p:sp>
        <p:nvSpPr>
          <p:cNvPr id="19459" name="Oval 3"/>
          <p:cNvSpPr>
            <a:spLocks noChangeArrowheads="1"/>
          </p:cNvSpPr>
          <p:nvPr/>
        </p:nvSpPr>
        <p:spPr bwMode="auto">
          <a:xfrm>
            <a:off x="1676400" y="18288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a</a:t>
            </a:r>
          </a:p>
        </p:txBody>
      </p:sp>
      <p:sp>
        <p:nvSpPr>
          <p:cNvPr id="19460" name="Oval 4"/>
          <p:cNvSpPr>
            <a:spLocks noChangeArrowheads="1"/>
          </p:cNvSpPr>
          <p:nvPr/>
        </p:nvSpPr>
        <p:spPr bwMode="auto">
          <a:xfrm>
            <a:off x="2133600" y="40386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g</a:t>
            </a:r>
          </a:p>
        </p:txBody>
      </p:sp>
      <p:sp>
        <p:nvSpPr>
          <p:cNvPr id="19461" name="Oval 5"/>
          <p:cNvSpPr>
            <a:spLocks noChangeArrowheads="1"/>
          </p:cNvSpPr>
          <p:nvPr/>
        </p:nvSpPr>
        <p:spPr bwMode="auto">
          <a:xfrm>
            <a:off x="1219200" y="25908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c</a:t>
            </a:r>
          </a:p>
        </p:txBody>
      </p:sp>
      <p:sp>
        <p:nvSpPr>
          <p:cNvPr id="19462" name="Oval 6"/>
          <p:cNvSpPr>
            <a:spLocks noChangeArrowheads="1"/>
          </p:cNvSpPr>
          <p:nvPr/>
        </p:nvSpPr>
        <p:spPr bwMode="auto">
          <a:xfrm>
            <a:off x="2971800" y="37338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f</a:t>
            </a:r>
          </a:p>
        </p:txBody>
      </p:sp>
      <p:sp>
        <p:nvSpPr>
          <p:cNvPr id="19463" name="Oval 7"/>
          <p:cNvSpPr>
            <a:spLocks noChangeArrowheads="1"/>
          </p:cNvSpPr>
          <p:nvPr/>
        </p:nvSpPr>
        <p:spPr bwMode="auto">
          <a:xfrm>
            <a:off x="3124200" y="26670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d</a:t>
            </a:r>
          </a:p>
        </p:txBody>
      </p:sp>
      <p:sp>
        <p:nvSpPr>
          <p:cNvPr id="19464" name="Oval 8"/>
          <p:cNvSpPr>
            <a:spLocks noChangeArrowheads="1"/>
          </p:cNvSpPr>
          <p:nvPr/>
        </p:nvSpPr>
        <p:spPr bwMode="auto">
          <a:xfrm>
            <a:off x="2514600" y="18288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b</a:t>
            </a:r>
          </a:p>
        </p:txBody>
      </p:sp>
      <p:sp>
        <p:nvSpPr>
          <p:cNvPr id="19465" name="Oval 9"/>
          <p:cNvSpPr>
            <a:spLocks noChangeArrowheads="1"/>
          </p:cNvSpPr>
          <p:nvPr/>
        </p:nvSpPr>
        <p:spPr bwMode="auto">
          <a:xfrm>
            <a:off x="1371600" y="35052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e</a:t>
            </a:r>
          </a:p>
        </p:txBody>
      </p:sp>
      <p:sp>
        <p:nvSpPr>
          <p:cNvPr id="19466" name="Line 10"/>
          <p:cNvSpPr>
            <a:spLocks noChangeShapeType="1"/>
          </p:cNvSpPr>
          <p:nvPr/>
        </p:nvSpPr>
        <p:spPr bwMode="auto">
          <a:xfrm flipV="1">
            <a:off x="1524000" y="2209800"/>
            <a:ext cx="228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7" name="Line 11"/>
          <p:cNvSpPr>
            <a:spLocks noChangeShapeType="1"/>
          </p:cNvSpPr>
          <p:nvPr/>
        </p:nvSpPr>
        <p:spPr bwMode="auto">
          <a:xfrm flipV="1">
            <a:off x="1600200" y="2209800"/>
            <a:ext cx="10668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8" name="Line 12"/>
          <p:cNvSpPr>
            <a:spLocks noChangeShapeType="1"/>
          </p:cNvSpPr>
          <p:nvPr/>
        </p:nvSpPr>
        <p:spPr bwMode="auto">
          <a:xfrm>
            <a:off x="1600200" y="2895600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9" name="Line 13"/>
          <p:cNvSpPr>
            <a:spLocks noChangeShapeType="1"/>
          </p:cNvSpPr>
          <p:nvPr/>
        </p:nvSpPr>
        <p:spPr bwMode="auto">
          <a:xfrm>
            <a:off x="1524000" y="2895600"/>
            <a:ext cx="144780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0" name="Line 14"/>
          <p:cNvSpPr>
            <a:spLocks noChangeShapeType="1"/>
          </p:cNvSpPr>
          <p:nvPr/>
        </p:nvSpPr>
        <p:spPr bwMode="auto">
          <a:xfrm>
            <a:off x="1524000" y="2971800"/>
            <a:ext cx="7620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1" name="Line 15"/>
          <p:cNvSpPr>
            <a:spLocks noChangeShapeType="1"/>
          </p:cNvSpPr>
          <p:nvPr/>
        </p:nvSpPr>
        <p:spPr bwMode="auto">
          <a:xfrm>
            <a:off x="2057400" y="20574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2" name="Line 16"/>
          <p:cNvSpPr>
            <a:spLocks noChangeShapeType="1"/>
          </p:cNvSpPr>
          <p:nvPr/>
        </p:nvSpPr>
        <p:spPr bwMode="auto">
          <a:xfrm>
            <a:off x="1981200" y="2133600"/>
            <a:ext cx="12192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3" name="Line 17"/>
          <p:cNvSpPr>
            <a:spLocks noChangeShapeType="1"/>
          </p:cNvSpPr>
          <p:nvPr/>
        </p:nvSpPr>
        <p:spPr bwMode="auto">
          <a:xfrm>
            <a:off x="1981200" y="2209800"/>
            <a:ext cx="1143000" cy="1524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4" name="Line 18"/>
          <p:cNvSpPr>
            <a:spLocks noChangeShapeType="1"/>
          </p:cNvSpPr>
          <p:nvPr/>
        </p:nvSpPr>
        <p:spPr bwMode="auto">
          <a:xfrm>
            <a:off x="1905000" y="2209800"/>
            <a:ext cx="381000" cy="1828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5" name="Line 19"/>
          <p:cNvSpPr>
            <a:spLocks noChangeShapeType="1"/>
          </p:cNvSpPr>
          <p:nvPr/>
        </p:nvSpPr>
        <p:spPr bwMode="auto">
          <a:xfrm flipH="1">
            <a:off x="1600200" y="2209800"/>
            <a:ext cx="228600" cy="1295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6" name="Line 20"/>
          <p:cNvSpPr>
            <a:spLocks noChangeShapeType="1"/>
          </p:cNvSpPr>
          <p:nvPr/>
        </p:nvSpPr>
        <p:spPr bwMode="auto">
          <a:xfrm>
            <a:off x="2819400" y="2133600"/>
            <a:ext cx="457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7" name="Line 21"/>
          <p:cNvSpPr>
            <a:spLocks noChangeShapeType="1"/>
          </p:cNvSpPr>
          <p:nvPr/>
        </p:nvSpPr>
        <p:spPr bwMode="auto">
          <a:xfrm>
            <a:off x="2743200" y="2209800"/>
            <a:ext cx="381000" cy="1524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8" name="Line 22"/>
          <p:cNvSpPr>
            <a:spLocks noChangeShapeType="1"/>
          </p:cNvSpPr>
          <p:nvPr/>
        </p:nvSpPr>
        <p:spPr bwMode="auto">
          <a:xfrm flipH="1">
            <a:off x="1752600" y="3048000"/>
            <a:ext cx="14478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9" name="Line 23"/>
          <p:cNvSpPr>
            <a:spLocks noChangeShapeType="1"/>
          </p:cNvSpPr>
          <p:nvPr/>
        </p:nvSpPr>
        <p:spPr bwMode="auto">
          <a:xfrm>
            <a:off x="1752600" y="3657600"/>
            <a:ext cx="1219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0" name="Text Box 24"/>
          <p:cNvSpPr txBox="1">
            <a:spLocks noChangeArrowheads="1"/>
          </p:cNvSpPr>
          <p:nvPr/>
        </p:nvSpPr>
        <p:spPr bwMode="auto">
          <a:xfrm>
            <a:off x="762000" y="5562600"/>
            <a:ext cx="78422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		a	b	c	d	e	f	g</a:t>
            </a:r>
          </a:p>
          <a:p>
            <a:r>
              <a:rPr lang="en-US" altLang="en-US"/>
              <a:t>cost		225	200	175	150	200	50	200</a:t>
            </a:r>
          </a:p>
          <a:p>
            <a:r>
              <a:rPr lang="en-US" altLang="en-US"/>
              <a:t>neighbors		6	4	5	4	3	4	2</a:t>
            </a:r>
          </a:p>
          <a:p>
            <a:r>
              <a:rPr lang="en-US" altLang="en-US"/>
              <a:t>cost/n		37.5	50	35	37.5	66.7	12.5	100</a:t>
            </a:r>
          </a:p>
        </p:txBody>
      </p:sp>
      <p:sp>
        <p:nvSpPr>
          <p:cNvPr id="19481" name="Text Box 25"/>
          <p:cNvSpPr txBox="1">
            <a:spLocks noChangeArrowheads="1"/>
          </p:cNvSpPr>
          <p:nvPr/>
        </p:nvSpPr>
        <p:spPr bwMode="auto">
          <a:xfrm>
            <a:off x="3962400" y="1749425"/>
            <a:ext cx="2459038" cy="3514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lr(a) = {1,2,3,4,5,6,7,8}</a:t>
            </a:r>
          </a:p>
          <a:p>
            <a:r>
              <a:rPr lang="en-US" altLang="en-US" sz="1600">
                <a:solidFill>
                  <a:schemeClr val="tx1"/>
                </a:solidFill>
              </a:rPr>
              <a:t>	refs(a) = {1,6,8}</a:t>
            </a:r>
          </a:p>
          <a:p>
            <a:r>
              <a:rPr lang="en-US" altLang="en-US" sz="1600">
                <a:solidFill>
                  <a:schemeClr val="tx1"/>
                </a:solidFill>
              </a:rPr>
              <a:t>lr(b) = {2,3,4,6}</a:t>
            </a:r>
          </a:p>
          <a:p>
            <a:r>
              <a:rPr lang="en-US" altLang="en-US" sz="1600">
                <a:solidFill>
                  <a:schemeClr val="tx1"/>
                </a:solidFill>
              </a:rPr>
              <a:t>	refs(b) = {2,4,6}</a:t>
            </a:r>
          </a:p>
          <a:p>
            <a:r>
              <a:rPr lang="en-US" altLang="en-US" sz="1600">
                <a:solidFill>
                  <a:schemeClr val="tx1"/>
                </a:solidFill>
              </a:rPr>
              <a:t>lr(c) = {1,2,3,4,5,6,7,8,9}</a:t>
            </a:r>
          </a:p>
          <a:p>
            <a:r>
              <a:rPr lang="en-US" altLang="en-US" sz="1600">
                <a:solidFill>
                  <a:schemeClr val="tx1"/>
                </a:solidFill>
              </a:rPr>
              <a:t>	refs(c) = {3,4,7}</a:t>
            </a:r>
          </a:p>
          <a:p>
            <a:r>
              <a:rPr lang="en-US" altLang="en-US" sz="1600">
                <a:solidFill>
                  <a:schemeClr val="tx1"/>
                </a:solidFill>
              </a:rPr>
              <a:t>lr(d) = {4,5}</a:t>
            </a:r>
          </a:p>
          <a:p>
            <a:r>
              <a:rPr lang="en-US" altLang="en-US" sz="1600">
                <a:solidFill>
                  <a:schemeClr val="tx1"/>
                </a:solidFill>
              </a:rPr>
              <a:t>	refs(d) = {4,5}</a:t>
            </a:r>
          </a:p>
          <a:p>
            <a:r>
              <a:rPr lang="en-US" altLang="en-US" sz="1600">
                <a:solidFill>
                  <a:schemeClr val="tx1"/>
                </a:solidFill>
              </a:rPr>
              <a:t>lr(e) = {5,7,8}</a:t>
            </a:r>
          </a:p>
          <a:p>
            <a:r>
              <a:rPr lang="en-US" altLang="en-US" sz="1600">
                <a:solidFill>
                  <a:schemeClr val="tx1"/>
                </a:solidFill>
              </a:rPr>
              <a:t>	refs(e) = {5,7,8}</a:t>
            </a:r>
          </a:p>
          <a:p>
            <a:r>
              <a:rPr lang="en-US" altLang="en-US" sz="1600">
                <a:solidFill>
                  <a:schemeClr val="tx1"/>
                </a:solidFill>
              </a:rPr>
              <a:t>lr(f) = {6,7}</a:t>
            </a:r>
          </a:p>
          <a:p>
            <a:r>
              <a:rPr lang="en-US" altLang="en-US" sz="1600">
                <a:solidFill>
                  <a:schemeClr val="tx1"/>
                </a:solidFill>
              </a:rPr>
              <a:t>	refs(f) = {6,7}</a:t>
            </a:r>
          </a:p>
          <a:p>
            <a:r>
              <a:rPr lang="en-US" altLang="en-US" sz="1600">
                <a:solidFill>
                  <a:schemeClr val="tx1"/>
                </a:solidFill>
              </a:rPr>
              <a:t>lr{g} = {8,9}</a:t>
            </a:r>
          </a:p>
          <a:p>
            <a:r>
              <a:rPr lang="en-US" altLang="en-US" sz="1600">
                <a:solidFill>
                  <a:schemeClr val="tx1"/>
                </a:solidFill>
              </a:rPr>
              <a:t>	refs(g) = {8,9}</a:t>
            </a:r>
          </a:p>
        </p:txBody>
      </p:sp>
      <p:sp>
        <p:nvSpPr>
          <p:cNvPr id="19482" name="Text Box 26"/>
          <p:cNvSpPr txBox="1">
            <a:spLocks noChangeArrowheads="1"/>
          </p:cNvSpPr>
          <p:nvPr/>
        </p:nvSpPr>
        <p:spPr bwMode="auto">
          <a:xfrm>
            <a:off x="6934200" y="2130425"/>
            <a:ext cx="1397000" cy="2563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Profile freqs</a:t>
            </a:r>
          </a:p>
          <a:p>
            <a:r>
              <a:rPr lang="en-US" altLang="en-US"/>
              <a:t>1,2 = 100</a:t>
            </a:r>
          </a:p>
          <a:p>
            <a:r>
              <a:rPr lang="en-US" altLang="en-US"/>
              <a:t>3,4,5 = 75</a:t>
            </a:r>
          </a:p>
          <a:p>
            <a:r>
              <a:rPr lang="en-US" altLang="en-US"/>
              <a:t>6,7 = 25</a:t>
            </a:r>
          </a:p>
          <a:p>
            <a:r>
              <a:rPr lang="en-US" altLang="en-US"/>
              <a:t>8,9 = 100</a:t>
            </a:r>
          </a:p>
          <a:p>
            <a:endParaRPr lang="en-US" altLang="en-US"/>
          </a:p>
          <a:p>
            <a:r>
              <a:rPr lang="en-US" altLang="en-US"/>
              <a:t>Assume each</a:t>
            </a:r>
          </a:p>
          <a:p>
            <a:r>
              <a:rPr lang="en-US" altLang="en-US"/>
              <a:t>spill requires</a:t>
            </a:r>
          </a:p>
          <a:p>
            <a:r>
              <a:rPr lang="en-US" altLang="en-US"/>
              <a:t>1 operation</a:t>
            </a:r>
          </a:p>
        </p:txBody>
      </p:sp>
    </p:spTree>
    <p:extLst>
      <p:ext uri="{BB962C8B-B14F-4D97-AF65-F5344CB8AC3E}">
        <p14:creationId xmlns:p14="http://schemas.microsoft.com/office/powerpoint/2010/main" val="2859227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 – Do a 3-Coloring (2)</a:t>
            </a:r>
          </a:p>
        </p:txBody>
      </p:sp>
      <p:sp>
        <p:nvSpPr>
          <p:cNvPr id="20483" name="Oval 3"/>
          <p:cNvSpPr>
            <a:spLocks noChangeArrowheads="1"/>
          </p:cNvSpPr>
          <p:nvPr/>
        </p:nvSpPr>
        <p:spPr bwMode="auto">
          <a:xfrm>
            <a:off x="1752600" y="39624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a</a:t>
            </a:r>
          </a:p>
        </p:txBody>
      </p:sp>
      <p:sp>
        <p:nvSpPr>
          <p:cNvPr id="20484" name="Oval 4"/>
          <p:cNvSpPr>
            <a:spLocks noChangeArrowheads="1"/>
          </p:cNvSpPr>
          <p:nvPr/>
        </p:nvSpPr>
        <p:spPr bwMode="auto">
          <a:xfrm>
            <a:off x="2209800" y="61722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g</a:t>
            </a:r>
          </a:p>
        </p:txBody>
      </p:sp>
      <p:sp>
        <p:nvSpPr>
          <p:cNvPr id="20485" name="Oval 5"/>
          <p:cNvSpPr>
            <a:spLocks noChangeArrowheads="1"/>
          </p:cNvSpPr>
          <p:nvPr/>
        </p:nvSpPr>
        <p:spPr bwMode="auto">
          <a:xfrm>
            <a:off x="1295400" y="47244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c</a:t>
            </a:r>
          </a:p>
        </p:txBody>
      </p:sp>
      <p:sp>
        <p:nvSpPr>
          <p:cNvPr id="20486" name="Oval 6"/>
          <p:cNvSpPr>
            <a:spLocks noChangeArrowheads="1"/>
          </p:cNvSpPr>
          <p:nvPr/>
        </p:nvSpPr>
        <p:spPr bwMode="auto">
          <a:xfrm>
            <a:off x="3048000" y="58674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f</a:t>
            </a:r>
          </a:p>
        </p:txBody>
      </p:sp>
      <p:sp>
        <p:nvSpPr>
          <p:cNvPr id="20487" name="Oval 7"/>
          <p:cNvSpPr>
            <a:spLocks noChangeArrowheads="1"/>
          </p:cNvSpPr>
          <p:nvPr/>
        </p:nvSpPr>
        <p:spPr bwMode="auto">
          <a:xfrm>
            <a:off x="3200400" y="48006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d</a:t>
            </a:r>
          </a:p>
        </p:txBody>
      </p:sp>
      <p:sp>
        <p:nvSpPr>
          <p:cNvPr id="20488" name="Oval 8"/>
          <p:cNvSpPr>
            <a:spLocks noChangeArrowheads="1"/>
          </p:cNvSpPr>
          <p:nvPr/>
        </p:nvSpPr>
        <p:spPr bwMode="auto">
          <a:xfrm>
            <a:off x="2590800" y="39624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b</a:t>
            </a:r>
          </a:p>
        </p:txBody>
      </p:sp>
      <p:sp>
        <p:nvSpPr>
          <p:cNvPr id="20489" name="Oval 9"/>
          <p:cNvSpPr>
            <a:spLocks noChangeArrowheads="1"/>
          </p:cNvSpPr>
          <p:nvPr/>
        </p:nvSpPr>
        <p:spPr bwMode="auto">
          <a:xfrm>
            <a:off x="1447800" y="56388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e</a:t>
            </a:r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 flipV="1">
            <a:off x="1600200" y="4343400"/>
            <a:ext cx="228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 flipV="1">
            <a:off x="1676400" y="4343400"/>
            <a:ext cx="10668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>
            <a:off x="1676400" y="5029200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3" name="Line 13"/>
          <p:cNvSpPr>
            <a:spLocks noChangeShapeType="1"/>
          </p:cNvSpPr>
          <p:nvPr/>
        </p:nvSpPr>
        <p:spPr bwMode="auto">
          <a:xfrm>
            <a:off x="1600200" y="5029200"/>
            <a:ext cx="144780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4" name="Line 14"/>
          <p:cNvSpPr>
            <a:spLocks noChangeShapeType="1"/>
          </p:cNvSpPr>
          <p:nvPr/>
        </p:nvSpPr>
        <p:spPr bwMode="auto">
          <a:xfrm>
            <a:off x="1600200" y="5105400"/>
            <a:ext cx="7620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5" name="Line 15"/>
          <p:cNvSpPr>
            <a:spLocks noChangeShapeType="1"/>
          </p:cNvSpPr>
          <p:nvPr/>
        </p:nvSpPr>
        <p:spPr bwMode="auto">
          <a:xfrm>
            <a:off x="2133600" y="41910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6" name="Line 16"/>
          <p:cNvSpPr>
            <a:spLocks noChangeShapeType="1"/>
          </p:cNvSpPr>
          <p:nvPr/>
        </p:nvSpPr>
        <p:spPr bwMode="auto">
          <a:xfrm>
            <a:off x="2057400" y="4267200"/>
            <a:ext cx="12192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7" name="Line 17"/>
          <p:cNvSpPr>
            <a:spLocks noChangeShapeType="1"/>
          </p:cNvSpPr>
          <p:nvPr/>
        </p:nvSpPr>
        <p:spPr bwMode="auto">
          <a:xfrm>
            <a:off x="2057400" y="4343400"/>
            <a:ext cx="1143000" cy="1524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8" name="Line 18"/>
          <p:cNvSpPr>
            <a:spLocks noChangeShapeType="1"/>
          </p:cNvSpPr>
          <p:nvPr/>
        </p:nvSpPr>
        <p:spPr bwMode="auto">
          <a:xfrm>
            <a:off x="1981200" y="4343400"/>
            <a:ext cx="381000" cy="1828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9" name="Line 19"/>
          <p:cNvSpPr>
            <a:spLocks noChangeShapeType="1"/>
          </p:cNvSpPr>
          <p:nvPr/>
        </p:nvSpPr>
        <p:spPr bwMode="auto">
          <a:xfrm flipH="1">
            <a:off x="1676400" y="4343400"/>
            <a:ext cx="228600" cy="1295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0" name="Line 20"/>
          <p:cNvSpPr>
            <a:spLocks noChangeShapeType="1"/>
          </p:cNvSpPr>
          <p:nvPr/>
        </p:nvSpPr>
        <p:spPr bwMode="auto">
          <a:xfrm>
            <a:off x="2895600" y="4267200"/>
            <a:ext cx="457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1" name="Line 21"/>
          <p:cNvSpPr>
            <a:spLocks noChangeShapeType="1"/>
          </p:cNvSpPr>
          <p:nvPr/>
        </p:nvSpPr>
        <p:spPr bwMode="auto">
          <a:xfrm>
            <a:off x="2819400" y="4343400"/>
            <a:ext cx="381000" cy="1524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2" name="Line 22"/>
          <p:cNvSpPr>
            <a:spLocks noChangeShapeType="1"/>
          </p:cNvSpPr>
          <p:nvPr/>
        </p:nvSpPr>
        <p:spPr bwMode="auto">
          <a:xfrm flipH="1">
            <a:off x="1828800" y="5181600"/>
            <a:ext cx="14478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3" name="Line 23"/>
          <p:cNvSpPr>
            <a:spLocks noChangeShapeType="1"/>
          </p:cNvSpPr>
          <p:nvPr/>
        </p:nvSpPr>
        <p:spPr bwMode="auto">
          <a:xfrm>
            <a:off x="1828800" y="5791200"/>
            <a:ext cx="1219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4" name="Text Box 24"/>
          <p:cNvSpPr txBox="1">
            <a:spLocks noChangeArrowheads="1"/>
          </p:cNvSpPr>
          <p:nvPr/>
        </p:nvSpPr>
        <p:spPr bwMode="auto">
          <a:xfrm>
            <a:off x="3352800" y="1825625"/>
            <a:ext cx="3138488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Remove all nodes &lt; 3 neighbors</a:t>
            </a:r>
          </a:p>
          <a:p>
            <a:endParaRPr lang="en-US" altLang="en-US"/>
          </a:p>
          <a:p>
            <a:r>
              <a:rPr lang="en-US" altLang="en-US"/>
              <a:t>So, g can be removed</a:t>
            </a:r>
          </a:p>
        </p:txBody>
      </p:sp>
      <p:sp>
        <p:nvSpPr>
          <p:cNvPr id="20505" name="Oval 25"/>
          <p:cNvSpPr>
            <a:spLocks noChangeArrowheads="1"/>
          </p:cNvSpPr>
          <p:nvPr/>
        </p:nvSpPr>
        <p:spPr bwMode="auto">
          <a:xfrm>
            <a:off x="6477000" y="41148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a</a:t>
            </a:r>
          </a:p>
        </p:txBody>
      </p:sp>
      <p:sp>
        <p:nvSpPr>
          <p:cNvPr id="20506" name="Oval 26"/>
          <p:cNvSpPr>
            <a:spLocks noChangeArrowheads="1"/>
          </p:cNvSpPr>
          <p:nvPr/>
        </p:nvSpPr>
        <p:spPr bwMode="auto">
          <a:xfrm>
            <a:off x="6019800" y="48768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c</a:t>
            </a:r>
          </a:p>
        </p:txBody>
      </p:sp>
      <p:sp>
        <p:nvSpPr>
          <p:cNvPr id="20507" name="Oval 27"/>
          <p:cNvSpPr>
            <a:spLocks noChangeArrowheads="1"/>
          </p:cNvSpPr>
          <p:nvPr/>
        </p:nvSpPr>
        <p:spPr bwMode="auto">
          <a:xfrm>
            <a:off x="7772400" y="60198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f</a:t>
            </a:r>
          </a:p>
        </p:txBody>
      </p:sp>
      <p:sp>
        <p:nvSpPr>
          <p:cNvPr id="20508" name="Oval 28"/>
          <p:cNvSpPr>
            <a:spLocks noChangeArrowheads="1"/>
          </p:cNvSpPr>
          <p:nvPr/>
        </p:nvSpPr>
        <p:spPr bwMode="auto">
          <a:xfrm>
            <a:off x="7924800" y="49530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d</a:t>
            </a:r>
          </a:p>
        </p:txBody>
      </p:sp>
      <p:sp>
        <p:nvSpPr>
          <p:cNvPr id="20509" name="Oval 29"/>
          <p:cNvSpPr>
            <a:spLocks noChangeArrowheads="1"/>
          </p:cNvSpPr>
          <p:nvPr/>
        </p:nvSpPr>
        <p:spPr bwMode="auto">
          <a:xfrm>
            <a:off x="7315200" y="41148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b</a:t>
            </a:r>
          </a:p>
        </p:txBody>
      </p:sp>
      <p:sp>
        <p:nvSpPr>
          <p:cNvPr id="20510" name="Oval 30"/>
          <p:cNvSpPr>
            <a:spLocks noChangeArrowheads="1"/>
          </p:cNvSpPr>
          <p:nvPr/>
        </p:nvSpPr>
        <p:spPr bwMode="auto">
          <a:xfrm>
            <a:off x="6172200" y="57912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e</a:t>
            </a:r>
          </a:p>
        </p:txBody>
      </p:sp>
      <p:sp>
        <p:nvSpPr>
          <p:cNvPr id="20511" name="Line 31"/>
          <p:cNvSpPr>
            <a:spLocks noChangeShapeType="1"/>
          </p:cNvSpPr>
          <p:nvPr/>
        </p:nvSpPr>
        <p:spPr bwMode="auto">
          <a:xfrm flipV="1">
            <a:off x="6324600" y="4495800"/>
            <a:ext cx="228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2" name="Line 32"/>
          <p:cNvSpPr>
            <a:spLocks noChangeShapeType="1"/>
          </p:cNvSpPr>
          <p:nvPr/>
        </p:nvSpPr>
        <p:spPr bwMode="auto">
          <a:xfrm flipV="1">
            <a:off x="6400800" y="4495800"/>
            <a:ext cx="10668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3" name="Line 33"/>
          <p:cNvSpPr>
            <a:spLocks noChangeShapeType="1"/>
          </p:cNvSpPr>
          <p:nvPr/>
        </p:nvSpPr>
        <p:spPr bwMode="auto">
          <a:xfrm>
            <a:off x="6400800" y="5181600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4" name="Line 34"/>
          <p:cNvSpPr>
            <a:spLocks noChangeShapeType="1"/>
          </p:cNvSpPr>
          <p:nvPr/>
        </p:nvSpPr>
        <p:spPr bwMode="auto">
          <a:xfrm>
            <a:off x="6324600" y="5181600"/>
            <a:ext cx="144780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5" name="Line 35"/>
          <p:cNvSpPr>
            <a:spLocks noChangeShapeType="1"/>
          </p:cNvSpPr>
          <p:nvPr/>
        </p:nvSpPr>
        <p:spPr bwMode="auto">
          <a:xfrm>
            <a:off x="6858000" y="43434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6" name="Line 36"/>
          <p:cNvSpPr>
            <a:spLocks noChangeShapeType="1"/>
          </p:cNvSpPr>
          <p:nvPr/>
        </p:nvSpPr>
        <p:spPr bwMode="auto">
          <a:xfrm>
            <a:off x="6781800" y="4419600"/>
            <a:ext cx="12192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7" name="Line 37"/>
          <p:cNvSpPr>
            <a:spLocks noChangeShapeType="1"/>
          </p:cNvSpPr>
          <p:nvPr/>
        </p:nvSpPr>
        <p:spPr bwMode="auto">
          <a:xfrm>
            <a:off x="6781800" y="4495800"/>
            <a:ext cx="1143000" cy="1524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8" name="Line 38"/>
          <p:cNvSpPr>
            <a:spLocks noChangeShapeType="1"/>
          </p:cNvSpPr>
          <p:nvPr/>
        </p:nvSpPr>
        <p:spPr bwMode="auto">
          <a:xfrm flipH="1">
            <a:off x="6400800" y="4495800"/>
            <a:ext cx="228600" cy="1295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9" name="Line 39"/>
          <p:cNvSpPr>
            <a:spLocks noChangeShapeType="1"/>
          </p:cNvSpPr>
          <p:nvPr/>
        </p:nvSpPr>
        <p:spPr bwMode="auto">
          <a:xfrm>
            <a:off x="7620000" y="4419600"/>
            <a:ext cx="457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20" name="Line 40"/>
          <p:cNvSpPr>
            <a:spLocks noChangeShapeType="1"/>
          </p:cNvSpPr>
          <p:nvPr/>
        </p:nvSpPr>
        <p:spPr bwMode="auto">
          <a:xfrm>
            <a:off x="7543800" y="4495800"/>
            <a:ext cx="381000" cy="1524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21" name="Line 41"/>
          <p:cNvSpPr>
            <a:spLocks noChangeShapeType="1"/>
          </p:cNvSpPr>
          <p:nvPr/>
        </p:nvSpPr>
        <p:spPr bwMode="auto">
          <a:xfrm flipH="1">
            <a:off x="6553200" y="5334000"/>
            <a:ext cx="14478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22" name="Line 42"/>
          <p:cNvSpPr>
            <a:spLocks noChangeShapeType="1"/>
          </p:cNvSpPr>
          <p:nvPr/>
        </p:nvSpPr>
        <p:spPr bwMode="auto">
          <a:xfrm>
            <a:off x="6553200" y="5943600"/>
            <a:ext cx="1219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23" name="AutoShape 43"/>
          <p:cNvSpPr>
            <a:spLocks noChangeArrowheads="1"/>
          </p:cNvSpPr>
          <p:nvPr/>
        </p:nvSpPr>
        <p:spPr bwMode="auto">
          <a:xfrm>
            <a:off x="4267200" y="4724400"/>
            <a:ext cx="838200" cy="9906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0524" name="Text Box 44"/>
          <p:cNvSpPr txBox="1">
            <a:spLocks noChangeArrowheads="1"/>
          </p:cNvSpPr>
          <p:nvPr/>
        </p:nvSpPr>
        <p:spPr bwMode="auto">
          <a:xfrm>
            <a:off x="7680325" y="1866900"/>
            <a:ext cx="692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u="sng"/>
              <a:t>Stack</a:t>
            </a:r>
          </a:p>
          <a:p>
            <a:r>
              <a:rPr lang="en-US" altLang="en-US"/>
              <a:t>g</a:t>
            </a:r>
          </a:p>
        </p:txBody>
      </p:sp>
    </p:spTree>
    <p:extLst>
      <p:ext uri="{BB962C8B-B14F-4D97-AF65-F5344CB8AC3E}">
        <p14:creationId xmlns:p14="http://schemas.microsoft.com/office/powerpoint/2010/main" val="557092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 – Do a 3-Coloring (3)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3352800" y="1825625"/>
            <a:ext cx="28638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Now must spill a node</a:t>
            </a:r>
          </a:p>
          <a:p>
            <a:endParaRPr lang="en-US" altLang="en-US"/>
          </a:p>
          <a:p>
            <a:r>
              <a:rPr lang="en-US" altLang="en-US"/>
              <a:t>Choose one with the smallest</a:t>
            </a:r>
          </a:p>
          <a:p>
            <a:r>
              <a:rPr lang="en-US" altLang="en-US"/>
              <a:t>cost/NB </a:t>
            </a:r>
            <a:r>
              <a:rPr lang="en-US" altLang="en-US">
                <a:sym typeface="Wingdings" panose="05000000000000000000" pitchFamily="2" charset="2"/>
              </a:rPr>
              <a:t> f is chosen</a:t>
            </a:r>
            <a:r>
              <a:rPr lang="en-US" altLang="en-US"/>
              <a:t> </a:t>
            </a:r>
          </a:p>
        </p:txBody>
      </p:sp>
      <p:sp>
        <p:nvSpPr>
          <p:cNvPr id="21508" name="Oval 4"/>
          <p:cNvSpPr>
            <a:spLocks noChangeArrowheads="1"/>
          </p:cNvSpPr>
          <p:nvPr/>
        </p:nvSpPr>
        <p:spPr bwMode="auto">
          <a:xfrm>
            <a:off x="6477000" y="41148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a</a:t>
            </a:r>
          </a:p>
        </p:txBody>
      </p:sp>
      <p:sp>
        <p:nvSpPr>
          <p:cNvPr id="21509" name="Oval 5"/>
          <p:cNvSpPr>
            <a:spLocks noChangeArrowheads="1"/>
          </p:cNvSpPr>
          <p:nvPr/>
        </p:nvSpPr>
        <p:spPr bwMode="auto">
          <a:xfrm>
            <a:off x="6019800" y="48768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c</a:t>
            </a:r>
          </a:p>
        </p:txBody>
      </p:sp>
      <p:sp>
        <p:nvSpPr>
          <p:cNvPr id="21510" name="Oval 6"/>
          <p:cNvSpPr>
            <a:spLocks noChangeArrowheads="1"/>
          </p:cNvSpPr>
          <p:nvPr/>
        </p:nvSpPr>
        <p:spPr bwMode="auto">
          <a:xfrm>
            <a:off x="7924800" y="49530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d</a:t>
            </a:r>
          </a:p>
        </p:txBody>
      </p:sp>
      <p:sp>
        <p:nvSpPr>
          <p:cNvPr id="21511" name="Oval 7"/>
          <p:cNvSpPr>
            <a:spLocks noChangeArrowheads="1"/>
          </p:cNvSpPr>
          <p:nvPr/>
        </p:nvSpPr>
        <p:spPr bwMode="auto">
          <a:xfrm>
            <a:off x="7315200" y="41148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b</a:t>
            </a:r>
          </a:p>
        </p:txBody>
      </p:sp>
      <p:sp>
        <p:nvSpPr>
          <p:cNvPr id="21512" name="Oval 8"/>
          <p:cNvSpPr>
            <a:spLocks noChangeArrowheads="1"/>
          </p:cNvSpPr>
          <p:nvPr/>
        </p:nvSpPr>
        <p:spPr bwMode="auto">
          <a:xfrm>
            <a:off x="6172200" y="57912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e</a:t>
            </a:r>
          </a:p>
        </p:txBody>
      </p:sp>
      <p:sp>
        <p:nvSpPr>
          <p:cNvPr id="21513" name="Line 9"/>
          <p:cNvSpPr>
            <a:spLocks noChangeShapeType="1"/>
          </p:cNvSpPr>
          <p:nvPr/>
        </p:nvSpPr>
        <p:spPr bwMode="auto">
          <a:xfrm flipV="1">
            <a:off x="6324600" y="4495800"/>
            <a:ext cx="228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4" name="Line 10"/>
          <p:cNvSpPr>
            <a:spLocks noChangeShapeType="1"/>
          </p:cNvSpPr>
          <p:nvPr/>
        </p:nvSpPr>
        <p:spPr bwMode="auto">
          <a:xfrm flipV="1">
            <a:off x="6400800" y="4495800"/>
            <a:ext cx="10668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5" name="Line 11"/>
          <p:cNvSpPr>
            <a:spLocks noChangeShapeType="1"/>
          </p:cNvSpPr>
          <p:nvPr/>
        </p:nvSpPr>
        <p:spPr bwMode="auto">
          <a:xfrm>
            <a:off x="6400800" y="5181600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6" name="Line 12"/>
          <p:cNvSpPr>
            <a:spLocks noChangeShapeType="1"/>
          </p:cNvSpPr>
          <p:nvPr/>
        </p:nvSpPr>
        <p:spPr bwMode="auto">
          <a:xfrm>
            <a:off x="6858000" y="43434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7" name="Line 13"/>
          <p:cNvSpPr>
            <a:spLocks noChangeShapeType="1"/>
          </p:cNvSpPr>
          <p:nvPr/>
        </p:nvSpPr>
        <p:spPr bwMode="auto">
          <a:xfrm>
            <a:off x="6781800" y="4419600"/>
            <a:ext cx="12192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8" name="Line 14"/>
          <p:cNvSpPr>
            <a:spLocks noChangeShapeType="1"/>
          </p:cNvSpPr>
          <p:nvPr/>
        </p:nvSpPr>
        <p:spPr bwMode="auto">
          <a:xfrm flipH="1">
            <a:off x="6400800" y="4495800"/>
            <a:ext cx="228600" cy="1295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9" name="Line 15"/>
          <p:cNvSpPr>
            <a:spLocks noChangeShapeType="1"/>
          </p:cNvSpPr>
          <p:nvPr/>
        </p:nvSpPr>
        <p:spPr bwMode="auto">
          <a:xfrm>
            <a:off x="7620000" y="4419600"/>
            <a:ext cx="457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0" name="Line 16"/>
          <p:cNvSpPr>
            <a:spLocks noChangeShapeType="1"/>
          </p:cNvSpPr>
          <p:nvPr/>
        </p:nvSpPr>
        <p:spPr bwMode="auto">
          <a:xfrm flipH="1">
            <a:off x="6553200" y="5334000"/>
            <a:ext cx="14478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1" name="AutoShape 17"/>
          <p:cNvSpPr>
            <a:spLocks noChangeArrowheads="1"/>
          </p:cNvSpPr>
          <p:nvPr/>
        </p:nvSpPr>
        <p:spPr bwMode="auto">
          <a:xfrm>
            <a:off x="4267200" y="4724400"/>
            <a:ext cx="838200" cy="9906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1522" name="Text Box 18"/>
          <p:cNvSpPr txBox="1">
            <a:spLocks noChangeArrowheads="1"/>
          </p:cNvSpPr>
          <p:nvPr/>
        </p:nvSpPr>
        <p:spPr bwMode="auto">
          <a:xfrm>
            <a:off x="7680325" y="1866900"/>
            <a:ext cx="10795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u="sng"/>
              <a:t>Stack</a:t>
            </a:r>
          </a:p>
          <a:p>
            <a:r>
              <a:rPr lang="en-US" altLang="en-US"/>
              <a:t>f (spilled)</a:t>
            </a:r>
          </a:p>
          <a:p>
            <a:r>
              <a:rPr lang="en-US" altLang="en-US"/>
              <a:t>g</a:t>
            </a:r>
          </a:p>
        </p:txBody>
      </p:sp>
      <p:sp>
        <p:nvSpPr>
          <p:cNvPr id="21523" name="Oval 19"/>
          <p:cNvSpPr>
            <a:spLocks noChangeArrowheads="1"/>
          </p:cNvSpPr>
          <p:nvPr/>
        </p:nvSpPr>
        <p:spPr bwMode="auto">
          <a:xfrm>
            <a:off x="1981200" y="41910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a</a:t>
            </a:r>
          </a:p>
        </p:txBody>
      </p:sp>
      <p:sp>
        <p:nvSpPr>
          <p:cNvPr id="21524" name="Oval 20"/>
          <p:cNvSpPr>
            <a:spLocks noChangeArrowheads="1"/>
          </p:cNvSpPr>
          <p:nvPr/>
        </p:nvSpPr>
        <p:spPr bwMode="auto">
          <a:xfrm>
            <a:off x="1524000" y="49530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c</a:t>
            </a:r>
          </a:p>
        </p:txBody>
      </p:sp>
      <p:sp>
        <p:nvSpPr>
          <p:cNvPr id="21525" name="Oval 21"/>
          <p:cNvSpPr>
            <a:spLocks noChangeArrowheads="1"/>
          </p:cNvSpPr>
          <p:nvPr/>
        </p:nvSpPr>
        <p:spPr bwMode="auto">
          <a:xfrm>
            <a:off x="3276600" y="60960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f</a:t>
            </a:r>
          </a:p>
        </p:txBody>
      </p:sp>
      <p:sp>
        <p:nvSpPr>
          <p:cNvPr id="21526" name="Oval 22"/>
          <p:cNvSpPr>
            <a:spLocks noChangeArrowheads="1"/>
          </p:cNvSpPr>
          <p:nvPr/>
        </p:nvSpPr>
        <p:spPr bwMode="auto">
          <a:xfrm>
            <a:off x="3429000" y="50292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d</a:t>
            </a:r>
          </a:p>
        </p:txBody>
      </p:sp>
      <p:sp>
        <p:nvSpPr>
          <p:cNvPr id="21527" name="Oval 23"/>
          <p:cNvSpPr>
            <a:spLocks noChangeArrowheads="1"/>
          </p:cNvSpPr>
          <p:nvPr/>
        </p:nvSpPr>
        <p:spPr bwMode="auto">
          <a:xfrm>
            <a:off x="2819400" y="41910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b</a:t>
            </a:r>
          </a:p>
        </p:txBody>
      </p:sp>
      <p:sp>
        <p:nvSpPr>
          <p:cNvPr id="21528" name="Oval 24"/>
          <p:cNvSpPr>
            <a:spLocks noChangeArrowheads="1"/>
          </p:cNvSpPr>
          <p:nvPr/>
        </p:nvSpPr>
        <p:spPr bwMode="auto">
          <a:xfrm>
            <a:off x="1676400" y="58674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e</a:t>
            </a:r>
          </a:p>
        </p:txBody>
      </p:sp>
      <p:sp>
        <p:nvSpPr>
          <p:cNvPr id="21529" name="Line 25"/>
          <p:cNvSpPr>
            <a:spLocks noChangeShapeType="1"/>
          </p:cNvSpPr>
          <p:nvPr/>
        </p:nvSpPr>
        <p:spPr bwMode="auto">
          <a:xfrm flipV="1">
            <a:off x="1828800" y="4572000"/>
            <a:ext cx="228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0" name="Line 26"/>
          <p:cNvSpPr>
            <a:spLocks noChangeShapeType="1"/>
          </p:cNvSpPr>
          <p:nvPr/>
        </p:nvSpPr>
        <p:spPr bwMode="auto">
          <a:xfrm flipV="1">
            <a:off x="1905000" y="4572000"/>
            <a:ext cx="10668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1" name="Line 27"/>
          <p:cNvSpPr>
            <a:spLocks noChangeShapeType="1"/>
          </p:cNvSpPr>
          <p:nvPr/>
        </p:nvSpPr>
        <p:spPr bwMode="auto">
          <a:xfrm>
            <a:off x="1905000" y="5257800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2" name="Line 28"/>
          <p:cNvSpPr>
            <a:spLocks noChangeShapeType="1"/>
          </p:cNvSpPr>
          <p:nvPr/>
        </p:nvSpPr>
        <p:spPr bwMode="auto">
          <a:xfrm>
            <a:off x="1828800" y="5257800"/>
            <a:ext cx="144780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3" name="Line 29"/>
          <p:cNvSpPr>
            <a:spLocks noChangeShapeType="1"/>
          </p:cNvSpPr>
          <p:nvPr/>
        </p:nvSpPr>
        <p:spPr bwMode="auto">
          <a:xfrm>
            <a:off x="2362200" y="44196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4" name="Line 30"/>
          <p:cNvSpPr>
            <a:spLocks noChangeShapeType="1"/>
          </p:cNvSpPr>
          <p:nvPr/>
        </p:nvSpPr>
        <p:spPr bwMode="auto">
          <a:xfrm>
            <a:off x="2286000" y="4495800"/>
            <a:ext cx="12192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5" name="Line 31"/>
          <p:cNvSpPr>
            <a:spLocks noChangeShapeType="1"/>
          </p:cNvSpPr>
          <p:nvPr/>
        </p:nvSpPr>
        <p:spPr bwMode="auto">
          <a:xfrm>
            <a:off x="2286000" y="4572000"/>
            <a:ext cx="1143000" cy="1524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6" name="Line 32"/>
          <p:cNvSpPr>
            <a:spLocks noChangeShapeType="1"/>
          </p:cNvSpPr>
          <p:nvPr/>
        </p:nvSpPr>
        <p:spPr bwMode="auto">
          <a:xfrm flipH="1">
            <a:off x="1905000" y="4572000"/>
            <a:ext cx="228600" cy="1295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7" name="Line 33"/>
          <p:cNvSpPr>
            <a:spLocks noChangeShapeType="1"/>
          </p:cNvSpPr>
          <p:nvPr/>
        </p:nvSpPr>
        <p:spPr bwMode="auto">
          <a:xfrm>
            <a:off x="3124200" y="4495800"/>
            <a:ext cx="457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8" name="Line 34"/>
          <p:cNvSpPr>
            <a:spLocks noChangeShapeType="1"/>
          </p:cNvSpPr>
          <p:nvPr/>
        </p:nvSpPr>
        <p:spPr bwMode="auto">
          <a:xfrm>
            <a:off x="3048000" y="4572000"/>
            <a:ext cx="381000" cy="1524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9" name="Line 35"/>
          <p:cNvSpPr>
            <a:spLocks noChangeShapeType="1"/>
          </p:cNvSpPr>
          <p:nvPr/>
        </p:nvSpPr>
        <p:spPr bwMode="auto">
          <a:xfrm flipH="1">
            <a:off x="2057400" y="5410200"/>
            <a:ext cx="14478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0" name="Line 36"/>
          <p:cNvSpPr>
            <a:spLocks noChangeShapeType="1"/>
          </p:cNvSpPr>
          <p:nvPr/>
        </p:nvSpPr>
        <p:spPr bwMode="auto">
          <a:xfrm>
            <a:off x="2057400" y="6019800"/>
            <a:ext cx="1219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17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 – Do a 3-Coloring (4)</a:t>
            </a:r>
          </a:p>
        </p:txBody>
      </p:sp>
      <p:sp>
        <p:nvSpPr>
          <p:cNvPr id="22531" name="Oval 3"/>
          <p:cNvSpPr>
            <a:spLocks noChangeArrowheads="1"/>
          </p:cNvSpPr>
          <p:nvPr/>
        </p:nvSpPr>
        <p:spPr bwMode="auto">
          <a:xfrm>
            <a:off x="6477000" y="41148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a</a:t>
            </a:r>
          </a:p>
        </p:txBody>
      </p:sp>
      <p:sp>
        <p:nvSpPr>
          <p:cNvPr id="22532" name="Oval 4"/>
          <p:cNvSpPr>
            <a:spLocks noChangeArrowheads="1"/>
          </p:cNvSpPr>
          <p:nvPr/>
        </p:nvSpPr>
        <p:spPr bwMode="auto">
          <a:xfrm>
            <a:off x="6019800" y="48768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c</a:t>
            </a:r>
          </a:p>
        </p:txBody>
      </p:sp>
      <p:sp>
        <p:nvSpPr>
          <p:cNvPr id="22533" name="Oval 5"/>
          <p:cNvSpPr>
            <a:spLocks noChangeArrowheads="1"/>
          </p:cNvSpPr>
          <p:nvPr/>
        </p:nvSpPr>
        <p:spPr bwMode="auto">
          <a:xfrm>
            <a:off x="7924800" y="49530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d</a:t>
            </a:r>
          </a:p>
        </p:txBody>
      </p:sp>
      <p:sp>
        <p:nvSpPr>
          <p:cNvPr id="22534" name="Oval 6"/>
          <p:cNvSpPr>
            <a:spLocks noChangeArrowheads="1"/>
          </p:cNvSpPr>
          <p:nvPr/>
        </p:nvSpPr>
        <p:spPr bwMode="auto">
          <a:xfrm>
            <a:off x="7315200" y="41148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b</a:t>
            </a:r>
          </a:p>
        </p:txBody>
      </p:sp>
      <p:sp>
        <p:nvSpPr>
          <p:cNvPr id="22535" name="Line 7"/>
          <p:cNvSpPr>
            <a:spLocks noChangeShapeType="1"/>
          </p:cNvSpPr>
          <p:nvPr/>
        </p:nvSpPr>
        <p:spPr bwMode="auto">
          <a:xfrm flipV="1">
            <a:off x="6324600" y="4495800"/>
            <a:ext cx="228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6" name="Line 8"/>
          <p:cNvSpPr>
            <a:spLocks noChangeShapeType="1"/>
          </p:cNvSpPr>
          <p:nvPr/>
        </p:nvSpPr>
        <p:spPr bwMode="auto">
          <a:xfrm flipV="1">
            <a:off x="6400800" y="4495800"/>
            <a:ext cx="10668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7" name="Line 9"/>
          <p:cNvSpPr>
            <a:spLocks noChangeShapeType="1"/>
          </p:cNvSpPr>
          <p:nvPr/>
        </p:nvSpPr>
        <p:spPr bwMode="auto">
          <a:xfrm>
            <a:off x="6400800" y="5181600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8" name="Line 10"/>
          <p:cNvSpPr>
            <a:spLocks noChangeShapeType="1"/>
          </p:cNvSpPr>
          <p:nvPr/>
        </p:nvSpPr>
        <p:spPr bwMode="auto">
          <a:xfrm>
            <a:off x="6858000" y="43434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9" name="Line 11"/>
          <p:cNvSpPr>
            <a:spLocks noChangeShapeType="1"/>
          </p:cNvSpPr>
          <p:nvPr/>
        </p:nvSpPr>
        <p:spPr bwMode="auto">
          <a:xfrm>
            <a:off x="6781800" y="4419600"/>
            <a:ext cx="12192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0" name="Line 12"/>
          <p:cNvSpPr>
            <a:spLocks noChangeShapeType="1"/>
          </p:cNvSpPr>
          <p:nvPr/>
        </p:nvSpPr>
        <p:spPr bwMode="auto">
          <a:xfrm>
            <a:off x="7620000" y="4419600"/>
            <a:ext cx="457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1" name="AutoShape 13"/>
          <p:cNvSpPr>
            <a:spLocks noChangeArrowheads="1"/>
          </p:cNvSpPr>
          <p:nvPr/>
        </p:nvSpPr>
        <p:spPr bwMode="auto">
          <a:xfrm>
            <a:off x="4267200" y="4724400"/>
            <a:ext cx="838200" cy="9906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2542" name="Text Box 14"/>
          <p:cNvSpPr txBox="1">
            <a:spLocks noChangeArrowheads="1"/>
          </p:cNvSpPr>
          <p:nvPr/>
        </p:nvSpPr>
        <p:spPr bwMode="auto">
          <a:xfrm>
            <a:off x="7680325" y="1866900"/>
            <a:ext cx="10795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u="sng"/>
              <a:t>Stack</a:t>
            </a:r>
          </a:p>
          <a:p>
            <a:r>
              <a:rPr lang="en-US" altLang="en-US"/>
              <a:t>e</a:t>
            </a:r>
          </a:p>
          <a:p>
            <a:r>
              <a:rPr lang="en-US" altLang="en-US"/>
              <a:t>f (spilled)</a:t>
            </a:r>
          </a:p>
          <a:p>
            <a:r>
              <a:rPr lang="en-US" altLang="en-US"/>
              <a:t>g</a:t>
            </a:r>
          </a:p>
        </p:txBody>
      </p:sp>
      <p:sp>
        <p:nvSpPr>
          <p:cNvPr id="22543" name="Oval 15"/>
          <p:cNvSpPr>
            <a:spLocks noChangeArrowheads="1"/>
          </p:cNvSpPr>
          <p:nvPr/>
        </p:nvSpPr>
        <p:spPr bwMode="auto">
          <a:xfrm>
            <a:off x="1981200" y="41910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a</a:t>
            </a:r>
          </a:p>
        </p:txBody>
      </p:sp>
      <p:sp>
        <p:nvSpPr>
          <p:cNvPr id="22544" name="Oval 16"/>
          <p:cNvSpPr>
            <a:spLocks noChangeArrowheads="1"/>
          </p:cNvSpPr>
          <p:nvPr/>
        </p:nvSpPr>
        <p:spPr bwMode="auto">
          <a:xfrm>
            <a:off x="1524000" y="49530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c</a:t>
            </a:r>
          </a:p>
        </p:txBody>
      </p:sp>
      <p:sp>
        <p:nvSpPr>
          <p:cNvPr id="22545" name="Oval 17"/>
          <p:cNvSpPr>
            <a:spLocks noChangeArrowheads="1"/>
          </p:cNvSpPr>
          <p:nvPr/>
        </p:nvSpPr>
        <p:spPr bwMode="auto">
          <a:xfrm>
            <a:off x="3429000" y="50292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d</a:t>
            </a:r>
          </a:p>
        </p:txBody>
      </p:sp>
      <p:sp>
        <p:nvSpPr>
          <p:cNvPr id="22546" name="Oval 18"/>
          <p:cNvSpPr>
            <a:spLocks noChangeArrowheads="1"/>
          </p:cNvSpPr>
          <p:nvPr/>
        </p:nvSpPr>
        <p:spPr bwMode="auto">
          <a:xfrm>
            <a:off x="2819400" y="41910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b</a:t>
            </a:r>
          </a:p>
        </p:txBody>
      </p:sp>
      <p:sp>
        <p:nvSpPr>
          <p:cNvPr id="22547" name="Oval 19"/>
          <p:cNvSpPr>
            <a:spLocks noChangeArrowheads="1"/>
          </p:cNvSpPr>
          <p:nvPr/>
        </p:nvSpPr>
        <p:spPr bwMode="auto">
          <a:xfrm>
            <a:off x="1676400" y="58674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e</a:t>
            </a:r>
          </a:p>
        </p:txBody>
      </p:sp>
      <p:sp>
        <p:nvSpPr>
          <p:cNvPr id="22548" name="Line 20"/>
          <p:cNvSpPr>
            <a:spLocks noChangeShapeType="1"/>
          </p:cNvSpPr>
          <p:nvPr/>
        </p:nvSpPr>
        <p:spPr bwMode="auto">
          <a:xfrm flipV="1">
            <a:off x="1828800" y="4572000"/>
            <a:ext cx="228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9" name="Line 21"/>
          <p:cNvSpPr>
            <a:spLocks noChangeShapeType="1"/>
          </p:cNvSpPr>
          <p:nvPr/>
        </p:nvSpPr>
        <p:spPr bwMode="auto">
          <a:xfrm flipV="1">
            <a:off x="1905000" y="4572000"/>
            <a:ext cx="10668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0" name="Line 22"/>
          <p:cNvSpPr>
            <a:spLocks noChangeShapeType="1"/>
          </p:cNvSpPr>
          <p:nvPr/>
        </p:nvSpPr>
        <p:spPr bwMode="auto">
          <a:xfrm>
            <a:off x="1905000" y="5257800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1" name="Line 23"/>
          <p:cNvSpPr>
            <a:spLocks noChangeShapeType="1"/>
          </p:cNvSpPr>
          <p:nvPr/>
        </p:nvSpPr>
        <p:spPr bwMode="auto">
          <a:xfrm>
            <a:off x="2362200" y="44196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2" name="Line 24"/>
          <p:cNvSpPr>
            <a:spLocks noChangeShapeType="1"/>
          </p:cNvSpPr>
          <p:nvPr/>
        </p:nvSpPr>
        <p:spPr bwMode="auto">
          <a:xfrm>
            <a:off x="2286000" y="4495800"/>
            <a:ext cx="12192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3" name="Line 25"/>
          <p:cNvSpPr>
            <a:spLocks noChangeShapeType="1"/>
          </p:cNvSpPr>
          <p:nvPr/>
        </p:nvSpPr>
        <p:spPr bwMode="auto">
          <a:xfrm flipH="1">
            <a:off x="1905000" y="4572000"/>
            <a:ext cx="228600" cy="1295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4" name="Line 26"/>
          <p:cNvSpPr>
            <a:spLocks noChangeShapeType="1"/>
          </p:cNvSpPr>
          <p:nvPr/>
        </p:nvSpPr>
        <p:spPr bwMode="auto">
          <a:xfrm>
            <a:off x="3124200" y="4495800"/>
            <a:ext cx="457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5" name="Line 27"/>
          <p:cNvSpPr>
            <a:spLocks noChangeShapeType="1"/>
          </p:cNvSpPr>
          <p:nvPr/>
        </p:nvSpPr>
        <p:spPr bwMode="auto">
          <a:xfrm flipH="1">
            <a:off x="2057400" y="5410200"/>
            <a:ext cx="14478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6" name="Text Box 28"/>
          <p:cNvSpPr txBox="1">
            <a:spLocks noChangeArrowheads="1"/>
          </p:cNvSpPr>
          <p:nvPr/>
        </p:nvSpPr>
        <p:spPr bwMode="auto">
          <a:xfrm>
            <a:off x="3352800" y="1825625"/>
            <a:ext cx="3138488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Remove all nodes &lt; 3 neighbors</a:t>
            </a:r>
          </a:p>
          <a:p>
            <a:endParaRPr lang="en-US" altLang="en-US"/>
          </a:p>
          <a:p>
            <a:r>
              <a:rPr lang="en-US" altLang="en-US"/>
              <a:t>So, e can be removed</a:t>
            </a:r>
          </a:p>
        </p:txBody>
      </p:sp>
    </p:spTree>
    <p:extLst>
      <p:ext uri="{BB962C8B-B14F-4D97-AF65-F5344CB8AC3E}">
        <p14:creationId xmlns:p14="http://schemas.microsoft.com/office/powerpoint/2010/main" val="3410344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 – Do a 3-Coloring (5)</a:t>
            </a:r>
          </a:p>
        </p:txBody>
      </p:sp>
      <p:sp>
        <p:nvSpPr>
          <p:cNvPr id="23555" name="Oval 3"/>
          <p:cNvSpPr>
            <a:spLocks noChangeArrowheads="1"/>
          </p:cNvSpPr>
          <p:nvPr/>
        </p:nvSpPr>
        <p:spPr bwMode="auto">
          <a:xfrm>
            <a:off x="6324600" y="45720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a</a:t>
            </a:r>
          </a:p>
        </p:txBody>
      </p:sp>
      <p:sp>
        <p:nvSpPr>
          <p:cNvPr id="23556" name="Oval 4"/>
          <p:cNvSpPr>
            <a:spLocks noChangeArrowheads="1"/>
          </p:cNvSpPr>
          <p:nvPr/>
        </p:nvSpPr>
        <p:spPr bwMode="auto">
          <a:xfrm>
            <a:off x="7772400" y="54102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d</a:t>
            </a:r>
          </a:p>
        </p:txBody>
      </p:sp>
      <p:sp>
        <p:nvSpPr>
          <p:cNvPr id="23557" name="Oval 5"/>
          <p:cNvSpPr>
            <a:spLocks noChangeArrowheads="1"/>
          </p:cNvSpPr>
          <p:nvPr/>
        </p:nvSpPr>
        <p:spPr bwMode="auto">
          <a:xfrm>
            <a:off x="7162800" y="45720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b</a:t>
            </a:r>
          </a:p>
        </p:txBody>
      </p:sp>
      <p:sp>
        <p:nvSpPr>
          <p:cNvPr id="23558" name="Line 6"/>
          <p:cNvSpPr>
            <a:spLocks noChangeShapeType="1"/>
          </p:cNvSpPr>
          <p:nvPr/>
        </p:nvSpPr>
        <p:spPr bwMode="auto">
          <a:xfrm>
            <a:off x="6705600" y="48006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9" name="Line 7"/>
          <p:cNvSpPr>
            <a:spLocks noChangeShapeType="1"/>
          </p:cNvSpPr>
          <p:nvPr/>
        </p:nvSpPr>
        <p:spPr bwMode="auto">
          <a:xfrm>
            <a:off x="6629400" y="4876800"/>
            <a:ext cx="12192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0" name="Line 8"/>
          <p:cNvSpPr>
            <a:spLocks noChangeShapeType="1"/>
          </p:cNvSpPr>
          <p:nvPr/>
        </p:nvSpPr>
        <p:spPr bwMode="auto">
          <a:xfrm>
            <a:off x="7467600" y="4876800"/>
            <a:ext cx="457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1" name="AutoShape 9"/>
          <p:cNvSpPr>
            <a:spLocks noChangeArrowheads="1"/>
          </p:cNvSpPr>
          <p:nvPr/>
        </p:nvSpPr>
        <p:spPr bwMode="auto">
          <a:xfrm>
            <a:off x="4267200" y="4724400"/>
            <a:ext cx="838200" cy="9906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3562" name="Text Box 10"/>
          <p:cNvSpPr txBox="1">
            <a:spLocks noChangeArrowheads="1"/>
          </p:cNvSpPr>
          <p:nvPr/>
        </p:nvSpPr>
        <p:spPr bwMode="auto">
          <a:xfrm>
            <a:off x="7680325" y="1866900"/>
            <a:ext cx="1104900" cy="146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u="sng"/>
              <a:t>Stack</a:t>
            </a:r>
          </a:p>
          <a:p>
            <a:r>
              <a:rPr lang="en-US" altLang="en-US"/>
              <a:t>c (spilled)</a:t>
            </a:r>
          </a:p>
          <a:p>
            <a:r>
              <a:rPr lang="en-US" altLang="en-US"/>
              <a:t>e</a:t>
            </a:r>
          </a:p>
          <a:p>
            <a:r>
              <a:rPr lang="en-US" altLang="en-US"/>
              <a:t>f (spilled)</a:t>
            </a:r>
          </a:p>
          <a:p>
            <a:r>
              <a:rPr lang="en-US" altLang="en-US"/>
              <a:t>g</a:t>
            </a:r>
          </a:p>
        </p:txBody>
      </p:sp>
      <p:sp>
        <p:nvSpPr>
          <p:cNvPr id="23563" name="Text Box 11"/>
          <p:cNvSpPr txBox="1">
            <a:spLocks noChangeArrowheads="1"/>
          </p:cNvSpPr>
          <p:nvPr/>
        </p:nvSpPr>
        <p:spPr bwMode="auto">
          <a:xfrm>
            <a:off x="3352800" y="1825625"/>
            <a:ext cx="28638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Now must spill another node</a:t>
            </a:r>
          </a:p>
          <a:p>
            <a:endParaRPr lang="en-US" altLang="en-US"/>
          </a:p>
          <a:p>
            <a:r>
              <a:rPr lang="en-US" altLang="en-US"/>
              <a:t>Choose one with the smallest</a:t>
            </a:r>
          </a:p>
          <a:p>
            <a:r>
              <a:rPr lang="en-US" altLang="en-US"/>
              <a:t>cost/NB </a:t>
            </a:r>
            <a:r>
              <a:rPr lang="en-US" altLang="en-US">
                <a:sym typeface="Wingdings" panose="05000000000000000000" pitchFamily="2" charset="2"/>
              </a:rPr>
              <a:t> c is chosen</a:t>
            </a:r>
            <a:r>
              <a:rPr lang="en-US" altLang="en-US"/>
              <a:t> </a:t>
            </a:r>
          </a:p>
        </p:txBody>
      </p:sp>
      <p:sp>
        <p:nvSpPr>
          <p:cNvPr id="23564" name="Oval 12"/>
          <p:cNvSpPr>
            <a:spLocks noChangeArrowheads="1"/>
          </p:cNvSpPr>
          <p:nvPr/>
        </p:nvSpPr>
        <p:spPr bwMode="auto">
          <a:xfrm>
            <a:off x="2133600" y="48006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a</a:t>
            </a:r>
          </a:p>
        </p:txBody>
      </p:sp>
      <p:sp>
        <p:nvSpPr>
          <p:cNvPr id="23565" name="Oval 13"/>
          <p:cNvSpPr>
            <a:spLocks noChangeArrowheads="1"/>
          </p:cNvSpPr>
          <p:nvPr/>
        </p:nvSpPr>
        <p:spPr bwMode="auto">
          <a:xfrm>
            <a:off x="1676400" y="55626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c</a:t>
            </a:r>
          </a:p>
        </p:txBody>
      </p:sp>
      <p:sp>
        <p:nvSpPr>
          <p:cNvPr id="23566" name="Oval 14"/>
          <p:cNvSpPr>
            <a:spLocks noChangeArrowheads="1"/>
          </p:cNvSpPr>
          <p:nvPr/>
        </p:nvSpPr>
        <p:spPr bwMode="auto">
          <a:xfrm>
            <a:off x="3581400" y="56388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d</a:t>
            </a:r>
          </a:p>
        </p:txBody>
      </p:sp>
      <p:sp>
        <p:nvSpPr>
          <p:cNvPr id="23567" name="Oval 15"/>
          <p:cNvSpPr>
            <a:spLocks noChangeArrowheads="1"/>
          </p:cNvSpPr>
          <p:nvPr/>
        </p:nvSpPr>
        <p:spPr bwMode="auto">
          <a:xfrm>
            <a:off x="2971800" y="48006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b</a:t>
            </a:r>
          </a:p>
        </p:txBody>
      </p:sp>
      <p:sp>
        <p:nvSpPr>
          <p:cNvPr id="23568" name="Line 16"/>
          <p:cNvSpPr>
            <a:spLocks noChangeShapeType="1"/>
          </p:cNvSpPr>
          <p:nvPr/>
        </p:nvSpPr>
        <p:spPr bwMode="auto">
          <a:xfrm flipV="1">
            <a:off x="1981200" y="5181600"/>
            <a:ext cx="228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9" name="Line 17"/>
          <p:cNvSpPr>
            <a:spLocks noChangeShapeType="1"/>
          </p:cNvSpPr>
          <p:nvPr/>
        </p:nvSpPr>
        <p:spPr bwMode="auto">
          <a:xfrm flipV="1">
            <a:off x="2057400" y="5181600"/>
            <a:ext cx="10668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0" name="Line 18"/>
          <p:cNvSpPr>
            <a:spLocks noChangeShapeType="1"/>
          </p:cNvSpPr>
          <p:nvPr/>
        </p:nvSpPr>
        <p:spPr bwMode="auto">
          <a:xfrm>
            <a:off x="2057400" y="5867400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1" name="Line 19"/>
          <p:cNvSpPr>
            <a:spLocks noChangeShapeType="1"/>
          </p:cNvSpPr>
          <p:nvPr/>
        </p:nvSpPr>
        <p:spPr bwMode="auto">
          <a:xfrm>
            <a:off x="2514600" y="50292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2" name="Line 20"/>
          <p:cNvSpPr>
            <a:spLocks noChangeShapeType="1"/>
          </p:cNvSpPr>
          <p:nvPr/>
        </p:nvSpPr>
        <p:spPr bwMode="auto">
          <a:xfrm>
            <a:off x="2438400" y="5105400"/>
            <a:ext cx="12192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3" name="Line 21"/>
          <p:cNvSpPr>
            <a:spLocks noChangeShapeType="1"/>
          </p:cNvSpPr>
          <p:nvPr/>
        </p:nvSpPr>
        <p:spPr bwMode="auto">
          <a:xfrm>
            <a:off x="3276600" y="5105400"/>
            <a:ext cx="457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246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 – Do a 3-Coloring (6)</a:t>
            </a:r>
          </a:p>
        </p:txBody>
      </p:sp>
      <p:sp>
        <p:nvSpPr>
          <p:cNvPr id="24579" name="AutoShape 3"/>
          <p:cNvSpPr>
            <a:spLocks noChangeArrowheads="1"/>
          </p:cNvSpPr>
          <p:nvPr/>
        </p:nvSpPr>
        <p:spPr bwMode="auto">
          <a:xfrm>
            <a:off x="4267200" y="4724400"/>
            <a:ext cx="838200" cy="9906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7680325" y="1866900"/>
            <a:ext cx="1104900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u="sng"/>
              <a:t>Stack</a:t>
            </a:r>
          </a:p>
          <a:p>
            <a:r>
              <a:rPr lang="en-US" altLang="en-US"/>
              <a:t>d</a:t>
            </a:r>
          </a:p>
          <a:p>
            <a:r>
              <a:rPr lang="en-US" altLang="en-US"/>
              <a:t>b</a:t>
            </a:r>
          </a:p>
          <a:p>
            <a:r>
              <a:rPr lang="en-US" altLang="en-US"/>
              <a:t>a</a:t>
            </a:r>
          </a:p>
          <a:p>
            <a:r>
              <a:rPr lang="en-US" altLang="en-US"/>
              <a:t>c (spilled)</a:t>
            </a:r>
          </a:p>
          <a:p>
            <a:r>
              <a:rPr lang="en-US" altLang="en-US"/>
              <a:t>e</a:t>
            </a:r>
          </a:p>
          <a:p>
            <a:r>
              <a:rPr lang="en-US" altLang="en-US"/>
              <a:t>f (spilled)</a:t>
            </a:r>
          </a:p>
          <a:p>
            <a:r>
              <a:rPr lang="en-US" altLang="en-US"/>
              <a:t>g</a:t>
            </a: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3352800" y="1825625"/>
            <a:ext cx="3138488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Remove all nodes &lt; 3 neighbors</a:t>
            </a:r>
          </a:p>
          <a:p>
            <a:endParaRPr lang="en-US" altLang="en-US"/>
          </a:p>
          <a:p>
            <a:r>
              <a:rPr lang="en-US" altLang="en-US"/>
              <a:t>So, a, b, d can be removed</a:t>
            </a:r>
          </a:p>
        </p:txBody>
      </p:sp>
      <p:sp>
        <p:nvSpPr>
          <p:cNvPr id="24582" name="Oval 6"/>
          <p:cNvSpPr>
            <a:spLocks noChangeArrowheads="1"/>
          </p:cNvSpPr>
          <p:nvPr/>
        </p:nvSpPr>
        <p:spPr bwMode="auto">
          <a:xfrm>
            <a:off x="1752600" y="48006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a</a:t>
            </a:r>
          </a:p>
        </p:txBody>
      </p:sp>
      <p:sp>
        <p:nvSpPr>
          <p:cNvPr id="24583" name="Oval 7"/>
          <p:cNvSpPr>
            <a:spLocks noChangeArrowheads="1"/>
          </p:cNvSpPr>
          <p:nvPr/>
        </p:nvSpPr>
        <p:spPr bwMode="auto">
          <a:xfrm>
            <a:off x="3200400" y="56388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d</a:t>
            </a:r>
          </a:p>
        </p:txBody>
      </p:sp>
      <p:sp>
        <p:nvSpPr>
          <p:cNvPr id="24584" name="Oval 8"/>
          <p:cNvSpPr>
            <a:spLocks noChangeArrowheads="1"/>
          </p:cNvSpPr>
          <p:nvPr/>
        </p:nvSpPr>
        <p:spPr bwMode="auto">
          <a:xfrm>
            <a:off x="2590800" y="48006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b</a:t>
            </a:r>
          </a:p>
        </p:txBody>
      </p:sp>
      <p:sp>
        <p:nvSpPr>
          <p:cNvPr id="24585" name="Line 9"/>
          <p:cNvSpPr>
            <a:spLocks noChangeShapeType="1"/>
          </p:cNvSpPr>
          <p:nvPr/>
        </p:nvSpPr>
        <p:spPr bwMode="auto">
          <a:xfrm>
            <a:off x="2133600" y="50292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>
            <a:off x="2057400" y="5105400"/>
            <a:ext cx="12192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7" name="Line 11"/>
          <p:cNvSpPr>
            <a:spLocks noChangeShapeType="1"/>
          </p:cNvSpPr>
          <p:nvPr/>
        </p:nvSpPr>
        <p:spPr bwMode="auto">
          <a:xfrm>
            <a:off x="2895600" y="5105400"/>
            <a:ext cx="457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8" name="Text Box 12"/>
          <p:cNvSpPr txBox="1">
            <a:spLocks noChangeArrowheads="1"/>
          </p:cNvSpPr>
          <p:nvPr/>
        </p:nvSpPr>
        <p:spPr bwMode="auto">
          <a:xfrm>
            <a:off x="6384925" y="5143500"/>
            <a:ext cx="590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Null</a:t>
            </a:r>
          </a:p>
        </p:txBody>
      </p:sp>
    </p:spTree>
    <p:extLst>
      <p:ext uri="{BB962C8B-B14F-4D97-AF65-F5344CB8AC3E}">
        <p14:creationId xmlns:p14="http://schemas.microsoft.com/office/powerpoint/2010/main" val="2496672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Class Problem</a:t>
            </a:r>
          </a:p>
        </p:txBody>
      </p:sp>
      <p:sp>
        <p:nvSpPr>
          <p:cNvPr id="57347" name="Text Box 3"/>
          <p:cNvSpPr txBox="1">
            <a:spLocks noChangeArrowheads="1"/>
          </p:cNvSpPr>
          <p:nvPr/>
        </p:nvSpPr>
        <p:spPr bwMode="auto">
          <a:xfrm>
            <a:off x="1295400" y="2511425"/>
            <a:ext cx="3070225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r1[-1] = load(r2[0])</a:t>
            </a:r>
          </a:p>
          <a:p>
            <a:r>
              <a:rPr lang="en-US" altLang="en-US"/>
              <a:t>2: r3[-1] = r1[1] – r1[2]</a:t>
            </a:r>
          </a:p>
          <a:p>
            <a:r>
              <a:rPr lang="en-US" altLang="en-US"/>
              <a:t>3: store (r3[-1], r2[0])</a:t>
            </a:r>
          </a:p>
          <a:p>
            <a:r>
              <a:rPr lang="en-US" altLang="en-US"/>
              <a:t>4: r2[-1] = r2[0] + 4</a:t>
            </a:r>
          </a:p>
          <a:p>
            <a:r>
              <a:rPr lang="en-US" altLang="en-US"/>
              <a:t>5: p1[-1] = cmpp (r2[-1] &lt; 100)</a:t>
            </a:r>
          </a:p>
          <a:p>
            <a:r>
              <a:rPr lang="en-US" altLang="en-US"/>
              <a:t>remap r1, r2, r3</a:t>
            </a:r>
          </a:p>
          <a:p>
            <a:r>
              <a:rPr lang="en-US" altLang="en-US"/>
              <a:t>6: brct p1[-1] Loop</a:t>
            </a:r>
          </a:p>
        </p:txBody>
      </p:sp>
      <p:sp>
        <p:nvSpPr>
          <p:cNvPr id="57348" name="Rectangle 4"/>
          <p:cNvSpPr>
            <a:spLocks noChangeArrowheads="1"/>
          </p:cNvSpPr>
          <p:nvPr/>
        </p:nvSpPr>
        <p:spPr bwMode="auto">
          <a:xfrm>
            <a:off x="1219200" y="2438400"/>
            <a:ext cx="3352800" cy="213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7349" name="Text Box 5"/>
          <p:cNvSpPr txBox="1">
            <a:spLocks noChangeArrowheads="1"/>
          </p:cNvSpPr>
          <p:nvPr/>
        </p:nvSpPr>
        <p:spPr bwMode="auto">
          <a:xfrm>
            <a:off x="609600" y="4624604"/>
            <a:ext cx="3486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>
                <a:solidFill>
                  <a:schemeClr val="tx1"/>
                </a:solidFill>
              </a:rPr>
              <a:t>Calculate </a:t>
            </a:r>
            <a:r>
              <a:rPr lang="en-US" altLang="en-US" dirty="0" err="1">
                <a:solidFill>
                  <a:schemeClr val="tx1"/>
                </a:solidFill>
              </a:rPr>
              <a:t>RecMII</a:t>
            </a:r>
            <a:r>
              <a:rPr lang="en-US" altLang="en-US" dirty="0">
                <a:solidFill>
                  <a:schemeClr val="tx1"/>
                </a:solidFill>
              </a:rPr>
              <a:t>, </a:t>
            </a:r>
            <a:r>
              <a:rPr lang="en-US" altLang="en-US" dirty="0" err="1">
                <a:solidFill>
                  <a:schemeClr val="tx1"/>
                </a:solidFill>
              </a:rPr>
              <a:t>ResMII</a:t>
            </a:r>
            <a:r>
              <a:rPr lang="en-US" altLang="en-US" dirty="0">
                <a:solidFill>
                  <a:schemeClr val="tx1"/>
                </a:solidFill>
              </a:rPr>
              <a:t>, and MII</a:t>
            </a:r>
          </a:p>
        </p:txBody>
      </p:sp>
      <p:sp>
        <p:nvSpPr>
          <p:cNvPr id="57350" name="Text Box 6"/>
          <p:cNvSpPr txBox="1">
            <a:spLocks noChangeArrowheads="1"/>
          </p:cNvSpPr>
          <p:nvPr/>
        </p:nvSpPr>
        <p:spPr bwMode="auto">
          <a:xfrm>
            <a:off x="914400" y="1673225"/>
            <a:ext cx="47831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Latencies: ld = 2, st = 1, add = 1, cmpp = 1, br = 1</a:t>
            </a:r>
          </a:p>
          <a:p>
            <a:r>
              <a:rPr lang="en-US" altLang="en-US"/>
              <a:t>Resources: 1 ALU, 1 MEM, 1 BR</a:t>
            </a:r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7391400" y="17907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7391400" y="24003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7391400" y="30099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7391400" y="36195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7391400" y="42291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12" name="Oval 10"/>
          <p:cNvSpPr>
            <a:spLocks noChangeArrowheads="1"/>
          </p:cNvSpPr>
          <p:nvPr/>
        </p:nvSpPr>
        <p:spPr bwMode="auto">
          <a:xfrm>
            <a:off x="7391400" y="48387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cxnSp>
        <p:nvCxnSpPr>
          <p:cNvPr id="15" name="Straight Arrow Connector 14"/>
          <p:cNvCxnSpPr>
            <a:stCxn id="7" idx="2"/>
            <a:endCxn id="8" idx="1"/>
          </p:cNvCxnSpPr>
          <p:nvPr/>
        </p:nvCxnSpPr>
        <p:spPr bwMode="auto">
          <a:xfrm>
            <a:off x="7391400" y="1943100"/>
            <a:ext cx="44637" cy="50183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Straight Arrow Connector 17"/>
          <p:cNvCxnSpPr>
            <a:stCxn id="7" idx="6"/>
          </p:cNvCxnSpPr>
          <p:nvPr/>
        </p:nvCxnSpPr>
        <p:spPr bwMode="auto">
          <a:xfrm flipH="1">
            <a:off x="7597541" y="1943100"/>
            <a:ext cx="98659" cy="4572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" name="Straight Arrow Connector 21"/>
          <p:cNvCxnSpPr>
            <a:stCxn id="8" idx="4"/>
            <a:endCxn id="9" idx="0"/>
          </p:cNvCxnSpPr>
          <p:nvPr/>
        </p:nvCxnSpPr>
        <p:spPr bwMode="auto">
          <a:xfrm>
            <a:off x="7543800" y="2705100"/>
            <a:ext cx="0" cy="3048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" name="Curved Connector 23"/>
          <p:cNvCxnSpPr>
            <a:stCxn id="10" idx="4"/>
            <a:endCxn id="10" idx="0"/>
          </p:cNvCxnSpPr>
          <p:nvPr/>
        </p:nvCxnSpPr>
        <p:spPr bwMode="auto">
          <a:xfrm rot="5400000" flipH="1">
            <a:off x="7391400" y="3771900"/>
            <a:ext cx="304800" cy="12700"/>
          </a:xfrm>
          <a:prstGeom prst="curvedConnector5">
            <a:avLst>
              <a:gd name="adj1" fmla="val -75000"/>
              <a:gd name="adj2" fmla="val 3000000"/>
              <a:gd name="adj3" fmla="val 175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" name="Straight Arrow Connector 25"/>
          <p:cNvCxnSpPr>
            <a:stCxn id="10" idx="4"/>
            <a:endCxn id="11" idx="0"/>
          </p:cNvCxnSpPr>
          <p:nvPr/>
        </p:nvCxnSpPr>
        <p:spPr bwMode="auto">
          <a:xfrm>
            <a:off x="7543800" y="3924300"/>
            <a:ext cx="0" cy="3048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Straight Arrow Connector 27"/>
          <p:cNvCxnSpPr>
            <a:stCxn id="11" idx="4"/>
            <a:endCxn id="12" idx="0"/>
          </p:cNvCxnSpPr>
          <p:nvPr/>
        </p:nvCxnSpPr>
        <p:spPr bwMode="auto">
          <a:xfrm>
            <a:off x="7543800" y="4533900"/>
            <a:ext cx="0" cy="3048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7344" name="Curved Connector 57343"/>
          <p:cNvCxnSpPr>
            <a:stCxn id="10" idx="4"/>
            <a:endCxn id="7" idx="0"/>
          </p:cNvCxnSpPr>
          <p:nvPr/>
        </p:nvCxnSpPr>
        <p:spPr bwMode="auto">
          <a:xfrm rot="5400000" flipH="1">
            <a:off x="6477000" y="2857500"/>
            <a:ext cx="2133600" cy="12700"/>
          </a:xfrm>
          <a:prstGeom prst="curvedConnector5">
            <a:avLst>
              <a:gd name="adj1" fmla="val -10714"/>
              <a:gd name="adj2" fmla="val 3000000"/>
              <a:gd name="adj3" fmla="val 110714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7353" name="Freeform 57352"/>
          <p:cNvSpPr/>
          <p:nvPr/>
        </p:nvSpPr>
        <p:spPr bwMode="auto">
          <a:xfrm>
            <a:off x="7536581" y="2082666"/>
            <a:ext cx="646220" cy="1588169"/>
          </a:xfrm>
          <a:custGeom>
            <a:avLst/>
            <a:gdLst>
              <a:gd name="connsiteX0" fmla="*/ 0 w 646220"/>
              <a:gd name="connsiteY0" fmla="*/ 0 h 1588169"/>
              <a:gd name="connsiteX1" fmla="*/ 644893 w 646220"/>
              <a:gd name="connsiteY1" fmla="*/ 471638 h 1588169"/>
              <a:gd name="connsiteX2" fmla="*/ 134754 w 646220"/>
              <a:gd name="connsiteY2" fmla="*/ 1588169 h 1588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46220" h="1588169">
                <a:moveTo>
                  <a:pt x="0" y="0"/>
                </a:moveTo>
                <a:cubicBezTo>
                  <a:pt x="311217" y="103471"/>
                  <a:pt x="622434" y="206943"/>
                  <a:pt x="644893" y="471638"/>
                </a:cubicBezTo>
                <a:cubicBezTo>
                  <a:pt x="667352" y="736333"/>
                  <a:pt x="401053" y="1162251"/>
                  <a:pt x="134754" y="1588169"/>
                </a:cubicBezTo>
              </a:path>
            </a:pathLst>
          </a:custGeom>
          <a:ln w="9525" cap="flat" cmpd="sng" algn="ctr">
            <a:solidFill>
              <a:schemeClr val="accent4"/>
            </a:solidFill>
            <a:prstDash val="solid"/>
            <a:round/>
            <a:headEnd type="none" w="med" len="med"/>
            <a:tailEnd type="arrow" w="med" len="med"/>
          </a:ln>
          <a:ex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</a:endParaRPr>
          </a:p>
        </p:txBody>
      </p:sp>
      <p:sp>
        <p:nvSpPr>
          <p:cNvPr id="42" name="Text Box 15"/>
          <p:cNvSpPr txBox="1">
            <a:spLocks noChangeArrowheads="1"/>
          </p:cNvSpPr>
          <p:nvPr/>
        </p:nvSpPr>
        <p:spPr bwMode="auto">
          <a:xfrm>
            <a:off x="8122889" y="2247900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&lt;0,0&gt;</a:t>
            </a:r>
            <a:endParaRPr lang="en-US" altLang="en-US" sz="1400" dirty="0"/>
          </a:p>
        </p:txBody>
      </p:sp>
      <p:sp>
        <p:nvSpPr>
          <p:cNvPr id="43" name="Text Box 15"/>
          <p:cNvSpPr txBox="1">
            <a:spLocks noChangeArrowheads="1"/>
          </p:cNvSpPr>
          <p:nvPr/>
        </p:nvSpPr>
        <p:spPr bwMode="auto">
          <a:xfrm>
            <a:off x="7508627" y="2160693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&lt;2,3&gt;</a:t>
            </a:r>
            <a:endParaRPr lang="en-US" altLang="en-US" sz="1400" dirty="0"/>
          </a:p>
        </p:txBody>
      </p:sp>
      <p:sp>
        <p:nvSpPr>
          <p:cNvPr id="44" name="Text Box 15"/>
          <p:cNvSpPr txBox="1">
            <a:spLocks noChangeArrowheads="1"/>
          </p:cNvSpPr>
          <p:nvPr/>
        </p:nvSpPr>
        <p:spPr bwMode="auto">
          <a:xfrm>
            <a:off x="7013277" y="2119679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&lt;2,2&gt;</a:t>
            </a:r>
            <a:endParaRPr lang="en-US" altLang="en-US" sz="1400" dirty="0"/>
          </a:p>
        </p:txBody>
      </p:sp>
      <p:sp>
        <p:nvSpPr>
          <p:cNvPr id="45" name="Text Box 15"/>
          <p:cNvSpPr txBox="1">
            <a:spLocks noChangeArrowheads="1"/>
          </p:cNvSpPr>
          <p:nvPr/>
        </p:nvSpPr>
        <p:spPr bwMode="auto">
          <a:xfrm>
            <a:off x="7491211" y="2644140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&lt;1,0&gt;</a:t>
            </a:r>
            <a:endParaRPr lang="en-US" altLang="en-US" sz="1400" dirty="0"/>
          </a:p>
        </p:txBody>
      </p:sp>
      <p:sp>
        <p:nvSpPr>
          <p:cNvPr id="46" name="Text Box 15"/>
          <p:cNvSpPr txBox="1">
            <a:spLocks noChangeArrowheads="1"/>
          </p:cNvSpPr>
          <p:nvPr/>
        </p:nvSpPr>
        <p:spPr bwMode="auto">
          <a:xfrm>
            <a:off x="6599266" y="3678972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&lt;1,1&gt;</a:t>
            </a:r>
            <a:endParaRPr lang="en-US" altLang="en-US" sz="1400" dirty="0"/>
          </a:p>
        </p:txBody>
      </p:sp>
      <p:sp>
        <p:nvSpPr>
          <p:cNvPr id="47" name="Text Box 15"/>
          <p:cNvSpPr txBox="1">
            <a:spLocks noChangeArrowheads="1"/>
          </p:cNvSpPr>
          <p:nvPr/>
        </p:nvSpPr>
        <p:spPr bwMode="auto">
          <a:xfrm>
            <a:off x="6599266" y="2457802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&lt;1,1&gt;</a:t>
            </a:r>
            <a:endParaRPr lang="en-US" altLang="en-US" sz="1400" dirty="0"/>
          </a:p>
        </p:txBody>
      </p:sp>
      <p:sp>
        <p:nvSpPr>
          <p:cNvPr id="48" name="Text Box 15"/>
          <p:cNvSpPr txBox="1">
            <a:spLocks noChangeArrowheads="1"/>
          </p:cNvSpPr>
          <p:nvPr/>
        </p:nvSpPr>
        <p:spPr bwMode="auto">
          <a:xfrm>
            <a:off x="7483992" y="3951456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&lt;1,0&gt;</a:t>
            </a:r>
            <a:endParaRPr lang="en-US" altLang="en-US" sz="1400" dirty="0"/>
          </a:p>
        </p:txBody>
      </p:sp>
      <p:sp>
        <p:nvSpPr>
          <p:cNvPr id="49" name="Text Box 15"/>
          <p:cNvSpPr txBox="1">
            <a:spLocks noChangeArrowheads="1"/>
          </p:cNvSpPr>
          <p:nvPr/>
        </p:nvSpPr>
        <p:spPr bwMode="auto">
          <a:xfrm>
            <a:off x="7512467" y="4488362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&lt;1,0&gt;</a:t>
            </a:r>
            <a:endParaRPr lang="en-US" altLang="en-US" sz="1400" dirty="0"/>
          </a:p>
        </p:txBody>
      </p:sp>
      <p:cxnSp>
        <p:nvCxnSpPr>
          <p:cNvPr id="57355" name="Curved Connector 57354"/>
          <p:cNvCxnSpPr>
            <a:endCxn id="9" idx="7"/>
          </p:cNvCxnSpPr>
          <p:nvPr/>
        </p:nvCxnSpPr>
        <p:spPr bwMode="auto">
          <a:xfrm rot="5400000" flipH="1" flipV="1">
            <a:off x="7156016" y="3435103"/>
            <a:ext cx="876113" cy="114982"/>
          </a:xfrm>
          <a:prstGeom prst="curvedConnector5">
            <a:avLst>
              <a:gd name="adj1" fmla="val -6596"/>
              <a:gd name="adj2" fmla="val 337635"/>
              <a:gd name="adj3" fmla="val 126093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3" name="Text Box 15"/>
          <p:cNvSpPr txBox="1">
            <a:spLocks noChangeArrowheads="1"/>
          </p:cNvSpPr>
          <p:nvPr/>
        </p:nvSpPr>
        <p:spPr bwMode="auto">
          <a:xfrm>
            <a:off x="7877268" y="3325648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&lt;1,1&gt;</a:t>
            </a:r>
            <a:endParaRPr lang="en-US" altLang="en-US" sz="1400" dirty="0"/>
          </a:p>
        </p:txBody>
      </p:sp>
      <p:cxnSp>
        <p:nvCxnSpPr>
          <p:cNvPr id="57358" name="Straight Arrow Connector 57357"/>
          <p:cNvCxnSpPr>
            <a:stCxn id="9" idx="4"/>
            <a:endCxn id="10" idx="0"/>
          </p:cNvCxnSpPr>
          <p:nvPr/>
        </p:nvCxnSpPr>
        <p:spPr bwMode="auto">
          <a:xfrm>
            <a:off x="7543800" y="3314700"/>
            <a:ext cx="0" cy="3048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6" name="Text Box 15"/>
          <p:cNvSpPr txBox="1">
            <a:spLocks noChangeArrowheads="1"/>
          </p:cNvSpPr>
          <p:nvPr/>
        </p:nvSpPr>
        <p:spPr bwMode="auto">
          <a:xfrm>
            <a:off x="7391400" y="3256717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&lt;0,0&gt;</a:t>
            </a:r>
            <a:endParaRPr lang="en-US" altLang="en-US" sz="1400" dirty="0"/>
          </a:p>
        </p:txBody>
      </p:sp>
      <p:sp>
        <p:nvSpPr>
          <p:cNvPr id="33" name="Freeform 32"/>
          <p:cNvSpPr/>
          <p:nvPr/>
        </p:nvSpPr>
        <p:spPr bwMode="auto">
          <a:xfrm>
            <a:off x="6996455" y="1959796"/>
            <a:ext cx="390429" cy="1089060"/>
          </a:xfrm>
          <a:custGeom>
            <a:avLst/>
            <a:gdLst>
              <a:gd name="connsiteX0" fmla="*/ 390429 w 390429"/>
              <a:gd name="connsiteY0" fmla="*/ 0 h 1089060"/>
              <a:gd name="connsiteX1" fmla="*/ 11 w 390429"/>
              <a:gd name="connsiteY1" fmla="*/ 565078 h 1089060"/>
              <a:gd name="connsiteX2" fmla="*/ 380155 w 390429"/>
              <a:gd name="connsiteY2" fmla="*/ 1089060 h 1089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90429" h="1089060">
                <a:moveTo>
                  <a:pt x="390429" y="0"/>
                </a:moveTo>
                <a:cubicBezTo>
                  <a:pt x="196076" y="191784"/>
                  <a:pt x="1723" y="383568"/>
                  <a:pt x="11" y="565078"/>
                </a:cubicBezTo>
                <a:cubicBezTo>
                  <a:pt x="-1701" y="746588"/>
                  <a:pt x="189227" y="917824"/>
                  <a:pt x="380155" y="1089060"/>
                </a:cubicBezTo>
              </a:path>
            </a:pathLst>
          </a:custGeom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x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</a:endParaRPr>
          </a:p>
        </p:txBody>
      </p:sp>
      <p:sp>
        <p:nvSpPr>
          <p:cNvPr id="34" name="Text Box 15"/>
          <p:cNvSpPr txBox="1">
            <a:spLocks noChangeArrowheads="1"/>
          </p:cNvSpPr>
          <p:nvPr/>
        </p:nvSpPr>
        <p:spPr bwMode="auto">
          <a:xfrm>
            <a:off x="6524592" y="2004900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>
                <a:solidFill>
                  <a:srgbClr val="FF0000"/>
                </a:solidFill>
              </a:rPr>
              <a:t>&lt;1,0&gt;</a:t>
            </a:r>
            <a:endParaRPr lang="en-US" altLang="en-US" sz="1400" dirty="0">
              <a:solidFill>
                <a:srgbClr val="FF0000"/>
              </a:solidFill>
            </a:endParaRPr>
          </a:p>
        </p:txBody>
      </p:sp>
      <p:sp>
        <p:nvSpPr>
          <p:cNvPr id="35" name="Freeform 34"/>
          <p:cNvSpPr/>
          <p:nvPr/>
        </p:nvSpPr>
        <p:spPr bwMode="auto">
          <a:xfrm>
            <a:off x="7664412" y="1971782"/>
            <a:ext cx="287941" cy="1140431"/>
          </a:xfrm>
          <a:custGeom>
            <a:avLst/>
            <a:gdLst>
              <a:gd name="connsiteX0" fmla="*/ 0 w 287941"/>
              <a:gd name="connsiteY0" fmla="*/ 1140431 h 1140431"/>
              <a:gd name="connsiteX1" fmla="*/ 287676 w 287941"/>
              <a:gd name="connsiteY1" fmla="*/ 462337 h 1140431"/>
              <a:gd name="connsiteX2" fmla="*/ 41097 w 287941"/>
              <a:gd name="connsiteY2" fmla="*/ 0 h 1140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7941" h="1140431">
                <a:moveTo>
                  <a:pt x="0" y="1140431"/>
                </a:moveTo>
                <a:cubicBezTo>
                  <a:pt x="140413" y="896420"/>
                  <a:pt x="280827" y="652409"/>
                  <a:pt x="287676" y="462337"/>
                </a:cubicBezTo>
                <a:cubicBezTo>
                  <a:pt x="294525" y="272265"/>
                  <a:pt x="167811" y="136132"/>
                  <a:pt x="41097" y="0"/>
                </a:cubicBezTo>
              </a:path>
            </a:pathLst>
          </a:custGeom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x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</a:endParaRPr>
          </a:p>
        </p:txBody>
      </p:sp>
      <p:sp>
        <p:nvSpPr>
          <p:cNvPr id="36" name="Text Box 15"/>
          <p:cNvSpPr txBox="1">
            <a:spLocks noChangeArrowheads="1"/>
          </p:cNvSpPr>
          <p:nvPr/>
        </p:nvSpPr>
        <p:spPr bwMode="auto">
          <a:xfrm>
            <a:off x="7833399" y="1846508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>
                <a:solidFill>
                  <a:srgbClr val="FF0000"/>
                </a:solidFill>
              </a:rPr>
              <a:t>&lt;1,1&gt;</a:t>
            </a:r>
            <a:endParaRPr lang="en-US" altLang="en-US" sz="1400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699084" y="5448300"/>
            <a:ext cx="2321213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Black edges: Register deps</a:t>
            </a:r>
            <a:br>
              <a:rPr lang="en-US" sz="1400" dirty="0" smtClean="0"/>
            </a:br>
            <a:endParaRPr lang="en-US" sz="1400" dirty="0" smtClean="0"/>
          </a:p>
          <a:p>
            <a:r>
              <a:rPr lang="en-US" sz="1400" dirty="0" smtClean="0"/>
              <a:t>Red edges: Memory deps</a:t>
            </a:r>
            <a:br>
              <a:rPr lang="en-US" sz="1400" dirty="0" smtClean="0"/>
            </a:br>
            <a:endParaRPr lang="en-US" sz="1400" dirty="0" smtClean="0"/>
          </a:p>
          <a:p>
            <a:r>
              <a:rPr lang="en-US" sz="1400" dirty="0" smtClean="0"/>
              <a:t>Control edges: All </a:t>
            </a:r>
            <a:r>
              <a:rPr lang="en-US" sz="1400" dirty="0" err="1" smtClean="0"/>
              <a:t>instrs</a:t>
            </a:r>
            <a:r>
              <a:rPr lang="en-US" sz="1400" dirty="0" smtClean="0"/>
              <a:t> have</a:t>
            </a:r>
          </a:p>
          <a:p>
            <a:r>
              <a:rPr lang="en-US" sz="1400" dirty="0" smtClean="0"/>
              <a:t>&lt;0,0&gt; edge to instruction 6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14466846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 – Do a 3-Coloring (7)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1676400" y="1597025"/>
            <a:ext cx="1104900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u="sng"/>
              <a:t>Stack</a:t>
            </a:r>
          </a:p>
          <a:p>
            <a:r>
              <a:rPr lang="en-US" altLang="en-US"/>
              <a:t>d</a:t>
            </a:r>
          </a:p>
          <a:p>
            <a:r>
              <a:rPr lang="en-US" altLang="en-US"/>
              <a:t>b</a:t>
            </a:r>
          </a:p>
          <a:p>
            <a:r>
              <a:rPr lang="en-US" altLang="en-US"/>
              <a:t>a</a:t>
            </a:r>
          </a:p>
          <a:p>
            <a:r>
              <a:rPr lang="en-US" altLang="en-US"/>
              <a:t>c (spilled)</a:t>
            </a:r>
          </a:p>
          <a:p>
            <a:r>
              <a:rPr lang="en-US" altLang="en-US"/>
              <a:t>e</a:t>
            </a:r>
          </a:p>
          <a:p>
            <a:r>
              <a:rPr lang="en-US" altLang="en-US"/>
              <a:t>f (spilled)</a:t>
            </a:r>
          </a:p>
          <a:p>
            <a:r>
              <a:rPr lang="en-US" altLang="en-US"/>
              <a:t>g</a:t>
            </a:r>
          </a:p>
        </p:txBody>
      </p:sp>
      <p:sp>
        <p:nvSpPr>
          <p:cNvPr id="25604" name="Oval 4"/>
          <p:cNvSpPr>
            <a:spLocks noChangeArrowheads="1"/>
          </p:cNvSpPr>
          <p:nvPr/>
        </p:nvSpPr>
        <p:spPr bwMode="auto">
          <a:xfrm>
            <a:off x="5105400" y="16002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a</a:t>
            </a:r>
          </a:p>
        </p:txBody>
      </p:sp>
      <p:sp>
        <p:nvSpPr>
          <p:cNvPr id="25605" name="Oval 5"/>
          <p:cNvSpPr>
            <a:spLocks noChangeArrowheads="1"/>
          </p:cNvSpPr>
          <p:nvPr/>
        </p:nvSpPr>
        <p:spPr bwMode="auto">
          <a:xfrm>
            <a:off x="5562600" y="38100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g</a:t>
            </a:r>
          </a:p>
        </p:txBody>
      </p:sp>
      <p:sp>
        <p:nvSpPr>
          <p:cNvPr id="25606" name="Oval 6"/>
          <p:cNvSpPr>
            <a:spLocks noChangeArrowheads="1"/>
          </p:cNvSpPr>
          <p:nvPr/>
        </p:nvSpPr>
        <p:spPr bwMode="auto">
          <a:xfrm>
            <a:off x="4648200" y="23622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c</a:t>
            </a:r>
          </a:p>
        </p:txBody>
      </p:sp>
      <p:sp>
        <p:nvSpPr>
          <p:cNvPr id="25607" name="Oval 7"/>
          <p:cNvSpPr>
            <a:spLocks noChangeArrowheads="1"/>
          </p:cNvSpPr>
          <p:nvPr/>
        </p:nvSpPr>
        <p:spPr bwMode="auto">
          <a:xfrm>
            <a:off x="6400800" y="35052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f</a:t>
            </a:r>
          </a:p>
        </p:txBody>
      </p:sp>
      <p:sp>
        <p:nvSpPr>
          <p:cNvPr id="25608" name="Oval 8"/>
          <p:cNvSpPr>
            <a:spLocks noChangeArrowheads="1"/>
          </p:cNvSpPr>
          <p:nvPr/>
        </p:nvSpPr>
        <p:spPr bwMode="auto">
          <a:xfrm>
            <a:off x="6553200" y="24384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d</a:t>
            </a:r>
          </a:p>
        </p:txBody>
      </p:sp>
      <p:sp>
        <p:nvSpPr>
          <p:cNvPr id="25609" name="Oval 9"/>
          <p:cNvSpPr>
            <a:spLocks noChangeArrowheads="1"/>
          </p:cNvSpPr>
          <p:nvPr/>
        </p:nvSpPr>
        <p:spPr bwMode="auto">
          <a:xfrm>
            <a:off x="5943600" y="16002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b</a:t>
            </a:r>
          </a:p>
        </p:txBody>
      </p:sp>
      <p:sp>
        <p:nvSpPr>
          <p:cNvPr id="25610" name="Oval 10"/>
          <p:cNvSpPr>
            <a:spLocks noChangeArrowheads="1"/>
          </p:cNvSpPr>
          <p:nvPr/>
        </p:nvSpPr>
        <p:spPr bwMode="auto">
          <a:xfrm>
            <a:off x="4800600" y="32766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e</a:t>
            </a:r>
          </a:p>
        </p:txBody>
      </p:sp>
      <p:sp>
        <p:nvSpPr>
          <p:cNvPr id="25611" name="Line 11"/>
          <p:cNvSpPr>
            <a:spLocks noChangeShapeType="1"/>
          </p:cNvSpPr>
          <p:nvPr/>
        </p:nvSpPr>
        <p:spPr bwMode="auto">
          <a:xfrm flipV="1">
            <a:off x="4953000" y="1981200"/>
            <a:ext cx="228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 flipV="1">
            <a:off x="5029200" y="1981200"/>
            <a:ext cx="10668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>
            <a:off x="5029200" y="2667000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4" name="Line 14"/>
          <p:cNvSpPr>
            <a:spLocks noChangeShapeType="1"/>
          </p:cNvSpPr>
          <p:nvPr/>
        </p:nvSpPr>
        <p:spPr bwMode="auto">
          <a:xfrm>
            <a:off x="4953000" y="2667000"/>
            <a:ext cx="144780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5" name="Line 15"/>
          <p:cNvSpPr>
            <a:spLocks noChangeShapeType="1"/>
          </p:cNvSpPr>
          <p:nvPr/>
        </p:nvSpPr>
        <p:spPr bwMode="auto">
          <a:xfrm>
            <a:off x="4953000" y="2743200"/>
            <a:ext cx="7620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6" name="Line 16"/>
          <p:cNvSpPr>
            <a:spLocks noChangeShapeType="1"/>
          </p:cNvSpPr>
          <p:nvPr/>
        </p:nvSpPr>
        <p:spPr bwMode="auto">
          <a:xfrm>
            <a:off x="5486400" y="18288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>
            <a:off x="5410200" y="1905000"/>
            <a:ext cx="12192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>
            <a:off x="5410200" y="1981200"/>
            <a:ext cx="1143000" cy="1524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9" name="Line 19"/>
          <p:cNvSpPr>
            <a:spLocks noChangeShapeType="1"/>
          </p:cNvSpPr>
          <p:nvPr/>
        </p:nvSpPr>
        <p:spPr bwMode="auto">
          <a:xfrm>
            <a:off x="5334000" y="1981200"/>
            <a:ext cx="381000" cy="1828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0" name="Line 20"/>
          <p:cNvSpPr>
            <a:spLocks noChangeShapeType="1"/>
          </p:cNvSpPr>
          <p:nvPr/>
        </p:nvSpPr>
        <p:spPr bwMode="auto">
          <a:xfrm flipH="1">
            <a:off x="5029200" y="1981200"/>
            <a:ext cx="228600" cy="1295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1" name="Line 21"/>
          <p:cNvSpPr>
            <a:spLocks noChangeShapeType="1"/>
          </p:cNvSpPr>
          <p:nvPr/>
        </p:nvSpPr>
        <p:spPr bwMode="auto">
          <a:xfrm>
            <a:off x="6248400" y="1905000"/>
            <a:ext cx="457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2" name="Line 22"/>
          <p:cNvSpPr>
            <a:spLocks noChangeShapeType="1"/>
          </p:cNvSpPr>
          <p:nvPr/>
        </p:nvSpPr>
        <p:spPr bwMode="auto">
          <a:xfrm>
            <a:off x="6172200" y="1981200"/>
            <a:ext cx="381000" cy="1524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3" name="Line 23"/>
          <p:cNvSpPr>
            <a:spLocks noChangeShapeType="1"/>
          </p:cNvSpPr>
          <p:nvPr/>
        </p:nvSpPr>
        <p:spPr bwMode="auto">
          <a:xfrm flipH="1">
            <a:off x="5181600" y="2819400"/>
            <a:ext cx="14478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4" name="Line 24"/>
          <p:cNvSpPr>
            <a:spLocks noChangeShapeType="1"/>
          </p:cNvSpPr>
          <p:nvPr/>
        </p:nvSpPr>
        <p:spPr bwMode="auto">
          <a:xfrm>
            <a:off x="5181600" y="3429000"/>
            <a:ext cx="1219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5" name="Text Box 25"/>
          <p:cNvSpPr txBox="1">
            <a:spLocks noChangeArrowheads="1"/>
          </p:cNvSpPr>
          <p:nvPr/>
        </p:nvSpPr>
        <p:spPr bwMode="auto">
          <a:xfrm>
            <a:off x="1371600" y="4287838"/>
            <a:ext cx="6007100" cy="2536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Have 3 colors: red, green, blue, pop off the stack assigning colors</a:t>
            </a:r>
          </a:p>
          <a:p>
            <a:r>
              <a:rPr lang="en-US" altLang="en-US" sz="1600">
                <a:solidFill>
                  <a:schemeClr val="tx1"/>
                </a:solidFill>
              </a:rPr>
              <a:t>only consider conflicts with non-spilled nodes already popped off stack</a:t>
            </a:r>
          </a:p>
          <a:p>
            <a:endParaRPr lang="en-US" altLang="en-US" sz="1600">
              <a:solidFill>
                <a:schemeClr val="tx1"/>
              </a:solidFill>
            </a:endParaRPr>
          </a:p>
          <a:p>
            <a:r>
              <a:rPr lang="en-US" altLang="en-US" sz="1600">
                <a:solidFill>
                  <a:schemeClr val="tx1"/>
                </a:solidFill>
              </a:rPr>
              <a:t>d </a:t>
            </a:r>
            <a:r>
              <a:rPr lang="en-US" altLang="en-US" sz="1600">
                <a:solidFill>
                  <a:schemeClr val="tx1"/>
                </a:solidFill>
                <a:sym typeface="Wingdings" panose="05000000000000000000" pitchFamily="2" charset="2"/>
              </a:rPr>
              <a:t> red</a:t>
            </a:r>
          </a:p>
          <a:p>
            <a:r>
              <a:rPr lang="en-US" altLang="en-US" sz="1600">
                <a:solidFill>
                  <a:schemeClr val="tx1"/>
                </a:solidFill>
                <a:sym typeface="Wingdings" panose="05000000000000000000" pitchFamily="2" charset="2"/>
              </a:rPr>
              <a:t>b  green (cannot choose red)</a:t>
            </a:r>
          </a:p>
          <a:p>
            <a:r>
              <a:rPr lang="en-US" altLang="en-US" sz="1600">
                <a:solidFill>
                  <a:schemeClr val="tx1"/>
                </a:solidFill>
                <a:sym typeface="Wingdings" panose="05000000000000000000" pitchFamily="2" charset="2"/>
              </a:rPr>
              <a:t>a  blue (cannot choose red or green)</a:t>
            </a:r>
          </a:p>
          <a:p>
            <a:r>
              <a:rPr lang="en-US" altLang="en-US" sz="1600">
                <a:solidFill>
                  <a:schemeClr val="tx1"/>
                </a:solidFill>
                <a:sym typeface="Wingdings" panose="05000000000000000000" pitchFamily="2" charset="2"/>
              </a:rPr>
              <a:t>c  no color (spilled)</a:t>
            </a:r>
          </a:p>
          <a:p>
            <a:r>
              <a:rPr lang="en-US" altLang="en-US" sz="1600">
                <a:solidFill>
                  <a:schemeClr val="tx1"/>
                </a:solidFill>
                <a:sym typeface="Wingdings" panose="05000000000000000000" pitchFamily="2" charset="2"/>
              </a:rPr>
              <a:t>e  green (cannot choose red or blue)</a:t>
            </a:r>
          </a:p>
          <a:p>
            <a:r>
              <a:rPr lang="en-US" altLang="en-US" sz="1600">
                <a:solidFill>
                  <a:schemeClr val="tx1"/>
                </a:solidFill>
                <a:sym typeface="Wingdings" panose="05000000000000000000" pitchFamily="2" charset="2"/>
              </a:rPr>
              <a:t>f  no color (spilled)</a:t>
            </a:r>
          </a:p>
          <a:p>
            <a:r>
              <a:rPr lang="en-US" altLang="en-US" sz="1600">
                <a:solidFill>
                  <a:schemeClr val="tx1"/>
                </a:solidFill>
                <a:sym typeface="Wingdings" panose="05000000000000000000" pitchFamily="2" charset="2"/>
              </a:rPr>
              <a:t>g  red (cannot choose blue)</a:t>
            </a:r>
            <a:endParaRPr lang="en-US" altLang="en-US" sz="1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0530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 – Do a 3-Coloring (8)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2743200" y="2133600"/>
            <a:ext cx="1676400" cy="1066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/>
              <a:t>1: blue = load()</a:t>
            </a:r>
          </a:p>
          <a:p>
            <a:pPr algn="ctr"/>
            <a:r>
              <a:rPr lang="en-US" altLang="en-US" sz="1400"/>
              <a:t>2: green = load()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1295400" y="3581400"/>
            <a:ext cx="1828800" cy="1066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/>
              <a:t>3: spill1 = load()</a:t>
            </a:r>
          </a:p>
          <a:p>
            <a:pPr algn="ctr"/>
            <a:r>
              <a:rPr lang="en-US" altLang="en-US" sz="1400"/>
              <a:t>4: red = green + spill1</a:t>
            </a:r>
          </a:p>
          <a:p>
            <a:pPr algn="ctr"/>
            <a:r>
              <a:rPr lang="en-US" altLang="en-US" sz="1400"/>
              <a:t>5: green = red - 3</a:t>
            </a: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4038600" y="3581400"/>
            <a:ext cx="1981200" cy="1066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/>
              <a:t>6: spill2 = blue * green</a:t>
            </a:r>
          </a:p>
          <a:p>
            <a:pPr algn="ctr"/>
            <a:r>
              <a:rPr lang="en-US" altLang="en-US" sz="1400"/>
              <a:t>7: green = spill2 + spill1</a:t>
            </a: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2667000" y="5257800"/>
            <a:ext cx="1828800" cy="1066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/>
              <a:t>8: red = blue + green</a:t>
            </a:r>
          </a:p>
          <a:p>
            <a:pPr algn="ctr"/>
            <a:r>
              <a:rPr lang="en-US" altLang="en-US" sz="1400"/>
              <a:t>9: store(red)</a:t>
            </a:r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 flipH="1">
            <a:off x="2133600" y="3200400"/>
            <a:ext cx="1219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>
            <a:off x="3733800" y="3200400"/>
            <a:ext cx="1219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>
            <a:off x="2133600" y="4648200"/>
            <a:ext cx="11430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4" name="Line 10"/>
          <p:cNvSpPr>
            <a:spLocks noChangeShapeType="1"/>
          </p:cNvSpPr>
          <p:nvPr/>
        </p:nvSpPr>
        <p:spPr bwMode="auto">
          <a:xfrm flipH="1">
            <a:off x="3810000" y="4648200"/>
            <a:ext cx="11430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5" name="Freeform 11"/>
          <p:cNvSpPr>
            <a:spLocks/>
          </p:cNvSpPr>
          <p:nvPr/>
        </p:nvSpPr>
        <p:spPr bwMode="auto">
          <a:xfrm>
            <a:off x="698500" y="1587500"/>
            <a:ext cx="2755900" cy="5041900"/>
          </a:xfrm>
          <a:custGeom>
            <a:avLst/>
            <a:gdLst>
              <a:gd name="T0" fmla="*/ 2147483646 w 1736"/>
              <a:gd name="T1" fmla="*/ 2147483646 h 3176"/>
              <a:gd name="T2" fmla="*/ 2147483646 w 1736"/>
              <a:gd name="T3" fmla="*/ 2147483646 h 3176"/>
              <a:gd name="T4" fmla="*/ 2147483646 w 1736"/>
              <a:gd name="T5" fmla="*/ 2147483646 h 3176"/>
              <a:gd name="T6" fmla="*/ 2147483646 w 1736"/>
              <a:gd name="T7" fmla="*/ 2147483646 h 3176"/>
              <a:gd name="T8" fmla="*/ 2147483646 w 1736"/>
              <a:gd name="T9" fmla="*/ 2147483646 h 3176"/>
              <a:gd name="T10" fmla="*/ 2147483646 w 1736"/>
              <a:gd name="T11" fmla="*/ 2147483646 h 3176"/>
              <a:gd name="T12" fmla="*/ 2147483646 w 1736"/>
              <a:gd name="T13" fmla="*/ 2147483646 h 3176"/>
              <a:gd name="T14" fmla="*/ 2147483646 w 1736"/>
              <a:gd name="T15" fmla="*/ 2147483646 h 3176"/>
              <a:gd name="T16" fmla="*/ 2147483646 w 1736"/>
              <a:gd name="T17" fmla="*/ 2147483646 h 317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736" h="3176">
                <a:moveTo>
                  <a:pt x="1720" y="2984"/>
                </a:moveTo>
                <a:cubicBezTo>
                  <a:pt x="1728" y="3020"/>
                  <a:pt x="1736" y="3056"/>
                  <a:pt x="1624" y="3080"/>
                </a:cubicBezTo>
                <a:cubicBezTo>
                  <a:pt x="1512" y="3104"/>
                  <a:pt x="1288" y="3176"/>
                  <a:pt x="1048" y="3128"/>
                </a:cubicBezTo>
                <a:cubicBezTo>
                  <a:pt x="808" y="3080"/>
                  <a:pt x="344" y="3064"/>
                  <a:pt x="184" y="2792"/>
                </a:cubicBezTo>
                <a:cubicBezTo>
                  <a:pt x="24" y="2520"/>
                  <a:pt x="96" y="1896"/>
                  <a:pt x="88" y="1496"/>
                </a:cubicBezTo>
                <a:cubicBezTo>
                  <a:pt x="80" y="1096"/>
                  <a:pt x="0" y="632"/>
                  <a:pt x="136" y="392"/>
                </a:cubicBezTo>
                <a:cubicBezTo>
                  <a:pt x="272" y="152"/>
                  <a:pt x="680" y="112"/>
                  <a:pt x="904" y="56"/>
                </a:cubicBezTo>
                <a:cubicBezTo>
                  <a:pt x="1128" y="0"/>
                  <a:pt x="1344" y="8"/>
                  <a:pt x="1480" y="56"/>
                </a:cubicBezTo>
                <a:cubicBezTo>
                  <a:pt x="1616" y="104"/>
                  <a:pt x="1668" y="224"/>
                  <a:pt x="1720" y="3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7086600" y="1749425"/>
            <a:ext cx="1436688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d </a:t>
            </a:r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 red</a:t>
            </a: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b  green</a:t>
            </a: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a  blue</a:t>
            </a: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c  no color </a:t>
            </a: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e  green</a:t>
            </a: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f  no color</a:t>
            </a: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g  red</a:t>
            </a: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26637" name="Text Box 13"/>
          <p:cNvSpPr txBox="1">
            <a:spLocks noChangeArrowheads="1"/>
          </p:cNvSpPr>
          <p:nvPr/>
        </p:nvSpPr>
        <p:spPr bwMode="auto">
          <a:xfrm>
            <a:off x="5257800" y="5102225"/>
            <a:ext cx="31305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Notes: no spills in the blocks</a:t>
            </a:r>
          </a:p>
          <a:p>
            <a:r>
              <a:rPr lang="en-US" altLang="en-US">
                <a:solidFill>
                  <a:schemeClr val="tx1"/>
                </a:solidFill>
              </a:rPr>
              <a:t>executed 100 times.  Most spills</a:t>
            </a:r>
          </a:p>
          <a:p>
            <a:r>
              <a:rPr lang="en-US" altLang="en-US">
                <a:solidFill>
                  <a:schemeClr val="tx1"/>
                </a:solidFill>
              </a:rPr>
              <a:t>in the block executed 25 times.</a:t>
            </a:r>
          </a:p>
          <a:p>
            <a:r>
              <a:rPr lang="en-US" altLang="en-US">
                <a:solidFill>
                  <a:schemeClr val="tx1"/>
                </a:solidFill>
              </a:rPr>
              <a:t>Longest lifetime (c) also spilled</a:t>
            </a:r>
          </a:p>
        </p:txBody>
      </p:sp>
    </p:spTree>
    <p:extLst>
      <p:ext uri="{BB962C8B-B14F-4D97-AF65-F5344CB8AC3E}">
        <p14:creationId xmlns:p14="http://schemas.microsoft.com/office/powerpoint/2010/main" val="1461479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Problem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2057400"/>
            <a:ext cx="5610432" cy="48021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62000" y="1596794"/>
            <a:ext cx="79239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Draw the interference graph. </a:t>
            </a:r>
            <a:r>
              <a:rPr lang="en-US" dirty="0"/>
              <a:t>How many spills are needed with 3 physical registers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040780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Problem - Answer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2178" y="1948146"/>
            <a:ext cx="4540360" cy="3886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62000" y="1596794"/>
            <a:ext cx="80393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Draw the interference graph.  How many spills are needed with 3 physical registers?</a:t>
            </a:r>
            <a:endParaRPr lang="en-US" dirty="0"/>
          </a:p>
        </p:txBody>
      </p:sp>
      <p:sp>
        <p:nvSpPr>
          <p:cNvPr id="3" name="Oval 2"/>
          <p:cNvSpPr/>
          <p:nvPr/>
        </p:nvSpPr>
        <p:spPr bwMode="auto">
          <a:xfrm>
            <a:off x="1442877" y="1954996"/>
            <a:ext cx="533400" cy="533400"/>
          </a:xfrm>
          <a:prstGeom prst="ellips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r1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2357277" y="2730459"/>
            <a:ext cx="533400" cy="533400"/>
          </a:xfrm>
          <a:prstGeom prst="ellips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r2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2262027" y="3891246"/>
            <a:ext cx="533400" cy="533400"/>
          </a:xfrm>
          <a:prstGeom prst="ellips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r3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938052" y="3891246"/>
            <a:ext cx="533400" cy="533400"/>
          </a:xfrm>
          <a:prstGeom prst="ellips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r4</a:t>
            </a:r>
          </a:p>
        </p:txBody>
      </p:sp>
      <p:sp>
        <p:nvSpPr>
          <p:cNvPr id="9" name="Oval 8"/>
          <p:cNvSpPr/>
          <p:nvPr/>
        </p:nvSpPr>
        <p:spPr bwMode="auto">
          <a:xfrm>
            <a:off x="753438" y="2839520"/>
            <a:ext cx="533400" cy="533400"/>
          </a:xfrm>
          <a:prstGeom prst="ellips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r5</a:t>
            </a:r>
          </a:p>
        </p:txBody>
      </p:sp>
      <p:cxnSp>
        <p:nvCxnSpPr>
          <p:cNvPr id="11" name="Straight Connector 10"/>
          <p:cNvCxnSpPr>
            <a:stCxn id="3" idx="6"/>
            <a:endCxn id="6" idx="1"/>
          </p:cNvCxnSpPr>
          <p:nvPr/>
        </p:nvCxnSpPr>
        <p:spPr bwMode="auto">
          <a:xfrm>
            <a:off x="1976277" y="2221696"/>
            <a:ext cx="459115" cy="58687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Straight Connector 12"/>
          <p:cNvCxnSpPr>
            <a:stCxn id="3" idx="4"/>
            <a:endCxn id="7" idx="0"/>
          </p:cNvCxnSpPr>
          <p:nvPr/>
        </p:nvCxnSpPr>
        <p:spPr bwMode="auto">
          <a:xfrm>
            <a:off x="1709577" y="2488396"/>
            <a:ext cx="819150" cy="140285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Straight Connector 14"/>
          <p:cNvCxnSpPr>
            <a:stCxn id="3" idx="4"/>
            <a:endCxn id="8" idx="0"/>
          </p:cNvCxnSpPr>
          <p:nvPr/>
        </p:nvCxnSpPr>
        <p:spPr bwMode="auto">
          <a:xfrm flipH="1">
            <a:off x="1204752" y="2488396"/>
            <a:ext cx="504825" cy="140285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Straight Connector 16"/>
          <p:cNvCxnSpPr>
            <a:stCxn id="6" idx="4"/>
            <a:endCxn id="7" idx="0"/>
          </p:cNvCxnSpPr>
          <p:nvPr/>
        </p:nvCxnSpPr>
        <p:spPr bwMode="auto">
          <a:xfrm flipH="1">
            <a:off x="2528727" y="3263859"/>
            <a:ext cx="95250" cy="627387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Straight Connector 18"/>
          <p:cNvCxnSpPr>
            <a:stCxn id="6" idx="3"/>
            <a:endCxn id="8" idx="7"/>
          </p:cNvCxnSpPr>
          <p:nvPr/>
        </p:nvCxnSpPr>
        <p:spPr bwMode="auto">
          <a:xfrm flipH="1">
            <a:off x="1393337" y="3185744"/>
            <a:ext cx="1042055" cy="783617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Straight Connector 20"/>
          <p:cNvCxnSpPr>
            <a:stCxn id="6" idx="2"/>
            <a:endCxn id="9" idx="6"/>
          </p:cNvCxnSpPr>
          <p:nvPr/>
        </p:nvCxnSpPr>
        <p:spPr bwMode="auto">
          <a:xfrm flipH="1">
            <a:off x="1286838" y="2997159"/>
            <a:ext cx="1070439" cy="109061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" name="Straight Connector 22"/>
          <p:cNvCxnSpPr>
            <a:stCxn id="7" idx="2"/>
            <a:endCxn id="8" idx="6"/>
          </p:cNvCxnSpPr>
          <p:nvPr/>
        </p:nvCxnSpPr>
        <p:spPr bwMode="auto">
          <a:xfrm flipH="1">
            <a:off x="1471452" y="4157946"/>
            <a:ext cx="790575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" name="Straight Connector 24"/>
          <p:cNvCxnSpPr>
            <a:stCxn id="3" idx="3"/>
            <a:endCxn id="9" idx="0"/>
          </p:cNvCxnSpPr>
          <p:nvPr/>
        </p:nvCxnSpPr>
        <p:spPr bwMode="auto">
          <a:xfrm flipH="1">
            <a:off x="1020138" y="2410281"/>
            <a:ext cx="500854" cy="429239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Straight Connector 26"/>
          <p:cNvCxnSpPr>
            <a:stCxn id="7" idx="1"/>
            <a:endCxn id="9" idx="5"/>
          </p:cNvCxnSpPr>
          <p:nvPr/>
        </p:nvCxnSpPr>
        <p:spPr bwMode="auto">
          <a:xfrm flipH="1" flipV="1">
            <a:off x="1208723" y="3294805"/>
            <a:ext cx="1131419" cy="674556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" name="TextBox 27"/>
          <p:cNvSpPr txBox="1"/>
          <p:nvPr/>
        </p:nvSpPr>
        <p:spPr>
          <a:xfrm>
            <a:off x="266691" y="4770502"/>
            <a:ext cx="520527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	r1	r2	r3	r4	r5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Cost	11	18	20	6	11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Nbrs</a:t>
            </a:r>
            <a:r>
              <a:rPr lang="en-US" dirty="0" smtClean="0">
                <a:solidFill>
                  <a:srgbClr val="FF0000"/>
                </a:solidFill>
              </a:rPr>
              <a:t>	4	4	4	3	3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C/N	2.75	4.5	5	2	3.67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38200" y="6326290"/>
            <a:ext cx="53479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Spill r4, spill r1, allocate r2, r3, r5  </a:t>
            </a:r>
            <a:r>
              <a:rPr 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2 spills necessary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05367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Class Problem – Answers in Red</a:t>
            </a:r>
          </a:p>
        </p:txBody>
      </p:sp>
      <p:sp>
        <p:nvSpPr>
          <p:cNvPr id="57347" name="Text Box 3"/>
          <p:cNvSpPr txBox="1">
            <a:spLocks noChangeArrowheads="1"/>
          </p:cNvSpPr>
          <p:nvPr/>
        </p:nvSpPr>
        <p:spPr bwMode="auto">
          <a:xfrm>
            <a:off x="1295400" y="2511425"/>
            <a:ext cx="3070225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r1[-1] = load(r2[0])</a:t>
            </a:r>
          </a:p>
          <a:p>
            <a:r>
              <a:rPr lang="en-US" altLang="en-US"/>
              <a:t>2: r3[-1] = r1[1] – r1[2]</a:t>
            </a:r>
          </a:p>
          <a:p>
            <a:r>
              <a:rPr lang="en-US" altLang="en-US"/>
              <a:t>3: store (r3[-1], r2[0])</a:t>
            </a:r>
          </a:p>
          <a:p>
            <a:r>
              <a:rPr lang="en-US" altLang="en-US"/>
              <a:t>4: r2[-1] = r2[0] + 4</a:t>
            </a:r>
          </a:p>
          <a:p>
            <a:r>
              <a:rPr lang="en-US" altLang="en-US"/>
              <a:t>5: p1[-1] = cmpp (r2[-1] &lt; 100)</a:t>
            </a:r>
          </a:p>
          <a:p>
            <a:r>
              <a:rPr lang="en-US" altLang="en-US"/>
              <a:t>remap r1, r2, r3</a:t>
            </a:r>
          </a:p>
          <a:p>
            <a:r>
              <a:rPr lang="en-US" altLang="en-US"/>
              <a:t>6: brct p1[-1] Loop</a:t>
            </a:r>
          </a:p>
        </p:txBody>
      </p:sp>
      <p:sp>
        <p:nvSpPr>
          <p:cNvPr id="57348" name="Rectangle 4"/>
          <p:cNvSpPr>
            <a:spLocks noChangeArrowheads="1"/>
          </p:cNvSpPr>
          <p:nvPr/>
        </p:nvSpPr>
        <p:spPr bwMode="auto">
          <a:xfrm>
            <a:off x="1219200" y="2438400"/>
            <a:ext cx="3352800" cy="213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7349" name="Text Box 5"/>
          <p:cNvSpPr txBox="1">
            <a:spLocks noChangeArrowheads="1"/>
          </p:cNvSpPr>
          <p:nvPr/>
        </p:nvSpPr>
        <p:spPr bwMode="auto">
          <a:xfrm>
            <a:off x="609600" y="4624604"/>
            <a:ext cx="3486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>
                <a:solidFill>
                  <a:schemeClr val="tx1"/>
                </a:solidFill>
              </a:rPr>
              <a:t>Calculate </a:t>
            </a:r>
            <a:r>
              <a:rPr lang="en-US" altLang="en-US" dirty="0" err="1">
                <a:solidFill>
                  <a:schemeClr val="tx1"/>
                </a:solidFill>
              </a:rPr>
              <a:t>RecMII</a:t>
            </a:r>
            <a:r>
              <a:rPr lang="en-US" altLang="en-US" dirty="0">
                <a:solidFill>
                  <a:schemeClr val="tx1"/>
                </a:solidFill>
              </a:rPr>
              <a:t>, </a:t>
            </a:r>
            <a:r>
              <a:rPr lang="en-US" altLang="en-US" dirty="0" err="1">
                <a:solidFill>
                  <a:schemeClr val="tx1"/>
                </a:solidFill>
              </a:rPr>
              <a:t>ResMII</a:t>
            </a:r>
            <a:r>
              <a:rPr lang="en-US" altLang="en-US" dirty="0">
                <a:solidFill>
                  <a:schemeClr val="tx1"/>
                </a:solidFill>
              </a:rPr>
              <a:t>, and MII</a:t>
            </a:r>
          </a:p>
        </p:txBody>
      </p:sp>
      <p:sp>
        <p:nvSpPr>
          <p:cNvPr id="57350" name="Text Box 6"/>
          <p:cNvSpPr txBox="1">
            <a:spLocks noChangeArrowheads="1"/>
          </p:cNvSpPr>
          <p:nvPr/>
        </p:nvSpPr>
        <p:spPr bwMode="auto">
          <a:xfrm>
            <a:off x="914400" y="1673225"/>
            <a:ext cx="47831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Latencies: ld = 2, st = 1, add = 1, cmpp = 1, br = 1</a:t>
            </a:r>
          </a:p>
          <a:p>
            <a:r>
              <a:rPr lang="en-US" altLang="en-US"/>
              <a:t>Resources: 1 ALU, 1 MEM, 1 BR</a:t>
            </a:r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7391400" y="17907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7391400" y="24003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7391400" y="30099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7391400" y="36195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7391400" y="42291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12" name="Oval 10"/>
          <p:cNvSpPr>
            <a:spLocks noChangeArrowheads="1"/>
          </p:cNvSpPr>
          <p:nvPr/>
        </p:nvSpPr>
        <p:spPr bwMode="auto">
          <a:xfrm>
            <a:off x="7391400" y="48387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cxnSp>
        <p:nvCxnSpPr>
          <p:cNvPr id="15" name="Straight Arrow Connector 14"/>
          <p:cNvCxnSpPr>
            <a:stCxn id="7" idx="2"/>
            <a:endCxn id="8" idx="1"/>
          </p:cNvCxnSpPr>
          <p:nvPr/>
        </p:nvCxnSpPr>
        <p:spPr bwMode="auto">
          <a:xfrm>
            <a:off x="7391400" y="1943100"/>
            <a:ext cx="44637" cy="50183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Straight Arrow Connector 17"/>
          <p:cNvCxnSpPr>
            <a:stCxn id="7" idx="6"/>
          </p:cNvCxnSpPr>
          <p:nvPr/>
        </p:nvCxnSpPr>
        <p:spPr bwMode="auto">
          <a:xfrm flipH="1">
            <a:off x="7597541" y="1943100"/>
            <a:ext cx="98659" cy="4572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" name="Straight Arrow Connector 21"/>
          <p:cNvCxnSpPr>
            <a:stCxn id="8" idx="4"/>
            <a:endCxn id="9" idx="0"/>
          </p:cNvCxnSpPr>
          <p:nvPr/>
        </p:nvCxnSpPr>
        <p:spPr bwMode="auto">
          <a:xfrm>
            <a:off x="7543800" y="2705100"/>
            <a:ext cx="0" cy="3048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" name="Curved Connector 23"/>
          <p:cNvCxnSpPr>
            <a:stCxn id="10" idx="4"/>
            <a:endCxn id="10" idx="0"/>
          </p:cNvCxnSpPr>
          <p:nvPr/>
        </p:nvCxnSpPr>
        <p:spPr bwMode="auto">
          <a:xfrm rot="5400000" flipH="1">
            <a:off x="7391400" y="3771900"/>
            <a:ext cx="304800" cy="12700"/>
          </a:xfrm>
          <a:prstGeom prst="curvedConnector5">
            <a:avLst>
              <a:gd name="adj1" fmla="val -75000"/>
              <a:gd name="adj2" fmla="val 3000000"/>
              <a:gd name="adj3" fmla="val 175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" name="Straight Arrow Connector 25"/>
          <p:cNvCxnSpPr>
            <a:stCxn id="10" idx="4"/>
            <a:endCxn id="11" idx="0"/>
          </p:cNvCxnSpPr>
          <p:nvPr/>
        </p:nvCxnSpPr>
        <p:spPr bwMode="auto">
          <a:xfrm>
            <a:off x="7543800" y="3924300"/>
            <a:ext cx="0" cy="3048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Straight Arrow Connector 27"/>
          <p:cNvCxnSpPr>
            <a:stCxn id="11" idx="4"/>
            <a:endCxn id="12" idx="0"/>
          </p:cNvCxnSpPr>
          <p:nvPr/>
        </p:nvCxnSpPr>
        <p:spPr bwMode="auto">
          <a:xfrm>
            <a:off x="7543800" y="4533900"/>
            <a:ext cx="0" cy="3048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7344" name="Curved Connector 57343"/>
          <p:cNvCxnSpPr>
            <a:stCxn id="10" idx="4"/>
            <a:endCxn id="7" idx="0"/>
          </p:cNvCxnSpPr>
          <p:nvPr/>
        </p:nvCxnSpPr>
        <p:spPr bwMode="auto">
          <a:xfrm rot="5400000" flipH="1">
            <a:off x="6477000" y="2857500"/>
            <a:ext cx="2133600" cy="12700"/>
          </a:xfrm>
          <a:prstGeom prst="curvedConnector5">
            <a:avLst>
              <a:gd name="adj1" fmla="val -10714"/>
              <a:gd name="adj2" fmla="val 3000000"/>
              <a:gd name="adj3" fmla="val 110714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7353" name="Freeform 57352"/>
          <p:cNvSpPr/>
          <p:nvPr/>
        </p:nvSpPr>
        <p:spPr bwMode="auto">
          <a:xfrm>
            <a:off x="7536581" y="2082666"/>
            <a:ext cx="646220" cy="1588169"/>
          </a:xfrm>
          <a:custGeom>
            <a:avLst/>
            <a:gdLst>
              <a:gd name="connsiteX0" fmla="*/ 0 w 646220"/>
              <a:gd name="connsiteY0" fmla="*/ 0 h 1588169"/>
              <a:gd name="connsiteX1" fmla="*/ 644893 w 646220"/>
              <a:gd name="connsiteY1" fmla="*/ 471638 h 1588169"/>
              <a:gd name="connsiteX2" fmla="*/ 134754 w 646220"/>
              <a:gd name="connsiteY2" fmla="*/ 1588169 h 1588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46220" h="1588169">
                <a:moveTo>
                  <a:pt x="0" y="0"/>
                </a:moveTo>
                <a:cubicBezTo>
                  <a:pt x="311217" y="103471"/>
                  <a:pt x="622434" y="206943"/>
                  <a:pt x="644893" y="471638"/>
                </a:cubicBezTo>
                <a:cubicBezTo>
                  <a:pt x="667352" y="736333"/>
                  <a:pt x="401053" y="1162251"/>
                  <a:pt x="134754" y="1588169"/>
                </a:cubicBezTo>
              </a:path>
            </a:pathLst>
          </a:custGeom>
          <a:ln w="9525" cap="flat" cmpd="sng" algn="ctr">
            <a:solidFill>
              <a:schemeClr val="accent4"/>
            </a:solidFill>
            <a:prstDash val="solid"/>
            <a:round/>
            <a:headEnd type="none" w="med" len="med"/>
            <a:tailEnd type="arrow" w="med" len="med"/>
          </a:ln>
          <a:ex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</a:endParaRPr>
          </a:p>
        </p:txBody>
      </p:sp>
      <p:sp>
        <p:nvSpPr>
          <p:cNvPr id="42" name="Text Box 15"/>
          <p:cNvSpPr txBox="1">
            <a:spLocks noChangeArrowheads="1"/>
          </p:cNvSpPr>
          <p:nvPr/>
        </p:nvSpPr>
        <p:spPr bwMode="auto">
          <a:xfrm>
            <a:off x="8122889" y="2247900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&lt;0,0&gt;</a:t>
            </a:r>
            <a:endParaRPr lang="en-US" altLang="en-US" sz="1400" dirty="0"/>
          </a:p>
        </p:txBody>
      </p:sp>
      <p:sp>
        <p:nvSpPr>
          <p:cNvPr id="43" name="Text Box 15"/>
          <p:cNvSpPr txBox="1">
            <a:spLocks noChangeArrowheads="1"/>
          </p:cNvSpPr>
          <p:nvPr/>
        </p:nvSpPr>
        <p:spPr bwMode="auto">
          <a:xfrm>
            <a:off x="7508627" y="2160693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&lt;2,3&gt;</a:t>
            </a:r>
            <a:endParaRPr lang="en-US" altLang="en-US" sz="1400" dirty="0"/>
          </a:p>
        </p:txBody>
      </p:sp>
      <p:sp>
        <p:nvSpPr>
          <p:cNvPr id="44" name="Text Box 15"/>
          <p:cNvSpPr txBox="1">
            <a:spLocks noChangeArrowheads="1"/>
          </p:cNvSpPr>
          <p:nvPr/>
        </p:nvSpPr>
        <p:spPr bwMode="auto">
          <a:xfrm>
            <a:off x="7013277" y="2119679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&lt;2,2&gt;</a:t>
            </a:r>
            <a:endParaRPr lang="en-US" altLang="en-US" sz="1400" dirty="0"/>
          </a:p>
        </p:txBody>
      </p:sp>
      <p:sp>
        <p:nvSpPr>
          <p:cNvPr id="45" name="Text Box 15"/>
          <p:cNvSpPr txBox="1">
            <a:spLocks noChangeArrowheads="1"/>
          </p:cNvSpPr>
          <p:nvPr/>
        </p:nvSpPr>
        <p:spPr bwMode="auto">
          <a:xfrm>
            <a:off x="7491211" y="2644140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&lt;1,0&gt;</a:t>
            </a:r>
            <a:endParaRPr lang="en-US" altLang="en-US" sz="1400" dirty="0"/>
          </a:p>
        </p:txBody>
      </p:sp>
      <p:sp>
        <p:nvSpPr>
          <p:cNvPr id="46" name="Text Box 15"/>
          <p:cNvSpPr txBox="1">
            <a:spLocks noChangeArrowheads="1"/>
          </p:cNvSpPr>
          <p:nvPr/>
        </p:nvSpPr>
        <p:spPr bwMode="auto">
          <a:xfrm>
            <a:off x="6599266" y="3678972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&lt;1,1&gt;</a:t>
            </a:r>
            <a:endParaRPr lang="en-US" altLang="en-US" sz="1400" dirty="0"/>
          </a:p>
        </p:txBody>
      </p:sp>
      <p:sp>
        <p:nvSpPr>
          <p:cNvPr id="47" name="Text Box 15"/>
          <p:cNvSpPr txBox="1">
            <a:spLocks noChangeArrowheads="1"/>
          </p:cNvSpPr>
          <p:nvPr/>
        </p:nvSpPr>
        <p:spPr bwMode="auto">
          <a:xfrm>
            <a:off x="6599266" y="2457802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&lt;1,1&gt;</a:t>
            </a:r>
            <a:endParaRPr lang="en-US" altLang="en-US" sz="1400" dirty="0"/>
          </a:p>
        </p:txBody>
      </p:sp>
      <p:sp>
        <p:nvSpPr>
          <p:cNvPr id="48" name="Text Box 15"/>
          <p:cNvSpPr txBox="1">
            <a:spLocks noChangeArrowheads="1"/>
          </p:cNvSpPr>
          <p:nvPr/>
        </p:nvSpPr>
        <p:spPr bwMode="auto">
          <a:xfrm>
            <a:off x="7483992" y="3951456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&lt;1,0&gt;</a:t>
            </a:r>
            <a:endParaRPr lang="en-US" altLang="en-US" sz="1400" dirty="0"/>
          </a:p>
        </p:txBody>
      </p:sp>
      <p:sp>
        <p:nvSpPr>
          <p:cNvPr id="49" name="Text Box 15"/>
          <p:cNvSpPr txBox="1">
            <a:spLocks noChangeArrowheads="1"/>
          </p:cNvSpPr>
          <p:nvPr/>
        </p:nvSpPr>
        <p:spPr bwMode="auto">
          <a:xfrm>
            <a:off x="7512467" y="4488362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&lt;1,0&gt;</a:t>
            </a:r>
            <a:endParaRPr lang="en-US" altLang="en-US" sz="1400" dirty="0"/>
          </a:p>
        </p:txBody>
      </p:sp>
      <p:cxnSp>
        <p:nvCxnSpPr>
          <p:cNvPr id="57355" name="Curved Connector 57354"/>
          <p:cNvCxnSpPr>
            <a:endCxn id="9" idx="7"/>
          </p:cNvCxnSpPr>
          <p:nvPr/>
        </p:nvCxnSpPr>
        <p:spPr bwMode="auto">
          <a:xfrm rot="5400000" flipH="1" flipV="1">
            <a:off x="7156016" y="3435103"/>
            <a:ext cx="876113" cy="114982"/>
          </a:xfrm>
          <a:prstGeom prst="curvedConnector5">
            <a:avLst>
              <a:gd name="adj1" fmla="val -6596"/>
              <a:gd name="adj2" fmla="val 337635"/>
              <a:gd name="adj3" fmla="val 126093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3" name="Text Box 15"/>
          <p:cNvSpPr txBox="1">
            <a:spLocks noChangeArrowheads="1"/>
          </p:cNvSpPr>
          <p:nvPr/>
        </p:nvSpPr>
        <p:spPr bwMode="auto">
          <a:xfrm>
            <a:off x="7877268" y="3325648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&lt;1,1&gt;</a:t>
            </a:r>
            <a:endParaRPr lang="en-US" altLang="en-US" sz="1400" dirty="0"/>
          </a:p>
        </p:txBody>
      </p:sp>
      <p:cxnSp>
        <p:nvCxnSpPr>
          <p:cNvPr id="57358" name="Straight Arrow Connector 57357"/>
          <p:cNvCxnSpPr>
            <a:stCxn id="9" idx="4"/>
            <a:endCxn id="10" idx="0"/>
          </p:cNvCxnSpPr>
          <p:nvPr/>
        </p:nvCxnSpPr>
        <p:spPr bwMode="auto">
          <a:xfrm>
            <a:off x="7543800" y="3314700"/>
            <a:ext cx="0" cy="3048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6" name="Text Box 15"/>
          <p:cNvSpPr txBox="1">
            <a:spLocks noChangeArrowheads="1"/>
          </p:cNvSpPr>
          <p:nvPr/>
        </p:nvSpPr>
        <p:spPr bwMode="auto">
          <a:xfrm>
            <a:off x="7391400" y="3256717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&lt;0,0&gt;</a:t>
            </a:r>
            <a:endParaRPr lang="en-US" altLang="en-US" sz="1400" dirty="0"/>
          </a:p>
        </p:txBody>
      </p:sp>
      <p:sp>
        <p:nvSpPr>
          <p:cNvPr id="33" name="Freeform 32"/>
          <p:cNvSpPr/>
          <p:nvPr/>
        </p:nvSpPr>
        <p:spPr bwMode="auto">
          <a:xfrm>
            <a:off x="6996455" y="1959796"/>
            <a:ext cx="390429" cy="1089060"/>
          </a:xfrm>
          <a:custGeom>
            <a:avLst/>
            <a:gdLst>
              <a:gd name="connsiteX0" fmla="*/ 390429 w 390429"/>
              <a:gd name="connsiteY0" fmla="*/ 0 h 1089060"/>
              <a:gd name="connsiteX1" fmla="*/ 11 w 390429"/>
              <a:gd name="connsiteY1" fmla="*/ 565078 h 1089060"/>
              <a:gd name="connsiteX2" fmla="*/ 380155 w 390429"/>
              <a:gd name="connsiteY2" fmla="*/ 1089060 h 1089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90429" h="1089060">
                <a:moveTo>
                  <a:pt x="390429" y="0"/>
                </a:moveTo>
                <a:cubicBezTo>
                  <a:pt x="196076" y="191784"/>
                  <a:pt x="1723" y="383568"/>
                  <a:pt x="11" y="565078"/>
                </a:cubicBezTo>
                <a:cubicBezTo>
                  <a:pt x="-1701" y="746588"/>
                  <a:pt x="189227" y="917824"/>
                  <a:pt x="380155" y="1089060"/>
                </a:cubicBezTo>
              </a:path>
            </a:pathLst>
          </a:custGeom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x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</a:endParaRPr>
          </a:p>
        </p:txBody>
      </p:sp>
      <p:sp>
        <p:nvSpPr>
          <p:cNvPr id="34" name="Text Box 15"/>
          <p:cNvSpPr txBox="1">
            <a:spLocks noChangeArrowheads="1"/>
          </p:cNvSpPr>
          <p:nvPr/>
        </p:nvSpPr>
        <p:spPr bwMode="auto">
          <a:xfrm>
            <a:off x="6524592" y="2004900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>
                <a:solidFill>
                  <a:srgbClr val="FF0000"/>
                </a:solidFill>
              </a:rPr>
              <a:t>&lt;1,0&gt;</a:t>
            </a:r>
            <a:endParaRPr lang="en-US" altLang="en-US" sz="1400" dirty="0">
              <a:solidFill>
                <a:srgbClr val="FF0000"/>
              </a:solidFill>
            </a:endParaRPr>
          </a:p>
        </p:txBody>
      </p:sp>
      <p:sp>
        <p:nvSpPr>
          <p:cNvPr id="35" name="Freeform 34"/>
          <p:cNvSpPr/>
          <p:nvPr/>
        </p:nvSpPr>
        <p:spPr bwMode="auto">
          <a:xfrm>
            <a:off x="7664412" y="1971782"/>
            <a:ext cx="287941" cy="1140431"/>
          </a:xfrm>
          <a:custGeom>
            <a:avLst/>
            <a:gdLst>
              <a:gd name="connsiteX0" fmla="*/ 0 w 287941"/>
              <a:gd name="connsiteY0" fmla="*/ 1140431 h 1140431"/>
              <a:gd name="connsiteX1" fmla="*/ 287676 w 287941"/>
              <a:gd name="connsiteY1" fmla="*/ 462337 h 1140431"/>
              <a:gd name="connsiteX2" fmla="*/ 41097 w 287941"/>
              <a:gd name="connsiteY2" fmla="*/ 0 h 1140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7941" h="1140431">
                <a:moveTo>
                  <a:pt x="0" y="1140431"/>
                </a:moveTo>
                <a:cubicBezTo>
                  <a:pt x="140413" y="896420"/>
                  <a:pt x="280827" y="652409"/>
                  <a:pt x="287676" y="462337"/>
                </a:cubicBezTo>
                <a:cubicBezTo>
                  <a:pt x="294525" y="272265"/>
                  <a:pt x="167811" y="136132"/>
                  <a:pt x="41097" y="0"/>
                </a:cubicBezTo>
              </a:path>
            </a:pathLst>
          </a:custGeom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x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</a:endParaRPr>
          </a:p>
        </p:txBody>
      </p:sp>
      <p:sp>
        <p:nvSpPr>
          <p:cNvPr id="36" name="Text Box 15"/>
          <p:cNvSpPr txBox="1">
            <a:spLocks noChangeArrowheads="1"/>
          </p:cNvSpPr>
          <p:nvPr/>
        </p:nvSpPr>
        <p:spPr bwMode="auto">
          <a:xfrm>
            <a:off x="7833399" y="1846508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>
                <a:solidFill>
                  <a:srgbClr val="FF0000"/>
                </a:solidFill>
              </a:rPr>
              <a:t>&lt;1,1&gt;</a:t>
            </a:r>
            <a:endParaRPr lang="en-US" altLang="en-US" sz="14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3183" y="5063691"/>
            <a:ext cx="352692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ResMII</a:t>
            </a:r>
            <a:r>
              <a:rPr lang="en-US" dirty="0" smtClean="0">
                <a:solidFill>
                  <a:srgbClr val="FF0000"/>
                </a:solidFill>
              </a:rPr>
              <a:t>:	ALU: 3 </a:t>
            </a:r>
            <a:r>
              <a:rPr lang="en-US" dirty="0" err="1" smtClean="0">
                <a:solidFill>
                  <a:srgbClr val="FF0000"/>
                </a:solidFill>
              </a:rPr>
              <a:t>instrs</a:t>
            </a:r>
            <a:r>
              <a:rPr lang="en-US" dirty="0" smtClean="0">
                <a:solidFill>
                  <a:srgbClr val="FF0000"/>
                </a:solidFill>
              </a:rPr>
              <a:t> / 1 unit = 3</a:t>
            </a:r>
          </a:p>
          <a:p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MEM: 2 </a:t>
            </a:r>
            <a:r>
              <a:rPr lang="en-US" dirty="0" err="1" smtClean="0">
                <a:solidFill>
                  <a:srgbClr val="FF0000"/>
                </a:solidFill>
              </a:rPr>
              <a:t>instrs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/ 1 unit = 2</a:t>
            </a:r>
          </a:p>
          <a:p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BR:  1 </a:t>
            </a:r>
            <a:r>
              <a:rPr lang="en-US" dirty="0" err="1" smtClean="0">
                <a:solidFill>
                  <a:srgbClr val="FF0000"/>
                </a:solidFill>
              </a:rPr>
              <a:t>instr</a:t>
            </a:r>
            <a:r>
              <a:rPr lang="en-US" dirty="0" smtClean="0">
                <a:solidFill>
                  <a:srgbClr val="FF0000"/>
                </a:solidFill>
              </a:rPr>
              <a:t> / 1 unit = 1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MAX(3,2,1) = 3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930976" y="5025682"/>
            <a:ext cx="477566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RecMII</a:t>
            </a:r>
            <a:r>
              <a:rPr lang="en-US" dirty="0" smtClean="0">
                <a:solidFill>
                  <a:srgbClr val="FF0000"/>
                </a:solidFill>
              </a:rPr>
              <a:t>:	4 </a:t>
            </a:r>
            <a:r>
              <a:rPr 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4: 1/1 = 1</a:t>
            </a:r>
          </a:p>
          <a:p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	</a:t>
            </a:r>
            <a:r>
              <a:rPr 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3  4  3: (0 + 1) / (0 +1) = 1</a:t>
            </a:r>
          </a:p>
          <a:p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	</a:t>
            </a:r>
            <a:r>
              <a:rPr 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1  3  1: (1 + 1) / (0 + 1) = 2</a:t>
            </a:r>
          </a:p>
          <a:p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	</a:t>
            </a:r>
            <a:r>
              <a:rPr 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1  2  3  1: (2+1+1) / (2+0+1) = 2</a:t>
            </a:r>
          </a:p>
          <a:p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	</a:t>
            </a:r>
            <a:r>
              <a:rPr 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1  2  3  1: (2+1+1) / (3+0+1) = 1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MAX(1,1,2,2,1) = 2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8012" y="6544195"/>
            <a:ext cx="4607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MII = MAX(</a:t>
            </a:r>
            <a:r>
              <a:rPr lang="en-US" dirty="0" err="1" smtClean="0">
                <a:solidFill>
                  <a:srgbClr val="FF0000"/>
                </a:solidFill>
              </a:rPr>
              <a:t>ResMII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RecMII</a:t>
            </a:r>
            <a:r>
              <a:rPr lang="en-US" dirty="0" smtClean="0">
                <a:solidFill>
                  <a:srgbClr val="FF0000"/>
                </a:solidFill>
              </a:rPr>
              <a:t>) = MAX(3,2) = 3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6300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Class Problem (2)</a:t>
            </a:r>
          </a:p>
        </p:txBody>
      </p:sp>
      <p:sp>
        <p:nvSpPr>
          <p:cNvPr id="61443" name="Text Box 3"/>
          <p:cNvSpPr txBox="1">
            <a:spLocks noChangeArrowheads="1"/>
          </p:cNvSpPr>
          <p:nvPr/>
        </p:nvSpPr>
        <p:spPr bwMode="auto">
          <a:xfrm>
            <a:off x="914400" y="1673225"/>
            <a:ext cx="39179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latencies: add=1, mpy=3, ld = 2, st = 1, br = 1</a:t>
            </a:r>
          </a:p>
        </p:txBody>
      </p:sp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1143000" y="2740025"/>
            <a:ext cx="2063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for (j=0; j&lt;100; j++)</a:t>
            </a:r>
          </a:p>
          <a:p>
            <a:r>
              <a:rPr lang="en-US" altLang="en-US"/>
              <a:t>    b[j] = a[j] * 26</a:t>
            </a:r>
          </a:p>
        </p:txBody>
      </p:sp>
      <p:sp>
        <p:nvSpPr>
          <p:cNvPr id="61445" name="Text Box 5"/>
          <p:cNvSpPr txBox="1">
            <a:spLocks noChangeArrowheads="1"/>
          </p:cNvSpPr>
          <p:nvPr/>
        </p:nvSpPr>
        <p:spPr bwMode="auto">
          <a:xfrm>
            <a:off x="1524000" y="4340225"/>
            <a:ext cx="1589088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r3 = load(r1)</a:t>
            </a:r>
          </a:p>
          <a:p>
            <a:r>
              <a:rPr lang="en-US" altLang="en-US"/>
              <a:t>2: r4 = r3 * 26</a:t>
            </a:r>
          </a:p>
          <a:p>
            <a:r>
              <a:rPr lang="en-US" altLang="en-US"/>
              <a:t>3: store (r2, r4)</a:t>
            </a:r>
          </a:p>
          <a:p>
            <a:r>
              <a:rPr lang="en-US" altLang="en-US"/>
              <a:t>4: r1 = r1 + 4</a:t>
            </a:r>
          </a:p>
          <a:p>
            <a:r>
              <a:rPr lang="en-US" altLang="en-US"/>
              <a:t>5: r2 = r2 + 4</a:t>
            </a:r>
          </a:p>
          <a:p>
            <a:r>
              <a:rPr lang="en-US" altLang="en-US"/>
              <a:t>7: brlc Loop</a:t>
            </a:r>
          </a:p>
        </p:txBody>
      </p:sp>
      <p:sp>
        <p:nvSpPr>
          <p:cNvPr id="61446" name="Rectangle 6"/>
          <p:cNvSpPr>
            <a:spLocks noChangeArrowheads="1"/>
          </p:cNvSpPr>
          <p:nvPr/>
        </p:nvSpPr>
        <p:spPr bwMode="auto">
          <a:xfrm>
            <a:off x="1447800" y="4267200"/>
            <a:ext cx="2057400" cy="1828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61447" name="Text Box 7"/>
          <p:cNvSpPr txBox="1">
            <a:spLocks noChangeArrowheads="1"/>
          </p:cNvSpPr>
          <p:nvPr/>
        </p:nvSpPr>
        <p:spPr bwMode="auto">
          <a:xfrm>
            <a:off x="685800" y="4340225"/>
            <a:ext cx="730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Loop:</a:t>
            </a:r>
          </a:p>
        </p:txBody>
      </p:sp>
      <p:sp>
        <p:nvSpPr>
          <p:cNvPr id="61448" name="Text Box 8"/>
          <p:cNvSpPr txBox="1">
            <a:spLocks noChangeArrowheads="1"/>
          </p:cNvSpPr>
          <p:nvPr/>
        </p:nvSpPr>
        <p:spPr bwMode="auto">
          <a:xfrm>
            <a:off x="1524000" y="3806825"/>
            <a:ext cx="9477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LC = 99</a:t>
            </a:r>
          </a:p>
        </p:txBody>
      </p:sp>
      <p:sp>
        <p:nvSpPr>
          <p:cNvPr id="61449" name="Text Box 9"/>
          <p:cNvSpPr txBox="1">
            <a:spLocks noChangeArrowheads="1"/>
          </p:cNvSpPr>
          <p:nvPr/>
        </p:nvSpPr>
        <p:spPr bwMode="auto">
          <a:xfrm>
            <a:off x="4191000" y="2206625"/>
            <a:ext cx="3829050" cy="2563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How many resources of each type are</a:t>
            </a:r>
          </a:p>
          <a:p>
            <a:r>
              <a:rPr lang="en-US" altLang="en-US">
                <a:solidFill>
                  <a:schemeClr val="tx1"/>
                </a:solidFill>
              </a:rPr>
              <a:t>required to achieve an II=1 schedule?</a:t>
            </a:r>
          </a:p>
          <a:p>
            <a:endParaRPr lang="en-US" altLang="en-US">
              <a:solidFill>
                <a:schemeClr val="tx1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If the resources are non-pipelined,</a:t>
            </a:r>
          </a:p>
          <a:p>
            <a:r>
              <a:rPr lang="en-US" altLang="en-US">
                <a:solidFill>
                  <a:schemeClr val="tx1"/>
                </a:solidFill>
              </a:rPr>
              <a:t>how many resources of each type are</a:t>
            </a:r>
          </a:p>
          <a:p>
            <a:r>
              <a:rPr lang="en-US" altLang="en-US">
                <a:solidFill>
                  <a:schemeClr val="tx1"/>
                </a:solidFill>
              </a:rPr>
              <a:t>required to achieve II=1</a:t>
            </a:r>
          </a:p>
          <a:p>
            <a:endParaRPr lang="en-US" altLang="en-US">
              <a:solidFill>
                <a:schemeClr val="tx1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Assuming pipelined resources, generate</a:t>
            </a:r>
          </a:p>
          <a:p>
            <a:r>
              <a:rPr lang="en-US" altLang="en-US">
                <a:solidFill>
                  <a:schemeClr val="tx1"/>
                </a:solidFill>
              </a:rPr>
              <a:t>the II=1 modulo schedule.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Class Problem (2) – Answers in Red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914400" y="1673225"/>
            <a:ext cx="39179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latencies: add=1, mpy=3, ld = 2, st = 1, br = 1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1143000" y="2740025"/>
            <a:ext cx="2063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for (j=0; j&lt;100; j++)</a:t>
            </a:r>
          </a:p>
          <a:p>
            <a:r>
              <a:rPr lang="en-US" altLang="en-US"/>
              <a:t>    b[j] = a[j] * 26</a:t>
            </a: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1524000" y="4340225"/>
            <a:ext cx="1589088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r3 = load(r1)</a:t>
            </a:r>
          </a:p>
          <a:p>
            <a:r>
              <a:rPr lang="en-US" altLang="en-US"/>
              <a:t>2: r4 = r3 * 26</a:t>
            </a:r>
          </a:p>
          <a:p>
            <a:r>
              <a:rPr lang="en-US" altLang="en-US"/>
              <a:t>3: store (r2, r4)</a:t>
            </a:r>
          </a:p>
          <a:p>
            <a:r>
              <a:rPr lang="en-US" altLang="en-US"/>
              <a:t>4: r1 = r1 + 4</a:t>
            </a:r>
          </a:p>
          <a:p>
            <a:r>
              <a:rPr lang="en-US" altLang="en-US"/>
              <a:t>5: r2 = r2 + 4</a:t>
            </a:r>
          </a:p>
          <a:p>
            <a:r>
              <a:rPr lang="en-US" altLang="en-US"/>
              <a:t>7: brlc Loop</a:t>
            </a: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1447800" y="4267200"/>
            <a:ext cx="2057400" cy="1828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685800" y="4340225"/>
            <a:ext cx="730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Loop:</a:t>
            </a:r>
          </a:p>
        </p:txBody>
      </p:sp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1524000" y="3806825"/>
            <a:ext cx="9477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LC = 99</a:t>
            </a:r>
          </a:p>
        </p:txBody>
      </p:sp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4191000" y="2206625"/>
            <a:ext cx="4967288" cy="4211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How many resources of each type are</a:t>
            </a:r>
          </a:p>
          <a:p>
            <a:r>
              <a:rPr lang="en-US" altLang="en-US">
                <a:solidFill>
                  <a:schemeClr val="tx1"/>
                </a:solidFill>
              </a:rPr>
              <a:t>required to achieve an II=1 schedule?</a:t>
            </a:r>
          </a:p>
          <a:p>
            <a:r>
              <a:rPr lang="en-US" altLang="en-US">
                <a:solidFill>
                  <a:srgbClr val="FF3300"/>
                </a:solidFill>
              </a:rPr>
              <a:t>For II=1, each operation needs a dedicated resource,</a:t>
            </a:r>
          </a:p>
          <a:p>
            <a:r>
              <a:rPr lang="en-US" altLang="en-US">
                <a:solidFill>
                  <a:srgbClr val="FF3300"/>
                </a:solidFill>
              </a:rPr>
              <a:t>so: 3 ALU, 2 MEM, 1 BR</a:t>
            </a:r>
          </a:p>
          <a:p>
            <a:endParaRPr lang="en-US" altLang="en-US">
              <a:solidFill>
                <a:srgbClr val="FF3300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If the resources are non-pipelined,</a:t>
            </a:r>
          </a:p>
          <a:p>
            <a:r>
              <a:rPr lang="en-US" altLang="en-US">
                <a:solidFill>
                  <a:schemeClr val="tx1"/>
                </a:solidFill>
              </a:rPr>
              <a:t>how many resources of each type are</a:t>
            </a:r>
          </a:p>
          <a:p>
            <a:r>
              <a:rPr lang="en-US" altLang="en-US">
                <a:solidFill>
                  <a:schemeClr val="tx1"/>
                </a:solidFill>
              </a:rPr>
              <a:t>required to achieve II=1</a:t>
            </a:r>
          </a:p>
          <a:p>
            <a:r>
              <a:rPr lang="en-US" altLang="en-US">
                <a:solidFill>
                  <a:srgbClr val="FF3300"/>
                </a:solidFill>
              </a:rPr>
              <a:t>Instead of 1 ALU to do the multiplies, 3 are needed,</a:t>
            </a:r>
          </a:p>
          <a:p>
            <a:r>
              <a:rPr lang="en-US" altLang="en-US">
                <a:solidFill>
                  <a:srgbClr val="FF3300"/>
                </a:solidFill>
              </a:rPr>
              <a:t>and instead of 1 MEM to do the loads, 2 are needed.</a:t>
            </a:r>
          </a:p>
          <a:p>
            <a:r>
              <a:rPr lang="en-US" altLang="en-US">
                <a:solidFill>
                  <a:srgbClr val="FF3300"/>
                </a:solidFill>
              </a:rPr>
              <a:t>Hence: 5 ALU, 3 MEM, 1 BR</a:t>
            </a:r>
          </a:p>
          <a:p>
            <a:endParaRPr lang="en-US" altLang="en-US">
              <a:solidFill>
                <a:srgbClr val="FF3300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Assuming pipelined resources, generate</a:t>
            </a:r>
          </a:p>
          <a:p>
            <a:r>
              <a:rPr lang="en-US" altLang="en-US">
                <a:solidFill>
                  <a:schemeClr val="tx1"/>
                </a:solidFill>
              </a:rPr>
              <a:t>the II=1 modulo schedule.</a:t>
            </a:r>
          </a:p>
          <a:p>
            <a:r>
              <a:rPr lang="en-US" altLang="en-US">
                <a:solidFill>
                  <a:srgbClr val="FF3300"/>
                </a:solidFill>
              </a:rPr>
              <a:t>See next few slides</a:t>
            </a:r>
          </a:p>
        </p:txBody>
      </p:sp>
    </p:spTree>
    <p:extLst>
      <p:ext uri="{BB962C8B-B14F-4D97-AF65-F5344CB8AC3E}">
        <p14:creationId xmlns:p14="http://schemas.microsoft.com/office/powerpoint/2010/main" val="8832116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Class Problem (2) continued</a:t>
            </a:r>
          </a:p>
        </p:txBody>
      </p:sp>
      <p:sp>
        <p:nvSpPr>
          <p:cNvPr id="25603" name="Oval 3"/>
          <p:cNvSpPr>
            <a:spLocks noChangeArrowheads="1"/>
          </p:cNvSpPr>
          <p:nvPr/>
        </p:nvSpPr>
        <p:spPr bwMode="auto">
          <a:xfrm>
            <a:off x="5334000" y="2895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25604" name="Oval 4"/>
          <p:cNvSpPr>
            <a:spLocks noChangeArrowheads="1"/>
          </p:cNvSpPr>
          <p:nvPr/>
        </p:nvSpPr>
        <p:spPr bwMode="auto">
          <a:xfrm>
            <a:off x="5334000" y="3505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25605" name="Oval 5"/>
          <p:cNvSpPr>
            <a:spLocks noChangeArrowheads="1"/>
          </p:cNvSpPr>
          <p:nvPr/>
        </p:nvSpPr>
        <p:spPr bwMode="auto">
          <a:xfrm>
            <a:off x="5334000" y="4114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25606" name="Oval 6"/>
          <p:cNvSpPr>
            <a:spLocks noChangeArrowheads="1"/>
          </p:cNvSpPr>
          <p:nvPr/>
        </p:nvSpPr>
        <p:spPr bwMode="auto">
          <a:xfrm>
            <a:off x="5334000" y="4724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25607" name="Oval 7"/>
          <p:cNvSpPr>
            <a:spLocks noChangeArrowheads="1"/>
          </p:cNvSpPr>
          <p:nvPr/>
        </p:nvSpPr>
        <p:spPr bwMode="auto">
          <a:xfrm>
            <a:off x="5334000" y="5334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25608" name="Oval 8"/>
          <p:cNvSpPr>
            <a:spLocks noChangeArrowheads="1"/>
          </p:cNvSpPr>
          <p:nvPr/>
        </p:nvSpPr>
        <p:spPr bwMode="auto">
          <a:xfrm>
            <a:off x="5334000" y="6248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7</a:t>
            </a:r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>
            <a:off x="5486400" y="3200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>
            <a:off x="5486400" y="3810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1" name="Freeform 11"/>
          <p:cNvSpPr>
            <a:spLocks/>
          </p:cNvSpPr>
          <p:nvPr/>
        </p:nvSpPr>
        <p:spPr bwMode="auto">
          <a:xfrm>
            <a:off x="5562600" y="2565400"/>
            <a:ext cx="685800" cy="2641600"/>
          </a:xfrm>
          <a:custGeom>
            <a:avLst/>
            <a:gdLst>
              <a:gd name="T0" fmla="*/ 0 w 432"/>
              <a:gd name="T1" fmla="*/ 2147483646 h 1664"/>
              <a:gd name="T2" fmla="*/ 2147483646 w 432"/>
              <a:gd name="T3" fmla="*/ 2147483646 h 1664"/>
              <a:gd name="T4" fmla="*/ 2147483646 w 432"/>
              <a:gd name="T5" fmla="*/ 2147483646 h 1664"/>
              <a:gd name="T6" fmla="*/ 2147483646 w 432"/>
              <a:gd name="T7" fmla="*/ 2147483646 h 1664"/>
              <a:gd name="T8" fmla="*/ 2147483646 w 432"/>
              <a:gd name="T9" fmla="*/ 2147483646 h 1664"/>
              <a:gd name="T10" fmla="*/ 2147483646 w 432"/>
              <a:gd name="T11" fmla="*/ 2147483646 h 1664"/>
              <a:gd name="T12" fmla="*/ 0 w 432"/>
              <a:gd name="T13" fmla="*/ 2147483646 h 166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32" h="1664">
                <a:moveTo>
                  <a:pt x="0" y="1552"/>
                </a:moveTo>
                <a:cubicBezTo>
                  <a:pt x="48" y="1604"/>
                  <a:pt x="96" y="1656"/>
                  <a:pt x="144" y="1648"/>
                </a:cubicBezTo>
                <a:cubicBezTo>
                  <a:pt x="192" y="1640"/>
                  <a:pt x="248" y="1664"/>
                  <a:pt x="288" y="1504"/>
                </a:cubicBezTo>
                <a:cubicBezTo>
                  <a:pt x="328" y="1344"/>
                  <a:pt x="368" y="920"/>
                  <a:pt x="384" y="688"/>
                </a:cubicBezTo>
                <a:cubicBezTo>
                  <a:pt x="400" y="456"/>
                  <a:pt x="432" y="224"/>
                  <a:pt x="384" y="112"/>
                </a:cubicBezTo>
                <a:cubicBezTo>
                  <a:pt x="336" y="0"/>
                  <a:pt x="160" y="0"/>
                  <a:pt x="96" y="16"/>
                </a:cubicBezTo>
                <a:cubicBezTo>
                  <a:pt x="32" y="32"/>
                  <a:pt x="16" y="120"/>
                  <a:pt x="0" y="208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2" name="Freeform 12"/>
          <p:cNvSpPr>
            <a:spLocks/>
          </p:cNvSpPr>
          <p:nvPr/>
        </p:nvSpPr>
        <p:spPr bwMode="auto">
          <a:xfrm>
            <a:off x="5486400" y="4572000"/>
            <a:ext cx="393700" cy="546100"/>
          </a:xfrm>
          <a:custGeom>
            <a:avLst/>
            <a:gdLst>
              <a:gd name="T0" fmla="*/ 2147483646 w 248"/>
              <a:gd name="T1" fmla="*/ 2147483646 h 344"/>
              <a:gd name="T2" fmla="*/ 2147483646 w 248"/>
              <a:gd name="T3" fmla="*/ 2147483646 h 344"/>
              <a:gd name="T4" fmla="*/ 2147483646 w 248"/>
              <a:gd name="T5" fmla="*/ 2147483646 h 344"/>
              <a:gd name="T6" fmla="*/ 2147483646 w 248"/>
              <a:gd name="T7" fmla="*/ 2147483646 h 344"/>
              <a:gd name="T8" fmla="*/ 2147483646 w 248"/>
              <a:gd name="T9" fmla="*/ 0 h 344"/>
              <a:gd name="T10" fmla="*/ 0 w 248"/>
              <a:gd name="T11" fmla="*/ 2147483646 h 34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48" h="344">
                <a:moveTo>
                  <a:pt x="48" y="288"/>
                </a:moveTo>
                <a:cubicBezTo>
                  <a:pt x="80" y="316"/>
                  <a:pt x="112" y="344"/>
                  <a:pt x="144" y="336"/>
                </a:cubicBezTo>
                <a:cubicBezTo>
                  <a:pt x="176" y="328"/>
                  <a:pt x="232" y="280"/>
                  <a:pt x="240" y="240"/>
                </a:cubicBezTo>
                <a:cubicBezTo>
                  <a:pt x="248" y="200"/>
                  <a:pt x="216" y="136"/>
                  <a:pt x="192" y="96"/>
                </a:cubicBezTo>
                <a:cubicBezTo>
                  <a:pt x="168" y="56"/>
                  <a:pt x="128" y="0"/>
                  <a:pt x="96" y="0"/>
                </a:cubicBezTo>
                <a:cubicBezTo>
                  <a:pt x="64" y="0"/>
                  <a:pt x="32" y="48"/>
                  <a:pt x="0" y="9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3" name="Freeform 13"/>
          <p:cNvSpPr>
            <a:spLocks/>
          </p:cNvSpPr>
          <p:nvPr/>
        </p:nvSpPr>
        <p:spPr bwMode="auto">
          <a:xfrm>
            <a:off x="5562600" y="5257800"/>
            <a:ext cx="330200" cy="469900"/>
          </a:xfrm>
          <a:custGeom>
            <a:avLst/>
            <a:gdLst>
              <a:gd name="T0" fmla="*/ 0 w 208"/>
              <a:gd name="T1" fmla="*/ 2147483646 h 296"/>
              <a:gd name="T2" fmla="*/ 2147483646 w 208"/>
              <a:gd name="T3" fmla="*/ 2147483646 h 296"/>
              <a:gd name="T4" fmla="*/ 2147483646 w 208"/>
              <a:gd name="T5" fmla="*/ 2147483646 h 296"/>
              <a:gd name="T6" fmla="*/ 2147483646 w 208"/>
              <a:gd name="T7" fmla="*/ 2147483646 h 296"/>
              <a:gd name="T8" fmla="*/ 2147483646 w 208"/>
              <a:gd name="T9" fmla="*/ 2147483646 h 296"/>
              <a:gd name="T10" fmla="*/ 2147483646 w 208"/>
              <a:gd name="T11" fmla="*/ 0 h 296"/>
              <a:gd name="T12" fmla="*/ 2147483646 w 208"/>
              <a:gd name="T13" fmla="*/ 2147483646 h 29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08" h="296">
                <a:moveTo>
                  <a:pt x="0" y="240"/>
                </a:moveTo>
                <a:cubicBezTo>
                  <a:pt x="16" y="260"/>
                  <a:pt x="32" y="280"/>
                  <a:pt x="48" y="288"/>
                </a:cubicBezTo>
                <a:cubicBezTo>
                  <a:pt x="64" y="296"/>
                  <a:pt x="72" y="296"/>
                  <a:pt x="96" y="288"/>
                </a:cubicBezTo>
                <a:cubicBezTo>
                  <a:pt x="120" y="280"/>
                  <a:pt x="176" y="272"/>
                  <a:pt x="192" y="240"/>
                </a:cubicBezTo>
                <a:cubicBezTo>
                  <a:pt x="208" y="208"/>
                  <a:pt x="208" y="136"/>
                  <a:pt x="192" y="96"/>
                </a:cubicBezTo>
                <a:cubicBezTo>
                  <a:pt x="176" y="56"/>
                  <a:pt x="120" y="0"/>
                  <a:pt x="96" y="0"/>
                </a:cubicBezTo>
                <a:cubicBezTo>
                  <a:pt x="72" y="0"/>
                  <a:pt x="60" y="48"/>
                  <a:pt x="48" y="9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4" name="Text Box 14"/>
          <p:cNvSpPr txBox="1">
            <a:spLocks noChangeArrowheads="1"/>
          </p:cNvSpPr>
          <p:nvPr/>
        </p:nvSpPr>
        <p:spPr bwMode="auto">
          <a:xfrm>
            <a:off x="5486400" y="59658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1,1</a:t>
            </a:r>
          </a:p>
        </p:txBody>
      </p:sp>
      <p:sp>
        <p:nvSpPr>
          <p:cNvPr id="25615" name="Text Box 15"/>
          <p:cNvSpPr txBox="1">
            <a:spLocks noChangeArrowheads="1"/>
          </p:cNvSpPr>
          <p:nvPr/>
        </p:nvSpPr>
        <p:spPr bwMode="auto">
          <a:xfrm>
            <a:off x="5105400" y="38322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3,0</a:t>
            </a:r>
          </a:p>
        </p:txBody>
      </p:sp>
      <p:sp>
        <p:nvSpPr>
          <p:cNvPr id="25616" name="Text Box 16"/>
          <p:cNvSpPr txBox="1">
            <a:spLocks noChangeArrowheads="1"/>
          </p:cNvSpPr>
          <p:nvPr/>
        </p:nvSpPr>
        <p:spPr bwMode="auto">
          <a:xfrm>
            <a:off x="5410200" y="3122613"/>
            <a:ext cx="3746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2,0</a:t>
            </a:r>
          </a:p>
        </p:txBody>
      </p:sp>
      <p:sp>
        <p:nvSpPr>
          <p:cNvPr id="25617" name="Text Box 17"/>
          <p:cNvSpPr txBox="1">
            <a:spLocks noChangeArrowheads="1"/>
          </p:cNvSpPr>
          <p:nvPr/>
        </p:nvSpPr>
        <p:spPr bwMode="auto">
          <a:xfrm>
            <a:off x="6172200" y="25368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1,1</a:t>
            </a:r>
          </a:p>
        </p:txBody>
      </p:sp>
      <p:sp>
        <p:nvSpPr>
          <p:cNvPr id="25618" name="Text Box 18"/>
          <p:cNvSpPr txBox="1">
            <a:spLocks noChangeArrowheads="1"/>
          </p:cNvSpPr>
          <p:nvPr/>
        </p:nvSpPr>
        <p:spPr bwMode="auto">
          <a:xfrm>
            <a:off x="6324600" y="4418013"/>
            <a:ext cx="3746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1,1</a:t>
            </a:r>
          </a:p>
        </p:txBody>
      </p:sp>
      <p:sp>
        <p:nvSpPr>
          <p:cNvPr id="25619" name="Text Box 19"/>
          <p:cNvSpPr txBox="1">
            <a:spLocks noChangeArrowheads="1"/>
          </p:cNvSpPr>
          <p:nvPr/>
        </p:nvSpPr>
        <p:spPr bwMode="auto">
          <a:xfrm>
            <a:off x="5791200" y="52800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1,1</a:t>
            </a:r>
          </a:p>
        </p:txBody>
      </p:sp>
      <p:sp>
        <p:nvSpPr>
          <p:cNvPr id="25620" name="Text Box 20"/>
          <p:cNvSpPr txBox="1">
            <a:spLocks noChangeArrowheads="1"/>
          </p:cNvSpPr>
          <p:nvPr/>
        </p:nvSpPr>
        <p:spPr bwMode="auto">
          <a:xfrm>
            <a:off x="5715000" y="4570413"/>
            <a:ext cx="3746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1,1</a:t>
            </a:r>
          </a:p>
        </p:txBody>
      </p:sp>
      <p:sp>
        <p:nvSpPr>
          <p:cNvPr id="25621" name="Freeform 21"/>
          <p:cNvSpPr>
            <a:spLocks/>
          </p:cNvSpPr>
          <p:nvPr/>
        </p:nvSpPr>
        <p:spPr bwMode="auto">
          <a:xfrm>
            <a:off x="5562600" y="3810000"/>
            <a:ext cx="1143000" cy="2171700"/>
          </a:xfrm>
          <a:custGeom>
            <a:avLst/>
            <a:gdLst>
              <a:gd name="T0" fmla="*/ 0 w 720"/>
              <a:gd name="T1" fmla="*/ 2147483646 h 1368"/>
              <a:gd name="T2" fmla="*/ 2147483646 w 720"/>
              <a:gd name="T3" fmla="*/ 2147483646 h 1368"/>
              <a:gd name="T4" fmla="*/ 2147483646 w 720"/>
              <a:gd name="T5" fmla="*/ 2147483646 h 1368"/>
              <a:gd name="T6" fmla="*/ 2147483646 w 720"/>
              <a:gd name="T7" fmla="*/ 2147483646 h 1368"/>
              <a:gd name="T8" fmla="*/ 2147483646 w 720"/>
              <a:gd name="T9" fmla="*/ 2147483646 h 1368"/>
              <a:gd name="T10" fmla="*/ 2147483646 w 720"/>
              <a:gd name="T11" fmla="*/ 2147483646 h 1368"/>
              <a:gd name="T12" fmla="*/ 2147483646 w 720"/>
              <a:gd name="T13" fmla="*/ 2147483646 h 1368"/>
              <a:gd name="T14" fmla="*/ 2147483646 w 720"/>
              <a:gd name="T15" fmla="*/ 2147483646 h 1368"/>
              <a:gd name="T16" fmla="*/ 0 w 720"/>
              <a:gd name="T17" fmla="*/ 2147483646 h 136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20" h="1368">
                <a:moveTo>
                  <a:pt x="0" y="1152"/>
                </a:moveTo>
                <a:cubicBezTo>
                  <a:pt x="4" y="1184"/>
                  <a:pt x="8" y="1216"/>
                  <a:pt x="48" y="1248"/>
                </a:cubicBezTo>
                <a:cubicBezTo>
                  <a:pt x="88" y="1280"/>
                  <a:pt x="168" y="1336"/>
                  <a:pt x="240" y="1344"/>
                </a:cubicBezTo>
                <a:cubicBezTo>
                  <a:pt x="312" y="1352"/>
                  <a:pt x="408" y="1368"/>
                  <a:pt x="480" y="1296"/>
                </a:cubicBezTo>
                <a:cubicBezTo>
                  <a:pt x="552" y="1224"/>
                  <a:pt x="640" y="1104"/>
                  <a:pt x="672" y="912"/>
                </a:cubicBezTo>
                <a:cubicBezTo>
                  <a:pt x="704" y="720"/>
                  <a:pt x="720" y="288"/>
                  <a:pt x="672" y="144"/>
                </a:cubicBezTo>
                <a:cubicBezTo>
                  <a:pt x="624" y="0"/>
                  <a:pt x="480" y="56"/>
                  <a:pt x="384" y="48"/>
                </a:cubicBezTo>
                <a:cubicBezTo>
                  <a:pt x="288" y="40"/>
                  <a:pt x="160" y="72"/>
                  <a:pt x="96" y="96"/>
                </a:cubicBezTo>
                <a:cubicBezTo>
                  <a:pt x="32" y="120"/>
                  <a:pt x="16" y="156"/>
                  <a:pt x="0" y="192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2" name="Text Box 22"/>
          <p:cNvSpPr txBox="1">
            <a:spLocks noChangeArrowheads="1"/>
          </p:cNvSpPr>
          <p:nvPr/>
        </p:nvSpPr>
        <p:spPr bwMode="auto">
          <a:xfrm>
            <a:off x="7010400" y="2743200"/>
            <a:ext cx="211137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>
              <a:solidFill>
                <a:schemeClr val="tx1"/>
              </a:solidFill>
              <a:sym typeface="Wingdings" panose="05000000000000000000" pitchFamily="2" charset="2"/>
            </a:endParaRPr>
          </a:p>
          <a:p>
            <a:r>
              <a:rPr lang="en-US" altLang="en-US">
                <a:solidFill>
                  <a:srgbClr val="FF3300"/>
                </a:solidFill>
                <a:sym typeface="Wingdings" panose="05000000000000000000" pitchFamily="2" charset="2"/>
              </a:rPr>
              <a:t>RecMII = 1</a:t>
            </a:r>
          </a:p>
          <a:p>
            <a:r>
              <a:rPr lang="en-US" altLang="en-US">
                <a:solidFill>
                  <a:srgbClr val="FF3300"/>
                </a:solidFill>
                <a:sym typeface="Wingdings" panose="05000000000000000000" pitchFamily="2" charset="2"/>
              </a:rPr>
              <a:t>RESMII = 1</a:t>
            </a:r>
          </a:p>
          <a:p>
            <a:r>
              <a:rPr lang="en-US" altLang="en-US">
                <a:solidFill>
                  <a:srgbClr val="FF3300"/>
                </a:solidFill>
                <a:sym typeface="Wingdings" panose="05000000000000000000" pitchFamily="2" charset="2"/>
              </a:rPr>
              <a:t>MII = MAX(1,1) = 1</a:t>
            </a:r>
          </a:p>
        </p:txBody>
      </p:sp>
      <p:sp>
        <p:nvSpPr>
          <p:cNvPr id="25623" name="Text Box 23"/>
          <p:cNvSpPr txBox="1">
            <a:spLocks noChangeArrowheads="1"/>
          </p:cNvSpPr>
          <p:nvPr/>
        </p:nvSpPr>
        <p:spPr bwMode="auto">
          <a:xfrm>
            <a:off x="1143000" y="3654425"/>
            <a:ext cx="2198688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r3[-1] = load(r1[0])</a:t>
            </a:r>
          </a:p>
          <a:p>
            <a:r>
              <a:rPr lang="en-US" altLang="en-US"/>
              <a:t>2: r4[-1] = r3[-1] * 26</a:t>
            </a:r>
          </a:p>
          <a:p>
            <a:r>
              <a:rPr lang="en-US" altLang="en-US"/>
              <a:t>3: store (r2[0], r4[-1])</a:t>
            </a:r>
          </a:p>
          <a:p>
            <a:r>
              <a:rPr lang="en-US" altLang="en-US"/>
              <a:t>4: r1[-1] = r1[0] + 4</a:t>
            </a:r>
          </a:p>
          <a:p>
            <a:r>
              <a:rPr lang="en-US" altLang="en-US"/>
              <a:t>5: r2[-1] = r2[0] + 4</a:t>
            </a:r>
          </a:p>
          <a:p>
            <a:r>
              <a:rPr lang="en-US" altLang="en-US"/>
              <a:t>remap r1, r2, r3, r4</a:t>
            </a:r>
          </a:p>
          <a:p>
            <a:r>
              <a:rPr lang="en-US" altLang="en-US"/>
              <a:t>7: brlc Loop</a:t>
            </a:r>
          </a:p>
        </p:txBody>
      </p:sp>
      <p:sp>
        <p:nvSpPr>
          <p:cNvPr id="25624" name="Rectangle 24"/>
          <p:cNvSpPr>
            <a:spLocks noChangeArrowheads="1"/>
          </p:cNvSpPr>
          <p:nvPr/>
        </p:nvSpPr>
        <p:spPr bwMode="auto">
          <a:xfrm>
            <a:off x="1066800" y="3581400"/>
            <a:ext cx="3200400" cy="2362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5625" name="Text Box 25"/>
          <p:cNvSpPr txBox="1">
            <a:spLocks noChangeArrowheads="1"/>
          </p:cNvSpPr>
          <p:nvPr/>
        </p:nvSpPr>
        <p:spPr bwMode="auto">
          <a:xfrm>
            <a:off x="304800" y="3654425"/>
            <a:ext cx="730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Loop:</a:t>
            </a:r>
          </a:p>
        </p:txBody>
      </p:sp>
      <p:sp>
        <p:nvSpPr>
          <p:cNvPr id="25626" name="Text Box 26"/>
          <p:cNvSpPr txBox="1">
            <a:spLocks noChangeArrowheads="1"/>
          </p:cNvSpPr>
          <p:nvPr/>
        </p:nvSpPr>
        <p:spPr bwMode="auto">
          <a:xfrm>
            <a:off x="1143000" y="3121025"/>
            <a:ext cx="9477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LC = 99</a:t>
            </a:r>
          </a:p>
        </p:txBody>
      </p:sp>
      <p:sp>
        <p:nvSpPr>
          <p:cNvPr id="25627" name="Freeform 27"/>
          <p:cNvSpPr>
            <a:spLocks/>
          </p:cNvSpPr>
          <p:nvPr/>
        </p:nvSpPr>
        <p:spPr bwMode="auto">
          <a:xfrm>
            <a:off x="5562600" y="6172200"/>
            <a:ext cx="330200" cy="469900"/>
          </a:xfrm>
          <a:custGeom>
            <a:avLst/>
            <a:gdLst>
              <a:gd name="T0" fmla="*/ 0 w 208"/>
              <a:gd name="T1" fmla="*/ 2147483646 h 296"/>
              <a:gd name="T2" fmla="*/ 2147483646 w 208"/>
              <a:gd name="T3" fmla="*/ 2147483646 h 296"/>
              <a:gd name="T4" fmla="*/ 2147483646 w 208"/>
              <a:gd name="T5" fmla="*/ 2147483646 h 296"/>
              <a:gd name="T6" fmla="*/ 2147483646 w 208"/>
              <a:gd name="T7" fmla="*/ 2147483646 h 296"/>
              <a:gd name="T8" fmla="*/ 2147483646 w 208"/>
              <a:gd name="T9" fmla="*/ 2147483646 h 296"/>
              <a:gd name="T10" fmla="*/ 2147483646 w 208"/>
              <a:gd name="T11" fmla="*/ 0 h 296"/>
              <a:gd name="T12" fmla="*/ 2147483646 w 208"/>
              <a:gd name="T13" fmla="*/ 2147483646 h 29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08" h="296">
                <a:moveTo>
                  <a:pt x="0" y="240"/>
                </a:moveTo>
                <a:cubicBezTo>
                  <a:pt x="16" y="260"/>
                  <a:pt x="32" y="280"/>
                  <a:pt x="48" y="288"/>
                </a:cubicBezTo>
                <a:cubicBezTo>
                  <a:pt x="64" y="296"/>
                  <a:pt x="72" y="296"/>
                  <a:pt x="96" y="288"/>
                </a:cubicBezTo>
                <a:cubicBezTo>
                  <a:pt x="120" y="280"/>
                  <a:pt x="176" y="272"/>
                  <a:pt x="192" y="240"/>
                </a:cubicBezTo>
                <a:cubicBezTo>
                  <a:pt x="208" y="208"/>
                  <a:pt x="208" y="136"/>
                  <a:pt x="192" y="96"/>
                </a:cubicBezTo>
                <a:cubicBezTo>
                  <a:pt x="176" y="56"/>
                  <a:pt x="120" y="0"/>
                  <a:pt x="96" y="0"/>
                </a:cubicBezTo>
                <a:cubicBezTo>
                  <a:pt x="72" y="0"/>
                  <a:pt x="60" y="48"/>
                  <a:pt x="48" y="9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8" name="Text Box 28"/>
          <p:cNvSpPr txBox="1">
            <a:spLocks noChangeArrowheads="1"/>
          </p:cNvSpPr>
          <p:nvPr/>
        </p:nvSpPr>
        <p:spPr bwMode="auto">
          <a:xfrm>
            <a:off x="4648200" y="2133600"/>
            <a:ext cx="190949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>
                <a:solidFill>
                  <a:srgbClr val="FF3300"/>
                </a:solidFill>
              </a:rPr>
              <a:t>Dependence </a:t>
            </a:r>
            <a:r>
              <a:rPr lang="en-US" altLang="en-US" dirty="0" smtClean="0">
                <a:solidFill>
                  <a:srgbClr val="FF3300"/>
                </a:solidFill>
              </a:rPr>
              <a:t>graph</a:t>
            </a:r>
            <a:endParaRPr lang="en-US" altLang="en-US" dirty="0">
              <a:solidFill>
                <a:srgbClr val="FF3300"/>
              </a:solidFill>
            </a:endParaRPr>
          </a:p>
        </p:txBody>
      </p:sp>
      <p:sp>
        <p:nvSpPr>
          <p:cNvPr id="25629" name="Text Box 29"/>
          <p:cNvSpPr txBox="1">
            <a:spLocks noChangeArrowheads="1"/>
          </p:cNvSpPr>
          <p:nvPr/>
        </p:nvSpPr>
        <p:spPr bwMode="auto">
          <a:xfrm>
            <a:off x="4572000" y="3276600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0,0</a:t>
            </a:r>
          </a:p>
        </p:txBody>
      </p:sp>
      <p:sp>
        <p:nvSpPr>
          <p:cNvPr id="25630" name="Freeform 30"/>
          <p:cNvSpPr>
            <a:spLocks/>
          </p:cNvSpPr>
          <p:nvPr/>
        </p:nvSpPr>
        <p:spPr bwMode="auto">
          <a:xfrm>
            <a:off x="4813300" y="3124200"/>
            <a:ext cx="520700" cy="1676400"/>
          </a:xfrm>
          <a:custGeom>
            <a:avLst/>
            <a:gdLst>
              <a:gd name="T0" fmla="*/ 2147483646 w 328"/>
              <a:gd name="T1" fmla="*/ 0 h 1056"/>
              <a:gd name="T2" fmla="*/ 2147483646 w 328"/>
              <a:gd name="T3" fmla="*/ 2147483646 h 1056"/>
              <a:gd name="T4" fmla="*/ 2147483646 w 328"/>
              <a:gd name="T5" fmla="*/ 2147483646 h 1056"/>
              <a:gd name="T6" fmla="*/ 2147483646 w 328"/>
              <a:gd name="T7" fmla="*/ 2147483646 h 105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28" h="1056">
                <a:moveTo>
                  <a:pt x="328" y="0"/>
                </a:moveTo>
                <a:cubicBezTo>
                  <a:pt x="204" y="124"/>
                  <a:pt x="80" y="248"/>
                  <a:pt x="40" y="384"/>
                </a:cubicBezTo>
                <a:cubicBezTo>
                  <a:pt x="0" y="520"/>
                  <a:pt x="40" y="704"/>
                  <a:pt x="88" y="816"/>
                </a:cubicBezTo>
                <a:cubicBezTo>
                  <a:pt x="136" y="928"/>
                  <a:pt x="232" y="992"/>
                  <a:pt x="328" y="105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1" name="Freeform 31"/>
          <p:cNvSpPr>
            <a:spLocks/>
          </p:cNvSpPr>
          <p:nvPr/>
        </p:nvSpPr>
        <p:spPr bwMode="auto">
          <a:xfrm>
            <a:off x="4902200" y="4305300"/>
            <a:ext cx="431800" cy="1181100"/>
          </a:xfrm>
          <a:custGeom>
            <a:avLst/>
            <a:gdLst>
              <a:gd name="T0" fmla="*/ 2147483646 w 272"/>
              <a:gd name="T1" fmla="*/ 2147483646 h 744"/>
              <a:gd name="T2" fmla="*/ 2147483646 w 272"/>
              <a:gd name="T3" fmla="*/ 2147483646 h 744"/>
              <a:gd name="T4" fmla="*/ 2147483646 w 272"/>
              <a:gd name="T5" fmla="*/ 2147483646 h 744"/>
              <a:gd name="T6" fmla="*/ 2147483646 w 272"/>
              <a:gd name="T7" fmla="*/ 2147483646 h 744"/>
              <a:gd name="T8" fmla="*/ 2147483646 w 272"/>
              <a:gd name="T9" fmla="*/ 2147483646 h 7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72" h="744">
                <a:moveTo>
                  <a:pt x="272" y="24"/>
                </a:moveTo>
                <a:cubicBezTo>
                  <a:pt x="264" y="12"/>
                  <a:pt x="256" y="0"/>
                  <a:pt x="224" y="24"/>
                </a:cubicBezTo>
                <a:cubicBezTo>
                  <a:pt x="192" y="48"/>
                  <a:pt x="112" y="80"/>
                  <a:pt x="80" y="168"/>
                </a:cubicBezTo>
                <a:cubicBezTo>
                  <a:pt x="48" y="256"/>
                  <a:pt x="0" y="456"/>
                  <a:pt x="32" y="552"/>
                </a:cubicBezTo>
                <a:cubicBezTo>
                  <a:pt x="64" y="648"/>
                  <a:pt x="168" y="696"/>
                  <a:pt x="272" y="7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2" name="Text Box 32"/>
          <p:cNvSpPr txBox="1">
            <a:spLocks noChangeArrowheads="1"/>
          </p:cNvSpPr>
          <p:nvPr/>
        </p:nvSpPr>
        <p:spPr bwMode="auto">
          <a:xfrm>
            <a:off x="4648200" y="4724400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0,0</a:t>
            </a:r>
          </a:p>
        </p:txBody>
      </p:sp>
      <p:sp>
        <p:nvSpPr>
          <p:cNvPr id="25633" name="Text Box 33"/>
          <p:cNvSpPr txBox="1">
            <a:spLocks noChangeArrowheads="1"/>
          </p:cNvSpPr>
          <p:nvPr/>
        </p:nvSpPr>
        <p:spPr bwMode="auto">
          <a:xfrm>
            <a:off x="914400" y="2362200"/>
            <a:ext cx="3308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DSA converted code below (same</a:t>
            </a:r>
          </a:p>
          <a:p>
            <a:r>
              <a:rPr lang="en-US" altLang="en-US">
                <a:solidFill>
                  <a:srgbClr val="FF3300"/>
                </a:solidFill>
              </a:rPr>
              <a:t>as example in class)</a:t>
            </a:r>
          </a:p>
        </p:txBody>
      </p:sp>
      <p:sp>
        <p:nvSpPr>
          <p:cNvPr id="25634" name="Text Box 34"/>
          <p:cNvSpPr txBox="1">
            <a:spLocks noChangeArrowheads="1"/>
          </p:cNvSpPr>
          <p:nvPr/>
        </p:nvSpPr>
        <p:spPr bwMode="auto">
          <a:xfrm>
            <a:off x="685800" y="1524000"/>
            <a:ext cx="50752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Assume II=1 so resources are: 3 ALU, 2 MEM, 1 BR</a:t>
            </a:r>
          </a:p>
        </p:txBody>
      </p:sp>
      <p:sp>
        <p:nvSpPr>
          <p:cNvPr id="25635" name="Text Box 35"/>
          <p:cNvSpPr txBox="1">
            <a:spLocks noChangeArrowheads="1"/>
          </p:cNvSpPr>
          <p:nvPr/>
        </p:nvSpPr>
        <p:spPr bwMode="auto">
          <a:xfrm>
            <a:off x="7543800" y="4191000"/>
            <a:ext cx="1022350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Priorities</a:t>
            </a:r>
          </a:p>
          <a:p>
            <a:r>
              <a:rPr lang="en-US" altLang="en-US">
                <a:solidFill>
                  <a:srgbClr val="FF3300"/>
                </a:solidFill>
              </a:rPr>
              <a:t>1: H = 5</a:t>
            </a:r>
          </a:p>
          <a:p>
            <a:r>
              <a:rPr lang="en-US" altLang="en-US">
                <a:solidFill>
                  <a:srgbClr val="FF3300"/>
                </a:solidFill>
              </a:rPr>
              <a:t>2: H = 3</a:t>
            </a:r>
          </a:p>
          <a:p>
            <a:r>
              <a:rPr lang="en-US" altLang="en-US">
                <a:solidFill>
                  <a:srgbClr val="FF3300"/>
                </a:solidFill>
              </a:rPr>
              <a:t>3: H = 0</a:t>
            </a:r>
          </a:p>
          <a:p>
            <a:r>
              <a:rPr lang="en-US" altLang="en-US">
                <a:solidFill>
                  <a:srgbClr val="FF3300"/>
                </a:solidFill>
              </a:rPr>
              <a:t>4: H = 4</a:t>
            </a:r>
          </a:p>
          <a:p>
            <a:r>
              <a:rPr lang="en-US" altLang="en-US">
                <a:solidFill>
                  <a:srgbClr val="FF3300"/>
                </a:solidFill>
              </a:rPr>
              <a:t>5: H = 0</a:t>
            </a:r>
          </a:p>
          <a:p>
            <a:r>
              <a:rPr lang="en-US" altLang="en-US">
                <a:solidFill>
                  <a:srgbClr val="FF3300"/>
                </a:solidFill>
              </a:rPr>
              <a:t>7: H = 0</a:t>
            </a:r>
          </a:p>
        </p:txBody>
      </p:sp>
    </p:spTree>
    <p:extLst>
      <p:ext uri="{BB962C8B-B14F-4D97-AF65-F5344CB8AC3E}">
        <p14:creationId xmlns:p14="http://schemas.microsoft.com/office/powerpoint/2010/main" val="27538054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Class Problem (2) continued 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914400" y="1673225"/>
            <a:ext cx="39179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resources: 3 alu, 2 mem, 1 br</a:t>
            </a:r>
          </a:p>
          <a:p>
            <a:r>
              <a:rPr lang="en-US" altLang="en-US" sz="1600">
                <a:solidFill>
                  <a:schemeClr val="tx1"/>
                </a:solidFill>
              </a:rPr>
              <a:t>latencies: add=1, mpy=3, ld = 2, st = 1, br = 1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1143000" y="2816225"/>
            <a:ext cx="2198688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r3[-1] = load(r1[0])</a:t>
            </a:r>
          </a:p>
          <a:p>
            <a:r>
              <a:rPr lang="en-US" altLang="en-US"/>
              <a:t>2: r4[-1] = r3[-1] * 26</a:t>
            </a:r>
          </a:p>
          <a:p>
            <a:r>
              <a:rPr lang="en-US" altLang="en-US"/>
              <a:t>3: store (r2[0], r4[-1])</a:t>
            </a:r>
          </a:p>
          <a:p>
            <a:r>
              <a:rPr lang="en-US" altLang="en-US"/>
              <a:t>4: r1[-1] = r1[0] + 4</a:t>
            </a:r>
          </a:p>
          <a:p>
            <a:r>
              <a:rPr lang="en-US" altLang="en-US"/>
              <a:t>5: r2[-1] = r2[0] + 4</a:t>
            </a:r>
          </a:p>
          <a:p>
            <a:r>
              <a:rPr lang="en-US" altLang="en-US"/>
              <a:t>remap r1, r2, r3, r4</a:t>
            </a:r>
          </a:p>
          <a:p>
            <a:r>
              <a:rPr lang="en-US" altLang="en-US"/>
              <a:t>7: brlc Loop</a:t>
            </a: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1066800" y="2743200"/>
            <a:ext cx="2438400" cy="2057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304800" y="2816225"/>
            <a:ext cx="730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Loop: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1143000" y="2282825"/>
            <a:ext cx="9477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LC = 99</a:t>
            </a: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5715000" y="5715000"/>
            <a:ext cx="2743200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>
              <a:solidFill>
                <a:schemeClr val="tx2"/>
              </a:solidFill>
            </a:endParaRPr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5699125" y="5421313"/>
            <a:ext cx="4905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2"/>
                </a:solidFill>
              </a:rPr>
              <a:t>alu0</a:t>
            </a:r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6172200" y="5421313"/>
            <a:ext cx="4905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2"/>
                </a:solidFill>
              </a:rPr>
              <a:t>alu1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7513638" y="5421313"/>
            <a:ext cx="4111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2"/>
                </a:solidFill>
              </a:rPr>
              <a:t>m2</a:t>
            </a:r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8001000" y="5421313"/>
            <a:ext cx="3317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2"/>
                </a:solidFill>
              </a:rPr>
              <a:t>br</a:t>
            </a:r>
          </a:p>
        </p:txBody>
      </p:sp>
      <p:sp>
        <p:nvSpPr>
          <p:cNvPr id="26637" name="Line 13"/>
          <p:cNvSpPr>
            <a:spLocks noChangeShapeType="1"/>
          </p:cNvSpPr>
          <p:nvPr/>
        </p:nvSpPr>
        <p:spPr bwMode="auto">
          <a:xfrm>
            <a:off x="6172200" y="57150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tx2"/>
              </a:solidFill>
            </a:endParaRPr>
          </a:p>
        </p:txBody>
      </p:sp>
      <p:sp>
        <p:nvSpPr>
          <p:cNvPr id="26638" name="Line 14"/>
          <p:cNvSpPr>
            <a:spLocks noChangeShapeType="1"/>
          </p:cNvSpPr>
          <p:nvPr/>
        </p:nvSpPr>
        <p:spPr bwMode="auto">
          <a:xfrm>
            <a:off x="6629400" y="57150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tx2"/>
              </a:solidFill>
            </a:endParaRPr>
          </a:p>
        </p:txBody>
      </p:sp>
      <p:sp>
        <p:nvSpPr>
          <p:cNvPr id="26639" name="Line 15"/>
          <p:cNvSpPr>
            <a:spLocks noChangeShapeType="1"/>
          </p:cNvSpPr>
          <p:nvPr/>
        </p:nvSpPr>
        <p:spPr bwMode="auto">
          <a:xfrm>
            <a:off x="7086600" y="57150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tx2"/>
              </a:solidFill>
            </a:endParaRPr>
          </a:p>
        </p:txBody>
      </p:sp>
      <p:sp>
        <p:nvSpPr>
          <p:cNvPr id="26640" name="Line 16"/>
          <p:cNvSpPr>
            <a:spLocks noChangeShapeType="1"/>
          </p:cNvSpPr>
          <p:nvPr/>
        </p:nvSpPr>
        <p:spPr bwMode="auto">
          <a:xfrm>
            <a:off x="5715000" y="6172200"/>
            <a:ext cx="2743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tx2"/>
              </a:solidFill>
            </a:endParaRPr>
          </a:p>
        </p:txBody>
      </p:sp>
      <p:sp>
        <p:nvSpPr>
          <p:cNvPr id="26641" name="Text Box 17"/>
          <p:cNvSpPr txBox="1">
            <a:spLocks noChangeArrowheads="1"/>
          </p:cNvSpPr>
          <p:nvPr/>
        </p:nvSpPr>
        <p:spPr bwMode="auto">
          <a:xfrm>
            <a:off x="8610600" y="5943600"/>
            <a:ext cx="679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2"/>
                </a:solidFill>
              </a:rPr>
              <a:t>MRT</a:t>
            </a:r>
          </a:p>
        </p:txBody>
      </p:sp>
      <p:sp>
        <p:nvSpPr>
          <p:cNvPr id="26642" name="Text Box 18"/>
          <p:cNvSpPr txBox="1">
            <a:spLocks noChangeArrowheads="1"/>
          </p:cNvSpPr>
          <p:nvPr/>
        </p:nvSpPr>
        <p:spPr bwMode="auto">
          <a:xfrm>
            <a:off x="5394325" y="5829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2"/>
                </a:solidFill>
              </a:rPr>
              <a:t>0</a:t>
            </a:r>
          </a:p>
        </p:txBody>
      </p:sp>
      <p:sp>
        <p:nvSpPr>
          <p:cNvPr id="26644" name="Rectangle 20"/>
          <p:cNvSpPr>
            <a:spLocks noChangeArrowheads="1"/>
          </p:cNvSpPr>
          <p:nvPr/>
        </p:nvSpPr>
        <p:spPr bwMode="auto">
          <a:xfrm>
            <a:off x="4876800" y="3429000"/>
            <a:ext cx="1752600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6645" name="Text Box 21"/>
          <p:cNvSpPr txBox="1">
            <a:spLocks noChangeArrowheads="1"/>
          </p:cNvSpPr>
          <p:nvPr/>
        </p:nvSpPr>
        <p:spPr bwMode="auto">
          <a:xfrm>
            <a:off x="4495800" y="34290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>
                <a:solidFill>
                  <a:schemeClr val="tx2"/>
                </a:solidFill>
              </a:rPr>
              <a:t>0</a:t>
            </a:r>
          </a:p>
        </p:txBody>
      </p:sp>
      <p:sp>
        <p:nvSpPr>
          <p:cNvPr id="26647" name="Text Box 23"/>
          <p:cNvSpPr txBox="1">
            <a:spLocks noChangeArrowheads="1"/>
          </p:cNvSpPr>
          <p:nvPr/>
        </p:nvSpPr>
        <p:spPr bwMode="auto">
          <a:xfrm>
            <a:off x="5105400" y="2667000"/>
            <a:ext cx="1022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2"/>
                </a:solidFill>
              </a:rPr>
              <a:t>Rolled</a:t>
            </a:r>
          </a:p>
          <a:p>
            <a:r>
              <a:rPr lang="en-US" altLang="en-US">
                <a:solidFill>
                  <a:schemeClr val="tx2"/>
                </a:solidFill>
              </a:rPr>
              <a:t>Schedule</a:t>
            </a:r>
          </a:p>
        </p:txBody>
      </p:sp>
      <p:sp>
        <p:nvSpPr>
          <p:cNvPr id="26648" name="Rectangle 24"/>
          <p:cNvSpPr>
            <a:spLocks noChangeArrowheads="1"/>
          </p:cNvSpPr>
          <p:nvPr/>
        </p:nvSpPr>
        <p:spPr bwMode="auto">
          <a:xfrm>
            <a:off x="7086600" y="3124200"/>
            <a:ext cx="1752600" cy="213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6649" name="Line 25"/>
          <p:cNvSpPr>
            <a:spLocks noChangeShapeType="1"/>
          </p:cNvSpPr>
          <p:nvPr/>
        </p:nvSpPr>
        <p:spPr bwMode="auto">
          <a:xfrm>
            <a:off x="7086600" y="34290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0" name="Text Box 26"/>
          <p:cNvSpPr txBox="1">
            <a:spLocks noChangeArrowheads="1"/>
          </p:cNvSpPr>
          <p:nvPr/>
        </p:nvSpPr>
        <p:spPr bwMode="auto">
          <a:xfrm>
            <a:off x="7315200" y="2359025"/>
            <a:ext cx="1022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>
                <a:solidFill>
                  <a:schemeClr val="tx2"/>
                </a:solidFill>
              </a:rPr>
              <a:t>Unrolled</a:t>
            </a:r>
          </a:p>
          <a:p>
            <a:r>
              <a:rPr lang="en-US" altLang="en-US" dirty="0">
                <a:solidFill>
                  <a:schemeClr val="tx2"/>
                </a:solidFill>
              </a:rPr>
              <a:t>Schedule</a:t>
            </a:r>
          </a:p>
        </p:txBody>
      </p:sp>
      <p:sp>
        <p:nvSpPr>
          <p:cNvPr id="26651" name="Line 27"/>
          <p:cNvSpPr>
            <a:spLocks noChangeShapeType="1"/>
          </p:cNvSpPr>
          <p:nvPr/>
        </p:nvSpPr>
        <p:spPr bwMode="auto">
          <a:xfrm>
            <a:off x="7086600" y="37338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2" name="Line 28"/>
          <p:cNvSpPr>
            <a:spLocks noChangeShapeType="1"/>
          </p:cNvSpPr>
          <p:nvPr/>
        </p:nvSpPr>
        <p:spPr bwMode="auto">
          <a:xfrm>
            <a:off x="7086600" y="40386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3" name="Line 29"/>
          <p:cNvSpPr>
            <a:spLocks noChangeShapeType="1"/>
          </p:cNvSpPr>
          <p:nvPr/>
        </p:nvSpPr>
        <p:spPr bwMode="auto">
          <a:xfrm>
            <a:off x="7086600" y="43434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4" name="Line 30"/>
          <p:cNvSpPr>
            <a:spLocks noChangeShapeType="1"/>
          </p:cNvSpPr>
          <p:nvPr/>
        </p:nvSpPr>
        <p:spPr bwMode="auto">
          <a:xfrm>
            <a:off x="7086600" y="46482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5" name="Line 31"/>
          <p:cNvSpPr>
            <a:spLocks noChangeShapeType="1"/>
          </p:cNvSpPr>
          <p:nvPr/>
        </p:nvSpPr>
        <p:spPr bwMode="auto">
          <a:xfrm>
            <a:off x="7086600" y="49530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6" name="Text Box 32"/>
          <p:cNvSpPr txBox="1">
            <a:spLocks noChangeArrowheads="1"/>
          </p:cNvSpPr>
          <p:nvPr/>
        </p:nvSpPr>
        <p:spPr bwMode="auto">
          <a:xfrm>
            <a:off x="6705600" y="31242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2"/>
                </a:solidFill>
              </a:rPr>
              <a:t>0</a:t>
            </a:r>
          </a:p>
        </p:txBody>
      </p:sp>
      <p:sp>
        <p:nvSpPr>
          <p:cNvPr id="26657" name="Text Box 33"/>
          <p:cNvSpPr txBox="1">
            <a:spLocks noChangeArrowheads="1"/>
          </p:cNvSpPr>
          <p:nvPr/>
        </p:nvSpPr>
        <p:spPr bwMode="auto">
          <a:xfrm>
            <a:off x="6705600" y="34290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2"/>
                </a:solidFill>
              </a:rPr>
              <a:t>1</a:t>
            </a:r>
          </a:p>
        </p:txBody>
      </p:sp>
      <p:sp>
        <p:nvSpPr>
          <p:cNvPr id="26658" name="Text Box 34"/>
          <p:cNvSpPr txBox="1">
            <a:spLocks noChangeArrowheads="1"/>
          </p:cNvSpPr>
          <p:nvPr/>
        </p:nvSpPr>
        <p:spPr bwMode="auto">
          <a:xfrm>
            <a:off x="6705600" y="37338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2"/>
                </a:solidFill>
              </a:rPr>
              <a:t>2</a:t>
            </a:r>
          </a:p>
        </p:txBody>
      </p:sp>
      <p:sp>
        <p:nvSpPr>
          <p:cNvPr id="26659" name="Text Box 35"/>
          <p:cNvSpPr txBox="1">
            <a:spLocks noChangeArrowheads="1"/>
          </p:cNvSpPr>
          <p:nvPr/>
        </p:nvSpPr>
        <p:spPr bwMode="auto">
          <a:xfrm>
            <a:off x="6705600" y="40386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2"/>
                </a:solidFill>
              </a:rPr>
              <a:t>3</a:t>
            </a:r>
          </a:p>
        </p:txBody>
      </p:sp>
      <p:sp>
        <p:nvSpPr>
          <p:cNvPr id="26660" name="Text Box 36"/>
          <p:cNvSpPr txBox="1">
            <a:spLocks noChangeArrowheads="1"/>
          </p:cNvSpPr>
          <p:nvPr/>
        </p:nvSpPr>
        <p:spPr bwMode="auto">
          <a:xfrm>
            <a:off x="6705600" y="43434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2"/>
                </a:solidFill>
              </a:rPr>
              <a:t>4</a:t>
            </a:r>
          </a:p>
        </p:txBody>
      </p:sp>
      <p:sp>
        <p:nvSpPr>
          <p:cNvPr id="26661" name="Text Box 37"/>
          <p:cNvSpPr txBox="1">
            <a:spLocks noChangeArrowheads="1"/>
          </p:cNvSpPr>
          <p:nvPr/>
        </p:nvSpPr>
        <p:spPr bwMode="auto">
          <a:xfrm>
            <a:off x="6705600" y="46482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2"/>
                </a:solidFill>
              </a:rPr>
              <a:t>5</a:t>
            </a:r>
          </a:p>
        </p:txBody>
      </p:sp>
      <p:sp>
        <p:nvSpPr>
          <p:cNvPr id="26662" name="Text Box 38"/>
          <p:cNvSpPr txBox="1">
            <a:spLocks noChangeArrowheads="1"/>
          </p:cNvSpPr>
          <p:nvPr/>
        </p:nvSpPr>
        <p:spPr bwMode="auto">
          <a:xfrm>
            <a:off x="6705600" y="49530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2"/>
                </a:solidFill>
              </a:rPr>
              <a:t>6</a:t>
            </a:r>
          </a:p>
        </p:txBody>
      </p:sp>
      <p:sp>
        <p:nvSpPr>
          <p:cNvPr id="26663" name="Line 39"/>
          <p:cNvSpPr>
            <a:spLocks noChangeShapeType="1"/>
          </p:cNvSpPr>
          <p:nvPr/>
        </p:nvSpPr>
        <p:spPr bwMode="auto">
          <a:xfrm>
            <a:off x="7543800" y="57150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tx2"/>
              </a:solidFill>
            </a:endParaRPr>
          </a:p>
        </p:txBody>
      </p:sp>
      <p:sp>
        <p:nvSpPr>
          <p:cNvPr id="26664" name="Line 40"/>
          <p:cNvSpPr>
            <a:spLocks noChangeShapeType="1"/>
          </p:cNvSpPr>
          <p:nvPr/>
        </p:nvSpPr>
        <p:spPr bwMode="auto">
          <a:xfrm>
            <a:off x="7924800" y="57150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tx2"/>
              </a:solidFill>
            </a:endParaRPr>
          </a:p>
        </p:txBody>
      </p:sp>
      <p:sp>
        <p:nvSpPr>
          <p:cNvPr id="26665" name="Text Box 41"/>
          <p:cNvSpPr txBox="1">
            <a:spLocks noChangeArrowheads="1"/>
          </p:cNvSpPr>
          <p:nvPr/>
        </p:nvSpPr>
        <p:spPr bwMode="auto">
          <a:xfrm>
            <a:off x="7132638" y="5421313"/>
            <a:ext cx="4111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2"/>
                </a:solidFill>
              </a:rPr>
              <a:t>m1</a:t>
            </a:r>
          </a:p>
        </p:txBody>
      </p:sp>
      <p:sp>
        <p:nvSpPr>
          <p:cNvPr id="26666" name="Text Box 42"/>
          <p:cNvSpPr txBox="1">
            <a:spLocks noChangeArrowheads="1"/>
          </p:cNvSpPr>
          <p:nvPr/>
        </p:nvSpPr>
        <p:spPr bwMode="auto">
          <a:xfrm>
            <a:off x="6629400" y="5421313"/>
            <a:ext cx="4905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2"/>
                </a:solidFill>
              </a:rPr>
              <a:t>alu2</a:t>
            </a:r>
          </a:p>
        </p:txBody>
      </p:sp>
    </p:spTree>
    <p:extLst>
      <p:ext uri="{BB962C8B-B14F-4D97-AF65-F5344CB8AC3E}">
        <p14:creationId xmlns:p14="http://schemas.microsoft.com/office/powerpoint/2010/main" val="19435062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Class Problem (2) continued 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914400" y="1673225"/>
            <a:ext cx="39179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resources: 3 alu, 2 mem, 1 br</a:t>
            </a:r>
          </a:p>
          <a:p>
            <a:r>
              <a:rPr lang="en-US" altLang="en-US" sz="1600">
                <a:solidFill>
                  <a:schemeClr val="tx1"/>
                </a:solidFill>
              </a:rPr>
              <a:t>latencies: add=1, mpy=3, ld = 2, st = 1, br = 1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1143000" y="2816225"/>
            <a:ext cx="2198688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r3[-1] = load(r1[0])</a:t>
            </a:r>
          </a:p>
          <a:p>
            <a:r>
              <a:rPr lang="en-US" altLang="en-US"/>
              <a:t>2: r4[-1] = r3[-1] * 26</a:t>
            </a:r>
          </a:p>
          <a:p>
            <a:r>
              <a:rPr lang="en-US" altLang="en-US"/>
              <a:t>3: store (r2[0], r4[-1])</a:t>
            </a:r>
          </a:p>
          <a:p>
            <a:r>
              <a:rPr lang="en-US" altLang="en-US"/>
              <a:t>4: r1[-1] = r1[0] + 4</a:t>
            </a:r>
          </a:p>
          <a:p>
            <a:r>
              <a:rPr lang="en-US" altLang="en-US"/>
              <a:t>5: r2[-1] = r2[0] + 4</a:t>
            </a:r>
          </a:p>
          <a:p>
            <a:r>
              <a:rPr lang="en-US" altLang="en-US"/>
              <a:t>remap r1, r2, r3, r4</a:t>
            </a:r>
          </a:p>
          <a:p>
            <a:r>
              <a:rPr lang="en-US" altLang="en-US"/>
              <a:t>7: brlc Loop</a:t>
            </a: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1066800" y="2743200"/>
            <a:ext cx="2438400" cy="2057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304800" y="2816225"/>
            <a:ext cx="730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Loop: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1143000" y="2282825"/>
            <a:ext cx="9477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LC = 99</a:t>
            </a: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5715000" y="5715000"/>
            <a:ext cx="2743200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5699125" y="5421313"/>
            <a:ext cx="4905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rgbClr val="FF3300"/>
                </a:solidFill>
              </a:rPr>
              <a:t>alu0</a:t>
            </a:r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6172200" y="5421313"/>
            <a:ext cx="4905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rgbClr val="FF3300"/>
                </a:solidFill>
              </a:rPr>
              <a:t>alu1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7513638" y="5421313"/>
            <a:ext cx="4111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rgbClr val="FF3300"/>
                </a:solidFill>
              </a:rPr>
              <a:t>m2</a:t>
            </a:r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8001000" y="5421313"/>
            <a:ext cx="3317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rgbClr val="FF3300"/>
                </a:solidFill>
              </a:rPr>
              <a:t>br</a:t>
            </a:r>
          </a:p>
        </p:txBody>
      </p:sp>
      <p:sp>
        <p:nvSpPr>
          <p:cNvPr id="26637" name="Line 13"/>
          <p:cNvSpPr>
            <a:spLocks noChangeShapeType="1"/>
          </p:cNvSpPr>
          <p:nvPr/>
        </p:nvSpPr>
        <p:spPr bwMode="auto">
          <a:xfrm>
            <a:off x="6172200" y="57150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8" name="Line 14"/>
          <p:cNvSpPr>
            <a:spLocks noChangeShapeType="1"/>
          </p:cNvSpPr>
          <p:nvPr/>
        </p:nvSpPr>
        <p:spPr bwMode="auto">
          <a:xfrm>
            <a:off x="6629400" y="57150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9" name="Line 15"/>
          <p:cNvSpPr>
            <a:spLocks noChangeShapeType="1"/>
          </p:cNvSpPr>
          <p:nvPr/>
        </p:nvSpPr>
        <p:spPr bwMode="auto">
          <a:xfrm>
            <a:off x="7086600" y="57150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0" name="Line 16"/>
          <p:cNvSpPr>
            <a:spLocks noChangeShapeType="1"/>
          </p:cNvSpPr>
          <p:nvPr/>
        </p:nvSpPr>
        <p:spPr bwMode="auto">
          <a:xfrm>
            <a:off x="5715000" y="6172200"/>
            <a:ext cx="2743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1" name="Text Box 17"/>
          <p:cNvSpPr txBox="1">
            <a:spLocks noChangeArrowheads="1"/>
          </p:cNvSpPr>
          <p:nvPr/>
        </p:nvSpPr>
        <p:spPr bwMode="auto">
          <a:xfrm>
            <a:off x="8610600" y="5943600"/>
            <a:ext cx="679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MRT</a:t>
            </a:r>
          </a:p>
        </p:txBody>
      </p:sp>
      <p:sp>
        <p:nvSpPr>
          <p:cNvPr id="26642" name="Text Box 18"/>
          <p:cNvSpPr txBox="1">
            <a:spLocks noChangeArrowheads="1"/>
          </p:cNvSpPr>
          <p:nvPr/>
        </p:nvSpPr>
        <p:spPr bwMode="auto">
          <a:xfrm>
            <a:off x="5394325" y="5829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0</a:t>
            </a:r>
          </a:p>
        </p:txBody>
      </p:sp>
      <p:sp>
        <p:nvSpPr>
          <p:cNvPr id="26643" name="Text Box 19"/>
          <p:cNvSpPr txBox="1">
            <a:spLocks noChangeArrowheads="1"/>
          </p:cNvSpPr>
          <p:nvPr/>
        </p:nvSpPr>
        <p:spPr bwMode="auto">
          <a:xfrm>
            <a:off x="7620000" y="5791200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X</a:t>
            </a:r>
          </a:p>
        </p:txBody>
      </p:sp>
      <p:sp>
        <p:nvSpPr>
          <p:cNvPr id="26644" name="Rectangle 20"/>
          <p:cNvSpPr>
            <a:spLocks noChangeArrowheads="1"/>
          </p:cNvSpPr>
          <p:nvPr/>
        </p:nvSpPr>
        <p:spPr bwMode="auto">
          <a:xfrm>
            <a:off x="4876800" y="3429000"/>
            <a:ext cx="1752600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6645" name="Text Box 21"/>
          <p:cNvSpPr txBox="1">
            <a:spLocks noChangeArrowheads="1"/>
          </p:cNvSpPr>
          <p:nvPr/>
        </p:nvSpPr>
        <p:spPr bwMode="auto">
          <a:xfrm>
            <a:off x="4495800" y="34290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0</a:t>
            </a:r>
          </a:p>
        </p:txBody>
      </p:sp>
      <p:sp>
        <p:nvSpPr>
          <p:cNvPr id="26646" name="Text Box 22"/>
          <p:cNvSpPr txBox="1">
            <a:spLocks noChangeArrowheads="1"/>
          </p:cNvSpPr>
          <p:nvPr/>
        </p:nvSpPr>
        <p:spPr bwMode="auto">
          <a:xfrm>
            <a:off x="4876800" y="35052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7</a:t>
            </a:r>
          </a:p>
        </p:txBody>
      </p:sp>
      <p:sp>
        <p:nvSpPr>
          <p:cNvPr id="26647" name="Text Box 23"/>
          <p:cNvSpPr txBox="1">
            <a:spLocks noChangeArrowheads="1"/>
          </p:cNvSpPr>
          <p:nvPr/>
        </p:nvSpPr>
        <p:spPr bwMode="auto">
          <a:xfrm>
            <a:off x="5105400" y="2667000"/>
            <a:ext cx="1022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Rolled</a:t>
            </a:r>
          </a:p>
          <a:p>
            <a:r>
              <a:rPr lang="en-US" altLang="en-US">
                <a:solidFill>
                  <a:srgbClr val="FF3300"/>
                </a:solidFill>
              </a:rPr>
              <a:t>Schedule</a:t>
            </a:r>
          </a:p>
        </p:txBody>
      </p:sp>
      <p:sp>
        <p:nvSpPr>
          <p:cNvPr id="26648" name="Rectangle 24"/>
          <p:cNvSpPr>
            <a:spLocks noChangeArrowheads="1"/>
          </p:cNvSpPr>
          <p:nvPr/>
        </p:nvSpPr>
        <p:spPr bwMode="auto">
          <a:xfrm>
            <a:off x="7086600" y="3124200"/>
            <a:ext cx="1752600" cy="213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6649" name="Line 25"/>
          <p:cNvSpPr>
            <a:spLocks noChangeShapeType="1"/>
          </p:cNvSpPr>
          <p:nvPr/>
        </p:nvSpPr>
        <p:spPr bwMode="auto">
          <a:xfrm>
            <a:off x="7086600" y="34290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0" name="Text Box 26"/>
          <p:cNvSpPr txBox="1">
            <a:spLocks noChangeArrowheads="1"/>
          </p:cNvSpPr>
          <p:nvPr/>
        </p:nvSpPr>
        <p:spPr bwMode="auto">
          <a:xfrm>
            <a:off x="7315200" y="2359025"/>
            <a:ext cx="1022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Unrolled</a:t>
            </a:r>
          </a:p>
          <a:p>
            <a:r>
              <a:rPr lang="en-US" altLang="en-US">
                <a:solidFill>
                  <a:srgbClr val="FF3300"/>
                </a:solidFill>
              </a:rPr>
              <a:t>Schedule</a:t>
            </a:r>
          </a:p>
        </p:txBody>
      </p:sp>
      <p:sp>
        <p:nvSpPr>
          <p:cNvPr id="26651" name="Line 27"/>
          <p:cNvSpPr>
            <a:spLocks noChangeShapeType="1"/>
          </p:cNvSpPr>
          <p:nvPr/>
        </p:nvSpPr>
        <p:spPr bwMode="auto">
          <a:xfrm>
            <a:off x="7086600" y="37338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2" name="Line 28"/>
          <p:cNvSpPr>
            <a:spLocks noChangeShapeType="1"/>
          </p:cNvSpPr>
          <p:nvPr/>
        </p:nvSpPr>
        <p:spPr bwMode="auto">
          <a:xfrm>
            <a:off x="7086600" y="40386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3" name="Line 29"/>
          <p:cNvSpPr>
            <a:spLocks noChangeShapeType="1"/>
          </p:cNvSpPr>
          <p:nvPr/>
        </p:nvSpPr>
        <p:spPr bwMode="auto">
          <a:xfrm>
            <a:off x="7086600" y="43434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4" name="Line 30"/>
          <p:cNvSpPr>
            <a:spLocks noChangeShapeType="1"/>
          </p:cNvSpPr>
          <p:nvPr/>
        </p:nvSpPr>
        <p:spPr bwMode="auto">
          <a:xfrm>
            <a:off x="7086600" y="46482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5" name="Line 31"/>
          <p:cNvSpPr>
            <a:spLocks noChangeShapeType="1"/>
          </p:cNvSpPr>
          <p:nvPr/>
        </p:nvSpPr>
        <p:spPr bwMode="auto">
          <a:xfrm>
            <a:off x="7086600" y="49530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6" name="Text Box 32"/>
          <p:cNvSpPr txBox="1">
            <a:spLocks noChangeArrowheads="1"/>
          </p:cNvSpPr>
          <p:nvPr/>
        </p:nvSpPr>
        <p:spPr bwMode="auto">
          <a:xfrm>
            <a:off x="6705600" y="31242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0</a:t>
            </a:r>
          </a:p>
        </p:txBody>
      </p:sp>
      <p:sp>
        <p:nvSpPr>
          <p:cNvPr id="26657" name="Text Box 33"/>
          <p:cNvSpPr txBox="1">
            <a:spLocks noChangeArrowheads="1"/>
          </p:cNvSpPr>
          <p:nvPr/>
        </p:nvSpPr>
        <p:spPr bwMode="auto">
          <a:xfrm>
            <a:off x="6705600" y="34290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1</a:t>
            </a:r>
          </a:p>
        </p:txBody>
      </p:sp>
      <p:sp>
        <p:nvSpPr>
          <p:cNvPr id="26658" name="Text Box 34"/>
          <p:cNvSpPr txBox="1">
            <a:spLocks noChangeArrowheads="1"/>
          </p:cNvSpPr>
          <p:nvPr/>
        </p:nvSpPr>
        <p:spPr bwMode="auto">
          <a:xfrm>
            <a:off x="6705600" y="37338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2</a:t>
            </a:r>
          </a:p>
        </p:txBody>
      </p:sp>
      <p:sp>
        <p:nvSpPr>
          <p:cNvPr id="26659" name="Text Box 35"/>
          <p:cNvSpPr txBox="1">
            <a:spLocks noChangeArrowheads="1"/>
          </p:cNvSpPr>
          <p:nvPr/>
        </p:nvSpPr>
        <p:spPr bwMode="auto">
          <a:xfrm>
            <a:off x="6705600" y="40386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3</a:t>
            </a:r>
          </a:p>
        </p:txBody>
      </p:sp>
      <p:sp>
        <p:nvSpPr>
          <p:cNvPr id="26660" name="Text Box 36"/>
          <p:cNvSpPr txBox="1">
            <a:spLocks noChangeArrowheads="1"/>
          </p:cNvSpPr>
          <p:nvPr/>
        </p:nvSpPr>
        <p:spPr bwMode="auto">
          <a:xfrm>
            <a:off x="6705600" y="43434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4</a:t>
            </a:r>
          </a:p>
        </p:txBody>
      </p:sp>
      <p:sp>
        <p:nvSpPr>
          <p:cNvPr id="26661" name="Text Box 37"/>
          <p:cNvSpPr txBox="1">
            <a:spLocks noChangeArrowheads="1"/>
          </p:cNvSpPr>
          <p:nvPr/>
        </p:nvSpPr>
        <p:spPr bwMode="auto">
          <a:xfrm>
            <a:off x="6705600" y="46482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5</a:t>
            </a:r>
          </a:p>
        </p:txBody>
      </p:sp>
      <p:sp>
        <p:nvSpPr>
          <p:cNvPr id="26662" name="Text Box 38"/>
          <p:cNvSpPr txBox="1">
            <a:spLocks noChangeArrowheads="1"/>
          </p:cNvSpPr>
          <p:nvPr/>
        </p:nvSpPr>
        <p:spPr bwMode="auto">
          <a:xfrm>
            <a:off x="6705600" y="49530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6</a:t>
            </a:r>
          </a:p>
        </p:txBody>
      </p:sp>
      <p:sp>
        <p:nvSpPr>
          <p:cNvPr id="26663" name="Line 39"/>
          <p:cNvSpPr>
            <a:spLocks noChangeShapeType="1"/>
          </p:cNvSpPr>
          <p:nvPr/>
        </p:nvSpPr>
        <p:spPr bwMode="auto">
          <a:xfrm>
            <a:off x="7543800" y="57150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64" name="Line 40"/>
          <p:cNvSpPr>
            <a:spLocks noChangeShapeType="1"/>
          </p:cNvSpPr>
          <p:nvPr/>
        </p:nvSpPr>
        <p:spPr bwMode="auto">
          <a:xfrm>
            <a:off x="7924800" y="57150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65" name="Text Box 41"/>
          <p:cNvSpPr txBox="1">
            <a:spLocks noChangeArrowheads="1"/>
          </p:cNvSpPr>
          <p:nvPr/>
        </p:nvSpPr>
        <p:spPr bwMode="auto">
          <a:xfrm>
            <a:off x="7132638" y="5421313"/>
            <a:ext cx="4111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rgbClr val="FF3300"/>
                </a:solidFill>
              </a:rPr>
              <a:t>m1</a:t>
            </a:r>
          </a:p>
        </p:txBody>
      </p:sp>
      <p:sp>
        <p:nvSpPr>
          <p:cNvPr id="26666" name="Text Box 42"/>
          <p:cNvSpPr txBox="1">
            <a:spLocks noChangeArrowheads="1"/>
          </p:cNvSpPr>
          <p:nvPr/>
        </p:nvSpPr>
        <p:spPr bwMode="auto">
          <a:xfrm>
            <a:off x="6629400" y="5421313"/>
            <a:ext cx="4905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rgbClr val="FF3300"/>
                </a:solidFill>
              </a:rPr>
              <a:t>alu2</a:t>
            </a:r>
          </a:p>
        </p:txBody>
      </p:sp>
      <p:sp>
        <p:nvSpPr>
          <p:cNvPr id="26667" name="Text Box 43"/>
          <p:cNvSpPr txBox="1">
            <a:spLocks noChangeArrowheads="1"/>
          </p:cNvSpPr>
          <p:nvPr/>
        </p:nvSpPr>
        <p:spPr bwMode="auto">
          <a:xfrm>
            <a:off x="152400" y="5029200"/>
            <a:ext cx="2914650" cy="179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rgbClr val="FF3300"/>
                </a:solidFill>
              </a:rPr>
              <a:t>Scheduling steps:</a:t>
            </a:r>
          </a:p>
          <a:p>
            <a:r>
              <a:rPr lang="en-US" altLang="en-US" sz="1400">
                <a:solidFill>
                  <a:srgbClr val="FF3300"/>
                </a:solidFill>
              </a:rPr>
              <a:t>	Schedule brlc at time II-1</a:t>
            </a:r>
          </a:p>
          <a:p>
            <a:r>
              <a:rPr lang="en-US" altLang="en-US" sz="1400">
                <a:solidFill>
                  <a:srgbClr val="FF3300"/>
                </a:solidFill>
              </a:rPr>
              <a:t>	Schedule op1 at time 0</a:t>
            </a:r>
          </a:p>
          <a:p>
            <a:r>
              <a:rPr lang="en-US" altLang="en-US" sz="1400">
                <a:solidFill>
                  <a:srgbClr val="FF3300"/>
                </a:solidFill>
              </a:rPr>
              <a:t>	Schedule op4 at time 0</a:t>
            </a:r>
          </a:p>
          <a:p>
            <a:r>
              <a:rPr lang="en-US" altLang="en-US" sz="1400">
                <a:solidFill>
                  <a:srgbClr val="FF3300"/>
                </a:solidFill>
              </a:rPr>
              <a:t>	Schedule op2 at time 2</a:t>
            </a:r>
          </a:p>
          <a:p>
            <a:r>
              <a:rPr lang="en-US" altLang="en-US" sz="1400">
                <a:solidFill>
                  <a:srgbClr val="FF3300"/>
                </a:solidFill>
              </a:rPr>
              <a:t>	Schedule op3 at time 5</a:t>
            </a:r>
          </a:p>
          <a:p>
            <a:r>
              <a:rPr lang="en-US" altLang="en-US" sz="1400">
                <a:solidFill>
                  <a:srgbClr val="FF3300"/>
                </a:solidFill>
              </a:rPr>
              <a:t>	Schedule op5 at time 5</a:t>
            </a:r>
          </a:p>
          <a:p>
            <a:r>
              <a:rPr lang="en-US" altLang="en-US" sz="1400">
                <a:solidFill>
                  <a:srgbClr val="FF3300"/>
                </a:solidFill>
              </a:rPr>
              <a:t>	Schedule op7 at time 5</a:t>
            </a:r>
          </a:p>
        </p:txBody>
      </p:sp>
      <p:sp>
        <p:nvSpPr>
          <p:cNvPr id="26668" name="Text Box 44"/>
          <p:cNvSpPr txBox="1">
            <a:spLocks noChangeArrowheads="1"/>
          </p:cNvSpPr>
          <p:nvPr/>
        </p:nvSpPr>
        <p:spPr bwMode="auto">
          <a:xfrm>
            <a:off x="7146925" y="31242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1</a:t>
            </a:r>
          </a:p>
        </p:txBody>
      </p:sp>
      <p:sp>
        <p:nvSpPr>
          <p:cNvPr id="26669" name="Text Box 45"/>
          <p:cNvSpPr txBox="1">
            <a:spLocks noChangeArrowheads="1"/>
          </p:cNvSpPr>
          <p:nvPr/>
        </p:nvSpPr>
        <p:spPr bwMode="auto">
          <a:xfrm>
            <a:off x="5181600" y="35052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1</a:t>
            </a:r>
          </a:p>
        </p:txBody>
      </p:sp>
      <p:sp>
        <p:nvSpPr>
          <p:cNvPr id="26670" name="Text Box 46"/>
          <p:cNvSpPr txBox="1">
            <a:spLocks noChangeArrowheads="1"/>
          </p:cNvSpPr>
          <p:nvPr/>
        </p:nvSpPr>
        <p:spPr bwMode="auto">
          <a:xfrm>
            <a:off x="5715000" y="5791200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X</a:t>
            </a:r>
          </a:p>
        </p:txBody>
      </p:sp>
      <p:sp>
        <p:nvSpPr>
          <p:cNvPr id="26671" name="Text Box 47"/>
          <p:cNvSpPr txBox="1">
            <a:spLocks noChangeArrowheads="1"/>
          </p:cNvSpPr>
          <p:nvPr/>
        </p:nvSpPr>
        <p:spPr bwMode="auto">
          <a:xfrm>
            <a:off x="6248400" y="5791200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X</a:t>
            </a:r>
          </a:p>
        </p:txBody>
      </p:sp>
      <p:sp>
        <p:nvSpPr>
          <p:cNvPr id="26672" name="Text Box 48"/>
          <p:cNvSpPr txBox="1">
            <a:spLocks noChangeArrowheads="1"/>
          </p:cNvSpPr>
          <p:nvPr/>
        </p:nvSpPr>
        <p:spPr bwMode="auto">
          <a:xfrm>
            <a:off x="6705600" y="5791200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X</a:t>
            </a:r>
          </a:p>
        </p:txBody>
      </p:sp>
      <p:sp>
        <p:nvSpPr>
          <p:cNvPr id="26673" name="Text Box 49"/>
          <p:cNvSpPr txBox="1">
            <a:spLocks noChangeArrowheads="1"/>
          </p:cNvSpPr>
          <p:nvPr/>
        </p:nvSpPr>
        <p:spPr bwMode="auto">
          <a:xfrm>
            <a:off x="7162800" y="5791200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X</a:t>
            </a:r>
          </a:p>
        </p:txBody>
      </p:sp>
      <p:sp>
        <p:nvSpPr>
          <p:cNvPr id="26674" name="Text Box 50"/>
          <p:cNvSpPr txBox="1">
            <a:spLocks noChangeArrowheads="1"/>
          </p:cNvSpPr>
          <p:nvPr/>
        </p:nvSpPr>
        <p:spPr bwMode="auto">
          <a:xfrm>
            <a:off x="8001000" y="5791200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X</a:t>
            </a:r>
          </a:p>
        </p:txBody>
      </p:sp>
      <p:sp>
        <p:nvSpPr>
          <p:cNvPr id="26675" name="Text Box 51"/>
          <p:cNvSpPr txBox="1">
            <a:spLocks noChangeArrowheads="1"/>
          </p:cNvSpPr>
          <p:nvPr/>
        </p:nvSpPr>
        <p:spPr bwMode="auto">
          <a:xfrm>
            <a:off x="5410200" y="35052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4</a:t>
            </a:r>
          </a:p>
        </p:txBody>
      </p:sp>
      <p:sp>
        <p:nvSpPr>
          <p:cNvPr id="26676" name="Text Box 52"/>
          <p:cNvSpPr txBox="1">
            <a:spLocks noChangeArrowheads="1"/>
          </p:cNvSpPr>
          <p:nvPr/>
        </p:nvSpPr>
        <p:spPr bwMode="auto">
          <a:xfrm>
            <a:off x="5638800" y="35052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2</a:t>
            </a:r>
          </a:p>
        </p:txBody>
      </p:sp>
      <p:sp>
        <p:nvSpPr>
          <p:cNvPr id="26677" name="Text Box 53"/>
          <p:cNvSpPr txBox="1">
            <a:spLocks noChangeArrowheads="1"/>
          </p:cNvSpPr>
          <p:nvPr/>
        </p:nvSpPr>
        <p:spPr bwMode="auto">
          <a:xfrm>
            <a:off x="5867400" y="35052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3</a:t>
            </a:r>
          </a:p>
        </p:txBody>
      </p:sp>
      <p:sp>
        <p:nvSpPr>
          <p:cNvPr id="26678" name="Text Box 54"/>
          <p:cNvSpPr txBox="1">
            <a:spLocks noChangeArrowheads="1"/>
          </p:cNvSpPr>
          <p:nvPr/>
        </p:nvSpPr>
        <p:spPr bwMode="auto">
          <a:xfrm>
            <a:off x="6096000" y="35052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5</a:t>
            </a:r>
          </a:p>
        </p:txBody>
      </p:sp>
      <p:sp>
        <p:nvSpPr>
          <p:cNvPr id="26679" name="Text Box 55"/>
          <p:cNvSpPr txBox="1">
            <a:spLocks noChangeArrowheads="1"/>
          </p:cNvSpPr>
          <p:nvPr/>
        </p:nvSpPr>
        <p:spPr bwMode="auto">
          <a:xfrm>
            <a:off x="7467600" y="31242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4</a:t>
            </a:r>
          </a:p>
        </p:txBody>
      </p:sp>
      <p:sp>
        <p:nvSpPr>
          <p:cNvPr id="26680" name="Text Box 56"/>
          <p:cNvSpPr txBox="1">
            <a:spLocks noChangeArrowheads="1"/>
          </p:cNvSpPr>
          <p:nvPr/>
        </p:nvSpPr>
        <p:spPr bwMode="auto">
          <a:xfrm>
            <a:off x="7086600" y="37338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2</a:t>
            </a:r>
          </a:p>
        </p:txBody>
      </p:sp>
      <p:sp>
        <p:nvSpPr>
          <p:cNvPr id="26681" name="Text Box 57"/>
          <p:cNvSpPr txBox="1">
            <a:spLocks noChangeArrowheads="1"/>
          </p:cNvSpPr>
          <p:nvPr/>
        </p:nvSpPr>
        <p:spPr bwMode="auto">
          <a:xfrm>
            <a:off x="7086600" y="46482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3</a:t>
            </a:r>
          </a:p>
        </p:txBody>
      </p:sp>
      <p:sp>
        <p:nvSpPr>
          <p:cNvPr id="26682" name="Text Box 58"/>
          <p:cNvSpPr txBox="1">
            <a:spLocks noChangeArrowheads="1"/>
          </p:cNvSpPr>
          <p:nvPr/>
        </p:nvSpPr>
        <p:spPr bwMode="auto">
          <a:xfrm>
            <a:off x="7315200" y="46482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5</a:t>
            </a:r>
          </a:p>
        </p:txBody>
      </p:sp>
      <p:sp>
        <p:nvSpPr>
          <p:cNvPr id="26683" name="Text Box 59"/>
          <p:cNvSpPr txBox="1">
            <a:spLocks noChangeArrowheads="1"/>
          </p:cNvSpPr>
          <p:nvPr/>
        </p:nvSpPr>
        <p:spPr bwMode="auto">
          <a:xfrm>
            <a:off x="7543800" y="46482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7</a:t>
            </a:r>
          </a:p>
        </p:txBody>
      </p:sp>
      <p:sp>
        <p:nvSpPr>
          <p:cNvPr id="26684" name="Text Box 60"/>
          <p:cNvSpPr txBox="1">
            <a:spLocks noChangeArrowheads="1"/>
          </p:cNvSpPr>
          <p:nvPr/>
        </p:nvSpPr>
        <p:spPr bwMode="auto">
          <a:xfrm>
            <a:off x="8839200" y="3048000"/>
            <a:ext cx="8255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stage 1</a:t>
            </a:r>
          </a:p>
        </p:txBody>
      </p:sp>
      <p:sp>
        <p:nvSpPr>
          <p:cNvPr id="26685" name="Text Box 61"/>
          <p:cNvSpPr txBox="1">
            <a:spLocks noChangeArrowheads="1"/>
          </p:cNvSpPr>
          <p:nvPr/>
        </p:nvSpPr>
        <p:spPr bwMode="auto">
          <a:xfrm>
            <a:off x="8839200" y="3367088"/>
            <a:ext cx="825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stage 2</a:t>
            </a:r>
          </a:p>
        </p:txBody>
      </p:sp>
      <p:sp>
        <p:nvSpPr>
          <p:cNvPr id="26686" name="Text Box 62"/>
          <p:cNvSpPr txBox="1">
            <a:spLocks noChangeArrowheads="1"/>
          </p:cNvSpPr>
          <p:nvPr/>
        </p:nvSpPr>
        <p:spPr bwMode="auto">
          <a:xfrm>
            <a:off x="8839200" y="3671888"/>
            <a:ext cx="825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stage 3</a:t>
            </a:r>
          </a:p>
        </p:txBody>
      </p:sp>
      <p:sp>
        <p:nvSpPr>
          <p:cNvPr id="26687" name="Text Box 63"/>
          <p:cNvSpPr txBox="1">
            <a:spLocks noChangeArrowheads="1"/>
          </p:cNvSpPr>
          <p:nvPr/>
        </p:nvSpPr>
        <p:spPr bwMode="auto">
          <a:xfrm>
            <a:off x="8839200" y="3962400"/>
            <a:ext cx="8255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stage 4</a:t>
            </a:r>
          </a:p>
        </p:txBody>
      </p:sp>
      <p:sp>
        <p:nvSpPr>
          <p:cNvPr id="26688" name="Text Box 64"/>
          <p:cNvSpPr txBox="1">
            <a:spLocks noChangeArrowheads="1"/>
          </p:cNvSpPr>
          <p:nvPr/>
        </p:nvSpPr>
        <p:spPr bwMode="auto">
          <a:xfrm>
            <a:off x="8839200" y="4267200"/>
            <a:ext cx="8255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stage 5</a:t>
            </a:r>
          </a:p>
        </p:txBody>
      </p:sp>
      <p:sp>
        <p:nvSpPr>
          <p:cNvPr id="26689" name="Text Box 65"/>
          <p:cNvSpPr txBox="1">
            <a:spLocks noChangeArrowheads="1"/>
          </p:cNvSpPr>
          <p:nvPr/>
        </p:nvSpPr>
        <p:spPr bwMode="auto">
          <a:xfrm>
            <a:off x="8839200" y="4572000"/>
            <a:ext cx="8255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stage 6</a:t>
            </a:r>
          </a:p>
        </p:txBody>
      </p:sp>
    </p:spTree>
    <p:extLst>
      <p:ext uri="{BB962C8B-B14F-4D97-AF65-F5344CB8AC3E}">
        <p14:creationId xmlns:p14="http://schemas.microsoft.com/office/powerpoint/2010/main" val="2310950055"/>
      </p:ext>
    </p:extLst>
  </p:cSld>
  <p:clrMapOvr>
    <a:masterClrMapping/>
  </p:clrMapOvr>
</p:sld>
</file>

<file path=ppt/theme/theme1.xml><?xml version="1.0" encoding="utf-8"?>
<a:theme xmlns:a="http://schemas.openxmlformats.org/drawingml/2006/main" name="hp new">
  <a:themeElements>
    <a:clrScheme name="">
      <a:dk1>
        <a:srgbClr val="000000"/>
      </a:dk1>
      <a:lt1>
        <a:srgbClr val="FFFFFF"/>
      </a:lt1>
      <a:dk2>
        <a:srgbClr val="3333FF"/>
      </a:dk2>
      <a:lt2>
        <a:srgbClr val="777777"/>
      </a:lt2>
      <a:accent1>
        <a:srgbClr val="3333FF"/>
      </a:accent1>
      <a:accent2>
        <a:srgbClr val="3333FF"/>
      </a:accent2>
      <a:accent3>
        <a:srgbClr val="FFFFFF"/>
      </a:accent3>
      <a:accent4>
        <a:srgbClr val="000000"/>
      </a:accent4>
      <a:accent5>
        <a:srgbClr val="ADADFF"/>
      </a:accent5>
      <a:accent6>
        <a:srgbClr val="2D2DE7"/>
      </a:accent6>
      <a:hlink>
        <a:srgbClr val="000000"/>
      </a:hlink>
      <a:folHlink>
        <a:srgbClr val="0099CC"/>
      </a:folHlink>
    </a:clrScheme>
    <a:fontScheme name="hp new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hp new 1">
        <a:dk1>
          <a:srgbClr val="000099"/>
        </a:dk1>
        <a:lt1>
          <a:srgbClr val="FFFFFF"/>
        </a:lt1>
        <a:dk2>
          <a:srgbClr val="0000FF"/>
        </a:dk2>
        <a:lt2>
          <a:srgbClr val="FFFF00"/>
        </a:lt2>
        <a:accent1>
          <a:srgbClr val="FF6633"/>
        </a:accent1>
        <a:accent2>
          <a:srgbClr val="FF00FF"/>
        </a:accent2>
        <a:accent3>
          <a:srgbClr val="AAAAFF"/>
        </a:accent3>
        <a:accent4>
          <a:srgbClr val="DADADA"/>
        </a:accent4>
        <a:accent5>
          <a:srgbClr val="FFB8AD"/>
        </a:accent5>
        <a:accent6>
          <a:srgbClr val="E700E7"/>
        </a:accent6>
        <a:hlink>
          <a:srgbClr val="FF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p new 2">
        <a:dk1>
          <a:srgbClr val="000066"/>
        </a:dk1>
        <a:lt1>
          <a:srgbClr val="CCECFF"/>
        </a:lt1>
        <a:dk2>
          <a:srgbClr val="000080"/>
        </a:dk2>
        <a:lt2>
          <a:srgbClr val="000000"/>
        </a:lt2>
        <a:accent1>
          <a:srgbClr val="9999FF"/>
        </a:accent1>
        <a:accent2>
          <a:srgbClr val="CC00FF"/>
        </a:accent2>
        <a:accent3>
          <a:srgbClr val="E2F4FF"/>
        </a:accent3>
        <a:accent4>
          <a:srgbClr val="000056"/>
        </a:accent4>
        <a:accent5>
          <a:srgbClr val="CACAFF"/>
        </a:accent5>
        <a:accent6>
          <a:srgbClr val="B900E7"/>
        </a:accent6>
        <a:hlink>
          <a:srgbClr val="00CC99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 new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B2B2B2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97979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 new 4">
        <a:dk1>
          <a:srgbClr val="000000"/>
        </a:dk1>
        <a:lt1>
          <a:srgbClr val="FFFFFF"/>
        </a:lt1>
        <a:dk2>
          <a:srgbClr val="660033"/>
        </a:dk2>
        <a:lt2>
          <a:srgbClr val="FFFF66"/>
        </a:lt2>
        <a:accent1>
          <a:srgbClr val="FF0033"/>
        </a:accent1>
        <a:accent2>
          <a:srgbClr val="CC6600"/>
        </a:accent2>
        <a:accent3>
          <a:srgbClr val="B8AAAD"/>
        </a:accent3>
        <a:accent4>
          <a:srgbClr val="DADADA"/>
        </a:accent4>
        <a:accent5>
          <a:srgbClr val="FFAAAD"/>
        </a:accent5>
        <a:accent6>
          <a:srgbClr val="B95C00"/>
        </a:accent6>
        <a:hlink>
          <a:srgbClr val="999933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Designs\hp new.pot</Template>
  <TotalTime>12524</TotalTime>
  <Words>3010</Words>
  <Application>Microsoft Office PowerPoint</Application>
  <PresentationFormat>Custom</PresentationFormat>
  <Paragraphs>662</Paragraphs>
  <Slides>33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9" baseType="lpstr">
      <vt:lpstr>Arial</vt:lpstr>
      <vt:lpstr>Hewlett</vt:lpstr>
      <vt:lpstr>Monotype Sorts</vt:lpstr>
      <vt:lpstr>Times New Roman</vt:lpstr>
      <vt:lpstr>Wingdings</vt:lpstr>
      <vt:lpstr>hp new</vt:lpstr>
      <vt:lpstr>EECS 583 – Class 14 Finish Modulo Scheduling Register Allocation</vt:lpstr>
      <vt:lpstr>Announcements</vt:lpstr>
      <vt:lpstr>Class Problem</vt:lpstr>
      <vt:lpstr>Class Problem – Answers in Red</vt:lpstr>
      <vt:lpstr>Class Problem (2)</vt:lpstr>
      <vt:lpstr>Class Problem (2) – Answers in Red</vt:lpstr>
      <vt:lpstr>Class Problem (2) continued</vt:lpstr>
      <vt:lpstr>Class Problem (2) continued </vt:lpstr>
      <vt:lpstr>Class Problem (2) continued </vt:lpstr>
      <vt:lpstr>Class Problem (2) continued </vt:lpstr>
      <vt:lpstr>What if We Don’t Have Hardware Support for Modulo Scheduling?</vt:lpstr>
      <vt:lpstr>What if We Don’t Have Hardware Support for Modulo Scheduling (2) ?</vt:lpstr>
      <vt:lpstr>Register Allocation</vt:lpstr>
      <vt:lpstr>Register Allocation: Problem Definition</vt:lpstr>
      <vt:lpstr>Live Range</vt:lpstr>
      <vt:lpstr>Example – Constructing Live Ranges</vt:lpstr>
      <vt:lpstr>Merging Live Ranges</vt:lpstr>
      <vt:lpstr>Example – Merging Live Ranges</vt:lpstr>
      <vt:lpstr>Interference</vt:lpstr>
      <vt:lpstr>Example – Interference Graph</vt:lpstr>
      <vt:lpstr>Graph Coloring</vt:lpstr>
      <vt:lpstr>Coloring Algorithm</vt:lpstr>
      <vt:lpstr>Example – Finding Number of Needed Colors</vt:lpstr>
      <vt:lpstr>Example – Do a 3-Coloring</vt:lpstr>
      <vt:lpstr>Example – Do a 3-Coloring (2)</vt:lpstr>
      <vt:lpstr>Example – Do a 3-Coloring (3)</vt:lpstr>
      <vt:lpstr>Example – Do a 3-Coloring (4)</vt:lpstr>
      <vt:lpstr>Example – Do a 3-Coloring (5)</vt:lpstr>
      <vt:lpstr>Example – Do a 3-Coloring (6)</vt:lpstr>
      <vt:lpstr>Example – Do a 3-Coloring (7)</vt:lpstr>
      <vt:lpstr>Example – Do a 3-Coloring (8)</vt:lpstr>
      <vt:lpstr>Homework Problem</vt:lpstr>
      <vt:lpstr>Homework Problem - Answer</vt:lpstr>
    </vt:vector>
  </TitlesOfParts>
  <Company>University of Michigan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583 Lecture Notes</dc:title>
  <dc:creator>Scott Mahlke</dc:creator>
  <cp:lastModifiedBy>mahlke</cp:lastModifiedBy>
  <cp:revision>280</cp:revision>
  <cp:lastPrinted>2001-10-18T06:50:13Z</cp:lastPrinted>
  <dcterms:created xsi:type="dcterms:W3CDTF">1999-01-24T07:45:10Z</dcterms:created>
  <dcterms:modified xsi:type="dcterms:W3CDTF">2025-10-15T02:39:28Z</dcterms:modified>
</cp:coreProperties>
</file>