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trictFirstAndLastChars="0" saveSubsetFonts="1">
  <p:sldMasterIdLst>
    <p:sldMasterId id="2147483648" r:id="rId1"/>
  </p:sldMasterIdLst>
  <p:notesMasterIdLst>
    <p:notesMasterId r:id="rId37"/>
  </p:notesMasterIdLst>
  <p:handoutMasterIdLst>
    <p:handoutMasterId r:id="rId38"/>
  </p:handoutMasterIdLst>
  <p:sldIdLst>
    <p:sldId id="256" r:id="rId2"/>
    <p:sldId id="408" r:id="rId3"/>
    <p:sldId id="649" r:id="rId4"/>
    <p:sldId id="650" r:id="rId5"/>
    <p:sldId id="651" r:id="rId6"/>
    <p:sldId id="652" r:id="rId7"/>
    <p:sldId id="592" r:id="rId8"/>
    <p:sldId id="594" r:id="rId9"/>
    <p:sldId id="595" r:id="rId10"/>
    <p:sldId id="641" r:id="rId11"/>
    <p:sldId id="642" r:id="rId12"/>
    <p:sldId id="643" r:id="rId13"/>
    <p:sldId id="618" r:id="rId14"/>
    <p:sldId id="619" r:id="rId15"/>
    <p:sldId id="620" r:id="rId16"/>
    <p:sldId id="621" r:id="rId17"/>
    <p:sldId id="622" r:id="rId18"/>
    <p:sldId id="623" r:id="rId19"/>
    <p:sldId id="624" r:id="rId20"/>
    <p:sldId id="625" r:id="rId21"/>
    <p:sldId id="626" r:id="rId22"/>
    <p:sldId id="627" r:id="rId23"/>
    <p:sldId id="630" r:id="rId24"/>
    <p:sldId id="631" r:id="rId25"/>
    <p:sldId id="632" r:id="rId26"/>
    <p:sldId id="633" r:id="rId27"/>
    <p:sldId id="634" r:id="rId28"/>
    <p:sldId id="653" r:id="rId29"/>
    <p:sldId id="654" r:id="rId30"/>
    <p:sldId id="655" r:id="rId31"/>
    <p:sldId id="656" r:id="rId32"/>
    <p:sldId id="657" r:id="rId33"/>
    <p:sldId id="658" r:id="rId34"/>
    <p:sldId id="659" r:id="rId35"/>
    <p:sldId id="660" r:id="rId36"/>
  </p:sldIdLst>
  <p:sldSz cx="10058400" cy="7772400"/>
  <p:notesSz cx="6858000" cy="90297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00">
          <p15:clr>
            <a:srgbClr val="A4A3A4"/>
          </p15:clr>
        </p15:guide>
        <p15:guide id="2" pos="307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45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CBCB"/>
    <a:srgbClr val="00FFFF"/>
    <a:srgbClr val="CCECFF"/>
    <a:srgbClr val="FFFF00"/>
    <a:srgbClr val="FF6600"/>
    <a:srgbClr val="CCFFFF"/>
    <a:srgbClr val="6666FF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360" y="120"/>
      </p:cViewPr>
      <p:guideLst>
        <p:guide orient="horz" pos="1200"/>
        <p:guide pos="3072"/>
      </p:guideLst>
    </p:cSldViewPr>
  </p:slideViewPr>
  <p:outlineViewPr>
    <p:cViewPr>
      <p:scale>
        <a:sx n="50" d="100"/>
        <a:sy n="50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67" d="100"/>
          <a:sy n="67" d="100"/>
        </p:scale>
        <p:origin x="-1478" y="-58"/>
      </p:cViewPr>
      <p:guideLst>
        <p:guide orient="horz" pos="2845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7.xml"/><Relationship Id="rId2" Type="http://schemas.openxmlformats.org/officeDocument/2006/relationships/slide" Target="slides/slide4.xml"/><Relationship Id="rId1" Type="http://schemas.openxmlformats.org/officeDocument/2006/relationships/slide" Target="slides/slide3.xml"/><Relationship Id="rId5" Type="http://schemas.openxmlformats.org/officeDocument/2006/relationships/slide" Target="slides/slide9.xml"/><Relationship Id="rId4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92438" cy="452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t" anchorCtr="0" compatLnSpc="1">
            <a:prstTxWarp prst="textNoShape">
              <a:avLst/>
            </a:prstTxWarp>
          </a:bodyPr>
          <a:lstStyle>
            <a:lvl1pPr defTabSz="887413">
              <a:defRPr sz="1000" i="1">
                <a:solidFill>
                  <a:srgbClr val="FF0033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78263" y="30163"/>
            <a:ext cx="299402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t" anchorCtr="0" compatLnSpc="1">
            <a:prstTxWarp prst="textNoShape">
              <a:avLst/>
            </a:prstTxWarp>
          </a:bodyPr>
          <a:lstStyle>
            <a:lvl1pPr algn="r" defTabSz="887413">
              <a:defRPr sz="1000" i="1">
                <a:solidFill>
                  <a:srgbClr val="FF0033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14288" y="8543925"/>
            <a:ext cx="2994026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b" anchorCtr="0" compatLnSpc="1">
            <a:prstTxWarp prst="textNoShape">
              <a:avLst/>
            </a:prstTxWarp>
          </a:bodyPr>
          <a:lstStyle>
            <a:lvl1pPr defTabSz="887413">
              <a:defRPr sz="1000" i="1">
                <a:solidFill>
                  <a:srgbClr val="FF0033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78263" y="8543925"/>
            <a:ext cx="299402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b" anchorCtr="0" compatLnSpc="1">
            <a:prstTxWarp prst="textNoShape">
              <a:avLst/>
            </a:prstTxWarp>
          </a:bodyPr>
          <a:lstStyle>
            <a:lvl1pPr algn="r" defTabSz="887413">
              <a:defRPr sz="1000" i="1">
                <a:solidFill>
                  <a:srgbClr val="FF0033"/>
                </a:solidFill>
              </a:defRPr>
            </a:lvl1pPr>
          </a:lstStyle>
          <a:p>
            <a:pPr>
              <a:defRPr/>
            </a:pPr>
            <a:fld id="{2DB037D0-56F4-4F87-904A-E10C2F3576E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7463"/>
            <a:ext cx="297180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t" anchorCtr="0" compatLnSpc="1">
            <a:prstTxWarp prst="textNoShape">
              <a:avLst/>
            </a:prstTxWarp>
          </a:bodyPr>
          <a:lstStyle>
            <a:lvl1pPr defTabSz="977900"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17463"/>
            <a:ext cx="297180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t" anchorCtr="0" compatLnSpc="1">
            <a:prstTxWarp prst="textNoShape">
              <a:avLst/>
            </a:prstTxWarp>
          </a:bodyPr>
          <a:lstStyle>
            <a:lvl1pPr algn="r" defTabSz="977900"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68413" y="715963"/>
            <a:ext cx="4324350" cy="334168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9163" y="4305300"/>
            <a:ext cx="5019675" cy="4033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559" tIns="59330" rIns="90559" bIns="593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559800"/>
            <a:ext cx="297180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b" anchorCtr="0" compatLnSpc="1">
            <a:prstTxWarp prst="textNoShape">
              <a:avLst/>
            </a:prstTxWarp>
          </a:bodyPr>
          <a:lstStyle>
            <a:lvl1pPr defTabSz="977900"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559800"/>
            <a:ext cx="297180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b" anchorCtr="0" compatLnSpc="1">
            <a:prstTxWarp prst="textNoShape">
              <a:avLst/>
            </a:prstTxWarp>
          </a:bodyPr>
          <a:lstStyle>
            <a:lvl1pPr algn="r" defTabSz="977900"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44C05363-444E-43D2-BFB5-3531F33516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71488"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46150"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430338"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908175"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fld id="{AB1D573E-20C3-4D66-A6A6-64ADA8456093}" type="slidenum">
              <a:rPr lang="en-US" altLang="en-US" smtClean="0">
                <a:solidFill>
                  <a:schemeClr val="tx1"/>
                </a:solidFill>
              </a:rPr>
              <a:pPr/>
              <a:t>0</a:t>
            </a:fld>
            <a:endParaRPr lang="en-US" altLang="en-US" smtClean="0">
              <a:solidFill>
                <a:schemeClr val="tx1"/>
              </a:solidFill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2120" rIns="92120"/>
          <a:lstStyle/>
          <a:p>
            <a:endParaRPr lang="en-US" altLang="en-US" sz="140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fld id="{06A63FC4-3364-4E43-83C0-CCCB0BFEB13F}" type="slidenum">
              <a:rPr lang="en-US" altLang="en-US" smtClean="0">
                <a:solidFill>
                  <a:schemeClr val="tx1"/>
                </a:solidFill>
              </a:rPr>
              <a:pPr/>
              <a:t>24</a:t>
            </a:fld>
            <a:endParaRPr lang="en-US" altLang="en-US" smtClean="0">
              <a:solidFill>
                <a:schemeClr val="tx1"/>
              </a:solidFill>
            </a:endParaRPr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47500944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fld id="{F9665C99-CAE1-4C02-99CE-EEE53E04C79F}" type="slidenum">
              <a:rPr lang="en-US" altLang="en-US" smtClean="0">
                <a:solidFill>
                  <a:schemeClr val="tx1"/>
                </a:solidFill>
              </a:rPr>
              <a:pPr/>
              <a:t>25</a:t>
            </a:fld>
            <a:endParaRPr lang="en-US" altLang="en-US" smtClean="0">
              <a:solidFill>
                <a:schemeClr val="tx1"/>
              </a:solidFill>
            </a:endParaRPr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01768052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fld id="{D526202D-C03C-4299-857C-D4F8967471B0}" type="slidenum">
              <a:rPr lang="en-US" altLang="en-US" smtClean="0">
                <a:solidFill>
                  <a:schemeClr val="tx1"/>
                </a:solidFill>
              </a:rPr>
              <a:pPr/>
              <a:t>26</a:t>
            </a:fld>
            <a:endParaRPr lang="en-US" altLang="en-US" smtClean="0">
              <a:solidFill>
                <a:schemeClr val="tx1"/>
              </a:solidFill>
            </a:endParaRPr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76582990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fld id="{D526202D-C03C-4299-857C-D4F8967471B0}" type="slidenum">
              <a:rPr lang="en-US" altLang="en-US" smtClean="0">
                <a:solidFill>
                  <a:schemeClr val="tx1"/>
                </a:solidFill>
              </a:rPr>
              <a:pPr/>
              <a:t>27</a:t>
            </a:fld>
            <a:endParaRPr lang="en-US" altLang="en-US" smtClean="0">
              <a:solidFill>
                <a:schemeClr val="tx1"/>
              </a:solidFill>
            </a:endParaRPr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23571870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fld id="{CE3BD539-8660-492F-B4E8-DE426530DB7C}" type="slidenum">
              <a:rPr lang="en-US" altLang="en-US" smtClean="0">
                <a:solidFill>
                  <a:schemeClr val="tx1"/>
                </a:solidFill>
              </a:rPr>
              <a:pPr/>
              <a:t>28</a:t>
            </a:fld>
            <a:endParaRPr lang="en-US" altLang="en-US" smtClean="0">
              <a:solidFill>
                <a:schemeClr val="tx1"/>
              </a:solidFill>
            </a:endParaRPr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76153721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fld id="{2685001A-946A-4316-AC18-4C1C5C03B45A}" type="slidenum">
              <a:rPr lang="en-US" altLang="en-US" smtClean="0">
                <a:solidFill>
                  <a:schemeClr val="tx1"/>
                </a:solidFill>
              </a:rPr>
              <a:pPr/>
              <a:t>29</a:t>
            </a:fld>
            <a:endParaRPr lang="en-US" altLang="en-US" smtClean="0">
              <a:solidFill>
                <a:schemeClr val="tx1"/>
              </a:solidFill>
            </a:endParaRPr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94755200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fld id="{E9134FC2-C01D-4FD9-8BA0-2310A083BD6C}" type="slidenum">
              <a:rPr lang="en-US" altLang="en-US" smtClean="0">
                <a:solidFill>
                  <a:schemeClr val="tx1"/>
                </a:solidFill>
              </a:rPr>
              <a:pPr/>
              <a:t>30</a:t>
            </a:fld>
            <a:endParaRPr lang="en-US" altLang="en-US" smtClean="0">
              <a:solidFill>
                <a:schemeClr val="tx1"/>
              </a:solidFill>
            </a:endParaRPr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27747840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fld id="{162888BA-BAB7-4ACA-BEE5-5EA0362943A4}" type="slidenum">
              <a:rPr lang="en-US" altLang="en-US" smtClean="0">
                <a:solidFill>
                  <a:schemeClr val="tx1"/>
                </a:solidFill>
              </a:rPr>
              <a:pPr/>
              <a:t>31</a:t>
            </a:fld>
            <a:endParaRPr lang="en-US" altLang="en-US" smtClean="0">
              <a:solidFill>
                <a:schemeClr val="tx1"/>
              </a:solidFill>
            </a:endParaRPr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33120866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fld id="{B3779F04-8D09-403E-B612-EDDE325F8411}" type="slidenum">
              <a:rPr lang="en-US" altLang="en-US" smtClean="0">
                <a:solidFill>
                  <a:schemeClr val="tx1"/>
                </a:solidFill>
              </a:rPr>
              <a:pPr/>
              <a:t>32</a:t>
            </a:fld>
            <a:endParaRPr lang="en-US" altLang="en-US" smtClean="0">
              <a:solidFill>
                <a:schemeClr val="tx1"/>
              </a:solidFill>
            </a:endParaRPr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80091429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fld id="{6DF9D4C3-833A-4FF9-939D-42F9611026F3}" type="slidenum">
              <a:rPr lang="en-US" altLang="en-US" smtClean="0">
                <a:solidFill>
                  <a:schemeClr val="tx1"/>
                </a:solidFill>
              </a:rPr>
              <a:pPr/>
              <a:t>33</a:t>
            </a:fld>
            <a:endParaRPr lang="en-US" altLang="en-US" smtClean="0">
              <a:solidFill>
                <a:schemeClr val="tx1"/>
              </a:solidFill>
            </a:endParaRPr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2397408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fld id="{E471E3F1-0B5D-42B8-AE30-5AFDD4781322}" type="slidenum">
              <a:rPr lang="en-US" altLang="en-US" smtClean="0">
                <a:solidFill>
                  <a:schemeClr val="tx1"/>
                </a:solidFill>
              </a:rPr>
              <a:pPr/>
              <a:t>16</a:t>
            </a:fld>
            <a:endParaRPr lang="en-US" altLang="en-US" smtClean="0">
              <a:solidFill>
                <a:schemeClr val="tx1"/>
              </a:solidFill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03830246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fld id="{6DF9D4C3-833A-4FF9-939D-42F9611026F3}" type="slidenum">
              <a:rPr lang="en-US" altLang="en-US" smtClean="0">
                <a:solidFill>
                  <a:schemeClr val="tx1"/>
                </a:solidFill>
              </a:rPr>
              <a:pPr/>
              <a:t>34</a:t>
            </a:fld>
            <a:endParaRPr lang="en-US" altLang="en-US" smtClean="0">
              <a:solidFill>
                <a:schemeClr val="tx1"/>
              </a:solidFill>
            </a:endParaRPr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2911576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fld id="{82CB09A8-9326-44B2-AD7D-C6B255969D4E}" type="slidenum">
              <a:rPr lang="en-US" altLang="en-US" smtClean="0">
                <a:solidFill>
                  <a:schemeClr val="tx1"/>
                </a:solidFill>
              </a:rPr>
              <a:pPr/>
              <a:t>17</a:t>
            </a:fld>
            <a:endParaRPr lang="en-US" altLang="en-US" smtClean="0">
              <a:solidFill>
                <a:schemeClr val="tx1"/>
              </a:solidFill>
            </a:endParaRPr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8276744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fld id="{2FA160D7-ED4D-4B70-A20A-0FEA35D0C4DD}" type="slidenum">
              <a:rPr lang="en-US" altLang="en-US" smtClean="0">
                <a:solidFill>
                  <a:schemeClr val="tx1"/>
                </a:solidFill>
              </a:rPr>
              <a:pPr/>
              <a:t>18</a:t>
            </a:fld>
            <a:endParaRPr lang="en-US" altLang="en-US" smtClean="0">
              <a:solidFill>
                <a:schemeClr val="tx1"/>
              </a:solidFill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3171641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fld id="{12C4FE55-3C1E-44C0-83B2-BE125B512F5A}" type="slidenum">
              <a:rPr lang="en-US" altLang="en-US" smtClean="0">
                <a:solidFill>
                  <a:schemeClr val="tx1"/>
                </a:solidFill>
              </a:rPr>
              <a:pPr/>
              <a:t>19</a:t>
            </a:fld>
            <a:endParaRPr lang="en-US" altLang="en-US" smtClean="0">
              <a:solidFill>
                <a:schemeClr val="tx1"/>
              </a:solidFill>
            </a:endParaRPr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6488046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fld id="{39F3D792-C32A-470C-A3FE-816DDFCF47B2}" type="slidenum">
              <a:rPr lang="en-US" altLang="en-US" smtClean="0">
                <a:solidFill>
                  <a:schemeClr val="tx1"/>
                </a:solidFill>
              </a:rPr>
              <a:pPr/>
              <a:t>20</a:t>
            </a:fld>
            <a:endParaRPr lang="en-US" altLang="en-US" smtClean="0">
              <a:solidFill>
                <a:schemeClr val="tx1"/>
              </a:solidFill>
            </a:endParaRPr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3853743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fld id="{F80B5391-8AE7-42FE-A1D9-9EB008A01886}" type="slidenum">
              <a:rPr lang="en-US" altLang="en-US" smtClean="0">
                <a:solidFill>
                  <a:schemeClr val="tx1"/>
                </a:solidFill>
              </a:rPr>
              <a:pPr/>
              <a:t>21</a:t>
            </a:fld>
            <a:endParaRPr lang="en-US" altLang="en-US" smtClean="0">
              <a:solidFill>
                <a:schemeClr val="tx1"/>
              </a:solidFill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8794985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fld id="{75CF03E2-0AB2-4F7A-9CB6-E216BE64CF25}" type="slidenum">
              <a:rPr lang="en-US" altLang="en-US" smtClean="0">
                <a:solidFill>
                  <a:schemeClr val="tx1"/>
                </a:solidFill>
              </a:rPr>
              <a:pPr/>
              <a:t>22</a:t>
            </a:fld>
            <a:endParaRPr lang="en-US" altLang="en-US" smtClean="0">
              <a:solidFill>
                <a:schemeClr val="tx1"/>
              </a:solidFill>
            </a:endParaRPr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1018835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fld id="{68E34635-6D36-42F0-ABF4-9E8D5BEA47A8}" type="slidenum">
              <a:rPr lang="en-US" altLang="en-US" smtClean="0">
                <a:solidFill>
                  <a:schemeClr val="tx1"/>
                </a:solidFill>
              </a:rPr>
              <a:pPr/>
              <a:t>23</a:t>
            </a:fld>
            <a:endParaRPr lang="en-US" altLang="en-US" smtClean="0">
              <a:solidFill>
                <a:schemeClr val="tx1"/>
              </a:solidFill>
            </a:endParaRPr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8684052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914400" y="3886200"/>
            <a:ext cx="7772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838200" y="2438400"/>
            <a:ext cx="7772400" cy="1447800"/>
          </a:xfrm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6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508125" y="4403725"/>
            <a:ext cx="7042150" cy="1987550"/>
          </a:xfrm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0" indent="0" algn="ctr">
              <a:buFont typeface="Monotype Sort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3458633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3467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838200"/>
            <a:ext cx="1962150" cy="6019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838200"/>
            <a:ext cx="5734050" cy="6019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7956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38200"/>
            <a:ext cx="7772400" cy="6159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90600" y="1641475"/>
            <a:ext cx="3771900" cy="5216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914900" y="1641475"/>
            <a:ext cx="3771900" cy="5216525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2004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38200"/>
            <a:ext cx="7772400" cy="6159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990600" y="1641475"/>
            <a:ext cx="3771900" cy="5216525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14900" y="1641475"/>
            <a:ext cx="3771900" cy="5216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2071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38200"/>
            <a:ext cx="7772400" cy="6159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90600" y="1641475"/>
            <a:ext cx="3771900" cy="5216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914900" y="1641475"/>
            <a:ext cx="3771900" cy="5216525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983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516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338" y="4994275"/>
            <a:ext cx="8548687" cy="154463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5338" y="3294063"/>
            <a:ext cx="8548687" cy="1700212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286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600" y="1641475"/>
            <a:ext cx="3771900" cy="5216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641475"/>
            <a:ext cx="3771900" cy="5216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6092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11150"/>
            <a:ext cx="9051925" cy="1295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238" y="1739900"/>
            <a:ext cx="4443412" cy="7254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238" y="2465388"/>
            <a:ext cx="4443412" cy="4478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0163" y="1739900"/>
            <a:ext cx="4445000" cy="7254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0163" y="2465388"/>
            <a:ext cx="4445000" cy="4478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2738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253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4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09563"/>
            <a:ext cx="3308350" cy="1317625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238" y="309563"/>
            <a:ext cx="5622925" cy="66341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238" y="1627188"/>
            <a:ext cx="3308350" cy="53165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2481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675" y="5440363"/>
            <a:ext cx="6035675" cy="64293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675" y="693738"/>
            <a:ext cx="6035675" cy="4664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675" y="6083300"/>
            <a:ext cx="6035675" cy="9112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518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2"/>
          <p:cNvSpPr>
            <a:spLocks noChangeShapeType="1"/>
          </p:cNvSpPr>
          <p:nvPr/>
        </p:nvSpPr>
        <p:spPr bwMode="auto">
          <a:xfrm>
            <a:off x="914400" y="1447800"/>
            <a:ext cx="7769225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838200"/>
            <a:ext cx="7772400" cy="61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1600" tIns="50800" rIns="1016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641475"/>
            <a:ext cx="7696200" cy="5216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1600" tIns="50800" rIns="1016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781800"/>
            <a:ext cx="34290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01600" tIns="50800" rIns="101600" bIns="50800" numCol="1" anchor="ctr" anchorCtr="0" compatLnSpc="1">
            <a:prstTxWarp prst="textNoShape">
              <a:avLst/>
            </a:prstTxWarp>
          </a:bodyPr>
          <a:lstStyle>
            <a:lvl1pPr defTabSz="1106488">
              <a:defRPr sz="1000" b="1" i="1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315200" y="6781800"/>
            <a:ext cx="152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01600" tIns="50800" rIns="101600" bIns="50800" numCol="1" anchor="ctr" anchorCtr="0" compatLnSpc="1">
            <a:prstTxWarp prst="textNoShape">
              <a:avLst/>
            </a:prstTxWarp>
          </a:bodyPr>
          <a:lstStyle>
            <a:lvl1pPr algn="r" defTabSz="1106488">
              <a:defRPr sz="1400">
                <a:solidFill>
                  <a:schemeClr val="tx2"/>
                </a:solidFill>
                <a:latin typeface="Hewlett" pitchFamily="82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914400" y="6858000"/>
            <a:ext cx="7772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4495800" y="6858000"/>
            <a:ext cx="6858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600" tIns="50800" rIns="101600" bIns="50800" anchor="ctr"/>
          <a:lstStyle>
            <a:lvl1pPr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defRPr/>
            </a:pPr>
            <a:r>
              <a:rPr lang="en-US" altLang="en-US" sz="1400" smtClean="0">
                <a:solidFill>
                  <a:schemeClr val="tx1"/>
                </a:solidFill>
              </a:rPr>
              <a:t>- </a:t>
            </a:r>
            <a:fld id="{BC9BBBAB-A5CE-4D09-8679-56119BB5B95C}" type="slidenum">
              <a:rPr lang="en-US" altLang="en-US" sz="1400" smtClean="0">
                <a:solidFill>
                  <a:schemeClr val="tx1"/>
                </a:solidFill>
              </a:rPr>
              <a:pPr algn="ctr">
                <a:defRPr/>
              </a:pPr>
              <a:t>‹#›</a:t>
            </a:fld>
            <a:r>
              <a:rPr lang="en-US" altLang="en-US" sz="1400" smtClean="0">
                <a:solidFill>
                  <a:schemeClr val="tx1"/>
                </a:solidFill>
              </a:rPr>
              <a:t> -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16" r:id="rId2"/>
    <p:sldLayoutId id="2147483817" r:id="rId3"/>
    <p:sldLayoutId id="2147483818" r:id="rId4"/>
    <p:sldLayoutId id="2147483819" r:id="rId5"/>
    <p:sldLayoutId id="2147483820" r:id="rId6"/>
    <p:sldLayoutId id="2147483821" r:id="rId7"/>
    <p:sldLayoutId id="2147483822" r:id="rId8"/>
    <p:sldLayoutId id="2147483823" r:id="rId9"/>
    <p:sldLayoutId id="2147483824" r:id="rId10"/>
    <p:sldLayoutId id="2147483825" r:id="rId11"/>
    <p:sldLayoutId id="2147483826" r:id="rId12"/>
    <p:sldLayoutId id="2147483827" r:id="rId13"/>
    <p:sldLayoutId id="2147483828" r:id="rId14"/>
  </p:sldLayoutIdLst>
  <p:txStyles>
    <p:titleStyle>
      <a:lvl1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2pPr>
      <a:lvl3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3pPr>
      <a:lvl4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4pPr>
      <a:lvl5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5pPr>
      <a:lvl6pPr marL="457200"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6pPr>
      <a:lvl7pPr marL="914400"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7pPr>
      <a:lvl8pPr marL="1371600"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8pPr>
      <a:lvl9pPr marL="1828800"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9pPr>
    </p:titleStyle>
    <p:bodyStyle>
      <a:lvl1pPr marL="377825" indent="-377825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75000"/>
        <a:buFont typeface="Monotype Sorts" pitchFamily="2" charset="2"/>
        <a:buChar char="v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806450" indent="-314325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100000"/>
        <a:buChar char="»"/>
        <a:defRPr sz="2000">
          <a:solidFill>
            <a:schemeClr val="tx1"/>
          </a:solidFill>
          <a:latin typeface="+mn-lt"/>
        </a:defRPr>
      </a:lvl2pPr>
      <a:lvl3pPr marL="1171575" indent="-250825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Wingdings" panose="05000000000000000000" pitchFamily="2" charset="2"/>
        <a:buChar char="Ÿ"/>
        <a:defRPr>
          <a:solidFill>
            <a:schemeClr val="tx1"/>
          </a:solidFill>
          <a:latin typeface="+mn-lt"/>
        </a:defRPr>
      </a:lvl3pPr>
      <a:lvl4pPr marL="1538288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65000"/>
        <a:buFont typeface="Monotype Sorts" pitchFamily="2" charset="2"/>
        <a:buChar char="u"/>
        <a:defRPr sz="1600">
          <a:solidFill>
            <a:schemeClr val="tx1"/>
          </a:solidFill>
          <a:latin typeface="+mn-lt"/>
        </a:defRPr>
      </a:lvl4pPr>
      <a:lvl5pPr marL="19050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5pPr>
      <a:lvl6pPr marL="23622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6pPr>
      <a:lvl7pPr marL="28194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7pPr>
      <a:lvl8pPr marL="32766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8pPr>
      <a:lvl9pPr marL="37338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2438400"/>
            <a:ext cx="8458200" cy="1447800"/>
          </a:xfrm>
          <a:noFill/>
        </p:spPr>
        <p:txBody>
          <a:bodyPr lIns="111125" tIns="55562" rIns="111125" bIns="55562"/>
          <a:lstStyle/>
          <a:p>
            <a:r>
              <a:rPr lang="en-US" altLang="en-US" sz="4800" dirty="0" smtClean="0"/>
              <a:t>EECS 583 – Class 12</a:t>
            </a:r>
            <a:br>
              <a:rPr lang="en-US" altLang="en-US" sz="4800" dirty="0" smtClean="0"/>
            </a:br>
            <a:r>
              <a:rPr lang="en-US" altLang="en-US" sz="4800" dirty="0" smtClean="0"/>
              <a:t>Superblock Scheduling, Intro to Modulo Scheduling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noFill/>
        </p:spPr>
        <p:txBody>
          <a:bodyPr lIns="111125" tIns="55562" rIns="111125" bIns="55562"/>
          <a:lstStyle/>
          <a:p>
            <a:pPr algn="l">
              <a:lnSpc>
                <a:spcPct val="80000"/>
              </a:lnSpc>
            </a:pPr>
            <a:endParaRPr lang="en-US" altLang="en-US" i="1" dirty="0" smtClean="0"/>
          </a:p>
          <a:p>
            <a:pPr algn="l">
              <a:lnSpc>
                <a:spcPct val="80000"/>
              </a:lnSpc>
            </a:pPr>
            <a:r>
              <a:rPr lang="en-US" altLang="en-US" i="1" dirty="0" smtClean="0"/>
              <a:t>University of Michigan</a:t>
            </a:r>
          </a:p>
          <a:p>
            <a:pPr algn="l">
              <a:lnSpc>
                <a:spcPct val="80000"/>
              </a:lnSpc>
            </a:pPr>
            <a:endParaRPr lang="en-US" altLang="en-US" i="1" dirty="0" smtClean="0"/>
          </a:p>
          <a:p>
            <a:pPr algn="l">
              <a:lnSpc>
                <a:spcPct val="80000"/>
              </a:lnSpc>
            </a:pPr>
            <a:r>
              <a:rPr lang="en-US" altLang="en-US" i="1" dirty="0" smtClean="0"/>
              <a:t>October </a:t>
            </a:r>
            <a:r>
              <a:rPr lang="en-US" altLang="en-US" i="1" dirty="0" smtClean="0"/>
              <a:t>6, 2025</a:t>
            </a:r>
            <a:endParaRPr lang="en-US" altLang="en-US" i="1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Homework Problem</a:t>
            </a:r>
          </a:p>
        </p:txBody>
      </p:sp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1050925" y="1714500"/>
            <a:ext cx="1879600" cy="2289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1: r1 = r7 + 4</a:t>
            </a:r>
          </a:p>
          <a:p>
            <a:r>
              <a:rPr lang="en-US" altLang="en-US"/>
              <a:t>2: branch p1 Exit1</a:t>
            </a:r>
          </a:p>
          <a:p>
            <a:r>
              <a:rPr lang="en-US" altLang="en-US"/>
              <a:t>3: store (r1, -1)</a:t>
            </a:r>
          </a:p>
          <a:p>
            <a:r>
              <a:rPr lang="en-US" altLang="en-US"/>
              <a:t>4: branch p2 Exit2</a:t>
            </a:r>
          </a:p>
          <a:p>
            <a:r>
              <a:rPr lang="en-US" altLang="en-US"/>
              <a:t>5: r2 = load(r7)</a:t>
            </a:r>
          </a:p>
          <a:p>
            <a:r>
              <a:rPr lang="en-US" altLang="en-US"/>
              <a:t>6: r3 = r2 – 4</a:t>
            </a:r>
          </a:p>
          <a:p>
            <a:r>
              <a:rPr lang="en-US" altLang="en-US"/>
              <a:t>7: branch p3 Exit3</a:t>
            </a:r>
          </a:p>
          <a:p>
            <a:r>
              <a:rPr lang="en-US" altLang="en-US"/>
              <a:t>8: r4 = r3 / r8</a:t>
            </a:r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990600" y="1600200"/>
            <a:ext cx="2286000" cy="2438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30725" name="Line 5"/>
          <p:cNvSpPr>
            <a:spLocks noChangeShapeType="1"/>
          </p:cNvSpPr>
          <p:nvPr/>
        </p:nvSpPr>
        <p:spPr bwMode="auto">
          <a:xfrm>
            <a:off x="3276600" y="2286000"/>
            <a:ext cx="381000" cy="152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6" name="Line 6"/>
          <p:cNvSpPr>
            <a:spLocks noChangeShapeType="1"/>
          </p:cNvSpPr>
          <p:nvPr/>
        </p:nvSpPr>
        <p:spPr bwMode="auto">
          <a:xfrm>
            <a:off x="3276600" y="2819400"/>
            <a:ext cx="381000" cy="152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7" name="Line 7"/>
          <p:cNvSpPr>
            <a:spLocks noChangeShapeType="1"/>
          </p:cNvSpPr>
          <p:nvPr/>
        </p:nvSpPr>
        <p:spPr bwMode="auto">
          <a:xfrm>
            <a:off x="2133600" y="4038600"/>
            <a:ext cx="0" cy="381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8" name="Text Box 8"/>
          <p:cNvSpPr txBox="1">
            <a:spLocks noChangeArrowheads="1"/>
          </p:cNvSpPr>
          <p:nvPr/>
        </p:nvSpPr>
        <p:spPr bwMode="auto">
          <a:xfrm>
            <a:off x="3657600" y="2282825"/>
            <a:ext cx="5937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{r4}</a:t>
            </a:r>
          </a:p>
        </p:txBody>
      </p:sp>
      <p:sp>
        <p:nvSpPr>
          <p:cNvPr id="30729" name="Text Box 9"/>
          <p:cNvSpPr txBox="1">
            <a:spLocks noChangeArrowheads="1"/>
          </p:cNvSpPr>
          <p:nvPr/>
        </p:nvSpPr>
        <p:spPr bwMode="auto">
          <a:xfrm>
            <a:off x="3657600" y="2892425"/>
            <a:ext cx="5937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{r1}</a:t>
            </a:r>
          </a:p>
        </p:txBody>
      </p:sp>
      <p:sp>
        <p:nvSpPr>
          <p:cNvPr id="30730" name="Text Box 10"/>
          <p:cNvSpPr txBox="1">
            <a:spLocks noChangeArrowheads="1"/>
          </p:cNvSpPr>
          <p:nvPr/>
        </p:nvSpPr>
        <p:spPr bwMode="auto">
          <a:xfrm>
            <a:off x="1600200" y="4416425"/>
            <a:ext cx="8985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{r4, r8}</a:t>
            </a:r>
          </a:p>
        </p:txBody>
      </p:sp>
      <p:sp>
        <p:nvSpPr>
          <p:cNvPr id="30731" name="Line 11"/>
          <p:cNvSpPr>
            <a:spLocks noChangeShapeType="1"/>
          </p:cNvSpPr>
          <p:nvPr/>
        </p:nvSpPr>
        <p:spPr bwMode="auto">
          <a:xfrm>
            <a:off x="3276600" y="3657600"/>
            <a:ext cx="381000" cy="152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2" name="Text Box 12"/>
          <p:cNvSpPr txBox="1">
            <a:spLocks noChangeArrowheads="1"/>
          </p:cNvSpPr>
          <p:nvPr/>
        </p:nvSpPr>
        <p:spPr bwMode="auto">
          <a:xfrm>
            <a:off x="3657600" y="3654425"/>
            <a:ext cx="5937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{r2}</a:t>
            </a:r>
          </a:p>
        </p:txBody>
      </p:sp>
      <p:sp>
        <p:nvSpPr>
          <p:cNvPr id="30733" name="Text Box 13"/>
          <p:cNvSpPr txBox="1">
            <a:spLocks noChangeArrowheads="1"/>
          </p:cNvSpPr>
          <p:nvPr/>
        </p:nvSpPr>
        <p:spPr bwMode="auto">
          <a:xfrm>
            <a:off x="533400" y="5026025"/>
            <a:ext cx="5198859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dirty="0">
                <a:solidFill>
                  <a:schemeClr val="tx1"/>
                </a:solidFill>
              </a:rPr>
              <a:t>1. </a:t>
            </a:r>
            <a:r>
              <a:rPr lang="en-US" altLang="en-US" dirty="0" smtClean="0">
                <a:solidFill>
                  <a:schemeClr val="tx1"/>
                </a:solidFill>
              </a:rPr>
              <a:t>Draw the dep graph </a:t>
            </a:r>
            <a:r>
              <a:rPr lang="en-US" altLang="en-US" dirty="0">
                <a:solidFill>
                  <a:schemeClr val="tx1"/>
                </a:solidFill>
              </a:rPr>
              <a:t>assuming </a:t>
            </a:r>
            <a:r>
              <a:rPr lang="en-US" altLang="en-US" dirty="0" smtClean="0">
                <a:solidFill>
                  <a:schemeClr val="tx1"/>
                </a:solidFill>
              </a:rPr>
              <a:t>restricted speculation</a:t>
            </a:r>
          </a:p>
          <a:p>
            <a:r>
              <a:rPr lang="en-US" altLang="en-US" dirty="0" smtClean="0">
                <a:solidFill>
                  <a:schemeClr val="tx1"/>
                </a:solidFill>
              </a:rPr>
              <a:t>2. </a:t>
            </a:r>
            <a:r>
              <a:rPr lang="en-US" altLang="en-US" dirty="0">
                <a:solidFill>
                  <a:schemeClr val="tx1"/>
                </a:solidFill>
              </a:rPr>
              <a:t>W</a:t>
            </a:r>
            <a:r>
              <a:rPr lang="en-US" altLang="en-US" dirty="0" smtClean="0">
                <a:solidFill>
                  <a:schemeClr val="tx1"/>
                </a:solidFill>
              </a:rPr>
              <a:t>hat </a:t>
            </a:r>
            <a:r>
              <a:rPr lang="en-US" altLang="en-US" dirty="0">
                <a:solidFill>
                  <a:schemeClr val="tx1"/>
                </a:solidFill>
              </a:rPr>
              <a:t>edges can be removed if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general speculation support is provided?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3</a:t>
            </a:r>
            <a:r>
              <a:rPr lang="en-US" altLang="en-US" dirty="0" smtClean="0">
                <a:solidFill>
                  <a:schemeClr val="tx1"/>
                </a:solidFill>
              </a:rPr>
              <a:t>. </a:t>
            </a:r>
            <a:r>
              <a:rPr lang="en-US" altLang="en-US" dirty="0">
                <a:solidFill>
                  <a:schemeClr val="tx1"/>
                </a:solidFill>
              </a:rPr>
              <a:t>With more renaming, what dependences could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be removed?</a:t>
            </a:r>
          </a:p>
        </p:txBody>
      </p:sp>
      <p:sp>
        <p:nvSpPr>
          <p:cNvPr id="14" name="Oval 4"/>
          <p:cNvSpPr>
            <a:spLocks noChangeArrowheads="1"/>
          </p:cNvSpPr>
          <p:nvPr/>
        </p:nvSpPr>
        <p:spPr bwMode="auto">
          <a:xfrm>
            <a:off x="6629400" y="18288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</a:t>
            </a:r>
          </a:p>
        </p:txBody>
      </p:sp>
      <p:sp>
        <p:nvSpPr>
          <p:cNvPr id="15" name="Oval 5"/>
          <p:cNvSpPr>
            <a:spLocks noChangeArrowheads="1"/>
          </p:cNvSpPr>
          <p:nvPr/>
        </p:nvSpPr>
        <p:spPr bwMode="auto">
          <a:xfrm>
            <a:off x="6629400" y="23622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2</a:t>
            </a:r>
          </a:p>
        </p:txBody>
      </p:sp>
      <p:sp>
        <p:nvSpPr>
          <p:cNvPr id="16" name="Oval 6"/>
          <p:cNvSpPr>
            <a:spLocks noChangeArrowheads="1"/>
          </p:cNvSpPr>
          <p:nvPr/>
        </p:nvSpPr>
        <p:spPr bwMode="auto">
          <a:xfrm>
            <a:off x="6629400" y="28956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3</a:t>
            </a:r>
          </a:p>
        </p:txBody>
      </p:sp>
      <p:sp>
        <p:nvSpPr>
          <p:cNvPr id="17" name="Oval 7"/>
          <p:cNvSpPr>
            <a:spLocks noChangeArrowheads="1"/>
          </p:cNvSpPr>
          <p:nvPr/>
        </p:nvSpPr>
        <p:spPr bwMode="auto">
          <a:xfrm>
            <a:off x="6629400" y="39624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5</a:t>
            </a:r>
          </a:p>
        </p:txBody>
      </p:sp>
      <p:sp>
        <p:nvSpPr>
          <p:cNvPr id="18" name="Oval 8"/>
          <p:cNvSpPr>
            <a:spLocks noChangeArrowheads="1"/>
          </p:cNvSpPr>
          <p:nvPr/>
        </p:nvSpPr>
        <p:spPr bwMode="auto">
          <a:xfrm>
            <a:off x="6629400" y="44958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6</a:t>
            </a:r>
          </a:p>
        </p:txBody>
      </p:sp>
      <p:sp>
        <p:nvSpPr>
          <p:cNvPr id="19" name="Oval 9"/>
          <p:cNvSpPr>
            <a:spLocks noChangeArrowheads="1"/>
          </p:cNvSpPr>
          <p:nvPr/>
        </p:nvSpPr>
        <p:spPr bwMode="auto">
          <a:xfrm>
            <a:off x="6629400" y="34290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4</a:t>
            </a:r>
          </a:p>
        </p:txBody>
      </p:sp>
      <p:sp>
        <p:nvSpPr>
          <p:cNvPr id="20" name="Oval 10"/>
          <p:cNvSpPr>
            <a:spLocks noChangeArrowheads="1"/>
          </p:cNvSpPr>
          <p:nvPr/>
        </p:nvSpPr>
        <p:spPr bwMode="auto">
          <a:xfrm>
            <a:off x="6629400" y="50292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7</a:t>
            </a:r>
          </a:p>
        </p:txBody>
      </p:sp>
      <p:sp>
        <p:nvSpPr>
          <p:cNvPr id="21" name="Oval 11"/>
          <p:cNvSpPr>
            <a:spLocks noChangeArrowheads="1"/>
          </p:cNvSpPr>
          <p:nvPr/>
        </p:nvSpPr>
        <p:spPr bwMode="auto">
          <a:xfrm>
            <a:off x="6629400" y="55626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1637427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Homework Problem – Solution </a:t>
            </a:r>
          </a:p>
        </p:txBody>
      </p:sp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1050925" y="1714500"/>
            <a:ext cx="1879600" cy="2289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1: r1 = r7 + 4</a:t>
            </a:r>
          </a:p>
          <a:p>
            <a:r>
              <a:rPr lang="en-US" altLang="en-US"/>
              <a:t>2: branch p1 Exit1</a:t>
            </a:r>
          </a:p>
          <a:p>
            <a:r>
              <a:rPr lang="en-US" altLang="en-US"/>
              <a:t>3: store (r1, -1)</a:t>
            </a:r>
          </a:p>
          <a:p>
            <a:r>
              <a:rPr lang="en-US" altLang="en-US"/>
              <a:t>4: branch p2 Exit2</a:t>
            </a:r>
          </a:p>
          <a:p>
            <a:r>
              <a:rPr lang="en-US" altLang="en-US"/>
              <a:t>5: r2 = load(r7)</a:t>
            </a:r>
          </a:p>
          <a:p>
            <a:r>
              <a:rPr lang="en-US" altLang="en-US"/>
              <a:t>6: r3 = r2 – 4</a:t>
            </a:r>
          </a:p>
          <a:p>
            <a:r>
              <a:rPr lang="en-US" altLang="en-US"/>
              <a:t>7: branch p3 Exit3</a:t>
            </a:r>
          </a:p>
          <a:p>
            <a:r>
              <a:rPr lang="en-US" altLang="en-US"/>
              <a:t>8: r4 = r3 / r8</a:t>
            </a:r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990600" y="1600200"/>
            <a:ext cx="2286000" cy="2438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30725" name="Line 5"/>
          <p:cNvSpPr>
            <a:spLocks noChangeShapeType="1"/>
          </p:cNvSpPr>
          <p:nvPr/>
        </p:nvSpPr>
        <p:spPr bwMode="auto">
          <a:xfrm>
            <a:off x="3276600" y="2286000"/>
            <a:ext cx="381000" cy="152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6" name="Line 6"/>
          <p:cNvSpPr>
            <a:spLocks noChangeShapeType="1"/>
          </p:cNvSpPr>
          <p:nvPr/>
        </p:nvSpPr>
        <p:spPr bwMode="auto">
          <a:xfrm>
            <a:off x="3276600" y="2819400"/>
            <a:ext cx="381000" cy="152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7" name="Line 7"/>
          <p:cNvSpPr>
            <a:spLocks noChangeShapeType="1"/>
          </p:cNvSpPr>
          <p:nvPr/>
        </p:nvSpPr>
        <p:spPr bwMode="auto">
          <a:xfrm>
            <a:off x="2133600" y="4038600"/>
            <a:ext cx="0" cy="381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8" name="Text Box 8"/>
          <p:cNvSpPr txBox="1">
            <a:spLocks noChangeArrowheads="1"/>
          </p:cNvSpPr>
          <p:nvPr/>
        </p:nvSpPr>
        <p:spPr bwMode="auto">
          <a:xfrm>
            <a:off x="3657600" y="2282825"/>
            <a:ext cx="5937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{r4}</a:t>
            </a:r>
          </a:p>
        </p:txBody>
      </p:sp>
      <p:sp>
        <p:nvSpPr>
          <p:cNvPr id="30729" name="Text Box 9"/>
          <p:cNvSpPr txBox="1">
            <a:spLocks noChangeArrowheads="1"/>
          </p:cNvSpPr>
          <p:nvPr/>
        </p:nvSpPr>
        <p:spPr bwMode="auto">
          <a:xfrm>
            <a:off x="3657600" y="2892425"/>
            <a:ext cx="5937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{r1}</a:t>
            </a:r>
          </a:p>
        </p:txBody>
      </p:sp>
      <p:sp>
        <p:nvSpPr>
          <p:cNvPr id="30730" name="Text Box 10"/>
          <p:cNvSpPr txBox="1">
            <a:spLocks noChangeArrowheads="1"/>
          </p:cNvSpPr>
          <p:nvPr/>
        </p:nvSpPr>
        <p:spPr bwMode="auto">
          <a:xfrm>
            <a:off x="1600200" y="4416425"/>
            <a:ext cx="8985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{r4, r8}</a:t>
            </a:r>
          </a:p>
        </p:txBody>
      </p:sp>
      <p:sp>
        <p:nvSpPr>
          <p:cNvPr id="30731" name="Line 11"/>
          <p:cNvSpPr>
            <a:spLocks noChangeShapeType="1"/>
          </p:cNvSpPr>
          <p:nvPr/>
        </p:nvSpPr>
        <p:spPr bwMode="auto">
          <a:xfrm>
            <a:off x="3276600" y="3657600"/>
            <a:ext cx="381000" cy="152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2" name="Text Box 12"/>
          <p:cNvSpPr txBox="1">
            <a:spLocks noChangeArrowheads="1"/>
          </p:cNvSpPr>
          <p:nvPr/>
        </p:nvSpPr>
        <p:spPr bwMode="auto">
          <a:xfrm>
            <a:off x="3657600" y="3654425"/>
            <a:ext cx="5937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{r2}</a:t>
            </a:r>
          </a:p>
        </p:txBody>
      </p:sp>
      <p:sp>
        <p:nvSpPr>
          <p:cNvPr id="30733" name="Text Box 13"/>
          <p:cNvSpPr txBox="1">
            <a:spLocks noChangeArrowheads="1"/>
          </p:cNvSpPr>
          <p:nvPr/>
        </p:nvSpPr>
        <p:spPr bwMode="auto">
          <a:xfrm>
            <a:off x="533400" y="5026025"/>
            <a:ext cx="5198859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dirty="0">
                <a:solidFill>
                  <a:schemeClr val="tx1"/>
                </a:solidFill>
              </a:rPr>
              <a:t>1. </a:t>
            </a:r>
            <a:r>
              <a:rPr lang="en-US" altLang="en-US" dirty="0" smtClean="0">
                <a:solidFill>
                  <a:schemeClr val="tx1"/>
                </a:solidFill>
              </a:rPr>
              <a:t>Draw the dep graph </a:t>
            </a:r>
            <a:r>
              <a:rPr lang="en-US" altLang="en-US" dirty="0">
                <a:solidFill>
                  <a:schemeClr val="tx1"/>
                </a:solidFill>
              </a:rPr>
              <a:t>assuming </a:t>
            </a:r>
            <a:r>
              <a:rPr lang="en-US" altLang="en-US" dirty="0" smtClean="0">
                <a:solidFill>
                  <a:schemeClr val="tx1"/>
                </a:solidFill>
              </a:rPr>
              <a:t>restricted speculation</a:t>
            </a:r>
          </a:p>
          <a:p>
            <a:r>
              <a:rPr lang="en-US" altLang="en-US" dirty="0" smtClean="0">
                <a:solidFill>
                  <a:schemeClr val="tx1"/>
                </a:solidFill>
              </a:rPr>
              <a:t>2. </a:t>
            </a:r>
            <a:r>
              <a:rPr lang="en-US" altLang="en-US" dirty="0">
                <a:solidFill>
                  <a:schemeClr val="tx1"/>
                </a:solidFill>
              </a:rPr>
              <a:t>W</a:t>
            </a:r>
            <a:r>
              <a:rPr lang="en-US" altLang="en-US" dirty="0" smtClean="0">
                <a:solidFill>
                  <a:schemeClr val="tx1"/>
                </a:solidFill>
              </a:rPr>
              <a:t>hat </a:t>
            </a:r>
            <a:r>
              <a:rPr lang="en-US" altLang="en-US" dirty="0">
                <a:solidFill>
                  <a:schemeClr val="tx1"/>
                </a:solidFill>
              </a:rPr>
              <a:t>edges can be removed if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general speculation support is provided?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3</a:t>
            </a:r>
            <a:r>
              <a:rPr lang="en-US" altLang="en-US" dirty="0" smtClean="0">
                <a:solidFill>
                  <a:schemeClr val="tx1"/>
                </a:solidFill>
              </a:rPr>
              <a:t>. </a:t>
            </a:r>
            <a:r>
              <a:rPr lang="en-US" altLang="en-US" dirty="0">
                <a:solidFill>
                  <a:schemeClr val="tx1"/>
                </a:solidFill>
              </a:rPr>
              <a:t>With more renaming, what dependences could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be removed?</a:t>
            </a:r>
          </a:p>
        </p:txBody>
      </p:sp>
      <p:sp>
        <p:nvSpPr>
          <p:cNvPr id="14" name="Oval 4"/>
          <p:cNvSpPr>
            <a:spLocks noChangeArrowheads="1"/>
          </p:cNvSpPr>
          <p:nvPr/>
        </p:nvSpPr>
        <p:spPr bwMode="auto">
          <a:xfrm>
            <a:off x="6629400" y="18288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5" name="Oval 5"/>
          <p:cNvSpPr>
            <a:spLocks noChangeArrowheads="1"/>
          </p:cNvSpPr>
          <p:nvPr/>
        </p:nvSpPr>
        <p:spPr bwMode="auto">
          <a:xfrm>
            <a:off x="6629400" y="23622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6" name="Oval 6"/>
          <p:cNvSpPr>
            <a:spLocks noChangeArrowheads="1"/>
          </p:cNvSpPr>
          <p:nvPr/>
        </p:nvSpPr>
        <p:spPr bwMode="auto">
          <a:xfrm>
            <a:off x="6629400" y="28956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17" name="Oval 7"/>
          <p:cNvSpPr>
            <a:spLocks noChangeArrowheads="1"/>
          </p:cNvSpPr>
          <p:nvPr/>
        </p:nvSpPr>
        <p:spPr bwMode="auto">
          <a:xfrm>
            <a:off x="6629400" y="39624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18" name="Oval 8"/>
          <p:cNvSpPr>
            <a:spLocks noChangeArrowheads="1"/>
          </p:cNvSpPr>
          <p:nvPr/>
        </p:nvSpPr>
        <p:spPr bwMode="auto">
          <a:xfrm>
            <a:off x="6629400" y="44958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19" name="Oval 9"/>
          <p:cNvSpPr>
            <a:spLocks noChangeArrowheads="1"/>
          </p:cNvSpPr>
          <p:nvPr/>
        </p:nvSpPr>
        <p:spPr bwMode="auto">
          <a:xfrm>
            <a:off x="6629400" y="34290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20" name="Oval 10"/>
          <p:cNvSpPr>
            <a:spLocks noChangeArrowheads="1"/>
          </p:cNvSpPr>
          <p:nvPr/>
        </p:nvSpPr>
        <p:spPr bwMode="auto">
          <a:xfrm>
            <a:off x="6629400" y="50292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21" name="Oval 11"/>
          <p:cNvSpPr>
            <a:spLocks noChangeArrowheads="1"/>
          </p:cNvSpPr>
          <p:nvPr/>
        </p:nvSpPr>
        <p:spPr bwMode="auto">
          <a:xfrm>
            <a:off x="6629400" y="55626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rgbClr val="FF0000"/>
                </a:solidFill>
              </a:rPr>
              <a:t>8</a:t>
            </a:r>
          </a:p>
        </p:txBody>
      </p:sp>
      <p:cxnSp>
        <p:nvCxnSpPr>
          <p:cNvPr id="3" name="Elbow Connector 2"/>
          <p:cNvCxnSpPr>
            <a:stCxn id="14" idx="3"/>
            <a:endCxn id="16" idx="2"/>
          </p:cNvCxnSpPr>
          <p:nvPr/>
        </p:nvCxnSpPr>
        <p:spPr bwMode="auto">
          <a:xfrm rot="5400000">
            <a:off x="6172201" y="2546163"/>
            <a:ext cx="959037" cy="44637"/>
          </a:xfrm>
          <a:prstGeom prst="bentConnector4">
            <a:avLst>
              <a:gd name="adj1" fmla="val 89"/>
              <a:gd name="adj2" fmla="val 612131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" name="Curved Connector 6"/>
          <p:cNvCxnSpPr>
            <a:stCxn id="14" idx="5"/>
            <a:endCxn id="19" idx="6"/>
          </p:cNvCxnSpPr>
          <p:nvPr/>
        </p:nvCxnSpPr>
        <p:spPr bwMode="auto">
          <a:xfrm rot="16200000" flipH="1">
            <a:off x="6165663" y="2812862"/>
            <a:ext cx="1492437" cy="44637"/>
          </a:xfrm>
          <a:prstGeom prst="curvedConnector4">
            <a:avLst>
              <a:gd name="adj1" fmla="val -6167"/>
              <a:gd name="adj2" fmla="val 612131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" name="Straight Arrow Connector 10"/>
          <p:cNvCxnSpPr>
            <a:stCxn id="15" idx="4"/>
            <a:endCxn id="16" idx="0"/>
          </p:cNvCxnSpPr>
          <p:nvPr/>
        </p:nvCxnSpPr>
        <p:spPr bwMode="auto">
          <a:xfrm>
            <a:off x="6781800" y="2667000"/>
            <a:ext cx="0" cy="2286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" name="Straight Arrow Connector 12"/>
          <p:cNvCxnSpPr>
            <a:stCxn id="16" idx="4"/>
            <a:endCxn id="19" idx="0"/>
          </p:cNvCxnSpPr>
          <p:nvPr/>
        </p:nvCxnSpPr>
        <p:spPr bwMode="auto">
          <a:xfrm>
            <a:off x="6781800" y="3200400"/>
            <a:ext cx="0" cy="2286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3" name="Straight Arrow Connector 22"/>
          <p:cNvCxnSpPr>
            <a:stCxn id="19" idx="4"/>
            <a:endCxn id="17" idx="0"/>
          </p:cNvCxnSpPr>
          <p:nvPr/>
        </p:nvCxnSpPr>
        <p:spPr bwMode="auto">
          <a:xfrm>
            <a:off x="6781800" y="3733800"/>
            <a:ext cx="0" cy="2286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5" name="Straight Arrow Connector 24"/>
          <p:cNvCxnSpPr>
            <a:stCxn id="17" idx="4"/>
            <a:endCxn id="18" idx="0"/>
          </p:cNvCxnSpPr>
          <p:nvPr/>
        </p:nvCxnSpPr>
        <p:spPr bwMode="auto">
          <a:xfrm>
            <a:off x="6781800" y="4267200"/>
            <a:ext cx="0" cy="2286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720" name="Curved Connector 30719"/>
          <p:cNvCxnSpPr>
            <a:stCxn id="18" idx="3"/>
            <a:endCxn id="21" idx="2"/>
          </p:cNvCxnSpPr>
          <p:nvPr/>
        </p:nvCxnSpPr>
        <p:spPr bwMode="auto">
          <a:xfrm rot="5400000">
            <a:off x="6172201" y="5213163"/>
            <a:ext cx="959037" cy="44637"/>
          </a:xfrm>
          <a:prstGeom prst="curvedConnector4">
            <a:avLst>
              <a:gd name="adj1" fmla="val -4196"/>
              <a:gd name="adj2" fmla="val 612131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735" name="Straight Arrow Connector 30734"/>
          <p:cNvCxnSpPr>
            <a:stCxn id="20" idx="4"/>
            <a:endCxn id="21" idx="0"/>
          </p:cNvCxnSpPr>
          <p:nvPr/>
        </p:nvCxnSpPr>
        <p:spPr bwMode="auto">
          <a:xfrm>
            <a:off x="6781800" y="5334000"/>
            <a:ext cx="0" cy="2286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737" name="Curved Connector 30736"/>
          <p:cNvCxnSpPr>
            <a:stCxn id="19" idx="2"/>
            <a:endCxn id="21" idx="1"/>
          </p:cNvCxnSpPr>
          <p:nvPr/>
        </p:nvCxnSpPr>
        <p:spPr bwMode="auto">
          <a:xfrm rot="10800000" flipH="1" flipV="1">
            <a:off x="6629399" y="3581399"/>
            <a:ext cx="44637" cy="2025837"/>
          </a:xfrm>
          <a:prstGeom prst="curvedConnector4">
            <a:avLst>
              <a:gd name="adj1" fmla="val -512131"/>
              <a:gd name="adj2" fmla="val 89175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745" name="Curved Connector 30744"/>
          <p:cNvCxnSpPr>
            <a:stCxn id="15" idx="2"/>
            <a:endCxn id="21" idx="2"/>
          </p:cNvCxnSpPr>
          <p:nvPr/>
        </p:nvCxnSpPr>
        <p:spPr bwMode="auto">
          <a:xfrm rot="10800000" flipV="1">
            <a:off x="6629400" y="2514600"/>
            <a:ext cx="12700" cy="3200400"/>
          </a:xfrm>
          <a:prstGeom prst="curvedConnector3">
            <a:avLst>
              <a:gd name="adj1" fmla="val 4065165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749" name="Curved Connector 30748"/>
          <p:cNvCxnSpPr>
            <a:stCxn id="17" idx="5"/>
            <a:endCxn id="20" idx="6"/>
          </p:cNvCxnSpPr>
          <p:nvPr/>
        </p:nvCxnSpPr>
        <p:spPr bwMode="auto">
          <a:xfrm rot="16200000" flipH="1">
            <a:off x="6432363" y="4679762"/>
            <a:ext cx="959037" cy="44637"/>
          </a:xfrm>
          <a:prstGeom prst="curvedConnector4">
            <a:avLst>
              <a:gd name="adj1" fmla="val -4196"/>
              <a:gd name="adj2" fmla="val 612131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752" name="Curved Connector 30751"/>
          <p:cNvCxnSpPr>
            <a:stCxn id="16" idx="6"/>
            <a:endCxn id="20" idx="6"/>
          </p:cNvCxnSpPr>
          <p:nvPr/>
        </p:nvCxnSpPr>
        <p:spPr bwMode="auto">
          <a:xfrm>
            <a:off x="6934200" y="3048000"/>
            <a:ext cx="12700" cy="2133600"/>
          </a:xfrm>
          <a:prstGeom prst="curvedConnector3">
            <a:avLst>
              <a:gd name="adj1" fmla="val 180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754" name="Curved Connector 30753"/>
          <p:cNvCxnSpPr>
            <a:stCxn id="15" idx="6"/>
            <a:endCxn id="17" idx="6"/>
          </p:cNvCxnSpPr>
          <p:nvPr/>
        </p:nvCxnSpPr>
        <p:spPr bwMode="auto">
          <a:xfrm>
            <a:off x="6934200" y="2514600"/>
            <a:ext cx="12700" cy="1600200"/>
          </a:xfrm>
          <a:prstGeom prst="curvedConnector3">
            <a:avLst>
              <a:gd name="adj1" fmla="val 180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0755" name="TextBox 30754"/>
          <p:cNvSpPr txBox="1"/>
          <p:nvPr/>
        </p:nvSpPr>
        <p:spPr>
          <a:xfrm>
            <a:off x="5257800" y="5912037"/>
            <a:ext cx="453842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Additional control deps: 2</a:t>
            </a:r>
            <a:r>
              <a:rPr lang="en-US" dirty="0" smtClean="0">
                <a:solidFill>
                  <a:srgbClr val="FF0000"/>
                </a:solidFill>
                <a:sym typeface="Wingdings" panose="05000000000000000000" pitchFamily="2" charset="2"/>
              </a:rPr>
              <a:t>4, 27, 47</a:t>
            </a:r>
          </a:p>
          <a:p>
            <a:r>
              <a:rPr lang="en-US" dirty="0" smtClean="0">
                <a:solidFill>
                  <a:srgbClr val="FF0000"/>
                </a:solidFill>
                <a:sym typeface="Wingdings" panose="05000000000000000000" pitchFamily="2" charset="2"/>
              </a:rPr>
              <a:t>No memory dependence between 3 and 5 since</a:t>
            </a:r>
          </a:p>
          <a:p>
            <a:r>
              <a:rPr lang="en-US" dirty="0">
                <a:solidFill>
                  <a:srgbClr val="FF0000"/>
                </a:solidFill>
                <a:sym typeface="Wingdings" panose="05000000000000000000" pitchFamily="2" charset="2"/>
              </a:rPr>
              <a:t>c</a:t>
            </a:r>
            <a:r>
              <a:rPr lang="en-US" dirty="0" smtClean="0">
                <a:solidFill>
                  <a:srgbClr val="FF0000"/>
                </a:solidFill>
                <a:sym typeface="Wingdings" panose="05000000000000000000" pitchFamily="2" charset="2"/>
              </a:rPr>
              <a:t>an prove the addresses are always 4 apart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0756" name="TextBox 30755"/>
          <p:cNvSpPr txBox="1"/>
          <p:nvPr/>
        </p:nvSpPr>
        <p:spPr>
          <a:xfrm>
            <a:off x="4876800" y="1447097"/>
            <a:ext cx="46346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1. Dependence graph with restricted speculation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1654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Homework Problem – Solution (continued) </a:t>
            </a:r>
          </a:p>
        </p:txBody>
      </p:sp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1050925" y="1714500"/>
            <a:ext cx="1879600" cy="2289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1: r1 = r7 + 4</a:t>
            </a:r>
          </a:p>
          <a:p>
            <a:r>
              <a:rPr lang="en-US" altLang="en-US"/>
              <a:t>2: branch p1 Exit1</a:t>
            </a:r>
          </a:p>
          <a:p>
            <a:r>
              <a:rPr lang="en-US" altLang="en-US"/>
              <a:t>3: store (r1, -1)</a:t>
            </a:r>
          </a:p>
          <a:p>
            <a:r>
              <a:rPr lang="en-US" altLang="en-US"/>
              <a:t>4: branch p2 Exit2</a:t>
            </a:r>
          </a:p>
          <a:p>
            <a:r>
              <a:rPr lang="en-US" altLang="en-US"/>
              <a:t>5: r2 = load(r7)</a:t>
            </a:r>
          </a:p>
          <a:p>
            <a:r>
              <a:rPr lang="en-US" altLang="en-US"/>
              <a:t>6: r3 = r2 – 4</a:t>
            </a:r>
          </a:p>
          <a:p>
            <a:r>
              <a:rPr lang="en-US" altLang="en-US"/>
              <a:t>7: branch p3 Exit3</a:t>
            </a:r>
          </a:p>
          <a:p>
            <a:r>
              <a:rPr lang="en-US" altLang="en-US"/>
              <a:t>8: r4 = r3 / r8</a:t>
            </a:r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990600" y="1600200"/>
            <a:ext cx="2286000" cy="2438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30725" name="Line 5"/>
          <p:cNvSpPr>
            <a:spLocks noChangeShapeType="1"/>
          </p:cNvSpPr>
          <p:nvPr/>
        </p:nvSpPr>
        <p:spPr bwMode="auto">
          <a:xfrm>
            <a:off x="3276600" y="2286000"/>
            <a:ext cx="381000" cy="152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6" name="Line 6"/>
          <p:cNvSpPr>
            <a:spLocks noChangeShapeType="1"/>
          </p:cNvSpPr>
          <p:nvPr/>
        </p:nvSpPr>
        <p:spPr bwMode="auto">
          <a:xfrm>
            <a:off x="3276600" y="2819400"/>
            <a:ext cx="381000" cy="152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7" name="Line 7"/>
          <p:cNvSpPr>
            <a:spLocks noChangeShapeType="1"/>
          </p:cNvSpPr>
          <p:nvPr/>
        </p:nvSpPr>
        <p:spPr bwMode="auto">
          <a:xfrm>
            <a:off x="2133600" y="4038600"/>
            <a:ext cx="0" cy="381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8" name="Text Box 8"/>
          <p:cNvSpPr txBox="1">
            <a:spLocks noChangeArrowheads="1"/>
          </p:cNvSpPr>
          <p:nvPr/>
        </p:nvSpPr>
        <p:spPr bwMode="auto">
          <a:xfrm>
            <a:off x="3657600" y="2282825"/>
            <a:ext cx="5937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{r4}</a:t>
            </a:r>
          </a:p>
        </p:txBody>
      </p:sp>
      <p:sp>
        <p:nvSpPr>
          <p:cNvPr id="30729" name="Text Box 9"/>
          <p:cNvSpPr txBox="1">
            <a:spLocks noChangeArrowheads="1"/>
          </p:cNvSpPr>
          <p:nvPr/>
        </p:nvSpPr>
        <p:spPr bwMode="auto">
          <a:xfrm>
            <a:off x="3657600" y="2892425"/>
            <a:ext cx="5937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{r1}</a:t>
            </a:r>
          </a:p>
        </p:txBody>
      </p:sp>
      <p:sp>
        <p:nvSpPr>
          <p:cNvPr id="30730" name="Text Box 10"/>
          <p:cNvSpPr txBox="1">
            <a:spLocks noChangeArrowheads="1"/>
          </p:cNvSpPr>
          <p:nvPr/>
        </p:nvSpPr>
        <p:spPr bwMode="auto">
          <a:xfrm>
            <a:off x="1600200" y="4416425"/>
            <a:ext cx="8985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{r4, r8}</a:t>
            </a:r>
          </a:p>
        </p:txBody>
      </p:sp>
      <p:sp>
        <p:nvSpPr>
          <p:cNvPr id="30731" name="Line 11"/>
          <p:cNvSpPr>
            <a:spLocks noChangeShapeType="1"/>
          </p:cNvSpPr>
          <p:nvPr/>
        </p:nvSpPr>
        <p:spPr bwMode="auto">
          <a:xfrm>
            <a:off x="3276600" y="3657600"/>
            <a:ext cx="381000" cy="152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2" name="Text Box 12"/>
          <p:cNvSpPr txBox="1">
            <a:spLocks noChangeArrowheads="1"/>
          </p:cNvSpPr>
          <p:nvPr/>
        </p:nvSpPr>
        <p:spPr bwMode="auto">
          <a:xfrm>
            <a:off x="3657600" y="3654425"/>
            <a:ext cx="5937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{r2}</a:t>
            </a:r>
          </a:p>
        </p:txBody>
      </p:sp>
      <p:sp>
        <p:nvSpPr>
          <p:cNvPr id="30733" name="Text Box 13"/>
          <p:cNvSpPr txBox="1">
            <a:spLocks noChangeArrowheads="1"/>
          </p:cNvSpPr>
          <p:nvPr/>
        </p:nvSpPr>
        <p:spPr bwMode="auto">
          <a:xfrm>
            <a:off x="533400" y="5026025"/>
            <a:ext cx="5198859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dirty="0">
                <a:solidFill>
                  <a:schemeClr val="tx1"/>
                </a:solidFill>
              </a:rPr>
              <a:t>1. </a:t>
            </a:r>
            <a:r>
              <a:rPr lang="en-US" altLang="en-US" dirty="0" smtClean="0">
                <a:solidFill>
                  <a:schemeClr val="tx1"/>
                </a:solidFill>
              </a:rPr>
              <a:t>Draw the dep graph </a:t>
            </a:r>
            <a:r>
              <a:rPr lang="en-US" altLang="en-US" dirty="0">
                <a:solidFill>
                  <a:schemeClr val="tx1"/>
                </a:solidFill>
              </a:rPr>
              <a:t>assuming </a:t>
            </a:r>
            <a:r>
              <a:rPr lang="en-US" altLang="en-US" dirty="0" smtClean="0">
                <a:solidFill>
                  <a:schemeClr val="tx1"/>
                </a:solidFill>
              </a:rPr>
              <a:t>restricted speculation</a:t>
            </a:r>
          </a:p>
          <a:p>
            <a:r>
              <a:rPr lang="en-US" altLang="en-US" dirty="0" smtClean="0">
                <a:solidFill>
                  <a:schemeClr val="tx1"/>
                </a:solidFill>
              </a:rPr>
              <a:t>2. </a:t>
            </a:r>
            <a:r>
              <a:rPr lang="en-US" altLang="en-US" dirty="0">
                <a:solidFill>
                  <a:schemeClr val="tx1"/>
                </a:solidFill>
              </a:rPr>
              <a:t>W</a:t>
            </a:r>
            <a:r>
              <a:rPr lang="en-US" altLang="en-US" dirty="0" smtClean="0">
                <a:solidFill>
                  <a:schemeClr val="tx1"/>
                </a:solidFill>
              </a:rPr>
              <a:t>hat </a:t>
            </a:r>
            <a:r>
              <a:rPr lang="en-US" altLang="en-US" dirty="0">
                <a:solidFill>
                  <a:schemeClr val="tx1"/>
                </a:solidFill>
              </a:rPr>
              <a:t>edges can be removed if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general speculation support is provided?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3</a:t>
            </a:r>
            <a:r>
              <a:rPr lang="en-US" altLang="en-US" dirty="0" smtClean="0">
                <a:solidFill>
                  <a:schemeClr val="tx1"/>
                </a:solidFill>
              </a:rPr>
              <a:t>. </a:t>
            </a:r>
            <a:r>
              <a:rPr lang="en-US" altLang="en-US" dirty="0">
                <a:solidFill>
                  <a:schemeClr val="tx1"/>
                </a:solidFill>
              </a:rPr>
              <a:t>With more renaming, what dependences could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be removed?</a:t>
            </a:r>
          </a:p>
        </p:txBody>
      </p:sp>
      <p:sp>
        <p:nvSpPr>
          <p:cNvPr id="22" name="TextBox 1"/>
          <p:cNvSpPr txBox="1">
            <a:spLocks noChangeArrowheads="1"/>
          </p:cNvSpPr>
          <p:nvPr/>
        </p:nvSpPr>
        <p:spPr bwMode="auto">
          <a:xfrm>
            <a:off x="5224463" y="1714500"/>
            <a:ext cx="4618037" cy="3694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dirty="0">
                <a:solidFill>
                  <a:srgbClr val="FF0000"/>
                </a:solidFill>
              </a:rPr>
              <a:t>2</a:t>
            </a:r>
            <a:r>
              <a:rPr lang="en-US" altLang="en-US" dirty="0" smtClean="0">
                <a:solidFill>
                  <a:srgbClr val="FF0000"/>
                </a:solidFill>
              </a:rPr>
              <a:t>. </a:t>
            </a:r>
            <a:r>
              <a:rPr lang="en-US" altLang="en-US" dirty="0">
                <a:solidFill>
                  <a:srgbClr val="FF0000"/>
                </a:solidFill>
              </a:rPr>
              <a:t>With general speculation, edges from</a:t>
            </a:r>
          </a:p>
          <a:p>
            <a:r>
              <a:rPr lang="en-US" altLang="en-US" dirty="0">
                <a:solidFill>
                  <a:srgbClr val="FF0000"/>
                </a:solidFill>
              </a:rPr>
              <a:t>2</a:t>
            </a:r>
            <a:r>
              <a:rPr lang="en-US" altLang="en-US" dirty="0">
                <a:solidFill>
                  <a:srgbClr val="FF0000"/>
                </a:solidFill>
                <a:sym typeface="Wingdings" panose="05000000000000000000" pitchFamily="2" charset="2"/>
              </a:rPr>
              <a:t>5, 45, 48, 78 can be removed</a:t>
            </a:r>
          </a:p>
          <a:p>
            <a:endParaRPr lang="en-US" altLang="en-US" dirty="0">
              <a:solidFill>
                <a:srgbClr val="FF0000"/>
              </a:solidFill>
              <a:sym typeface="Wingdings" panose="05000000000000000000" pitchFamily="2" charset="2"/>
            </a:endParaRPr>
          </a:p>
          <a:p>
            <a:r>
              <a:rPr lang="en-US" altLang="en-US" dirty="0">
                <a:solidFill>
                  <a:srgbClr val="FF0000"/>
                </a:solidFill>
                <a:sym typeface="Wingdings" panose="05000000000000000000" pitchFamily="2" charset="2"/>
              </a:rPr>
              <a:t>3</a:t>
            </a:r>
            <a:r>
              <a:rPr lang="en-US" altLang="en-US" dirty="0" smtClean="0">
                <a:solidFill>
                  <a:srgbClr val="FF0000"/>
                </a:solidFill>
                <a:sym typeface="Wingdings" panose="05000000000000000000" pitchFamily="2" charset="2"/>
              </a:rPr>
              <a:t>. </a:t>
            </a:r>
            <a:r>
              <a:rPr lang="en-US" altLang="en-US" dirty="0">
                <a:solidFill>
                  <a:srgbClr val="FF0000"/>
                </a:solidFill>
                <a:sym typeface="Wingdings" panose="05000000000000000000" pitchFamily="2" charset="2"/>
              </a:rPr>
              <a:t>With further renaming, the edge from 28</a:t>
            </a:r>
            <a:br>
              <a:rPr lang="en-US" altLang="en-US" dirty="0">
                <a:solidFill>
                  <a:srgbClr val="FF0000"/>
                </a:solidFill>
                <a:sym typeface="Wingdings" panose="05000000000000000000" pitchFamily="2" charset="2"/>
              </a:rPr>
            </a:br>
            <a:r>
              <a:rPr lang="en-US" altLang="en-US" dirty="0">
                <a:solidFill>
                  <a:srgbClr val="FF0000"/>
                </a:solidFill>
                <a:sym typeface="Wingdings" panose="05000000000000000000" pitchFamily="2" charset="2"/>
              </a:rPr>
              <a:t>can be removed.</a:t>
            </a:r>
          </a:p>
          <a:p>
            <a:endParaRPr lang="en-US" altLang="en-US" dirty="0">
              <a:solidFill>
                <a:srgbClr val="FF0000"/>
              </a:solidFill>
              <a:sym typeface="Wingdings" panose="05000000000000000000" pitchFamily="2" charset="2"/>
            </a:endParaRPr>
          </a:p>
          <a:p>
            <a:r>
              <a:rPr lang="en-US" altLang="en-US" dirty="0">
                <a:solidFill>
                  <a:srgbClr val="FF0000"/>
                </a:solidFill>
                <a:sym typeface="Wingdings" panose="05000000000000000000" pitchFamily="2" charset="2"/>
              </a:rPr>
              <a:t>Note, the edge from 23 cannot be removed</a:t>
            </a:r>
            <a:br>
              <a:rPr lang="en-US" altLang="en-US" dirty="0">
                <a:solidFill>
                  <a:srgbClr val="FF0000"/>
                </a:solidFill>
                <a:sym typeface="Wingdings" panose="05000000000000000000" pitchFamily="2" charset="2"/>
              </a:rPr>
            </a:br>
            <a:r>
              <a:rPr lang="en-US" altLang="en-US" dirty="0">
                <a:solidFill>
                  <a:srgbClr val="FF0000"/>
                </a:solidFill>
                <a:sym typeface="Wingdings" panose="05000000000000000000" pitchFamily="2" charset="2"/>
              </a:rPr>
              <a:t>since we conservatively do not allow stores to</a:t>
            </a:r>
            <a:br>
              <a:rPr lang="en-US" altLang="en-US" dirty="0">
                <a:solidFill>
                  <a:srgbClr val="FF0000"/>
                </a:solidFill>
                <a:sym typeface="Wingdings" panose="05000000000000000000" pitchFamily="2" charset="2"/>
              </a:rPr>
            </a:br>
            <a:r>
              <a:rPr lang="en-US" altLang="en-US" dirty="0">
                <a:solidFill>
                  <a:srgbClr val="FF0000"/>
                </a:solidFill>
                <a:sym typeface="Wingdings" panose="05000000000000000000" pitchFamily="2" charset="2"/>
              </a:rPr>
              <a:t>speculate.  </a:t>
            </a:r>
          </a:p>
          <a:p>
            <a:endParaRPr lang="en-US" altLang="en-US" dirty="0">
              <a:solidFill>
                <a:srgbClr val="FF0000"/>
              </a:solidFill>
              <a:sym typeface="Wingdings" panose="05000000000000000000" pitchFamily="2" charset="2"/>
            </a:endParaRPr>
          </a:p>
          <a:p>
            <a:r>
              <a:rPr lang="en-US" altLang="en-US" dirty="0">
                <a:solidFill>
                  <a:srgbClr val="FF0000"/>
                </a:solidFill>
                <a:sym typeface="Wingdings" panose="05000000000000000000" pitchFamily="2" charset="2"/>
              </a:rPr>
              <a:t>Note2, you do not need general speculation to</a:t>
            </a:r>
            <a:br>
              <a:rPr lang="en-US" altLang="en-US" dirty="0">
                <a:solidFill>
                  <a:srgbClr val="FF0000"/>
                </a:solidFill>
                <a:sym typeface="Wingdings" panose="05000000000000000000" pitchFamily="2" charset="2"/>
              </a:rPr>
            </a:br>
            <a:r>
              <a:rPr lang="en-US" altLang="en-US" dirty="0">
                <a:solidFill>
                  <a:srgbClr val="FF0000"/>
                </a:solidFill>
                <a:sym typeface="Wingdings" panose="05000000000000000000" pitchFamily="2" charset="2"/>
              </a:rPr>
              <a:t>remove edges from 26 and 46 since integer</a:t>
            </a:r>
            <a:br>
              <a:rPr lang="en-US" altLang="en-US" dirty="0">
                <a:solidFill>
                  <a:srgbClr val="FF0000"/>
                </a:solidFill>
                <a:sym typeface="Wingdings" panose="05000000000000000000" pitchFamily="2" charset="2"/>
              </a:rPr>
            </a:br>
            <a:r>
              <a:rPr lang="en-US" altLang="en-US" dirty="0">
                <a:solidFill>
                  <a:srgbClr val="FF0000"/>
                </a:solidFill>
                <a:sym typeface="Wingdings" panose="05000000000000000000" pitchFamily="2" charset="2"/>
              </a:rPr>
              <a:t>subtract never causes exception.</a:t>
            </a:r>
            <a:endParaRPr lang="en-US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1776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Change Focus to Scheduling Loops</a:t>
            </a:r>
          </a:p>
        </p:txBody>
      </p:sp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1066800" y="3578225"/>
            <a:ext cx="20637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for (j=0; j&lt;100; j++)</a:t>
            </a:r>
          </a:p>
          <a:p>
            <a:r>
              <a:rPr lang="en-US" altLang="en-US"/>
              <a:t>    b[j] = a[j] * 26</a:t>
            </a:r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5165725" y="2019300"/>
            <a:ext cx="2232025" cy="3387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r1 = _a</a:t>
            </a:r>
          </a:p>
          <a:p>
            <a:r>
              <a:rPr lang="en-US" altLang="en-US"/>
              <a:t>r2 = _b</a:t>
            </a:r>
          </a:p>
          <a:p>
            <a:r>
              <a:rPr lang="en-US" altLang="en-US"/>
              <a:t>r9 = r1 * 4</a:t>
            </a:r>
          </a:p>
          <a:p>
            <a:endParaRPr lang="en-US" altLang="en-US"/>
          </a:p>
          <a:p>
            <a:endParaRPr lang="en-US" altLang="en-US"/>
          </a:p>
          <a:p>
            <a:r>
              <a:rPr lang="en-US" altLang="en-US"/>
              <a:t>1: r3 = load(r1)</a:t>
            </a:r>
          </a:p>
          <a:p>
            <a:r>
              <a:rPr lang="en-US" altLang="en-US"/>
              <a:t>2: r4 = r3 * 26</a:t>
            </a:r>
          </a:p>
          <a:p>
            <a:r>
              <a:rPr lang="en-US" altLang="en-US"/>
              <a:t>3: store (r2, r4)</a:t>
            </a:r>
          </a:p>
          <a:p>
            <a:r>
              <a:rPr lang="en-US" altLang="en-US"/>
              <a:t>4: r1 = r1 + 4</a:t>
            </a:r>
          </a:p>
          <a:p>
            <a:r>
              <a:rPr lang="en-US" altLang="en-US"/>
              <a:t>5: r2 = r2 + 4</a:t>
            </a:r>
          </a:p>
          <a:p>
            <a:r>
              <a:rPr lang="en-US" altLang="en-US"/>
              <a:t>6: p1 = cmpp (r1 &lt; r9)</a:t>
            </a:r>
          </a:p>
          <a:p>
            <a:r>
              <a:rPr lang="en-US" altLang="en-US"/>
              <a:t>7: brct p1 Loop</a:t>
            </a:r>
          </a:p>
        </p:txBody>
      </p:sp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4419600" y="3349625"/>
            <a:ext cx="730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Loop:</a:t>
            </a:r>
          </a:p>
        </p:txBody>
      </p:sp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5105400" y="3352800"/>
            <a:ext cx="2438400" cy="2057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0487" name="Line 7"/>
          <p:cNvSpPr>
            <a:spLocks noChangeShapeType="1"/>
          </p:cNvSpPr>
          <p:nvPr/>
        </p:nvSpPr>
        <p:spPr bwMode="auto">
          <a:xfrm>
            <a:off x="6248400" y="54102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8" name="Line 8"/>
          <p:cNvSpPr>
            <a:spLocks noChangeShapeType="1"/>
          </p:cNvSpPr>
          <p:nvPr/>
        </p:nvSpPr>
        <p:spPr bwMode="auto">
          <a:xfrm flipH="1">
            <a:off x="4191000" y="5638800"/>
            <a:ext cx="2057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9" name="Line 9"/>
          <p:cNvSpPr>
            <a:spLocks noChangeShapeType="1"/>
          </p:cNvSpPr>
          <p:nvPr/>
        </p:nvSpPr>
        <p:spPr bwMode="auto">
          <a:xfrm>
            <a:off x="4191000" y="3124200"/>
            <a:ext cx="1981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0" name="Line 10"/>
          <p:cNvSpPr>
            <a:spLocks noChangeShapeType="1"/>
          </p:cNvSpPr>
          <p:nvPr/>
        </p:nvSpPr>
        <p:spPr bwMode="auto">
          <a:xfrm flipV="1">
            <a:off x="4191000" y="3124200"/>
            <a:ext cx="0" cy="2514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1" name="Rectangle 11"/>
          <p:cNvSpPr>
            <a:spLocks noChangeArrowheads="1"/>
          </p:cNvSpPr>
          <p:nvPr/>
        </p:nvSpPr>
        <p:spPr bwMode="auto">
          <a:xfrm>
            <a:off x="5105400" y="1981200"/>
            <a:ext cx="2438400" cy="914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0492" name="Line 12"/>
          <p:cNvSpPr>
            <a:spLocks noChangeShapeType="1"/>
          </p:cNvSpPr>
          <p:nvPr/>
        </p:nvSpPr>
        <p:spPr bwMode="auto">
          <a:xfrm>
            <a:off x="6172200" y="28956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3" name="AutoShape 13"/>
          <p:cNvSpPr>
            <a:spLocks noChangeArrowheads="1"/>
          </p:cNvSpPr>
          <p:nvPr/>
        </p:nvSpPr>
        <p:spPr bwMode="auto">
          <a:xfrm>
            <a:off x="3429000" y="3657600"/>
            <a:ext cx="381000" cy="5334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0494" name="Text Box 14"/>
          <p:cNvSpPr txBox="1">
            <a:spLocks noChangeArrowheads="1"/>
          </p:cNvSpPr>
          <p:nvPr/>
        </p:nvSpPr>
        <p:spPr bwMode="auto">
          <a:xfrm>
            <a:off x="762000" y="1673225"/>
            <a:ext cx="2946400" cy="1465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Most of program execution</a:t>
            </a:r>
          </a:p>
          <a:p>
            <a:r>
              <a:rPr lang="en-US" altLang="en-US">
                <a:solidFill>
                  <a:schemeClr val="tx1"/>
                </a:solidFill>
              </a:rPr>
              <a:t>time is spent in loops</a:t>
            </a:r>
          </a:p>
          <a:p>
            <a:endParaRPr lang="en-US" altLang="en-US">
              <a:solidFill>
                <a:schemeClr val="tx1"/>
              </a:solidFill>
            </a:endParaRPr>
          </a:p>
          <a:p>
            <a:r>
              <a:rPr lang="en-US" altLang="en-US">
                <a:solidFill>
                  <a:schemeClr val="tx1"/>
                </a:solidFill>
              </a:rPr>
              <a:t>Problem:  How do we achieve</a:t>
            </a:r>
          </a:p>
          <a:p>
            <a:r>
              <a:rPr lang="en-US" altLang="en-US">
                <a:solidFill>
                  <a:schemeClr val="tx1"/>
                </a:solidFill>
              </a:rPr>
              <a:t>compact schedules for loops</a:t>
            </a:r>
          </a:p>
        </p:txBody>
      </p:sp>
    </p:spTree>
    <p:extLst>
      <p:ext uri="{BB962C8B-B14F-4D97-AF65-F5344CB8AC3E}">
        <p14:creationId xmlns:p14="http://schemas.microsoft.com/office/powerpoint/2010/main" val="15810721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8001000" cy="615950"/>
          </a:xfrm>
        </p:spPr>
        <p:txBody>
          <a:bodyPr/>
          <a:lstStyle/>
          <a:p>
            <a:r>
              <a:rPr lang="en-US" altLang="en-US" smtClean="0"/>
              <a:t>Basic Approach – List Schedule the Loop Body</a:t>
            </a:r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1981200" y="2286000"/>
            <a:ext cx="838200" cy="5334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</a:t>
            </a: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3200400" y="2286000"/>
            <a:ext cx="838200" cy="5334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2</a:t>
            </a:r>
          </a:p>
        </p:txBody>
      </p:sp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4419600" y="2286000"/>
            <a:ext cx="838200" cy="5334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3</a:t>
            </a:r>
          </a:p>
        </p:txBody>
      </p:sp>
      <p:sp>
        <p:nvSpPr>
          <p:cNvPr id="21510" name="Rectangle 6"/>
          <p:cNvSpPr>
            <a:spLocks noChangeArrowheads="1"/>
          </p:cNvSpPr>
          <p:nvPr/>
        </p:nvSpPr>
        <p:spPr bwMode="auto">
          <a:xfrm>
            <a:off x="7848600" y="2286000"/>
            <a:ext cx="838200" cy="5334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n</a:t>
            </a:r>
          </a:p>
        </p:txBody>
      </p:sp>
      <p:sp>
        <p:nvSpPr>
          <p:cNvPr id="21511" name="Oval 7"/>
          <p:cNvSpPr>
            <a:spLocks noChangeArrowheads="1"/>
          </p:cNvSpPr>
          <p:nvPr/>
        </p:nvSpPr>
        <p:spPr bwMode="auto">
          <a:xfrm>
            <a:off x="5943600" y="2514600"/>
            <a:ext cx="76200" cy="762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1512" name="Oval 8"/>
          <p:cNvSpPr>
            <a:spLocks noChangeArrowheads="1"/>
          </p:cNvSpPr>
          <p:nvPr/>
        </p:nvSpPr>
        <p:spPr bwMode="auto">
          <a:xfrm>
            <a:off x="6172200" y="2514600"/>
            <a:ext cx="76200" cy="762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1513" name="Oval 9"/>
          <p:cNvSpPr>
            <a:spLocks noChangeArrowheads="1"/>
          </p:cNvSpPr>
          <p:nvPr/>
        </p:nvSpPr>
        <p:spPr bwMode="auto">
          <a:xfrm>
            <a:off x="6400800" y="2514600"/>
            <a:ext cx="76200" cy="762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1514" name="Text Box 10"/>
          <p:cNvSpPr txBox="1">
            <a:spLocks noChangeArrowheads="1"/>
          </p:cNvSpPr>
          <p:nvPr/>
        </p:nvSpPr>
        <p:spPr bwMode="auto">
          <a:xfrm>
            <a:off x="609600" y="2359025"/>
            <a:ext cx="958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Iteration</a:t>
            </a:r>
          </a:p>
        </p:txBody>
      </p:sp>
      <p:sp>
        <p:nvSpPr>
          <p:cNvPr id="21515" name="Line 11"/>
          <p:cNvSpPr>
            <a:spLocks noChangeShapeType="1"/>
          </p:cNvSpPr>
          <p:nvPr/>
        </p:nvSpPr>
        <p:spPr bwMode="auto">
          <a:xfrm>
            <a:off x="2133600" y="1828800"/>
            <a:ext cx="2438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6" name="Text Box 12"/>
          <p:cNvSpPr txBox="1">
            <a:spLocks noChangeArrowheads="1"/>
          </p:cNvSpPr>
          <p:nvPr/>
        </p:nvSpPr>
        <p:spPr bwMode="auto">
          <a:xfrm>
            <a:off x="2193925" y="1485900"/>
            <a:ext cx="590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time</a:t>
            </a:r>
          </a:p>
        </p:txBody>
      </p:sp>
      <p:sp>
        <p:nvSpPr>
          <p:cNvPr id="21517" name="Text Box 13"/>
          <p:cNvSpPr txBox="1">
            <a:spLocks noChangeArrowheads="1"/>
          </p:cNvSpPr>
          <p:nvPr/>
        </p:nvSpPr>
        <p:spPr bwMode="auto">
          <a:xfrm>
            <a:off x="4267200" y="3144838"/>
            <a:ext cx="3917950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Schedule each iteration</a:t>
            </a:r>
          </a:p>
          <a:p>
            <a:r>
              <a:rPr lang="en-US" altLang="en-US" sz="1600">
                <a:solidFill>
                  <a:schemeClr val="tx1"/>
                </a:solidFill>
              </a:rPr>
              <a:t>resources: 4 issue, 2 alu, 1 mem, 1 br</a:t>
            </a:r>
          </a:p>
          <a:p>
            <a:r>
              <a:rPr lang="en-US" altLang="en-US" sz="1600">
                <a:solidFill>
                  <a:schemeClr val="tx1"/>
                </a:solidFill>
              </a:rPr>
              <a:t>latencies: add=1, mpy=3, ld = 2, st = 1, br = 1</a:t>
            </a:r>
          </a:p>
        </p:txBody>
      </p:sp>
      <p:sp>
        <p:nvSpPr>
          <p:cNvPr id="21518" name="Text Box 14"/>
          <p:cNvSpPr txBox="1">
            <a:spLocks noChangeArrowheads="1"/>
          </p:cNvSpPr>
          <p:nvPr/>
        </p:nvSpPr>
        <p:spPr bwMode="auto">
          <a:xfrm>
            <a:off x="4648200" y="4035425"/>
            <a:ext cx="1670050" cy="2014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time	ops</a:t>
            </a:r>
          </a:p>
          <a:p>
            <a:r>
              <a:rPr lang="en-US" altLang="en-US"/>
              <a:t>0	1, 4</a:t>
            </a:r>
          </a:p>
          <a:p>
            <a:r>
              <a:rPr lang="en-US" altLang="en-US"/>
              <a:t>1	6</a:t>
            </a:r>
          </a:p>
          <a:p>
            <a:r>
              <a:rPr lang="en-US" altLang="en-US"/>
              <a:t>2	2</a:t>
            </a:r>
          </a:p>
          <a:p>
            <a:r>
              <a:rPr lang="en-US" altLang="en-US"/>
              <a:t>3	-</a:t>
            </a:r>
          </a:p>
          <a:p>
            <a:r>
              <a:rPr lang="en-US" altLang="en-US"/>
              <a:t>4	-</a:t>
            </a:r>
          </a:p>
          <a:p>
            <a:r>
              <a:rPr lang="en-US" altLang="en-US"/>
              <a:t>5	3, 5, 7</a:t>
            </a:r>
          </a:p>
        </p:txBody>
      </p:sp>
      <p:sp>
        <p:nvSpPr>
          <p:cNvPr id="21519" name="Text Box 15"/>
          <p:cNvSpPr txBox="1">
            <a:spLocks noChangeArrowheads="1"/>
          </p:cNvSpPr>
          <p:nvPr/>
        </p:nvSpPr>
        <p:spPr bwMode="auto">
          <a:xfrm>
            <a:off x="1143000" y="4035425"/>
            <a:ext cx="2232025" cy="2014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1: r3 = load(r1)</a:t>
            </a:r>
          </a:p>
          <a:p>
            <a:r>
              <a:rPr lang="en-US" altLang="en-US"/>
              <a:t>2: r4 = r3 * 26</a:t>
            </a:r>
          </a:p>
          <a:p>
            <a:r>
              <a:rPr lang="en-US" altLang="en-US"/>
              <a:t>3: store (r2, r4)</a:t>
            </a:r>
          </a:p>
          <a:p>
            <a:r>
              <a:rPr lang="en-US" altLang="en-US"/>
              <a:t>4: r1 = r1 + 4</a:t>
            </a:r>
          </a:p>
          <a:p>
            <a:r>
              <a:rPr lang="en-US" altLang="en-US"/>
              <a:t>5: r2 = r2 + 4</a:t>
            </a:r>
          </a:p>
          <a:p>
            <a:r>
              <a:rPr lang="en-US" altLang="en-US"/>
              <a:t>6: p1 = cmpp (r1 &lt; r9)</a:t>
            </a:r>
          </a:p>
          <a:p>
            <a:r>
              <a:rPr lang="en-US" altLang="en-US"/>
              <a:t>7: brct p1 Loop</a:t>
            </a:r>
          </a:p>
        </p:txBody>
      </p:sp>
      <p:sp>
        <p:nvSpPr>
          <p:cNvPr id="21520" name="Rectangle 16"/>
          <p:cNvSpPr>
            <a:spLocks noChangeArrowheads="1"/>
          </p:cNvSpPr>
          <p:nvPr/>
        </p:nvSpPr>
        <p:spPr bwMode="auto">
          <a:xfrm>
            <a:off x="1066800" y="3962400"/>
            <a:ext cx="2438400" cy="2057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1521" name="Text Box 17"/>
          <p:cNvSpPr txBox="1">
            <a:spLocks noChangeArrowheads="1"/>
          </p:cNvSpPr>
          <p:nvPr/>
        </p:nvSpPr>
        <p:spPr bwMode="auto">
          <a:xfrm>
            <a:off x="6553200" y="6397625"/>
            <a:ext cx="183038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Total time = 6 * n</a:t>
            </a:r>
          </a:p>
        </p:txBody>
      </p:sp>
    </p:spTree>
    <p:extLst>
      <p:ext uri="{BB962C8B-B14F-4D97-AF65-F5344CB8AC3E}">
        <p14:creationId xmlns:p14="http://schemas.microsoft.com/office/powerpoint/2010/main" val="39604912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Unroll Then Schedule Larger Body</a:t>
            </a:r>
          </a:p>
        </p:txBody>
      </p:sp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1981200" y="2286000"/>
            <a:ext cx="838200" cy="5334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1,2</a:t>
            </a:r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3200400" y="2286000"/>
            <a:ext cx="838200" cy="5334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3,4</a:t>
            </a:r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4419600" y="2286000"/>
            <a:ext cx="838200" cy="5334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5,6</a:t>
            </a:r>
          </a:p>
        </p:txBody>
      </p:sp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7848600" y="2286000"/>
            <a:ext cx="838200" cy="5334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n-1,n</a:t>
            </a:r>
          </a:p>
        </p:txBody>
      </p:sp>
      <p:sp>
        <p:nvSpPr>
          <p:cNvPr id="22535" name="Oval 7"/>
          <p:cNvSpPr>
            <a:spLocks noChangeArrowheads="1"/>
          </p:cNvSpPr>
          <p:nvPr/>
        </p:nvSpPr>
        <p:spPr bwMode="auto">
          <a:xfrm>
            <a:off x="5943600" y="2514600"/>
            <a:ext cx="76200" cy="762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2536" name="Oval 8"/>
          <p:cNvSpPr>
            <a:spLocks noChangeArrowheads="1"/>
          </p:cNvSpPr>
          <p:nvPr/>
        </p:nvSpPr>
        <p:spPr bwMode="auto">
          <a:xfrm>
            <a:off x="6172200" y="2514600"/>
            <a:ext cx="76200" cy="762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2537" name="Oval 9"/>
          <p:cNvSpPr>
            <a:spLocks noChangeArrowheads="1"/>
          </p:cNvSpPr>
          <p:nvPr/>
        </p:nvSpPr>
        <p:spPr bwMode="auto">
          <a:xfrm>
            <a:off x="6400800" y="2514600"/>
            <a:ext cx="76200" cy="762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2538" name="Text Box 10"/>
          <p:cNvSpPr txBox="1">
            <a:spLocks noChangeArrowheads="1"/>
          </p:cNvSpPr>
          <p:nvPr/>
        </p:nvSpPr>
        <p:spPr bwMode="auto">
          <a:xfrm>
            <a:off x="609600" y="2359025"/>
            <a:ext cx="958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Iteration</a:t>
            </a:r>
          </a:p>
        </p:txBody>
      </p:sp>
      <p:sp>
        <p:nvSpPr>
          <p:cNvPr id="22539" name="Line 11"/>
          <p:cNvSpPr>
            <a:spLocks noChangeShapeType="1"/>
          </p:cNvSpPr>
          <p:nvPr/>
        </p:nvSpPr>
        <p:spPr bwMode="auto">
          <a:xfrm>
            <a:off x="2133600" y="1828800"/>
            <a:ext cx="2438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0" name="Text Box 12"/>
          <p:cNvSpPr txBox="1">
            <a:spLocks noChangeArrowheads="1"/>
          </p:cNvSpPr>
          <p:nvPr/>
        </p:nvSpPr>
        <p:spPr bwMode="auto">
          <a:xfrm>
            <a:off x="2193925" y="1485900"/>
            <a:ext cx="590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time</a:t>
            </a:r>
          </a:p>
        </p:txBody>
      </p:sp>
      <p:sp>
        <p:nvSpPr>
          <p:cNvPr id="22541" name="Text Box 13"/>
          <p:cNvSpPr txBox="1">
            <a:spLocks noChangeArrowheads="1"/>
          </p:cNvSpPr>
          <p:nvPr/>
        </p:nvSpPr>
        <p:spPr bwMode="auto">
          <a:xfrm>
            <a:off x="3733800" y="3121025"/>
            <a:ext cx="4789488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Schedule each iteration</a:t>
            </a:r>
          </a:p>
          <a:p>
            <a:r>
              <a:rPr lang="en-US" altLang="en-US" sz="1600">
                <a:solidFill>
                  <a:schemeClr val="tx1"/>
                </a:solidFill>
              </a:rPr>
              <a:t>resources: 4 issue, 2 alu, 1 mem, 1 br</a:t>
            </a:r>
          </a:p>
          <a:p>
            <a:r>
              <a:rPr lang="en-US" altLang="en-US" sz="1600">
                <a:solidFill>
                  <a:schemeClr val="tx1"/>
                </a:solidFill>
              </a:rPr>
              <a:t>latencies: add=1, cmpp = 1, mpy=3, ld = 2, st = 1, br = 1</a:t>
            </a:r>
          </a:p>
        </p:txBody>
      </p:sp>
      <p:sp>
        <p:nvSpPr>
          <p:cNvPr id="22542" name="Text Box 14"/>
          <p:cNvSpPr txBox="1">
            <a:spLocks noChangeArrowheads="1"/>
          </p:cNvSpPr>
          <p:nvPr/>
        </p:nvSpPr>
        <p:spPr bwMode="auto">
          <a:xfrm>
            <a:off x="4648200" y="4035425"/>
            <a:ext cx="1822450" cy="2289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time	ops</a:t>
            </a:r>
          </a:p>
          <a:p>
            <a:r>
              <a:rPr lang="en-US" altLang="en-US"/>
              <a:t>0	1, 4</a:t>
            </a:r>
          </a:p>
          <a:p>
            <a:r>
              <a:rPr lang="en-US" altLang="en-US"/>
              <a:t>1	1’, 6, 4’</a:t>
            </a:r>
          </a:p>
          <a:p>
            <a:r>
              <a:rPr lang="en-US" altLang="en-US"/>
              <a:t>2	2, 6’</a:t>
            </a:r>
          </a:p>
          <a:p>
            <a:r>
              <a:rPr lang="en-US" altLang="en-US"/>
              <a:t>3	2’</a:t>
            </a:r>
          </a:p>
          <a:p>
            <a:r>
              <a:rPr lang="en-US" altLang="en-US"/>
              <a:t>4	-</a:t>
            </a:r>
          </a:p>
          <a:p>
            <a:r>
              <a:rPr lang="en-US" altLang="en-US"/>
              <a:t>5	3, 5, 7</a:t>
            </a:r>
          </a:p>
          <a:p>
            <a:r>
              <a:rPr lang="en-US" altLang="en-US"/>
              <a:t>6	3’,5’,7’</a:t>
            </a:r>
          </a:p>
        </p:txBody>
      </p:sp>
      <p:sp>
        <p:nvSpPr>
          <p:cNvPr id="22543" name="Text Box 15"/>
          <p:cNvSpPr txBox="1">
            <a:spLocks noChangeArrowheads="1"/>
          </p:cNvSpPr>
          <p:nvPr/>
        </p:nvSpPr>
        <p:spPr bwMode="auto">
          <a:xfrm>
            <a:off x="1143000" y="4035425"/>
            <a:ext cx="2232025" cy="2014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1: r3 = load(r1)</a:t>
            </a:r>
          </a:p>
          <a:p>
            <a:r>
              <a:rPr lang="en-US" altLang="en-US"/>
              <a:t>2: r4 = r3 * 26</a:t>
            </a:r>
          </a:p>
          <a:p>
            <a:r>
              <a:rPr lang="en-US" altLang="en-US"/>
              <a:t>3: store (r2, r4)</a:t>
            </a:r>
          </a:p>
          <a:p>
            <a:r>
              <a:rPr lang="en-US" altLang="en-US"/>
              <a:t>4: r1 = r1 + 4</a:t>
            </a:r>
          </a:p>
          <a:p>
            <a:r>
              <a:rPr lang="en-US" altLang="en-US"/>
              <a:t>5: r2 = r2 + 4</a:t>
            </a:r>
          </a:p>
          <a:p>
            <a:r>
              <a:rPr lang="en-US" altLang="en-US"/>
              <a:t>6: p1 = cmpp (r1 &lt; r9)</a:t>
            </a:r>
          </a:p>
          <a:p>
            <a:r>
              <a:rPr lang="en-US" altLang="en-US"/>
              <a:t>7: brct p1 Loop</a:t>
            </a:r>
          </a:p>
        </p:txBody>
      </p:sp>
      <p:sp>
        <p:nvSpPr>
          <p:cNvPr id="22544" name="Rectangle 16"/>
          <p:cNvSpPr>
            <a:spLocks noChangeArrowheads="1"/>
          </p:cNvSpPr>
          <p:nvPr/>
        </p:nvSpPr>
        <p:spPr bwMode="auto">
          <a:xfrm>
            <a:off x="1066800" y="3962400"/>
            <a:ext cx="2438400" cy="2057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2545" name="Text Box 17"/>
          <p:cNvSpPr txBox="1">
            <a:spLocks noChangeArrowheads="1"/>
          </p:cNvSpPr>
          <p:nvPr/>
        </p:nvSpPr>
        <p:spPr bwMode="auto">
          <a:xfrm>
            <a:off x="6553200" y="6397625"/>
            <a:ext cx="200818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Total time = 7 * n/2</a:t>
            </a:r>
          </a:p>
        </p:txBody>
      </p:sp>
    </p:spTree>
    <p:extLst>
      <p:ext uri="{BB962C8B-B14F-4D97-AF65-F5344CB8AC3E}">
        <p14:creationId xmlns:p14="http://schemas.microsoft.com/office/powerpoint/2010/main" val="24699682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Problems With Unrolling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Code bloat</a:t>
            </a:r>
          </a:p>
          <a:p>
            <a:pPr lvl="1"/>
            <a:r>
              <a:rPr lang="en-US" altLang="en-US" smtClean="0"/>
              <a:t>Typical unroll is 4-16x</a:t>
            </a:r>
          </a:p>
          <a:p>
            <a:pPr lvl="1"/>
            <a:r>
              <a:rPr lang="en-US" altLang="en-US" smtClean="0"/>
              <a:t>Use profile statistics to only unroll “important” loops</a:t>
            </a:r>
          </a:p>
          <a:p>
            <a:pPr lvl="1"/>
            <a:r>
              <a:rPr lang="en-US" altLang="en-US" smtClean="0"/>
              <a:t>But still, code grows fast</a:t>
            </a:r>
          </a:p>
          <a:p>
            <a:r>
              <a:rPr lang="en-US" altLang="en-US" smtClean="0"/>
              <a:t>Barrier after across unrolled bodies</a:t>
            </a:r>
          </a:p>
          <a:p>
            <a:pPr lvl="1"/>
            <a:r>
              <a:rPr lang="en-US" altLang="en-US" smtClean="0"/>
              <a:t>I.e., for unroll 2, can only overlap iterations 1 and 2, 3 and 4, …</a:t>
            </a:r>
          </a:p>
          <a:p>
            <a:r>
              <a:rPr lang="en-US" altLang="en-US" smtClean="0"/>
              <a:t>Does this mean unrolling is bad?</a:t>
            </a:r>
          </a:p>
          <a:p>
            <a:pPr lvl="1"/>
            <a:r>
              <a:rPr lang="en-US" altLang="en-US" smtClean="0"/>
              <a:t>No, in some settings its very useful</a:t>
            </a:r>
          </a:p>
          <a:p>
            <a:pPr lvl="2"/>
            <a:r>
              <a:rPr lang="en-US" altLang="en-US" smtClean="0"/>
              <a:t>Low trip count</a:t>
            </a:r>
          </a:p>
          <a:p>
            <a:pPr lvl="2"/>
            <a:r>
              <a:rPr lang="en-US" altLang="en-US" smtClean="0"/>
              <a:t>Lots of branches in the loop body</a:t>
            </a:r>
          </a:p>
          <a:p>
            <a:pPr lvl="1"/>
            <a:r>
              <a:rPr lang="en-US" altLang="en-US" smtClean="0"/>
              <a:t>But, in other settings, there is room for improvement</a:t>
            </a:r>
          </a:p>
        </p:txBody>
      </p:sp>
    </p:spTree>
    <p:extLst>
      <p:ext uri="{BB962C8B-B14F-4D97-AF65-F5344CB8AC3E}">
        <p14:creationId xmlns:p14="http://schemas.microsoft.com/office/powerpoint/2010/main" val="40667050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Overlap Iterations Using Pipelining</a:t>
            </a:r>
          </a:p>
        </p:txBody>
      </p:sp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1981200" y="2286000"/>
            <a:ext cx="838200" cy="5334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</a:t>
            </a:r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3200400" y="2286000"/>
            <a:ext cx="838200" cy="5334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2</a:t>
            </a:r>
          </a:p>
        </p:txBody>
      </p:sp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4419600" y="2286000"/>
            <a:ext cx="838200" cy="5334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3</a:t>
            </a:r>
          </a:p>
        </p:txBody>
      </p:sp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7848600" y="2286000"/>
            <a:ext cx="838200" cy="5334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n</a:t>
            </a:r>
          </a:p>
        </p:txBody>
      </p:sp>
      <p:sp>
        <p:nvSpPr>
          <p:cNvPr id="24583" name="Oval 7"/>
          <p:cNvSpPr>
            <a:spLocks noChangeArrowheads="1"/>
          </p:cNvSpPr>
          <p:nvPr/>
        </p:nvSpPr>
        <p:spPr bwMode="auto">
          <a:xfrm>
            <a:off x="5943600" y="2514600"/>
            <a:ext cx="76200" cy="762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4584" name="Oval 8"/>
          <p:cNvSpPr>
            <a:spLocks noChangeArrowheads="1"/>
          </p:cNvSpPr>
          <p:nvPr/>
        </p:nvSpPr>
        <p:spPr bwMode="auto">
          <a:xfrm>
            <a:off x="6172200" y="2514600"/>
            <a:ext cx="76200" cy="762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4585" name="Oval 9"/>
          <p:cNvSpPr>
            <a:spLocks noChangeArrowheads="1"/>
          </p:cNvSpPr>
          <p:nvPr/>
        </p:nvSpPr>
        <p:spPr bwMode="auto">
          <a:xfrm>
            <a:off x="6400800" y="2514600"/>
            <a:ext cx="76200" cy="762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4586" name="Text Box 10"/>
          <p:cNvSpPr txBox="1">
            <a:spLocks noChangeArrowheads="1"/>
          </p:cNvSpPr>
          <p:nvPr/>
        </p:nvSpPr>
        <p:spPr bwMode="auto">
          <a:xfrm>
            <a:off x="609600" y="2359025"/>
            <a:ext cx="958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Iteration</a:t>
            </a:r>
          </a:p>
        </p:txBody>
      </p:sp>
      <p:sp>
        <p:nvSpPr>
          <p:cNvPr id="24587" name="Line 11"/>
          <p:cNvSpPr>
            <a:spLocks noChangeShapeType="1"/>
          </p:cNvSpPr>
          <p:nvPr/>
        </p:nvSpPr>
        <p:spPr bwMode="auto">
          <a:xfrm>
            <a:off x="2133600" y="1828800"/>
            <a:ext cx="2438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8" name="Text Box 12"/>
          <p:cNvSpPr txBox="1">
            <a:spLocks noChangeArrowheads="1"/>
          </p:cNvSpPr>
          <p:nvPr/>
        </p:nvSpPr>
        <p:spPr bwMode="auto">
          <a:xfrm>
            <a:off x="2193925" y="1485900"/>
            <a:ext cx="590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time</a:t>
            </a:r>
          </a:p>
        </p:txBody>
      </p:sp>
      <p:sp>
        <p:nvSpPr>
          <p:cNvPr id="24589" name="AutoShape 13"/>
          <p:cNvSpPr>
            <a:spLocks noChangeArrowheads="1"/>
          </p:cNvSpPr>
          <p:nvPr/>
        </p:nvSpPr>
        <p:spPr bwMode="auto">
          <a:xfrm>
            <a:off x="4191000" y="3276600"/>
            <a:ext cx="457200" cy="685800"/>
          </a:xfrm>
          <a:prstGeom prst="downArrow">
            <a:avLst>
              <a:gd name="adj1" fmla="val 50000"/>
              <a:gd name="adj2" fmla="val 3750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4590" name="Rectangle 14"/>
          <p:cNvSpPr>
            <a:spLocks noChangeArrowheads="1"/>
          </p:cNvSpPr>
          <p:nvPr/>
        </p:nvSpPr>
        <p:spPr bwMode="auto">
          <a:xfrm>
            <a:off x="1981200" y="6096000"/>
            <a:ext cx="838200" cy="5334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</a:t>
            </a:r>
          </a:p>
        </p:txBody>
      </p:sp>
      <p:sp>
        <p:nvSpPr>
          <p:cNvPr id="24591" name="Rectangle 15"/>
          <p:cNvSpPr>
            <a:spLocks noChangeArrowheads="1"/>
          </p:cNvSpPr>
          <p:nvPr/>
        </p:nvSpPr>
        <p:spPr bwMode="auto">
          <a:xfrm>
            <a:off x="2438400" y="5486400"/>
            <a:ext cx="838200" cy="5334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2</a:t>
            </a:r>
          </a:p>
        </p:txBody>
      </p:sp>
      <p:sp>
        <p:nvSpPr>
          <p:cNvPr id="24592" name="Rectangle 16"/>
          <p:cNvSpPr>
            <a:spLocks noChangeArrowheads="1"/>
          </p:cNvSpPr>
          <p:nvPr/>
        </p:nvSpPr>
        <p:spPr bwMode="auto">
          <a:xfrm>
            <a:off x="2895600" y="4876800"/>
            <a:ext cx="838200" cy="5334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3</a:t>
            </a:r>
          </a:p>
        </p:txBody>
      </p:sp>
      <p:sp>
        <p:nvSpPr>
          <p:cNvPr id="24593" name="Oval 17"/>
          <p:cNvSpPr>
            <a:spLocks noChangeArrowheads="1"/>
          </p:cNvSpPr>
          <p:nvPr/>
        </p:nvSpPr>
        <p:spPr bwMode="auto">
          <a:xfrm>
            <a:off x="3886200" y="4572000"/>
            <a:ext cx="76200" cy="762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4594" name="Oval 18"/>
          <p:cNvSpPr>
            <a:spLocks noChangeArrowheads="1"/>
          </p:cNvSpPr>
          <p:nvPr/>
        </p:nvSpPr>
        <p:spPr bwMode="auto">
          <a:xfrm>
            <a:off x="4114800" y="4572000"/>
            <a:ext cx="76200" cy="762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4595" name="Oval 19"/>
          <p:cNvSpPr>
            <a:spLocks noChangeArrowheads="1"/>
          </p:cNvSpPr>
          <p:nvPr/>
        </p:nvSpPr>
        <p:spPr bwMode="auto">
          <a:xfrm>
            <a:off x="4343400" y="4572000"/>
            <a:ext cx="76200" cy="762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4596" name="Rectangle 20"/>
          <p:cNvSpPr>
            <a:spLocks noChangeArrowheads="1"/>
          </p:cNvSpPr>
          <p:nvPr/>
        </p:nvSpPr>
        <p:spPr bwMode="auto">
          <a:xfrm>
            <a:off x="5029200" y="4114800"/>
            <a:ext cx="838200" cy="5334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n</a:t>
            </a:r>
          </a:p>
        </p:txBody>
      </p:sp>
      <p:sp>
        <p:nvSpPr>
          <p:cNvPr id="24597" name="Text Box 21"/>
          <p:cNvSpPr txBox="1">
            <a:spLocks noChangeArrowheads="1"/>
          </p:cNvSpPr>
          <p:nvPr/>
        </p:nvSpPr>
        <p:spPr bwMode="auto">
          <a:xfrm>
            <a:off x="4495800" y="4800600"/>
            <a:ext cx="4419600" cy="1558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With hardware pipelining, while one instruction is in fetch, another is in decode, another in execute.  Same thing here, multiple iterations are processed simultaneously, with each instruction in a separate stage.  1 iteration still takes the same time, but time to complete n iterations is reduced!</a:t>
            </a:r>
          </a:p>
        </p:txBody>
      </p:sp>
    </p:spTree>
    <p:extLst>
      <p:ext uri="{BB962C8B-B14F-4D97-AF65-F5344CB8AC3E}">
        <p14:creationId xmlns:p14="http://schemas.microsoft.com/office/powerpoint/2010/main" val="26040742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2"/>
          <p:cNvSpPr txBox="1">
            <a:spLocks noChangeArrowheads="1"/>
          </p:cNvSpPr>
          <p:nvPr/>
        </p:nvSpPr>
        <p:spPr bwMode="auto">
          <a:xfrm>
            <a:off x="5181600" y="1825625"/>
            <a:ext cx="2311400" cy="3387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A</a:t>
            </a:r>
          </a:p>
          <a:p>
            <a:r>
              <a:rPr lang="en-US" altLang="en-US"/>
              <a:t>B    A</a:t>
            </a:r>
          </a:p>
          <a:p>
            <a:r>
              <a:rPr lang="en-US" altLang="en-US"/>
              <a:t>C    B    A</a:t>
            </a:r>
          </a:p>
          <a:p>
            <a:endParaRPr lang="en-US" altLang="en-US"/>
          </a:p>
          <a:p>
            <a:r>
              <a:rPr lang="en-US" altLang="en-US"/>
              <a:t>D    C    B    A</a:t>
            </a:r>
          </a:p>
          <a:p>
            <a:r>
              <a:rPr lang="en-US" altLang="en-US"/>
              <a:t>       D    C    B    A</a:t>
            </a:r>
          </a:p>
          <a:p>
            <a:r>
              <a:rPr lang="en-US" altLang="en-US"/>
              <a:t>         …</a:t>
            </a:r>
          </a:p>
          <a:p>
            <a:r>
              <a:rPr lang="en-US" altLang="en-US"/>
              <a:t>              D    C    B    A</a:t>
            </a:r>
          </a:p>
          <a:p>
            <a:endParaRPr lang="en-US" altLang="en-US"/>
          </a:p>
          <a:p>
            <a:r>
              <a:rPr lang="en-US" altLang="en-US"/>
              <a:t>                     D   C     B</a:t>
            </a:r>
          </a:p>
          <a:p>
            <a:r>
              <a:rPr lang="en-US" altLang="en-US"/>
              <a:t>                           D    C</a:t>
            </a:r>
          </a:p>
          <a:p>
            <a:r>
              <a:rPr lang="en-US" altLang="en-US"/>
              <a:t>                                  D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A Software Pipeline</a:t>
            </a:r>
          </a:p>
        </p:txBody>
      </p:sp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2667000" y="3273425"/>
            <a:ext cx="34925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A</a:t>
            </a:r>
          </a:p>
          <a:p>
            <a:r>
              <a:rPr lang="en-US" altLang="en-US"/>
              <a:t>B</a:t>
            </a:r>
          </a:p>
          <a:p>
            <a:r>
              <a:rPr lang="en-US" altLang="en-US"/>
              <a:t>C</a:t>
            </a:r>
          </a:p>
          <a:p>
            <a:r>
              <a:rPr lang="en-US" altLang="en-US"/>
              <a:t>D</a:t>
            </a:r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1143000" y="3502025"/>
            <a:ext cx="11811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Loop body</a:t>
            </a:r>
          </a:p>
          <a:p>
            <a:r>
              <a:rPr lang="en-US" altLang="en-US"/>
              <a:t>with 4 ops</a:t>
            </a:r>
          </a:p>
        </p:txBody>
      </p:sp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2590800" y="3276600"/>
            <a:ext cx="457200" cy="1219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6631" name="Line 7"/>
          <p:cNvSpPr>
            <a:spLocks noChangeShapeType="1"/>
          </p:cNvSpPr>
          <p:nvPr/>
        </p:nvSpPr>
        <p:spPr bwMode="auto">
          <a:xfrm>
            <a:off x="5791200" y="4267200"/>
            <a:ext cx="1828800" cy="12192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2" name="Line 8"/>
          <p:cNvSpPr>
            <a:spLocks noChangeShapeType="1"/>
          </p:cNvSpPr>
          <p:nvPr/>
        </p:nvSpPr>
        <p:spPr bwMode="auto">
          <a:xfrm flipV="1">
            <a:off x="7620000" y="4267200"/>
            <a:ext cx="0" cy="12192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3" name="Line 9"/>
          <p:cNvSpPr>
            <a:spLocks noChangeShapeType="1"/>
          </p:cNvSpPr>
          <p:nvPr/>
        </p:nvSpPr>
        <p:spPr bwMode="auto">
          <a:xfrm flipH="1">
            <a:off x="5791200" y="4267200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4" name="Line 10"/>
          <p:cNvSpPr>
            <a:spLocks noChangeShapeType="1"/>
          </p:cNvSpPr>
          <p:nvPr/>
        </p:nvSpPr>
        <p:spPr bwMode="auto">
          <a:xfrm>
            <a:off x="5105400" y="1676400"/>
            <a:ext cx="1676400" cy="10668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5" name="Line 11"/>
          <p:cNvSpPr>
            <a:spLocks noChangeShapeType="1"/>
          </p:cNvSpPr>
          <p:nvPr/>
        </p:nvSpPr>
        <p:spPr bwMode="auto">
          <a:xfrm flipV="1">
            <a:off x="5105400" y="1676400"/>
            <a:ext cx="0" cy="10668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6" name="Line 12"/>
          <p:cNvSpPr>
            <a:spLocks noChangeShapeType="1"/>
          </p:cNvSpPr>
          <p:nvPr/>
        </p:nvSpPr>
        <p:spPr bwMode="auto">
          <a:xfrm flipH="1">
            <a:off x="5105400" y="2743200"/>
            <a:ext cx="16764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7" name="Rectangle 13"/>
          <p:cNvSpPr>
            <a:spLocks noChangeArrowheads="1"/>
          </p:cNvSpPr>
          <p:nvPr/>
        </p:nvSpPr>
        <p:spPr bwMode="auto">
          <a:xfrm>
            <a:off x="5181600" y="2895600"/>
            <a:ext cx="2438400" cy="1219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6638" name="Text Box 14"/>
          <p:cNvSpPr txBox="1">
            <a:spLocks noChangeArrowheads="1"/>
          </p:cNvSpPr>
          <p:nvPr/>
        </p:nvSpPr>
        <p:spPr bwMode="auto">
          <a:xfrm>
            <a:off x="7848600" y="1749425"/>
            <a:ext cx="114300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Prologue -</a:t>
            </a:r>
          </a:p>
          <a:p>
            <a:r>
              <a:rPr lang="en-US" altLang="en-US">
                <a:solidFill>
                  <a:schemeClr val="tx1"/>
                </a:solidFill>
              </a:rPr>
              <a:t>fill the</a:t>
            </a:r>
          </a:p>
          <a:p>
            <a:r>
              <a:rPr lang="en-US" altLang="en-US">
                <a:solidFill>
                  <a:schemeClr val="tx1"/>
                </a:solidFill>
              </a:rPr>
              <a:t>pipe</a:t>
            </a:r>
          </a:p>
        </p:txBody>
      </p:sp>
      <p:sp>
        <p:nvSpPr>
          <p:cNvPr id="26639" name="Text Box 15"/>
          <p:cNvSpPr txBox="1">
            <a:spLocks noChangeArrowheads="1"/>
          </p:cNvSpPr>
          <p:nvPr/>
        </p:nvSpPr>
        <p:spPr bwMode="auto">
          <a:xfrm>
            <a:off x="7772400" y="4340225"/>
            <a:ext cx="114300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Epilogue -</a:t>
            </a:r>
          </a:p>
          <a:p>
            <a:r>
              <a:rPr lang="en-US" altLang="en-US">
                <a:solidFill>
                  <a:schemeClr val="tx1"/>
                </a:solidFill>
              </a:rPr>
              <a:t>drain the</a:t>
            </a:r>
          </a:p>
          <a:p>
            <a:r>
              <a:rPr lang="en-US" altLang="en-US">
                <a:solidFill>
                  <a:schemeClr val="tx1"/>
                </a:solidFill>
              </a:rPr>
              <a:t>pipe</a:t>
            </a:r>
          </a:p>
        </p:txBody>
      </p:sp>
      <p:sp>
        <p:nvSpPr>
          <p:cNvPr id="26640" name="Text Box 16"/>
          <p:cNvSpPr txBox="1">
            <a:spLocks noChangeArrowheads="1"/>
          </p:cNvSpPr>
          <p:nvPr/>
        </p:nvSpPr>
        <p:spPr bwMode="auto">
          <a:xfrm>
            <a:off x="7848600" y="3121025"/>
            <a:ext cx="97790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Kernel –</a:t>
            </a:r>
          </a:p>
          <a:p>
            <a:r>
              <a:rPr lang="en-US" altLang="en-US">
                <a:solidFill>
                  <a:schemeClr val="tx1"/>
                </a:solidFill>
              </a:rPr>
              <a:t>steady</a:t>
            </a:r>
          </a:p>
          <a:p>
            <a:r>
              <a:rPr lang="en-US" altLang="en-US">
                <a:solidFill>
                  <a:schemeClr val="tx1"/>
                </a:solidFill>
              </a:rPr>
              <a:t>state</a:t>
            </a:r>
          </a:p>
        </p:txBody>
      </p:sp>
      <p:sp>
        <p:nvSpPr>
          <p:cNvPr id="26641" name="Line 17"/>
          <p:cNvSpPr>
            <a:spLocks noChangeShapeType="1"/>
          </p:cNvSpPr>
          <p:nvPr/>
        </p:nvSpPr>
        <p:spPr bwMode="auto">
          <a:xfrm>
            <a:off x="4724400" y="1676400"/>
            <a:ext cx="0" cy="1371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2" name="Text Box 18"/>
          <p:cNvSpPr txBox="1">
            <a:spLocks noChangeArrowheads="1"/>
          </p:cNvSpPr>
          <p:nvPr/>
        </p:nvSpPr>
        <p:spPr bwMode="auto">
          <a:xfrm>
            <a:off x="4038600" y="1597025"/>
            <a:ext cx="590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time</a:t>
            </a:r>
          </a:p>
        </p:txBody>
      </p:sp>
      <p:sp>
        <p:nvSpPr>
          <p:cNvPr id="26643" name="AutoShape 19"/>
          <p:cNvSpPr>
            <a:spLocks noChangeArrowheads="1"/>
          </p:cNvSpPr>
          <p:nvPr/>
        </p:nvSpPr>
        <p:spPr bwMode="auto">
          <a:xfrm>
            <a:off x="3581400" y="3505200"/>
            <a:ext cx="685800" cy="6858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6644" name="Text Box 20"/>
          <p:cNvSpPr txBox="1">
            <a:spLocks noChangeArrowheads="1"/>
          </p:cNvSpPr>
          <p:nvPr/>
        </p:nvSpPr>
        <p:spPr bwMode="auto">
          <a:xfrm>
            <a:off x="3429000" y="5407025"/>
            <a:ext cx="389255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Steady state: 4 iterations executed</a:t>
            </a:r>
          </a:p>
          <a:p>
            <a:r>
              <a:rPr lang="en-US" altLang="en-US">
                <a:solidFill>
                  <a:schemeClr val="tx1"/>
                </a:solidFill>
              </a:rPr>
              <a:t>simultaneously, 1 operation from each</a:t>
            </a:r>
          </a:p>
          <a:p>
            <a:r>
              <a:rPr lang="en-US" altLang="en-US">
                <a:solidFill>
                  <a:schemeClr val="tx1"/>
                </a:solidFill>
              </a:rPr>
              <a:t>iteration.  Every cycle, an iteration starts</a:t>
            </a:r>
          </a:p>
          <a:p>
            <a:r>
              <a:rPr lang="en-US" altLang="en-US">
                <a:solidFill>
                  <a:schemeClr val="tx1"/>
                </a:solidFill>
              </a:rPr>
              <a:t>and finishes when the pipe is full</a:t>
            </a:r>
            <a:r>
              <a:rPr lang="en-US" altLang="en-US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057091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Creating Software Pipelines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000" smtClean="0"/>
              <a:t>Lots of software pipelining techniques out there</a:t>
            </a:r>
          </a:p>
          <a:p>
            <a:r>
              <a:rPr lang="en-US" altLang="en-US" sz="2000" smtClean="0"/>
              <a:t>Modulo scheduling</a:t>
            </a:r>
          </a:p>
          <a:p>
            <a:pPr lvl="1"/>
            <a:r>
              <a:rPr lang="en-US" altLang="en-US" sz="1800" smtClean="0"/>
              <a:t>Most widely adopted</a:t>
            </a:r>
          </a:p>
          <a:p>
            <a:pPr lvl="1"/>
            <a:r>
              <a:rPr lang="en-US" altLang="en-US" sz="1800" smtClean="0"/>
              <a:t>Practical to implement, yields good results</a:t>
            </a:r>
          </a:p>
          <a:p>
            <a:r>
              <a:rPr lang="en-US" altLang="en-US" sz="2000" smtClean="0"/>
              <a:t>Conceptual strategy</a:t>
            </a:r>
          </a:p>
          <a:p>
            <a:pPr lvl="1"/>
            <a:r>
              <a:rPr lang="en-US" altLang="en-US" sz="1800" smtClean="0"/>
              <a:t>Unroll the loop completely</a:t>
            </a:r>
          </a:p>
          <a:p>
            <a:pPr lvl="1"/>
            <a:r>
              <a:rPr lang="en-US" altLang="en-US" sz="1800" smtClean="0"/>
              <a:t>Then, schedule the code completely with 2 constraints</a:t>
            </a:r>
          </a:p>
          <a:p>
            <a:pPr lvl="2"/>
            <a:r>
              <a:rPr lang="en-US" altLang="en-US" sz="1600" smtClean="0"/>
              <a:t>All iteration bodies have identical schedules</a:t>
            </a:r>
          </a:p>
          <a:p>
            <a:pPr lvl="2"/>
            <a:r>
              <a:rPr lang="en-US" altLang="en-US" sz="1600" smtClean="0"/>
              <a:t>Each iteration is scheduled to start some fixed number of cycles later than the previous iteration</a:t>
            </a:r>
          </a:p>
          <a:p>
            <a:pPr lvl="1"/>
            <a:r>
              <a:rPr lang="en-US" altLang="en-US" sz="1800" u="sng" smtClean="0"/>
              <a:t>Initiation Interval</a:t>
            </a:r>
            <a:r>
              <a:rPr lang="en-US" altLang="en-US" sz="1800" smtClean="0"/>
              <a:t> (II) = fixed delay between the start of successive iterations</a:t>
            </a:r>
          </a:p>
          <a:p>
            <a:pPr lvl="1"/>
            <a:r>
              <a:rPr lang="en-US" altLang="en-US" sz="1800" smtClean="0"/>
              <a:t>Given the 2 constraints, the unrolled schedule is repetitive (kernel) except the portion at the beginning (prologue) and end (epilogue)</a:t>
            </a:r>
          </a:p>
          <a:p>
            <a:pPr lvl="2"/>
            <a:r>
              <a:rPr lang="en-US" altLang="en-US" sz="1600" smtClean="0"/>
              <a:t>Kernel can be re-rolled to yield a new loop</a:t>
            </a:r>
          </a:p>
        </p:txBody>
      </p:sp>
    </p:spTree>
    <p:extLst>
      <p:ext uri="{BB962C8B-B14F-4D97-AF65-F5344CB8AC3E}">
        <p14:creationId xmlns:p14="http://schemas.microsoft.com/office/powerpoint/2010/main" val="38856632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Announcements &amp; Reading Material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454150"/>
            <a:ext cx="8229600" cy="5216525"/>
          </a:xfrm>
        </p:spPr>
        <p:txBody>
          <a:bodyPr/>
          <a:lstStyle/>
          <a:p>
            <a:r>
              <a:rPr lang="en-US" altLang="en-US" sz="1800" dirty="0" smtClean="0"/>
              <a:t>Homework 2 – Due </a:t>
            </a:r>
            <a:r>
              <a:rPr lang="en-US" altLang="en-US" sz="1800" dirty="0" smtClean="0"/>
              <a:t>Wednesday (Oct 8) midnight</a:t>
            </a:r>
            <a:endParaRPr lang="en-US" altLang="en-US" sz="1800" dirty="0" smtClean="0"/>
          </a:p>
          <a:p>
            <a:r>
              <a:rPr lang="en-US" altLang="en-US" sz="1800" dirty="0" smtClean="0"/>
              <a:t>Project discussion meetings – signup next week, meetings week of Oct </a:t>
            </a:r>
            <a:r>
              <a:rPr lang="en-US" altLang="en-US" sz="1800" dirty="0" smtClean="0"/>
              <a:t>20</a:t>
            </a:r>
            <a:endParaRPr lang="en-US" altLang="en-US" sz="1400" dirty="0" smtClean="0"/>
          </a:p>
          <a:p>
            <a:pPr lvl="1"/>
            <a:r>
              <a:rPr lang="en-US" altLang="en-US" sz="1400" dirty="0" smtClean="0"/>
              <a:t>Each group meets 10 </a:t>
            </a:r>
            <a:r>
              <a:rPr lang="en-US" altLang="en-US" sz="1400" dirty="0" err="1" smtClean="0"/>
              <a:t>mins</a:t>
            </a:r>
            <a:r>
              <a:rPr lang="en-US" altLang="en-US" sz="1400" dirty="0" smtClean="0"/>
              <a:t> with </a:t>
            </a:r>
            <a:r>
              <a:rPr lang="en-US" altLang="en-US" sz="1400" dirty="0" smtClean="0"/>
              <a:t>Naveen, </a:t>
            </a:r>
            <a:r>
              <a:rPr lang="en-US" altLang="en-US" sz="1400" dirty="0" err="1" smtClean="0"/>
              <a:t>Rishika</a:t>
            </a:r>
            <a:r>
              <a:rPr lang="en-US" altLang="en-US" sz="1400" dirty="0" smtClean="0"/>
              <a:t>, </a:t>
            </a:r>
            <a:r>
              <a:rPr lang="en-US" altLang="en-US" sz="1400" dirty="0" smtClean="0"/>
              <a:t>and I</a:t>
            </a:r>
          </a:p>
          <a:p>
            <a:pPr lvl="1"/>
            <a:r>
              <a:rPr lang="en-US" altLang="en-US" sz="1400" dirty="0" smtClean="0"/>
              <a:t>Action items</a:t>
            </a:r>
          </a:p>
          <a:p>
            <a:pPr lvl="2"/>
            <a:r>
              <a:rPr lang="en-US" altLang="en-US" sz="1200" dirty="0" smtClean="0"/>
              <a:t>Need to identify group members</a:t>
            </a:r>
          </a:p>
          <a:p>
            <a:pPr lvl="2"/>
            <a:r>
              <a:rPr lang="en-US" altLang="en-US" sz="1200" dirty="0" smtClean="0"/>
              <a:t>Use piazza to recruit additional group members or express your availability</a:t>
            </a:r>
          </a:p>
          <a:p>
            <a:pPr lvl="2"/>
            <a:r>
              <a:rPr lang="en-US" altLang="en-US" sz="1200" dirty="0" smtClean="0"/>
              <a:t>Think about project areas that you want to work on</a:t>
            </a:r>
          </a:p>
          <a:p>
            <a:r>
              <a:rPr lang="en-US" altLang="en-US" sz="1800" dirty="0" smtClean="0"/>
              <a:t>Today’s class</a:t>
            </a:r>
          </a:p>
          <a:p>
            <a:pPr lvl="1"/>
            <a:r>
              <a:rPr lang="en-US" altLang="en-US" sz="1400" dirty="0" smtClean="0"/>
              <a:t>“</a:t>
            </a:r>
            <a:r>
              <a:rPr lang="en-US" altLang="en-US" sz="1400" dirty="0" smtClean="0">
                <a:solidFill>
                  <a:srgbClr val="000000"/>
                </a:solidFill>
              </a:rPr>
              <a:t>Iterative Modulo Scheduling: An Algorithm for Software Pipelining Loops”, B. Rau, MICRO-27, 1994, pp. 63-74.</a:t>
            </a:r>
          </a:p>
          <a:p>
            <a:r>
              <a:rPr lang="en-US" altLang="en-US" sz="1800" dirty="0" smtClean="0">
                <a:solidFill>
                  <a:srgbClr val="000000"/>
                </a:solidFill>
              </a:rPr>
              <a:t>Next class</a:t>
            </a:r>
          </a:p>
          <a:p>
            <a:pPr lvl="1"/>
            <a:r>
              <a:rPr lang="en-US" sz="1400" dirty="0"/>
              <a:t>“Code Generation Schema for Modulo Scheduled Loops”, B. Rau, M. </a:t>
            </a:r>
            <a:r>
              <a:rPr lang="en-US" sz="1400" dirty="0" err="1"/>
              <a:t>Schlansker</a:t>
            </a:r>
            <a:r>
              <a:rPr lang="en-US" sz="1400" dirty="0"/>
              <a:t>, and P. </a:t>
            </a:r>
            <a:r>
              <a:rPr lang="en-US" sz="1400" dirty="0" err="1"/>
              <a:t>Tirumalai</a:t>
            </a:r>
            <a:r>
              <a:rPr lang="en-US" sz="1400" dirty="0"/>
              <a:t>, MICRO-25, Dec. 1992.</a:t>
            </a:r>
            <a:endParaRPr lang="en-US" altLang="en-US" sz="1600" dirty="0" smtClean="0"/>
          </a:p>
          <a:p>
            <a:pPr lvl="1"/>
            <a:endParaRPr lang="en-US" altLang="en-US" dirty="0" smtClean="0"/>
          </a:p>
          <a:p>
            <a:pPr lvl="1"/>
            <a:endParaRPr lang="en-US" altLang="en-US" dirty="0" smtClean="0"/>
          </a:p>
          <a:p>
            <a:pPr lvl="1"/>
            <a:endParaRPr lang="en-US" altLang="en-US" dirty="0" smtClean="0">
              <a:latin typeface="Arial" panose="020B0604020202020204" pitchFamily="34" charset="0"/>
            </a:endParaRPr>
          </a:p>
          <a:p>
            <a:pPr lvl="1"/>
            <a:endParaRPr lang="en-US" altLang="en-US" dirty="0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Creating Software Pipelines (2)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Create a schedule for 1 iteration of the loop such that when the same schedule is repeated at intervals of II cycles</a:t>
            </a:r>
          </a:p>
          <a:p>
            <a:pPr lvl="1"/>
            <a:r>
              <a:rPr lang="en-US" altLang="en-US" smtClean="0"/>
              <a:t>No intra-iteration dependence is violated</a:t>
            </a:r>
          </a:p>
          <a:p>
            <a:pPr lvl="1"/>
            <a:r>
              <a:rPr lang="en-US" altLang="en-US" smtClean="0"/>
              <a:t>No inter-iteration dependence is violated</a:t>
            </a:r>
          </a:p>
          <a:p>
            <a:pPr lvl="1"/>
            <a:r>
              <a:rPr lang="en-US" altLang="en-US" smtClean="0"/>
              <a:t>No resource conflict arises between operation in same or distinct iterations</a:t>
            </a:r>
          </a:p>
          <a:p>
            <a:r>
              <a:rPr lang="en-US" altLang="en-US" smtClean="0"/>
              <a:t>We will start out assuming Intel Itanium-style hardware support, then remove it later</a:t>
            </a:r>
          </a:p>
          <a:p>
            <a:pPr lvl="1"/>
            <a:r>
              <a:rPr lang="en-US" altLang="en-US" smtClean="0"/>
              <a:t>Rotating registers</a:t>
            </a:r>
          </a:p>
          <a:p>
            <a:pPr lvl="1"/>
            <a:r>
              <a:rPr lang="en-US" altLang="en-US" smtClean="0"/>
              <a:t>Predicates</a:t>
            </a:r>
          </a:p>
          <a:p>
            <a:pPr lvl="1"/>
            <a:r>
              <a:rPr lang="en-US" altLang="en-US" smtClean="0"/>
              <a:t>Software pipeline loop branch</a:t>
            </a:r>
          </a:p>
          <a:p>
            <a:pPr lvl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59321611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Terminology</a:t>
            </a:r>
          </a:p>
        </p:txBody>
      </p:sp>
      <p:sp>
        <p:nvSpPr>
          <p:cNvPr id="32771" name="Rectangle 3"/>
          <p:cNvSpPr>
            <a:spLocks noChangeArrowheads="1"/>
          </p:cNvSpPr>
          <p:nvPr/>
        </p:nvSpPr>
        <p:spPr bwMode="auto">
          <a:xfrm>
            <a:off x="1676400" y="4267200"/>
            <a:ext cx="838200" cy="5334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Iter 1</a:t>
            </a:r>
          </a:p>
        </p:txBody>
      </p:sp>
      <p:sp>
        <p:nvSpPr>
          <p:cNvPr id="32772" name="Rectangle 4"/>
          <p:cNvSpPr>
            <a:spLocks noChangeArrowheads="1"/>
          </p:cNvSpPr>
          <p:nvPr/>
        </p:nvSpPr>
        <p:spPr bwMode="auto">
          <a:xfrm>
            <a:off x="2133600" y="3657600"/>
            <a:ext cx="838200" cy="5334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Iter 2</a:t>
            </a:r>
          </a:p>
        </p:txBody>
      </p:sp>
      <p:sp>
        <p:nvSpPr>
          <p:cNvPr id="32773" name="Rectangle 5"/>
          <p:cNvSpPr>
            <a:spLocks noChangeArrowheads="1"/>
          </p:cNvSpPr>
          <p:nvPr/>
        </p:nvSpPr>
        <p:spPr bwMode="auto">
          <a:xfrm>
            <a:off x="2590800" y="3048000"/>
            <a:ext cx="838200" cy="5334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Iter 3</a:t>
            </a:r>
          </a:p>
        </p:txBody>
      </p:sp>
      <p:sp>
        <p:nvSpPr>
          <p:cNvPr id="32774" name="Line 6"/>
          <p:cNvSpPr>
            <a:spLocks noChangeShapeType="1"/>
          </p:cNvSpPr>
          <p:nvPr/>
        </p:nvSpPr>
        <p:spPr bwMode="auto">
          <a:xfrm>
            <a:off x="1676400" y="4114800"/>
            <a:ext cx="457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5" name="Text Box 7"/>
          <p:cNvSpPr txBox="1">
            <a:spLocks noChangeArrowheads="1"/>
          </p:cNvSpPr>
          <p:nvPr/>
        </p:nvSpPr>
        <p:spPr bwMode="auto">
          <a:xfrm>
            <a:off x="1660525" y="3467100"/>
            <a:ext cx="336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II</a:t>
            </a:r>
          </a:p>
        </p:txBody>
      </p:sp>
      <p:sp>
        <p:nvSpPr>
          <p:cNvPr id="32776" name="Line 8"/>
          <p:cNvSpPr>
            <a:spLocks noChangeShapeType="1"/>
          </p:cNvSpPr>
          <p:nvPr/>
        </p:nvSpPr>
        <p:spPr bwMode="auto">
          <a:xfrm>
            <a:off x="1676400" y="2743200"/>
            <a:ext cx="2438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7" name="Text Box 9"/>
          <p:cNvSpPr txBox="1">
            <a:spLocks noChangeArrowheads="1"/>
          </p:cNvSpPr>
          <p:nvPr/>
        </p:nvSpPr>
        <p:spPr bwMode="auto">
          <a:xfrm>
            <a:off x="1736725" y="2400300"/>
            <a:ext cx="590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time</a:t>
            </a:r>
          </a:p>
        </p:txBody>
      </p:sp>
      <p:sp>
        <p:nvSpPr>
          <p:cNvPr id="32778" name="Text Box 10"/>
          <p:cNvSpPr txBox="1">
            <a:spLocks noChangeArrowheads="1"/>
          </p:cNvSpPr>
          <p:nvPr/>
        </p:nvSpPr>
        <p:spPr bwMode="auto">
          <a:xfrm>
            <a:off x="4572000" y="2057400"/>
            <a:ext cx="4314825" cy="3414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 u="sng">
                <a:solidFill>
                  <a:schemeClr val="tx1"/>
                </a:solidFill>
              </a:rPr>
              <a:t>Initiation Interval</a:t>
            </a:r>
            <a:r>
              <a:rPr lang="en-US" altLang="en-US" sz="2000">
                <a:solidFill>
                  <a:schemeClr val="tx1"/>
                </a:solidFill>
              </a:rPr>
              <a:t> (II) = fixed delay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between the start of successive iterations</a:t>
            </a:r>
            <a:endParaRPr lang="en-US" altLang="en-US"/>
          </a:p>
          <a:p>
            <a:endParaRPr lang="en-US" altLang="en-US"/>
          </a:p>
          <a:p>
            <a:r>
              <a:rPr lang="en-US" altLang="en-US" sz="2000">
                <a:solidFill>
                  <a:schemeClr val="tx1"/>
                </a:solidFill>
              </a:rPr>
              <a:t>Each iteration can be divided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into </a:t>
            </a:r>
            <a:r>
              <a:rPr lang="en-US" altLang="en-US" sz="2000" u="sng">
                <a:solidFill>
                  <a:schemeClr val="tx1"/>
                </a:solidFill>
              </a:rPr>
              <a:t>stages</a:t>
            </a:r>
            <a:r>
              <a:rPr lang="en-US" altLang="en-US" sz="2000">
                <a:solidFill>
                  <a:schemeClr val="tx1"/>
                </a:solidFill>
              </a:rPr>
              <a:t> consisting of II cycles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each</a:t>
            </a:r>
          </a:p>
          <a:p>
            <a:endParaRPr lang="en-US" altLang="en-US" sz="2000">
              <a:solidFill>
                <a:schemeClr val="tx1"/>
              </a:solidFill>
            </a:endParaRPr>
          </a:p>
          <a:p>
            <a:r>
              <a:rPr lang="en-US" altLang="en-US" sz="2000">
                <a:solidFill>
                  <a:schemeClr val="tx1"/>
                </a:solidFill>
              </a:rPr>
              <a:t>Number of stages in 1 iteration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is termed the </a:t>
            </a:r>
            <a:r>
              <a:rPr lang="en-US" altLang="en-US" sz="2000" u="sng">
                <a:solidFill>
                  <a:schemeClr val="tx1"/>
                </a:solidFill>
              </a:rPr>
              <a:t>stage count (SC)</a:t>
            </a:r>
          </a:p>
          <a:p>
            <a:endParaRPr lang="en-US" altLang="en-US" sz="2000" u="sng">
              <a:solidFill>
                <a:schemeClr val="tx1"/>
              </a:solidFill>
            </a:endParaRPr>
          </a:p>
          <a:p>
            <a:r>
              <a:rPr lang="en-US" altLang="en-US" sz="2000">
                <a:solidFill>
                  <a:schemeClr val="tx1"/>
                </a:solidFill>
              </a:rPr>
              <a:t>Takes SC-1 cycles to fill/drain the pipe</a:t>
            </a:r>
          </a:p>
        </p:txBody>
      </p:sp>
      <p:sp>
        <p:nvSpPr>
          <p:cNvPr id="32779" name="Line 11"/>
          <p:cNvSpPr>
            <a:spLocks noChangeShapeType="1"/>
          </p:cNvSpPr>
          <p:nvPr/>
        </p:nvSpPr>
        <p:spPr bwMode="auto">
          <a:xfrm>
            <a:off x="1676400" y="4953000"/>
            <a:ext cx="457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0" name="Line 12"/>
          <p:cNvSpPr>
            <a:spLocks noChangeShapeType="1"/>
          </p:cNvSpPr>
          <p:nvPr/>
        </p:nvSpPr>
        <p:spPr bwMode="auto">
          <a:xfrm>
            <a:off x="2133600" y="4953000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77462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Resource Usage Legality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Need to guarantee that</a:t>
            </a:r>
          </a:p>
          <a:p>
            <a:pPr lvl="1"/>
            <a:r>
              <a:rPr lang="en-US" altLang="en-US" smtClean="0"/>
              <a:t>No resource is used at 2 points in time that are separated by an interval which is a multiple of II</a:t>
            </a:r>
          </a:p>
          <a:p>
            <a:pPr lvl="1"/>
            <a:r>
              <a:rPr lang="en-US" altLang="en-US" smtClean="0"/>
              <a:t>I.E., within a single iteration, the same resource is never used more than 1x at the same time modulo II</a:t>
            </a:r>
          </a:p>
          <a:p>
            <a:pPr lvl="1"/>
            <a:r>
              <a:rPr lang="en-US" altLang="en-US" smtClean="0"/>
              <a:t>Known as </a:t>
            </a:r>
            <a:r>
              <a:rPr lang="en-US" altLang="en-US" u="sng" smtClean="0"/>
              <a:t>modulo constraint</a:t>
            </a:r>
            <a:r>
              <a:rPr lang="en-US" altLang="en-US" smtClean="0"/>
              <a:t>, where the name modulo scheduling comes from</a:t>
            </a:r>
          </a:p>
          <a:p>
            <a:pPr lvl="1"/>
            <a:r>
              <a:rPr lang="en-US" altLang="en-US" u="sng" smtClean="0"/>
              <a:t>Modulo reservation table</a:t>
            </a:r>
            <a:r>
              <a:rPr lang="en-US" altLang="en-US" smtClean="0"/>
              <a:t> solves this problem</a:t>
            </a:r>
          </a:p>
          <a:p>
            <a:pPr lvl="2"/>
            <a:r>
              <a:rPr lang="en-US" altLang="en-US" smtClean="0"/>
              <a:t>To schedule an op at time T needing resource R</a:t>
            </a:r>
          </a:p>
          <a:p>
            <a:pPr lvl="3"/>
            <a:r>
              <a:rPr lang="en-US" altLang="en-US" smtClean="0"/>
              <a:t>The entry for R at T mod II must be free</a:t>
            </a:r>
          </a:p>
          <a:p>
            <a:pPr lvl="2"/>
            <a:r>
              <a:rPr lang="en-US" altLang="en-US" smtClean="0"/>
              <a:t>Mark busy at T mod II if schedule</a:t>
            </a:r>
          </a:p>
          <a:p>
            <a:pPr lvl="1"/>
            <a:endParaRPr lang="en-US" altLang="en-US" smtClean="0"/>
          </a:p>
        </p:txBody>
      </p:sp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5943600" y="5410200"/>
            <a:ext cx="2743200" cy="1295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34821" name="Line 5"/>
          <p:cNvSpPr>
            <a:spLocks noChangeShapeType="1"/>
          </p:cNvSpPr>
          <p:nvPr/>
        </p:nvSpPr>
        <p:spPr bwMode="auto">
          <a:xfrm>
            <a:off x="6400800" y="5410200"/>
            <a:ext cx="0" cy="1295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2" name="Line 6"/>
          <p:cNvSpPr>
            <a:spLocks noChangeShapeType="1"/>
          </p:cNvSpPr>
          <p:nvPr/>
        </p:nvSpPr>
        <p:spPr bwMode="auto">
          <a:xfrm>
            <a:off x="6858000" y="5410200"/>
            <a:ext cx="0" cy="1295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3" name="Line 7"/>
          <p:cNvSpPr>
            <a:spLocks noChangeShapeType="1"/>
          </p:cNvSpPr>
          <p:nvPr/>
        </p:nvSpPr>
        <p:spPr bwMode="auto">
          <a:xfrm>
            <a:off x="7315200" y="5410200"/>
            <a:ext cx="0" cy="1295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4" name="Line 8"/>
          <p:cNvSpPr>
            <a:spLocks noChangeShapeType="1"/>
          </p:cNvSpPr>
          <p:nvPr/>
        </p:nvSpPr>
        <p:spPr bwMode="auto">
          <a:xfrm>
            <a:off x="7772400" y="5410200"/>
            <a:ext cx="0" cy="1295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5" name="Line 9"/>
          <p:cNvSpPr>
            <a:spLocks noChangeShapeType="1"/>
          </p:cNvSpPr>
          <p:nvPr/>
        </p:nvSpPr>
        <p:spPr bwMode="auto">
          <a:xfrm>
            <a:off x="8229600" y="5410200"/>
            <a:ext cx="0" cy="1295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6" name="Line 10"/>
          <p:cNvSpPr>
            <a:spLocks noChangeShapeType="1"/>
          </p:cNvSpPr>
          <p:nvPr/>
        </p:nvSpPr>
        <p:spPr bwMode="auto">
          <a:xfrm>
            <a:off x="5943600" y="5791200"/>
            <a:ext cx="2743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7" name="Line 11"/>
          <p:cNvSpPr>
            <a:spLocks noChangeShapeType="1"/>
          </p:cNvSpPr>
          <p:nvPr/>
        </p:nvSpPr>
        <p:spPr bwMode="auto">
          <a:xfrm>
            <a:off x="5943600" y="6248400"/>
            <a:ext cx="2743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8" name="Text Box 12"/>
          <p:cNvSpPr txBox="1">
            <a:spLocks noChangeArrowheads="1"/>
          </p:cNvSpPr>
          <p:nvPr/>
        </p:nvSpPr>
        <p:spPr bwMode="auto">
          <a:xfrm>
            <a:off x="5562600" y="540702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0</a:t>
            </a:r>
          </a:p>
        </p:txBody>
      </p:sp>
      <p:sp>
        <p:nvSpPr>
          <p:cNvPr id="34829" name="Text Box 13"/>
          <p:cNvSpPr txBox="1">
            <a:spLocks noChangeArrowheads="1"/>
          </p:cNvSpPr>
          <p:nvPr/>
        </p:nvSpPr>
        <p:spPr bwMode="auto">
          <a:xfrm>
            <a:off x="5562600" y="586422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</a:t>
            </a:r>
          </a:p>
        </p:txBody>
      </p:sp>
      <p:sp>
        <p:nvSpPr>
          <p:cNvPr id="34830" name="Text Box 14"/>
          <p:cNvSpPr txBox="1">
            <a:spLocks noChangeArrowheads="1"/>
          </p:cNvSpPr>
          <p:nvPr/>
        </p:nvSpPr>
        <p:spPr bwMode="auto">
          <a:xfrm>
            <a:off x="5562600" y="632142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2</a:t>
            </a:r>
          </a:p>
        </p:txBody>
      </p:sp>
      <p:sp>
        <p:nvSpPr>
          <p:cNvPr id="34831" name="Text Box 15"/>
          <p:cNvSpPr txBox="1">
            <a:spLocks noChangeArrowheads="1"/>
          </p:cNvSpPr>
          <p:nvPr/>
        </p:nvSpPr>
        <p:spPr bwMode="auto">
          <a:xfrm>
            <a:off x="4495800" y="5791200"/>
            <a:ext cx="6937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II = 3</a:t>
            </a:r>
          </a:p>
        </p:txBody>
      </p:sp>
      <p:sp>
        <p:nvSpPr>
          <p:cNvPr id="34832" name="Text Box 16"/>
          <p:cNvSpPr txBox="1">
            <a:spLocks noChangeArrowheads="1"/>
          </p:cNvSpPr>
          <p:nvPr/>
        </p:nvSpPr>
        <p:spPr bwMode="auto">
          <a:xfrm>
            <a:off x="5867400" y="5127625"/>
            <a:ext cx="4905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alu1</a:t>
            </a:r>
          </a:p>
        </p:txBody>
      </p:sp>
      <p:sp>
        <p:nvSpPr>
          <p:cNvPr id="34833" name="Text Box 17"/>
          <p:cNvSpPr txBox="1">
            <a:spLocks noChangeArrowheads="1"/>
          </p:cNvSpPr>
          <p:nvPr/>
        </p:nvSpPr>
        <p:spPr bwMode="auto">
          <a:xfrm>
            <a:off x="6324600" y="5127625"/>
            <a:ext cx="4905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alu2</a:t>
            </a:r>
          </a:p>
        </p:txBody>
      </p:sp>
      <p:sp>
        <p:nvSpPr>
          <p:cNvPr id="34834" name="Text Box 18"/>
          <p:cNvSpPr txBox="1">
            <a:spLocks noChangeArrowheads="1"/>
          </p:cNvSpPr>
          <p:nvPr/>
        </p:nvSpPr>
        <p:spPr bwMode="auto">
          <a:xfrm>
            <a:off x="6781800" y="5127625"/>
            <a:ext cx="5397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mem</a:t>
            </a:r>
          </a:p>
        </p:txBody>
      </p:sp>
      <p:sp>
        <p:nvSpPr>
          <p:cNvPr id="34835" name="Text Box 19"/>
          <p:cNvSpPr txBox="1">
            <a:spLocks noChangeArrowheads="1"/>
          </p:cNvSpPr>
          <p:nvPr/>
        </p:nvSpPr>
        <p:spPr bwMode="auto">
          <a:xfrm>
            <a:off x="7239000" y="5127625"/>
            <a:ext cx="5207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bus0</a:t>
            </a:r>
          </a:p>
        </p:txBody>
      </p:sp>
      <p:sp>
        <p:nvSpPr>
          <p:cNvPr id="34836" name="Text Box 20"/>
          <p:cNvSpPr txBox="1">
            <a:spLocks noChangeArrowheads="1"/>
          </p:cNvSpPr>
          <p:nvPr/>
        </p:nvSpPr>
        <p:spPr bwMode="auto">
          <a:xfrm>
            <a:off x="7696200" y="5127625"/>
            <a:ext cx="5207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bus1</a:t>
            </a:r>
          </a:p>
        </p:txBody>
      </p:sp>
      <p:sp>
        <p:nvSpPr>
          <p:cNvPr id="34837" name="Text Box 21"/>
          <p:cNvSpPr txBox="1">
            <a:spLocks noChangeArrowheads="1"/>
          </p:cNvSpPr>
          <p:nvPr/>
        </p:nvSpPr>
        <p:spPr bwMode="auto">
          <a:xfrm>
            <a:off x="8229600" y="5105400"/>
            <a:ext cx="33178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br</a:t>
            </a:r>
          </a:p>
        </p:txBody>
      </p:sp>
      <p:sp>
        <p:nvSpPr>
          <p:cNvPr id="34838" name="Rectangle 22"/>
          <p:cNvSpPr>
            <a:spLocks noChangeArrowheads="1"/>
          </p:cNvSpPr>
          <p:nvPr/>
        </p:nvSpPr>
        <p:spPr bwMode="auto">
          <a:xfrm>
            <a:off x="8259763" y="5392738"/>
            <a:ext cx="3333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20000"/>
              </a:spcBef>
              <a:buClr>
                <a:srgbClr val="FF0000"/>
              </a:buClr>
              <a:buSzPct val="75000"/>
              <a:buFont typeface="Monotype Sorts" pitchFamily="2" charset="2"/>
              <a:buChar char="v"/>
            </a:pPr>
            <a:endParaRPr lang="en-US" altLang="en-US" sz="20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599236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Dependences in a Loop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90600" y="1641475"/>
            <a:ext cx="4114800" cy="5216525"/>
          </a:xfrm>
        </p:spPr>
        <p:txBody>
          <a:bodyPr/>
          <a:lstStyle/>
          <a:p>
            <a:r>
              <a:rPr lang="en-US" altLang="en-US" sz="2000" smtClean="0"/>
              <a:t>Need worry about 2 kinds</a:t>
            </a:r>
          </a:p>
          <a:p>
            <a:pPr lvl="1"/>
            <a:r>
              <a:rPr lang="en-US" altLang="en-US" sz="1800" smtClean="0"/>
              <a:t>Intra-iteration</a:t>
            </a:r>
          </a:p>
          <a:p>
            <a:pPr lvl="1"/>
            <a:r>
              <a:rPr lang="en-US" altLang="en-US" sz="1800" smtClean="0"/>
              <a:t>Inter-iteration</a:t>
            </a:r>
          </a:p>
          <a:p>
            <a:r>
              <a:rPr lang="en-US" altLang="en-US" sz="2000" smtClean="0"/>
              <a:t>Delay</a:t>
            </a:r>
          </a:p>
          <a:p>
            <a:pPr lvl="1"/>
            <a:r>
              <a:rPr lang="en-US" altLang="en-US" sz="1800" smtClean="0"/>
              <a:t>Minimum time interval between the start of operations</a:t>
            </a:r>
          </a:p>
          <a:p>
            <a:pPr lvl="1"/>
            <a:r>
              <a:rPr lang="en-US" altLang="en-US" sz="1800" smtClean="0"/>
              <a:t>Operation read/write times</a:t>
            </a:r>
          </a:p>
          <a:p>
            <a:r>
              <a:rPr lang="en-US" altLang="en-US" sz="2000" smtClean="0"/>
              <a:t>Distance</a:t>
            </a:r>
          </a:p>
          <a:p>
            <a:pPr lvl="1"/>
            <a:r>
              <a:rPr lang="en-US" altLang="en-US" sz="1800" smtClean="0"/>
              <a:t>Number of iterations separating the 2 operations involved</a:t>
            </a:r>
          </a:p>
          <a:p>
            <a:pPr lvl="1"/>
            <a:r>
              <a:rPr lang="en-US" altLang="en-US" sz="1800" smtClean="0"/>
              <a:t>Distance of 0 means intra-iteration</a:t>
            </a:r>
          </a:p>
          <a:p>
            <a:r>
              <a:rPr lang="en-US" altLang="en-US" sz="2000" smtClean="0"/>
              <a:t>Recurrence manifests itself as a circuit in the dependence graph</a:t>
            </a:r>
          </a:p>
        </p:txBody>
      </p:sp>
      <p:sp>
        <p:nvSpPr>
          <p:cNvPr id="36868" name="Oval 4"/>
          <p:cNvSpPr>
            <a:spLocks noChangeArrowheads="1"/>
          </p:cNvSpPr>
          <p:nvPr/>
        </p:nvSpPr>
        <p:spPr bwMode="auto">
          <a:xfrm>
            <a:off x="6477000" y="23622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</a:t>
            </a:r>
          </a:p>
        </p:txBody>
      </p:sp>
      <p:sp>
        <p:nvSpPr>
          <p:cNvPr id="36869" name="Oval 5"/>
          <p:cNvSpPr>
            <a:spLocks noChangeArrowheads="1"/>
          </p:cNvSpPr>
          <p:nvPr/>
        </p:nvSpPr>
        <p:spPr bwMode="auto">
          <a:xfrm>
            <a:off x="6477000" y="28956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2</a:t>
            </a:r>
          </a:p>
        </p:txBody>
      </p:sp>
      <p:sp>
        <p:nvSpPr>
          <p:cNvPr id="36870" name="Oval 6"/>
          <p:cNvSpPr>
            <a:spLocks noChangeArrowheads="1"/>
          </p:cNvSpPr>
          <p:nvPr/>
        </p:nvSpPr>
        <p:spPr bwMode="auto">
          <a:xfrm>
            <a:off x="6477000" y="40386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4</a:t>
            </a:r>
          </a:p>
        </p:txBody>
      </p:sp>
      <p:sp>
        <p:nvSpPr>
          <p:cNvPr id="36871" name="Oval 7"/>
          <p:cNvSpPr>
            <a:spLocks noChangeArrowheads="1"/>
          </p:cNvSpPr>
          <p:nvPr/>
        </p:nvSpPr>
        <p:spPr bwMode="auto">
          <a:xfrm>
            <a:off x="6477000" y="35052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3</a:t>
            </a:r>
          </a:p>
        </p:txBody>
      </p:sp>
      <p:sp>
        <p:nvSpPr>
          <p:cNvPr id="36872" name="Line 8"/>
          <p:cNvSpPr>
            <a:spLocks noChangeShapeType="1"/>
          </p:cNvSpPr>
          <p:nvPr/>
        </p:nvSpPr>
        <p:spPr bwMode="auto">
          <a:xfrm>
            <a:off x="6629400" y="26670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3" name="Line 9"/>
          <p:cNvSpPr>
            <a:spLocks noChangeShapeType="1"/>
          </p:cNvSpPr>
          <p:nvPr/>
        </p:nvSpPr>
        <p:spPr bwMode="auto">
          <a:xfrm>
            <a:off x="6629400" y="38100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4" name="Freeform 10"/>
          <p:cNvSpPr>
            <a:spLocks/>
          </p:cNvSpPr>
          <p:nvPr/>
        </p:nvSpPr>
        <p:spPr bwMode="auto">
          <a:xfrm>
            <a:off x="6311900" y="2667000"/>
            <a:ext cx="241300" cy="914400"/>
          </a:xfrm>
          <a:custGeom>
            <a:avLst/>
            <a:gdLst>
              <a:gd name="T0" fmla="*/ 2147483646 w 152"/>
              <a:gd name="T1" fmla="*/ 0 h 576"/>
              <a:gd name="T2" fmla="*/ 2147483646 w 152"/>
              <a:gd name="T3" fmla="*/ 2147483646 h 576"/>
              <a:gd name="T4" fmla="*/ 2147483646 w 152"/>
              <a:gd name="T5" fmla="*/ 2147483646 h 576"/>
              <a:gd name="T6" fmla="*/ 2147483646 w 152"/>
              <a:gd name="T7" fmla="*/ 2147483646 h 576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52" h="576">
                <a:moveTo>
                  <a:pt x="152" y="0"/>
                </a:moveTo>
                <a:cubicBezTo>
                  <a:pt x="116" y="64"/>
                  <a:pt x="80" y="128"/>
                  <a:pt x="56" y="192"/>
                </a:cubicBezTo>
                <a:cubicBezTo>
                  <a:pt x="32" y="256"/>
                  <a:pt x="0" y="320"/>
                  <a:pt x="8" y="384"/>
                </a:cubicBezTo>
                <a:cubicBezTo>
                  <a:pt x="16" y="448"/>
                  <a:pt x="88" y="544"/>
                  <a:pt x="104" y="576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5" name="Freeform 11"/>
          <p:cNvSpPr>
            <a:spLocks/>
          </p:cNvSpPr>
          <p:nvPr/>
        </p:nvSpPr>
        <p:spPr bwMode="auto">
          <a:xfrm>
            <a:off x="6705600" y="3200400"/>
            <a:ext cx="241300" cy="914400"/>
          </a:xfrm>
          <a:custGeom>
            <a:avLst/>
            <a:gdLst>
              <a:gd name="T0" fmla="*/ 0 w 152"/>
              <a:gd name="T1" fmla="*/ 0 h 576"/>
              <a:gd name="T2" fmla="*/ 2147483646 w 152"/>
              <a:gd name="T3" fmla="*/ 2147483646 h 576"/>
              <a:gd name="T4" fmla="*/ 2147483646 w 152"/>
              <a:gd name="T5" fmla="*/ 2147483646 h 576"/>
              <a:gd name="T6" fmla="*/ 2147483646 w 152"/>
              <a:gd name="T7" fmla="*/ 2147483646 h 576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52" h="576">
                <a:moveTo>
                  <a:pt x="0" y="0"/>
                </a:moveTo>
                <a:cubicBezTo>
                  <a:pt x="36" y="44"/>
                  <a:pt x="72" y="88"/>
                  <a:pt x="96" y="144"/>
                </a:cubicBezTo>
                <a:cubicBezTo>
                  <a:pt x="120" y="200"/>
                  <a:pt x="152" y="264"/>
                  <a:pt x="144" y="336"/>
                </a:cubicBezTo>
                <a:cubicBezTo>
                  <a:pt x="136" y="408"/>
                  <a:pt x="92" y="492"/>
                  <a:pt x="48" y="576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6" name="Freeform 12"/>
          <p:cNvSpPr>
            <a:spLocks/>
          </p:cNvSpPr>
          <p:nvPr/>
        </p:nvSpPr>
        <p:spPr bwMode="auto">
          <a:xfrm>
            <a:off x="6629400" y="2057400"/>
            <a:ext cx="850900" cy="2489200"/>
          </a:xfrm>
          <a:custGeom>
            <a:avLst/>
            <a:gdLst>
              <a:gd name="T0" fmla="*/ 0 w 536"/>
              <a:gd name="T1" fmla="*/ 2147483646 h 1568"/>
              <a:gd name="T2" fmla="*/ 2147483646 w 536"/>
              <a:gd name="T3" fmla="*/ 2147483646 h 1568"/>
              <a:gd name="T4" fmla="*/ 2147483646 w 536"/>
              <a:gd name="T5" fmla="*/ 2147483646 h 1568"/>
              <a:gd name="T6" fmla="*/ 2147483646 w 536"/>
              <a:gd name="T7" fmla="*/ 2147483646 h 1568"/>
              <a:gd name="T8" fmla="*/ 2147483646 w 536"/>
              <a:gd name="T9" fmla="*/ 2147483646 h 1568"/>
              <a:gd name="T10" fmla="*/ 2147483646 w 536"/>
              <a:gd name="T11" fmla="*/ 2147483646 h 1568"/>
              <a:gd name="T12" fmla="*/ 2147483646 w 536"/>
              <a:gd name="T13" fmla="*/ 0 h 1568"/>
              <a:gd name="T14" fmla="*/ 2147483646 w 536"/>
              <a:gd name="T15" fmla="*/ 2147483646 h 1568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536" h="1568">
                <a:moveTo>
                  <a:pt x="0" y="1440"/>
                </a:moveTo>
                <a:cubicBezTo>
                  <a:pt x="8" y="1480"/>
                  <a:pt x="16" y="1520"/>
                  <a:pt x="48" y="1536"/>
                </a:cubicBezTo>
                <a:cubicBezTo>
                  <a:pt x="80" y="1552"/>
                  <a:pt x="136" y="1568"/>
                  <a:pt x="192" y="1536"/>
                </a:cubicBezTo>
                <a:cubicBezTo>
                  <a:pt x="248" y="1504"/>
                  <a:pt x="328" y="1464"/>
                  <a:pt x="384" y="1344"/>
                </a:cubicBezTo>
                <a:cubicBezTo>
                  <a:pt x="440" y="1224"/>
                  <a:pt x="520" y="1008"/>
                  <a:pt x="528" y="816"/>
                </a:cubicBezTo>
                <a:cubicBezTo>
                  <a:pt x="536" y="624"/>
                  <a:pt x="480" y="328"/>
                  <a:pt x="432" y="192"/>
                </a:cubicBezTo>
                <a:cubicBezTo>
                  <a:pt x="384" y="56"/>
                  <a:pt x="304" y="0"/>
                  <a:pt x="240" y="0"/>
                </a:cubicBezTo>
                <a:cubicBezTo>
                  <a:pt x="176" y="0"/>
                  <a:pt x="112" y="96"/>
                  <a:pt x="48" y="192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7" name="Text Box 13"/>
          <p:cNvSpPr txBox="1">
            <a:spLocks noChangeArrowheads="1"/>
          </p:cNvSpPr>
          <p:nvPr/>
        </p:nvSpPr>
        <p:spPr bwMode="auto">
          <a:xfrm>
            <a:off x="6613525" y="2601913"/>
            <a:ext cx="6064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&lt;1,1&gt;</a:t>
            </a:r>
          </a:p>
        </p:txBody>
      </p:sp>
      <p:sp>
        <p:nvSpPr>
          <p:cNvPr id="36878" name="Text Box 14"/>
          <p:cNvSpPr txBox="1">
            <a:spLocks noChangeArrowheads="1"/>
          </p:cNvSpPr>
          <p:nvPr/>
        </p:nvSpPr>
        <p:spPr bwMode="auto">
          <a:xfrm>
            <a:off x="6781800" y="3273425"/>
            <a:ext cx="6064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&lt;1,0&gt;</a:t>
            </a:r>
          </a:p>
        </p:txBody>
      </p:sp>
      <p:sp>
        <p:nvSpPr>
          <p:cNvPr id="36879" name="Text Box 15"/>
          <p:cNvSpPr txBox="1">
            <a:spLocks noChangeArrowheads="1"/>
          </p:cNvSpPr>
          <p:nvPr/>
        </p:nvSpPr>
        <p:spPr bwMode="auto">
          <a:xfrm>
            <a:off x="7467600" y="3197225"/>
            <a:ext cx="6064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/>
              <a:t>&lt;1,2&gt;</a:t>
            </a:r>
          </a:p>
        </p:txBody>
      </p:sp>
      <p:sp>
        <p:nvSpPr>
          <p:cNvPr id="36880" name="Text Box 16"/>
          <p:cNvSpPr txBox="1">
            <a:spLocks noChangeArrowheads="1"/>
          </p:cNvSpPr>
          <p:nvPr/>
        </p:nvSpPr>
        <p:spPr bwMode="auto">
          <a:xfrm>
            <a:off x="5867400" y="2740025"/>
            <a:ext cx="6064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&lt;1,2&gt;</a:t>
            </a:r>
          </a:p>
        </p:txBody>
      </p:sp>
      <p:sp>
        <p:nvSpPr>
          <p:cNvPr id="36881" name="Text Box 17"/>
          <p:cNvSpPr txBox="1">
            <a:spLocks noChangeArrowheads="1"/>
          </p:cNvSpPr>
          <p:nvPr/>
        </p:nvSpPr>
        <p:spPr bwMode="auto">
          <a:xfrm>
            <a:off x="6019800" y="3730625"/>
            <a:ext cx="6064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&lt;1,0&gt;</a:t>
            </a:r>
          </a:p>
        </p:txBody>
      </p:sp>
      <p:sp>
        <p:nvSpPr>
          <p:cNvPr id="36882" name="Rectangle 18"/>
          <p:cNvSpPr>
            <a:spLocks noChangeArrowheads="1"/>
          </p:cNvSpPr>
          <p:nvPr/>
        </p:nvSpPr>
        <p:spPr bwMode="auto">
          <a:xfrm>
            <a:off x="5867400" y="6016625"/>
            <a:ext cx="18002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&lt;delay, distance&gt;</a:t>
            </a:r>
          </a:p>
        </p:txBody>
      </p:sp>
      <p:sp>
        <p:nvSpPr>
          <p:cNvPr id="36883" name="Rectangle 19"/>
          <p:cNvSpPr>
            <a:spLocks noChangeArrowheads="1"/>
          </p:cNvSpPr>
          <p:nvPr/>
        </p:nvSpPr>
        <p:spPr bwMode="auto">
          <a:xfrm>
            <a:off x="5410200" y="5559425"/>
            <a:ext cx="2667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20000"/>
              </a:spcBef>
              <a:buClr>
                <a:srgbClr val="FF0000"/>
              </a:buClr>
              <a:buSzPct val="75000"/>
              <a:buFont typeface="Monotype Sorts" pitchFamily="2" charset="2"/>
              <a:buNone/>
            </a:pPr>
            <a:r>
              <a:rPr lang="en-US" altLang="en-US">
                <a:solidFill>
                  <a:schemeClr val="tx1"/>
                </a:solidFill>
              </a:rPr>
              <a:t>Edges annotated with tuple</a:t>
            </a:r>
          </a:p>
        </p:txBody>
      </p:sp>
    </p:spTree>
    <p:extLst>
      <p:ext uri="{BB962C8B-B14F-4D97-AF65-F5344CB8AC3E}">
        <p14:creationId xmlns:p14="http://schemas.microsoft.com/office/powerpoint/2010/main" val="328170009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Dynamic Single Assignment (DSA) Form</a:t>
            </a:r>
          </a:p>
        </p:txBody>
      </p:sp>
      <p:sp>
        <p:nvSpPr>
          <p:cNvPr id="38915" name="Text Box 3"/>
          <p:cNvSpPr txBox="1">
            <a:spLocks noChangeArrowheads="1"/>
          </p:cNvSpPr>
          <p:nvPr/>
        </p:nvSpPr>
        <p:spPr bwMode="auto">
          <a:xfrm>
            <a:off x="1524000" y="4568825"/>
            <a:ext cx="2232025" cy="2014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1: r3 = load(r1)</a:t>
            </a:r>
          </a:p>
          <a:p>
            <a:r>
              <a:rPr lang="en-US" altLang="en-US"/>
              <a:t>2: r4 = r3 * 26</a:t>
            </a:r>
          </a:p>
          <a:p>
            <a:r>
              <a:rPr lang="en-US" altLang="en-US"/>
              <a:t>3: store (r2, r4)</a:t>
            </a:r>
          </a:p>
          <a:p>
            <a:r>
              <a:rPr lang="en-US" altLang="en-US"/>
              <a:t>4: r1 = r1 + 4</a:t>
            </a:r>
          </a:p>
          <a:p>
            <a:r>
              <a:rPr lang="en-US" altLang="en-US"/>
              <a:t>5: r2 = r2 + 4</a:t>
            </a:r>
          </a:p>
          <a:p>
            <a:r>
              <a:rPr lang="en-US" altLang="en-US"/>
              <a:t>6: p1 = cmpp (r1 &lt; r9)</a:t>
            </a:r>
          </a:p>
          <a:p>
            <a:r>
              <a:rPr lang="en-US" altLang="en-US"/>
              <a:t>7: brct p1 Loop</a:t>
            </a:r>
          </a:p>
        </p:txBody>
      </p:sp>
      <p:sp>
        <p:nvSpPr>
          <p:cNvPr id="38916" name="Rectangle 4"/>
          <p:cNvSpPr>
            <a:spLocks noChangeArrowheads="1"/>
          </p:cNvSpPr>
          <p:nvPr/>
        </p:nvSpPr>
        <p:spPr bwMode="auto">
          <a:xfrm>
            <a:off x="1447800" y="4495800"/>
            <a:ext cx="2438400" cy="2057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38917" name="Text Box 5"/>
          <p:cNvSpPr txBox="1">
            <a:spLocks noChangeArrowheads="1"/>
          </p:cNvSpPr>
          <p:nvPr/>
        </p:nvSpPr>
        <p:spPr bwMode="auto">
          <a:xfrm>
            <a:off x="990600" y="1597025"/>
            <a:ext cx="7454900" cy="283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Impossible to overlap iterations because each iteration writes to the same </a:t>
            </a:r>
          </a:p>
          <a:p>
            <a:r>
              <a:rPr lang="en-US" altLang="en-US">
                <a:solidFill>
                  <a:schemeClr val="tx1"/>
                </a:solidFill>
              </a:rPr>
              <a:t>register.  So, we’ll have to remove the anti and output dependences.</a:t>
            </a:r>
          </a:p>
          <a:p>
            <a:endParaRPr lang="en-US" altLang="en-US">
              <a:solidFill>
                <a:schemeClr val="tx1"/>
              </a:solidFill>
            </a:endParaRPr>
          </a:p>
          <a:p>
            <a:r>
              <a:rPr lang="en-US" altLang="en-US">
                <a:solidFill>
                  <a:schemeClr val="tx1"/>
                </a:solidFill>
              </a:rPr>
              <a:t>Virtual rotating registers</a:t>
            </a:r>
          </a:p>
          <a:p>
            <a:r>
              <a:rPr lang="en-US" altLang="en-US">
                <a:solidFill>
                  <a:schemeClr val="tx1"/>
                </a:solidFill>
              </a:rPr>
              <a:t>    * Each register is an infinite push down array (</a:t>
            </a:r>
            <a:r>
              <a:rPr lang="en-US" altLang="en-US" u="sng">
                <a:solidFill>
                  <a:schemeClr val="tx1"/>
                </a:solidFill>
              </a:rPr>
              <a:t>Expanded virtual reg or EVR</a:t>
            </a:r>
            <a:r>
              <a:rPr lang="en-US" altLang="en-US">
                <a:solidFill>
                  <a:schemeClr val="tx1"/>
                </a:solidFill>
              </a:rPr>
              <a:t>)</a:t>
            </a:r>
          </a:p>
          <a:p>
            <a:r>
              <a:rPr lang="en-US" altLang="en-US">
                <a:solidFill>
                  <a:schemeClr val="tx1"/>
                </a:solidFill>
              </a:rPr>
              <a:t>    * Write to top element, but can reference any element</a:t>
            </a:r>
          </a:p>
          <a:p>
            <a:r>
              <a:rPr lang="en-US" altLang="en-US">
                <a:solidFill>
                  <a:schemeClr val="tx1"/>
                </a:solidFill>
              </a:rPr>
              <a:t>    * Remap operation slides everything down </a:t>
            </a:r>
            <a:r>
              <a:rPr lang="en-US" altLang="en-US">
                <a:solidFill>
                  <a:schemeClr val="tx1"/>
                </a:solidFill>
                <a:sym typeface="Wingdings" panose="05000000000000000000" pitchFamily="2" charset="2"/>
              </a:rPr>
              <a:t> </a:t>
            </a:r>
            <a:r>
              <a:rPr lang="en-US" altLang="en-US">
                <a:solidFill>
                  <a:schemeClr val="tx1"/>
                </a:solidFill>
              </a:rPr>
              <a:t>r[n] changes to r[n+1]</a:t>
            </a:r>
          </a:p>
          <a:p>
            <a:endParaRPr lang="en-US" altLang="en-US">
              <a:solidFill>
                <a:schemeClr val="tx1"/>
              </a:solidFill>
            </a:endParaRPr>
          </a:p>
          <a:p>
            <a:r>
              <a:rPr lang="en-US" altLang="en-US">
                <a:solidFill>
                  <a:schemeClr val="tx1"/>
                </a:solidFill>
              </a:rPr>
              <a:t>A program is in DSA form if the same virtual register (EVR element) is never</a:t>
            </a:r>
          </a:p>
          <a:p>
            <a:r>
              <a:rPr lang="en-US" altLang="en-US">
                <a:solidFill>
                  <a:schemeClr val="tx1"/>
                </a:solidFill>
              </a:rPr>
              <a:t>assigned to more than 1x on any dynamic execution path</a:t>
            </a:r>
          </a:p>
        </p:txBody>
      </p:sp>
      <p:sp>
        <p:nvSpPr>
          <p:cNvPr id="38918" name="Text Box 6"/>
          <p:cNvSpPr txBox="1">
            <a:spLocks noChangeArrowheads="1"/>
          </p:cNvSpPr>
          <p:nvPr/>
        </p:nvSpPr>
        <p:spPr bwMode="auto">
          <a:xfrm>
            <a:off x="5257800" y="4492625"/>
            <a:ext cx="2917825" cy="2289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1: r3[-1] = load(r1[0])</a:t>
            </a:r>
          </a:p>
          <a:p>
            <a:r>
              <a:rPr lang="en-US" altLang="en-US"/>
              <a:t>2: r4[-1] = r3[-1] * 26</a:t>
            </a:r>
          </a:p>
          <a:p>
            <a:r>
              <a:rPr lang="en-US" altLang="en-US"/>
              <a:t>3: store (r2[0], r4[-1])</a:t>
            </a:r>
          </a:p>
          <a:p>
            <a:r>
              <a:rPr lang="en-US" altLang="en-US"/>
              <a:t>4: r1[-1] = r1[0] + 4</a:t>
            </a:r>
          </a:p>
          <a:p>
            <a:r>
              <a:rPr lang="en-US" altLang="en-US"/>
              <a:t>5: r2[-1] = r2[0] + 4</a:t>
            </a:r>
          </a:p>
          <a:p>
            <a:r>
              <a:rPr lang="en-US" altLang="en-US"/>
              <a:t>6: p1[-1] = cmpp (r1[-1] &lt; r9)</a:t>
            </a:r>
          </a:p>
          <a:p>
            <a:r>
              <a:rPr lang="en-US" altLang="en-US"/>
              <a:t>remap r1, r2, r3, r4, p1</a:t>
            </a:r>
          </a:p>
          <a:p>
            <a:r>
              <a:rPr lang="en-US" altLang="en-US"/>
              <a:t>7: brct p1[-1] Loop</a:t>
            </a:r>
          </a:p>
        </p:txBody>
      </p:sp>
      <p:sp>
        <p:nvSpPr>
          <p:cNvPr id="38919" name="Rectangle 7"/>
          <p:cNvSpPr>
            <a:spLocks noChangeArrowheads="1"/>
          </p:cNvSpPr>
          <p:nvPr/>
        </p:nvSpPr>
        <p:spPr bwMode="auto">
          <a:xfrm>
            <a:off x="5181600" y="4419600"/>
            <a:ext cx="3200400" cy="2362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38920" name="AutoShape 8"/>
          <p:cNvSpPr>
            <a:spLocks noChangeArrowheads="1"/>
          </p:cNvSpPr>
          <p:nvPr/>
        </p:nvSpPr>
        <p:spPr bwMode="auto">
          <a:xfrm>
            <a:off x="4267200" y="5257800"/>
            <a:ext cx="457200" cy="6096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38921" name="Text Box 9"/>
          <p:cNvSpPr txBox="1">
            <a:spLocks noChangeArrowheads="1"/>
          </p:cNvSpPr>
          <p:nvPr/>
        </p:nvSpPr>
        <p:spPr bwMode="auto">
          <a:xfrm>
            <a:off x="4011613" y="5888038"/>
            <a:ext cx="1077912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600">
                <a:solidFill>
                  <a:schemeClr val="tx1"/>
                </a:solidFill>
              </a:rPr>
              <a:t>DSA</a:t>
            </a:r>
          </a:p>
          <a:p>
            <a:pPr algn="ctr"/>
            <a:r>
              <a:rPr lang="en-US" altLang="en-US" sz="1600">
                <a:solidFill>
                  <a:schemeClr val="tx1"/>
                </a:solidFill>
              </a:rPr>
              <a:t>conversion</a:t>
            </a:r>
          </a:p>
        </p:txBody>
      </p:sp>
    </p:spTree>
    <p:extLst>
      <p:ext uri="{BB962C8B-B14F-4D97-AF65-F5344CB8AC3E}">
        <p14:creationId xmlns:p14="http://schemas.microsoft.com/office/powerpoint/2010/main" val="23754870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Physical Realization of EVRs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EVR may contain an unlimited number values</a:t>
            </a:r>
          </a:p>
          <a:p>
            <a:pPr lvl="1"/>
            <a:r>
              <a:rPr lang="en-US" altLang="en-US" smtClean="0"/>
              <a:t>But, only a finite contiguous set of elements of an EVR are ever live at any point in time</a:t>
            </a:r>
          </a:p>
          <a:p>
            <a:pPr lvl="1"/>
            <a:r>
              <a:rPr lang="en-US" altLang="en-US" smtClean="0"/>
              <a:t>These must be given physical registers</a:t>
            </a:r>
          </a:p>
          <a:p>
            <a:r>
              <a:rPr lang="en-US" altLang="en-US" smtClean="0"/>
              <a:t>Conventional register file</a:t>
            </a:r>
          </a:p>
          <a:p>
            <a:pPr lvl="1"/>
            <a:r>
              <a:rPr lang="en-US" altLang="en-US" smtClean="0"/>
              <a:t>Remaps are essentially copies, so each EVR is realized by a set of physical registers and copies are inserted</a:t>
            </a:r>
          </a:p>
          <a:p>
            <a:r>
              <a:rPr lang="en-US" altLang="en-US" smtClean="0"/>
              <a:t>Rotating registers</a:t>
            </a:r>
          </a:p>
          <a:p>
            <a:pPr lvl="1"/>
            <a:r>
              <a:rPr lang="en-US" altLang="en-US" smtClean="0"/>
              <a:t>Direct support for EVRs</a:t>
            </a:r>
          </a:p>
          <a:p>
            <a:pPr lvl="1"/>
            <a:r>
              <a:rPr lang="en-US" altLang="en-US" smtClean="0"/>
              <a:t>No copies needed</a:t>
            </a:r>
          </a:p>
          <a:p>
            <a:pPr lvl="1"/>
            <a:r>
              <a:rPr lang="en-US" altLang="en-US" smtClean="0"/>
              <a:t>File “rotated” after each loop iteration is completed</a:t>
            </a:r>
          </a:p>
        </p:txBody>
      </p:sp>
    </p:spTree>
    <p:extLst>
      <p:ext uri="{BB962C8B-B14F-4D97-AF65-F5344CB8AC3E}">
        <p14:creationId xmlns:p14="http://schemas.microsoft.com/office/powerpoint/2010/main" val="33204794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Loop Dependence Example</a:t>
            </a:r>
          </a:p>
        </p:txBody>
      </p:sp>
      <p:sp>
        <p:nvSpPr>
          <p:cNvPr id="43011" name="Text Box 3"/>
          <p:cNvSpPr txBox="1">
            <a:spLocks noChangeArrowheads="1"/>
          </p:cNvSpPr>
          <p:nvPr/>
        </p:nvSpPr>
        <p:spPr bwMode="auto">
          <a:xfrm>
            <a:off x="1295400" y="2511425"/>
            <a:ext cx="2917825" cy="2289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1: r3[-1] = load(r1[0])</a:t>
            </a:r>
          </a:p>
          <a:p>
            <a:r>
              <a:rPr lang="en-US" altLang="en-US"/>
              <a:t>2: r4[-1] = r3[-1] * 26</a:t>
            </a:r>
          </a:p>
          <a:p>
            <a:r>
              <a:rPr lang="en-US" altLang="en-US"/>
              <a:t>3: store (r2[0], r4[-1])</a:t>
            </a:r>
          </a:p>
          <a:p>
            <a:r>
              <a:rPr lang="en-US" altLang="en-US"/>
              <a:t>4: r1[-1] = r1[0] + 4</a:t>
            </a:r>
          </a:p>
          <a:p>
            <a:r>
              <a:rPr lang="en-US" altLang="en-US"/>
              <a:t>5: r2[-1] = r2[0] + 4</a:t>
            </a:r>
          </a:p>
          <a:p>
            <a:r>
              <a:rPr lang="en-US" altLang="en-US"/>
              <a:t>6: p1[-1] = cmpp (r1[-1] &lt; r9)</a:t>
            </a:r>
          </a:p>
          <a:p>
            <a:r>
              <a:rPr lang="en-US" altLang="en-US"/>
              <a:t>remap r1, r2, r3, r4, p1</a:t>
            </a:r>
          </a:p>
          <a:p>
            <a:r>
              <a:rPr lang="en-US" altLang="en-US"/>
              <a:t>7: brct p1[-1] Loop</a:t>
            </a:r>
          </a:p>
        </p:txBody>
      </p:sp>
      <p:sp>
        <p:nvSpPr>
          <p:cNvPr id="43012" name="Rectangle 4"/>
          <p:cNvSpPr>
            <a:spLocks noChangeArrowheads="1"/>
          </p:cNvSpPr>
          <p:nvPr/>
        </p:nvSpPr>
        <p:spPr bwMode="auto">
          <a:xfrm>
            <a:off x="1219200" y="2438400"/>
            <a:ext cx="3200400" cy="2362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43013" name="Oval 5"/>
          <p:cNvSpPr>
            <a:spLocks noChangeArrowheads="1"/>
          </p:cNvSpPr>
          <p:nvPr/>
        </p:nvSpPr>
        <p:spPr bwMode="auto">
          <a:xfrm>
            <a:off x="6477000" y="21336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</a:t>
            </a:r>
          </a:p>
        </p:txBody>
      </p:sp>
      <p:sp>
        <p:nvSpPr>
          <p:cNvPr id="43014" name="Oval 6"/>
          <p:cNvSpPr>
            <a:spLocks noChangeArrowheads="1"/>
          </p:cNvSpPr>
          <p:nvPr/>
        </p:nvSpPr>
        <p:spPr bwMode="auto">
          <a:xfrm>
            <a:off x="6477000" y="27432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2</a:t>
            </a:r>
          </a:p>
        </p:txBody>
      </p:sp>
      <p:sp>
        <p:nvSpPr>
          <p:cNvPr id="43015" name="Oval 7"/>
          <p:cNvSpPr>
            <a:spLocks noChangeArrowheads="1"/>
          </p:cNvSpPr>
          <p:nvPr/>
        </p:nvSpPr>
        <p:spPr bwMode="auto">
          <a:xfrm>
            <a:off x="6477000" y="33528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3</a:t>
            </a:r>
          </a:p>
        </p:txBody>
      </p:sp>
      <p:sp>
        <p:nvSpPr>
          <p:cNvPr id="43016" name="Oval 8"/>
          <p:cNvSpPr>
            <a:spLocks noChangeArrowheads="1"/>
          </p:cNvSpPr>
          <p:nvPr/>
        </p:nvSpPr>
        <p:spPr bwMode="auto">
          <a:xfrm>
            <a:off x="6477000" y="39624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4</a:t>
            </a:r>
          </a:p>
        </p:txBody>
      </p:sp>
      <p:sp>
        <p:nvSpPr>
          <p:cNvPr id="43017" name="Oval 9"/>
          <p:cNvSpPr>
            <a:spLocks noChangeArrowheads="1"/>
          </p:cNvSpPr>
          <p:nvPr/>
        </p:nvSpPr>
        <p:spPr bwMode="auto">
          <a:xfrm>
            <a:off x="6477000" y="45720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5</a:t>
            </a:r>
          </a:p>
        </p:txBody>
      </p:sp>
      <p:sp>
        <p:nvSpPr>
          <p:cNvPr id="43018" name="Oval 10"/>
          <p:cNvSpPr>
            <a:spLocks noChangeArrowheads="1"/>
          </p:cNvSpPr>
          <p:nvPr/>
        </p:nvSpPr>
        <p:spPr bwMode="auto">
          <a:xfrm>
            <a:off x="6477000" y="51816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6</a:t>
            </a:r>
          </a:p>
        </p:txBody>
      </p:sp>
      <p:sp>
        <p:nvSpPr>
          <p:cNvPr id="43019" name="Oval 11"/>
          <p:cNvSpPr>
            <a:spLocks noChangeArrowheads="1"/>
          </p:cNvSpPr>
          <p:nvPr/>
        </p:nvSpPr>
        <p:spPr bwMode="auto">
          <a:xfrm>
            <a:off x="6477000" y="57912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7</a:t>
            </a:r>
          </a:p>
        </p:txBody>
      </p:sp>
      <p:sp>
        <p:nvSpPr>
          <p:cNvPr id="43020" name="Line 12"/>
          <p:cNvSpPr>
            <a:spLocks noChangeShapeType="1"/>
          </p:cNvSpPr>
          <p:nvPr/>
        </p:nvSpPr>
        <p:spPr bwMode="auto">
          <a:xfrm>
            <a:off x="6629400" y="2438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21" name="Line 13"/>
          <p:cNvSpPr>
            <a:spLocks noChangeShapeType="1"/>
          </p:cNvSpPr>
          <p:nvPr/>
        </p:nvSpPr>
        <p:spPr bwMode="auto">
          <a:xfrm>
            <a:off x="6629400" y="30480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22" name="Line 14"/>
          <p:cNvSpPr>
            <a:spLocks noChangeShapeType="1"/>
          </p:cNvSpPr>
          <p:nvPr/>
        </p:nvSpPr>
        <p:spPr bwMode="auto">
          <a:xfrm>
            <a:off x="6629400" y="5486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23" name="Freeform 15"/>
          <p:cNvSpPr>
            <a:spLocks/>
          </p:cNvSpPr>
          <p:nvPr/>
        </p:nvSpPr>
        <p:spPr bwMode="auto">
          <a:xfrm>
            <a:off x="6286500" y="2362200"/>
            <a:ext cx="266700" cy="1676400"/>
          </a:xfrm>
          <a:custGeom>
            <a:avLst/>
            <a:gdLst>
              <a:gd name="T0" fmla="*/ 2147483646 w 168"/>
              <a:gd name="T1" fmla="*/ 0 h 1008"/>
              <a:gd name="T2" fmla="*/ 2147483646 w 168"/>
              <a:gd name="T3" fmla="*/ 2147483646 h 1008"/>
              <a:gd name="T4" fmla="*/ 2147483646 w 168"/>
              <a:gd name="T5" fmla="*/ 2147483646 h 1008"/>
              <a:gd name="T6" fmla="*/ 2147483646 w 168"/>
              <a:gd name="T7" fmla="*/ 2147483646 h 1008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68" h="1008">
                <a:moveTo>
                  <a:pt x="168" y="0"/>
                </a:moveTo>
                <a:cubicBezTo>
                  <a:pt x="108" y="56"/>
                  <a:pt x="48" y="112"/>
                  <a:pt x="24" y="240"/>
                </a:cubicBezTo>
                <a:cubicBezTo>
                  <a:pt x="0" y="368"/>
                  <a:pt x="8" y="640"/>
                  <a:pt x="24" y="768"/>
                </a:cubicBezTo>
                <a:cubicBezTo>
                  <a:pt x="40" y="896"/>
                  <a:pt x="104" y="968"/>
                  <a:pt x="120" y="1008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24" name="Freeform 16"/>
          <p:cNvSpPr>
            <a:spLocks/>
          </p:cNvSpPr>
          <p:nvPr/>
        </p:nvSpPr>
        <p:spPr bwMode="auto">
          <a:xfrm>
            <a:off x="6705600" y="3581400"/>
            <a:ext cx="241300" cy="990600"/>
          </a:xfrm>
          <a:custGeom>
            <a:avLst/>
            <a:gdLst>
              <a:gd name="T0" fmla="*/ 2147483646 w 152"/>
              <a:gd name="T1" fmla="*/ 0 h 624"/>
              <a:gd name="T2" fmla="*/ 2147483646 w 152"/>
              <a:gd name="T3" fmla="*/ 2147483646 h 624"/>
              <a:gd name="T4" fmla="*/ 0 w 152"/>
              <a:gd name="T5" fmla="*/ 2147483646 h 62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2" h="624">
                <a:moveTo>
                  <a:pt x="48" y="0"/>
                </a:moveTo>
                <a:cubicBezTo>
                  <a:pt x="100" y="44"/>
                  <a:pt x="152" y="88"/>
                  <a:pt x="144" y="192"/>
                </a:cubicBezTo>
                <a:cubicBezTo>
                  <a:pt x="136" y="296"/>
                  <a:pt x="68" y="460"/>
                  <a:pt x="0" y="62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25" name="Freeform 17"/>
          <p:cNvSpPr>
            <a:spLocks/>
          </p:cNvSpPr>
          <p:nvPr/>
        </p:nvSpPr>
        <p:spPr bwMode="auto">
          <a:xfrm>
            <a:off x="6311900" y="4267200"/>
            <a:ext cx="241300" cy="990600"/>
          </a:xfrm>
          <a:custGeom>
            <a:avLst/>
            <a:gdLst>
              <a:gd name="T0" fmla="*/ 2147483646 w 152"/>
              <a:gd name="T1" fmla="*/ 0 h 624"/>
              <a:gd name="T2" fmla="*/ 2147483646 w 152"/>
              <a:gd name="T3" fmla="*/ 2147483646 h 624"/>
              <a:gd name="T4" fmla="*/ 2147483646 w 152"/>
              <a:gd name="T5" fmla="*/ 2147483646 h 624"/>
              <a:gd name="T6" fmla="*/ 2147483646 w 152"/>
              <a:gd name="T7" fmla="*/ 2147483646 h 62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52" h="624">
                <a:moveTo>
                  <a:pt x="152" y="0"/>
                </a:moveTo>
                <a:cubicBezTo>
                  <a:pt x="116" y="32"/>
                  <a:pt x="80" y="64"/>
                  <a:pt x="56" y="144"/>
                </a:cubicBezTo>
                <a:cubicBezTo>
                  <a:pt x="32" y="224"/>
                  <a:pt x="0" y="400"/>
                  <a:pt x="8" y="480"/>
                </a:cubicBezTo>
                <a:cubicBezTo>
                  <a:pt x="16" y="560"/>
                  <a:pt x="60" y="592"/>
                  <a:pt x="104" y="62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26" name="Freeform 18"/>
          <p:cNvSpPr>
            <a:spLocks/>
          </p:cNvSpPr>
          <p:nvPr/>
        </p:nvSpPr>
        <p:spPr bwMode="auto">
          <a:xfrm>
            <a:off x="6705600" y="1803400"/>
            <a:ext cx="685800" cy="2641600"/>
          </a:xfrm>
          <a:custGeom>
            <a:avLst/>
            <a:gdLst>
              <a:gd name="T0" fmla="*/ 0 w 432"/>
              <a:gd name="T1" fmla="*/ 2147483646 h 1664"/>
              <a:gd name="T2" fmla="*/ 2147483646 w 432"/>
              <a:gd name="T3" fmla="*/ 2147483646 h 1664"/>
              <a:gd name="T4" fmla="*/ 2147483646 w 432"/>
              <a:gd name="T5" fmla="*/ 2147483646 h 1664"/>
              <a:gd name="T6" fmla="*/ 2147483646 w 432"/>
              <a:gd name="T7" fmla="*/ 2147483646 h 1664"/>
              <a:gd name="T8" fmla="*/ 2147483646 w 432"/>
              <a:gd name="T9" fmla="*/ 2147483646 h 1664"/>
              <a:gd name="T10" fmla="*/ 2147483646 w 432"/>
              <a:gd name="T11" fmla="*/ 2147483646 h 1664"/>
              <a:gd name="T12" fmla="*/ 0 w 432"/>
              <a:gd name="T13" fmla="*/ 2147483646 h 166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32" h="1664">
                <a:moveTo>
                  <a:pt x="0" y="1552"/>
                </a:moveTo>
                <a:cubicBezTo>
                  <a:pt x="48" y="1604"/>
                  <a:pt x="96" y="1656"/>
                  <a:pt x="144" y="1648"/>
                </a:cubicBezTo>
                <a:cubicBezTo>
                  <a:pt x="192" y="1640"/>
                  <a:pt x="248" y="1664"/>
                  <a:pt x="288" y="1504"/>
                </a:cubicBezTo>
                <a:cubicBezTo>
                  <a:pt x="328" y="1344"/>
                  <a:pt x="368" y="920"/>
                  <a:pt x="384" y="688"/>
                </a:cubicBezTo>
                <a:cubicBezTo>
                  <a:pt x="400" y="456"/>
                  <a:pt x="432" y="224"/>
                  <a:pt x="384" y="112"/>
                </a:cubicBezTo>
                <a:cubicBezTo>
                  <a:pt x="336" y="0"/>
                  <a:pt x="160" y="0"/>
                  <a:pt x="96" y="16"/>
                </a:cubicBezTo>
                <a:cubicBezTo>
                  <a:pt x="32" y="32"/>
                  <a:pt x="16" y="120"/>
                  <a:pt x="0" y="208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27" name="Freeform 19"/>
          <p:cNvSpPr>
            <a:spLocks/>
          </p:cNvSpPr>
          <p:nvPr/>
        </p:nvSpPr>
        <p:spPr bwMode="auto">
          <a:xfrm>
            <a:off x="6629400" y="3810000"/>
            <a:ext cx="393700" cy="546100"/>
          </a:xfrm>
          <a:custGeom>
            <a:avLst/>
            <a:gdLst>
              <a:gd name="T0" fmla="*/ 2147483646 w 248"/>
              <a:gd name="T1" fmla="*/ 2147483646 h 344"/>
              <a:gd name="T2" fmla="*/ 2147483646 w 248"/>
              <a:gd name="T3" fmla="*/ 2147483646 h 344"/>
              <a:gd name="T4" fmla="*/ 2147483646 w 248"/>
              <a:gd name="T5" fmla="*/ 2147483646 h 344"/>
              <a:gd name="T6" fmla="*/ 2147483646 w 248"/>
              <a:gd name="T7" fmla="*/ 2147483646 h 344"/>
              <a:gd name="T8" fmla="*/ 2147483646 w 248"/>
              <a:gd name="T9" fmla="*/ 0 h 344"/>
              <a:gd name="T10" fmla="*/ 0 w 248"/>
              <a:gd name="T11" fmla="*/ 2147483646 h 34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248" h="344">
                <a:moveTo>
                  <a:pt x="48" y="288"/>
                </a:moveTo>
                <a:cubicBezTo>
                  <a:pt x="80" y="316"/>
                  <a:pt x="112" y="344"/>
                  <a:pt x="144" y="336"/>
                </a:cubicBezTo>
                <a:cubicBezTo>
                  <a:pt x="176" y="328"/>
                  <a:pt x="232" y="280"/>
                  <a:pt x="240" y="240"/>
                </a:cubicBezTo>
                <a:cubicBezTo>
                  <a:pt x="248" y="200"/>
                  <a:pt x="216" y="136"/>
                  <a:pt x="192" y="96"/>
                </a:cubicBezTo>
                <a:cubicBezTo>
                  <a:pt x="168" y="56"/>
                  <a:pt x="128" y="0"/>
                  <a:pt x="96" y="0"/>
                </a:cubicBezTo>
                <a:cubicBezTo>
                  <a:pt x="64" y="0"/>
                  <a:pt x="32" y="48"/>
                  <a:pt x="0" y="96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28" name="Freeform 20"/>
          <p:cNvSpPr>
            <a:spLocks/>
          </p:cNvSpPr>
          <p:nvPr/>
        </p:nvSpPr>
        <p:spPr bwMode="auto">
          <a:xfrm>
            <a:off x="6705600" y="4495800"/>
            <a:ext cx="330200" cy="469900"/>
          </a:xfrm>
          <a:custGeom>
            <a:avLst/>
            <a:gdLst>
              <a:gd name="T0" fmla="*/ 0 w 208"/>
              <a:gd name="T1" fmla="*/ 2147483646 h 296"/>
              <a:gd name="T2" fmla="*/ 2147483646 w 208"/>
              <a:gd name="T3" fmla="*/ 2147483646 h 296"/>
              <a:gd name="T4" fmla="*/ 2147483646 w 208"/>
              <a:gd name="T5" fmla="*/ 2147483646 h 296"/>
              <a:gd name="T6" fmla="*/ 2147483646 w 208"/>
              <a:gd name="T7" fmla="*/ 2147483646 h 296"/>
              <a:gd name="T8" fmla="*/ 2147483646 w 208"/>
              <a:gd name="T9" fmla="*/ 2147483646 h 296"/>
              <a:gd name="T10" fmla="*/ 2147483646 w 208"/>
              <a:gd name="T11" fmla="*/ 0 h 296"/>
              <a:gd name="T12" fmla="*/ 2147483646 w 208"/>
              <a:gd name="T13" fmla="*/ 2147483646 h 29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208" h="296">
                <a:moveTo>
                  <a:pt x="0" y="240"/>
                </a:moveTo>
                <a:cubicBezTo>
                  <a:pt x="16" y="260"/>
                  <a:pt x="32" y="280"/>
                  <a:pt x="48" y="288"/>
                </a:cubicBezTo>
                <a:cubicBezTo>
                  <a:pt x="64" y="296"/>
                  <a:pt x="72" y="296"/>
                  <a:pt x="96" y="288"/>
                </a:cubicBezTo>
                <a:cubicBezTo>
                  <a:pt x="120" y="280"/>
                  <a:pt x="176" y="272"/>
                  <a:pt x="192" y="240"/>
                </a:cubicBezTo>
                <a:cubicBezTo>
                  <a:pt x="208" y="208"/>
                  <a:pt x="208" y="136"/>
                  <a:pt x="192" y="96"/>
                </a:cubicBezTo>
                <a:cubicBezTo>
                  <a:pt x="176" y="56"/>
                  <a:pt x="120" y="0"/>
                  <a:pt x="96" y="0"/>
                </a:cubicBezTo>
                <a:cubicBezTo>
                  <a:pt x="72" y="0"/>
                  <a:pt x="60" y="48"/>
                  <a:pt x="48" y="96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29" name="Text Box 21"/>
          <p:cNvSpPr txBox="1">
            <a:spLocks noChangeArrowheads="1"/>
          </p:cNvSpPr>
          <p:nvPr/>
        </p:nvSpPr>
        <p:spPr bwMode="auto">
          <a:xfrm>
            <a:off x="1355725" y="5372100"/>
            <a:ext cx="278765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In DSA form, there are no</a:t>
            </a:r>
          </a:p>
          <a:p>
            <a:r>
              <a:rPr lang="en-US" altLang="en-US">
                <a:solidFill>
                  <a:schemeClr val="tx1"/>
                </a:solidFill>
              </a:rPr>
              <a:t>inter-iteration anti or output </a:t>
            </a:r>
          </a:p>
          <a:p>
            <a:r>
              <a:rPr lang="en-US" altLang="en-US">
                <a:solidFill>
                  <a:schemeClr val="tx1"/>
                </a:solidFill>
              </a:rPr>
              <a:t>dependences!</a:t>
            </a:r>
          </a:p>
        </p:txBody>
      </p:sp>
      <p:sp>
        <p:nvSpPr>
          <p:cNvPr id="43030" name="Text Box 22"/>
          <p:cNvSpPr txBox="1">
            <a:spLocks noChangeArrowheads="1"/>
          </p:cNvSpPr>
          <p:nvPr/>
        </p:nvSpPr>
        <p:spPr bwMode="auto">
          <a:xfrm>
            <a:off x="6003925" y="4456113"/>
            <a:ext cx="3746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1,0</a:t>
            </a:r>
          </a:p>
        </p:txBody>
      </p:sp>
      <p:sp>
        <p:nvSpPr>
          <p:cNvPr id="43031" name="Text Box 23"/>
          <p:cNvSpPr txBox="1">
            <a:spLocks noChangeArrowheads="1"/>
          </p:cNvSpPr>
          <p:nvPr/>
        </p:nvSpPr>
        <p:spPr bwMode="auto">
          <a:xfrm>
            <a:off x="6629400" y="5508625"/>
            <a:ext cx="3746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1,0</a:t>
            </a:r>
          </a:p>
        </p:txBody>
      </p:sp>
      <p:sp>
        <p:nvSpPr>
          <p:cNvPr id="43032" name="Text Box 24"/>
          <p:cNvSpPr txBox="1">
            <a:spLocks noChangeArrowheads="1"/>
          </p:cNvSpPr>
          <p:nvPr/>
        </p:nvSpPr>
        <p:spPr bwMode="auto">
          <a:xfrm>
            <a:off x="5791200" y="3070225"/>
            <a:ext cx="3746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0,0</a:t>
            </a:r>
          </a:p>
        </p:txBody>
      </p:sp>
      <p:sp>
        <p:nvSpPr>
          <p:cNvPr id="43033" name="Text Box 25"/>
          <p:cNvSpPr txBox="1">
            <a:spLocks noChangeArrowheads="1"/>
          </p:cNvSpPr>
          <p:nvPr/>
        </p:nvSpPr>
        <p:spPr bwMode="auto">
          <a:xfrm>
            <a:off x="6248400" y="3070225"/>
            <a:ext cx="3746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3,0</a:t>
            </a:r>
          </a:p>
        </p:txBody>
      </p:sp>
      <p:sp>
        <p:nvSpPr>
          <p:cNvPr id="43034" name="Text Box 26"/>
          <p:cNvSpPr txBox="1">
            <a:spLocks noChangeArrowheads="1"/>
          </p:cNvSpPr>
          <p:nvPr/>
        </p:nvSpPr>
        <p:spPr bwMode="auto">
          <a:xfrm>
            <a:off x="6553200" y="2360613"/>
            <a:ext cx="3746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2,0</a:t>
            </a:r>
          </a:p>
        </p:txBody>
      </p:sp>
      <p:sp>
        <p:nvSpPr>
          <p:cNvPr id="43035" name="Text Box 27"/>
          <p:cNvSpPr txBox="1">
            <a:spLocks noChangeArrowheads="1"/>
          </p:cNvSpPr>
          <p:nvPr/>
        </p:nvSpPr>
        <p:spPr bwMode="auto">
          <a:xfrm>
            <a:off x="7315200" y="1774825"/>
            <a:ext cx="3746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1,1</a:t>
            </a:r>
          </a:p>
        </p:txBody>
      </p:sp>
      <p:sp>
        <p:nvSpPr>
          <p:cNvPr id="43036" name="Text Box 28"/>
          <p:cNvSpPr txBox="1">
            <a:spLocks noChangeArrowheads="1"/>
          </p:cNvSpPr>
          <p:nvPr/>
        </p:nvSpPr>
        <p:spPr bwMode="auto">
          <a:xfrm>
            <a:off x="7772400" y="3732213"/>
            <a:ext cx="3746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1,1</a:t>
            </a:r>
          </a:p>
        </p:txBody>
      </p:sp>
      <p:sp>
        <p:nvSpPr>
          <p:cNvPr id="43037" name="Text Box 29"/>
          <p:cNvSpPr txBox="1">
            <a:spLocks noChangeArrowheads="1"/>
          </p:cNvSpPr>
          <p:nvPr/>
        </p:nvSpPr>
        <p:spPr bwMode="auto">
          <a:xfrm>
            <a:off x="6934200" y="4518025"/>
            <a:ext cx="3746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1,1</a:t>
            </a:r>
          </a:p>
        </p:txBody>
      </p:sp>
      <p:sp>
        <p:nvSpPr>
          <p:cNvPr id="43038" name="Text Box 30"/>
          <p:cNvSpPr txBox="1">
            <a:spLocks noChangeArrowheads="1"/>
          </p:cNvSpPr>
          <p:nvPr/>
        </p:nvSpPr>
        <p:spPr bwMode="auto">
          <a:xfrm>
            <a:off x="6858000" y="3808413"/>
            <a:ext cx="3746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1,1</a:t>
            </a:r>
          </a:p>
        </p:txBody>
      </p:sp>
      <p:sp>
        <p:nvSpPr>
          <p:cNvPr id="43039" name="Text Box 31"/>
          <p:cNvSpPr txBox="1">
            <a:spLocks noChangeArrowheads="1"/>
          </p:cNvSpPr>
          <p:nvPr/>
        </p:nvSpPr>
        <p:spPr bwMode="auto">
          <a:xfrm>
            <a:off x="6781800" y="3451225"/>
            <a:ext cx="3746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0,0</a:t>
            </a:r>
          </a:p>
        </p:txBody>
      </p:sp>
      <p:sp>
        <p:nvSpPr>
          <p:cNvPr id="43040" name="Freeform 32"/>
          <p:cNvSpPr>
            <a:spLocks/>
          </p:cNvSpPr>
          <p:nvPr/>
        </p:nvSpPr>
        <p:spPr bwMode="auto">
          <a:xfrm>
            <a:off x="6705600" y="3048000"/>
            <a:ext cx="1143000" cy="2171700"/>
          </a:xfrm>
          <a:custGeom>
            <a:avLst/>
            <a:gdLst>
              <a:gd name="T0" fmla="*/ 0 w 720"/>
              <a:gd name="T1" fmla="*/ 2147483646 h 1368"/>
              <a:gd name="T2" fmla="*/ 2147483646 w 720"/>
              <a:gd name="T3" fmla="*/ 2147483646 h 1368"/>
              <a:gd name="T4" fmla="*/ 2147483646 w 720"/>
              <a:gd name="T5" fmla="*/ 2147483646 h 1368"/>
              <a:gd name="T6" fmla="*/ 2147483646 w 720"/>
              <a:gd name="T7" fmla="*/ 2147483646 h 1368"/>
              <a:gd name="T8" fmla="*/ 2147483646 w 720"/>
              <a:gd name="T9" fmla="*/ 2147483646 h 1368"/>
              <a:gd name="T10" fmla="*/ 2147483646 w 720"/>
              <a:gd name="T11" fmla="*/ 2147483646 h 1368"/>
              <a:gd name="T12" fmla="*/ 2147483646 w 720"/>
              <a:gd name="T13" fmla="*/ 2147483646 h 1368"/>
              <a:gd name="T14" fmla="*/ 2147483646 w 720"/>
              <a:gd name="T15" fmla="*/ 2147483646 h 1368"/>
              <a:gd name="T16" fmla="*/ 0 w 720"/>
              <a:gd name="T17" fmla="*/ 2147483646 h 1368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720" h="1368">
                <a:moveTo>
                  <a:pt x="0" y="1152"/>
                </a:moveTo>
                <a:cubicBezTo>
                  <a:pt x="4" y="1184"/>
                  <a:pt x="8" y="1216"/>
                  <a:pt x="48" y="1248"/>
                </a:cubicBezTo>
                <a:cubicBezTo>
                  <a:pt x="88" y="1280"/>
                  <a:pt x="168" y="1336"/>
                  <a:pt x="240" y="1344"/>
                </a:cubicBezTo>
                <a:cubicBezTo>
                  <a:pt x="312" y="1352"/>
                  <a:pt x="408" y="1368"/>
                  <a:pt x="480" y="1296"/>
                </a:cubicBezTo>
                <a:cubicBezTo>
                  <a:pt x="552" y="1224"/>
                  <a:pt x="640" y="1104"/>
                  <a:pt x="672" y="912"/>
                </a:cubicBezTo>
                <a:cubicBezTo>
                  <a:pt x="704" y="720"/>
                  <a:pt x="720" y="288"/>
                  <a:pt x="672" y="144"/>
                </a:cubicBezTo>
                <a:cubicBezTo>
                  <a:pt x="624" y="0"/>
                  <a:pt x="480" y="56"/>
                  <a:pt x="384" y="48"/>
                </a:cubicBezTo>
                <a:cubicBezTo>
                  <a:pt x="288" y="40"/>
                  <a:pt x="160" y="72"/>
                  <a:pt x="96" y="96"/>
                </a:cubicBezTo>
                <a:cubicBezTo>
                  <a:pt x="32" y="120"/>
                  <a:pt x="16" y="156"/>
                  <a:pt x="0" y="192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41" name="Text Box 33"/>
          <p:cNvSpPr txBox="1">
            <a:spLocks noChangeArrowheads="1"/>
          </p:cNvSpPr>
          <p:nvPr/>
        </p:nvSpPr>
        <p:spPr bwMode="auto">
          <a:xfrm>
            <a:off x="5715000" y="6245225"/>
            <a:ext cx="18002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&lt;delay, distance&gt;</a:t>
            </a:r>
          </a:p>
        </p:txBody>
      </p:sp>
    </p:spTree>
    <p:extLst>
      <p:ext uri="{BB962C8B-B14F-4D97-AF65-F5344CB8AC3E}">
        <p14:creationId xmlns:p14="http://schemas.microsoft.com/office/powerpoint/2010/main" val="397212681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Class Problem</a:t>
            </a:r>
          </a:p>
        </p:txBody>
      </p:sp>
      <p:sp>
        <p:nvSpPr>
          <p:cNvPr id="45059" name="Text Box 3"/>
          <p:cNvSpPr txBox="1">
            <a:spLocks noChangeArrowheads="1"/>
          </p:cNvSpPr>
          <p:nvPr/>
        </p:nvSpPr>
        <p:spPr bwMode="auto">
          <a:xfrm>
            <a:off x="1295400" y="2511425"/>
            <a:ext cx="3070225" cy="2014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1: r1[-1] = load(r2[0])</a:t>
            </a:r>
          </a:p>
          <a:p>
            <a:r>
              <a:rPr lang="en-US" altLang="en-US"/>
              <a:t>2: r3[-1] = r1[1] – r1[2]</a:t>
            </a:r>
          </a:p>
          <a:p>
            <a:r>
              <a:rPr lang="en-US" altLang="en-US"/>
              <a:t>3: store (r3[-1], r2[0])</a:t>
            </a:r>
          </a:p>
          <a:p>
            <a:r>
              <a:rPr lang="en-US" altLang="en-US"/>
              <a:t>4: r2[-1] = r2[0] + 4</a:t>
            </a:r>
          </a:p>
          <a:p>
            <a:r>
              <a:rPr lang="en-US" altLang="en-US"/>
              <a:t>5: p1[-1] = cmpp (r2[-1] &lt; 100)</a:t>
            </a:r>
          </a:p>
          <a:p>
            <a:r>
              <a:rPr lang="en-US" altLang="en-US"/>
              <a:t>remap r1, r2, r3</a:t>
            </a:r>
          </a:p>
          <a:p>
            <a:r>
              <a:rPr lang="en-US" altLang="en-US"/>
              <a:t>6: brct p1[-1] Loop</a:t>
            </a:r>
          </a:p>
        </p:txBody>
      </p:sp>
      <p:sp>
        <p:nvSpPr>
          <p:cNvPr id="45060" name="Rectangle 4"/>
          <p:cNvSpPr>
            <a:spLocks noChangeArrowheads="1"/>
          </p:cNvSpPr>
          <p:nvPr/>
        </p:nvSpPr>
        <p:spPr bwMode="auto">
          <a:xfrm>
            <a:off x="1219200" y="2438400"/>
            <a:ext cx="3352800" cy="2133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45061" name="Text Box 5"/>
          <p:cNvSpPr txBox="1">
            <a:spLocks noChangeArrowheads="1"/>
          </p:cNvSpPr>
          <p:nvPr/>
        </p:nvSpPr>
        <p:spPr bwMode="auto">
          <a:xfrm>
            <a:off x="1355725" y="4991100"/>
            <a:ext cx="276225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Draw the dependence graph</a:t>
            </a:r>
          </a:p>
          <a:p>
            <a:r>
              <a:rPr lang="en-US" altLang="en-US">
                <a:solidFill>
                  <a:schemeClr val="tx1"/>
                </a:solidFill>
              </a:rPr>
              <a:t>showing both intra and inter</a:t>
            </a:r>
          </a:p>
          <a:p>
            <a:r>
              <a:rPr lang="en-US" altLang="en-US">
                <a:solidFill>
                  <a:schemeClr val="tx1"/>
                </a:solidFill>
              </a:rPr>
              <a:t>iteration dependences</a:t>
            </a:r>
          </a:p>
        </p:txBody>
      </p:sp>
      <p:sp>
        <p:nvSpPr>
          <p:cNvPr id="45062" name="Text Box 6"/>
          <p:cNvSpPr txBox="1">
            <a:spLocks noChangeArrowheads="1"/>
          </p:cNvSpPr>
          <p:nvPr/>
        </p:nvSpPr>
        <p:spPr bwMode="auto">
          <a:xfrm>
            <a:off x="914400" y="1673225"/>
            <a:ext cx="47831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Latencies: ld = 2, st = 1, add = 1, cmpp = 1, br = 1</a:t>
            </a:r>
          </a:p>
        </p:txBody>
      </p:sp>
      <p:sp>
        <p:nvSpPr>
          <p:cNvPr id="7" name="Oval 5"/>
          <p:cNvSpPr>
            <a:spLocks noChangeArrowheads="1"/>
          </p:cNvSpPr>
          <p:nvPr/>
        </p:nvSpPr>
        <p:spPr bwMode="auto">
          <a:xfrm>
            <a:off x="6477000" y="21336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</a:t>
            </a:r>
          </a:p>
        </p:txBody>
      </p:sp>
      <p:sp>
        <p:nvSpPr>
          <p:cNvPr id="8" name="Oval 6"/>
          <p:cNvSpPr>
            <a:spLocks noChangeArrowheads="1"/>
          </p:cNvSpPr>
          <p:nvPr/>
        </p:nvSpPr>
        <p:spPr bwMode="auto">
          <a:xfrm>
            <a:off x="6477000" y="27432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2</a:t>
            </a:r>
          </a:p>
        </p:txBody>
      </p:sp>
      <p:sp>
        <p:nvSpPr>
          <p:cNvPr id="9" name="Oval 7"/>
          <p:cNvSpPr>
            <a:spLocks noChangeArrowheads="1"/>
          </p:cNvSpPr>
          <p:nvPr/>
        </p:nvSpPr>
        <p:spPr bwMode="auto">
          <a:xfrm>
            <a:off x="6477000" y="33528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3</a:t>
            </a:r>
          </a:p>
        </p:txBody>
      </p:sp>
      <p:sp>
        <p:nvSpPr>
          <p:cNvPr id="10" name="Oval 8"/>
          <p:cNvSpPr>
            <a:spLocks noChangeArrowheads="1"/>
          </p:cNvSpPr>
          <p:nvPr/>
        </p:nvSpPr>
        <p:spPr bwMode="auto">
          <a:xfrm>
            <a:off x="6477000" y="39624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4</a:t>
            </a:r>
          </a:p>
        </p:txBody>
      </p:sp>
      <p:sp>
        <p:nvSpPr>
          <p:cNvPr id="11" name="Oval 9"/>
          <p:cNvSpPr>
            <a:spLocks noChangeArrowheads="1"/>
          </p:cNvSpPr>
          <p:nvPr/>
        </p:nvSpPr>
        <p:spPr bwMode="auto">
          <a:xfrm>
            <a:off x="6477000" y="45720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5</a:t>
            </a:r>
          </a:p>
        </p:txBody>
      </p:sp>
      <p:sp>
        <p:nvSpPr>
          <p:cNvPr id="12" name="Oval 10"/>
          <p:cNvSpPr>
            <a:spLocks noChangeArrowheads="1"/>
          </p:cNvSpPr>
          <p:nvPr/>
        </p:nvSpPr>
        <p:spPr bwMode="auto">
          <a:xfrm>
            <a:off x="6477000" y="51816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96716917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Class Problem Answer</a:t>
            </a:r>
          </a:p>
        </p:txBody>
      </p:sp>
      <p:sp>
        <p:nvSpPr>
          <p:cNvPr id="45059" name="Text Box 3"/>
          <p:cNvSpPr txBox="1">
            <a:spLocks noChangeArrowheads="1"/>
          </p:cNvSpPr>
          <p:nvPr/>
        </p:nvSpPr>
        <p:spPr bwMode="auto">
          <a:xfrm>
            <a:off x="1295400" y="2511425"/>
            <a:ext cx="3070225" cy="2014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1: r1[-1] = load(r2[0])</a:t>
            </a:r>
          </a:p>
          <a:p>
            <a:r>
              <a:rPr lang="en-US" altLang="en-US"/>
              <a:t>2: r3[-1] = r1[1] – r1[2]</a:t>
            </a:r>
          </a:p>
          <a:p>
            <a:r>
              <a:rPr lang="en-US" altLang="en-US"/>
              <a:t>3: store (r3[-1], r2[0])</a:t>
            </a:r>
          </a:p>
          <a:p>
            <a:r>
              <a:rPr lang="en-US" altLang="en-US"/>
              <a:t>4: r2[-1] = r2[0] + 4</a:t>
            </a:r>
          </a:p>
          <a:p>
            <a:r>
              <a:rPr lang="en-US" altLang="en-US"/>
              <a:t>5: p1[-1] = cmpp (r2[-1] &lt; 100)</a:t>
            </a:r>
          </a:p>
          <a:p>
            <a:r>
              <a:rPr lang="en-US" altLang="en-US"/>
              <a:t>remap r1, r2, r3</a:t>
            </a:r>
          </a:p>
          <a:p>
            <a:r>
              <a:rPr lang="en-US" altLang="en-US"/>
              <a:t>6: brct p1[-1] Loop</a:t>
            </a:r>
          </a:p>
        </p:txBody>
      </p:sp>
      <p:sp>
        <p:nvSpPr>
          <p:cNvPr id="45060" name="Rectangle 4"/>
          <p:cNvSpPr>
            <a:spLocks noChangeArrowheads="1"/>
          </p:cNvSpPr>
          <p:nvPr/>
        </p:nvSpPr>
        <p:spPr bwMode="auto">
          <a:xfrm>
            <a:off x="1219200" y="2438400"/>
            <a:ext cx="3352800" cy="2133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45061" name="Text Box 5"/>
          <p:cNvSpPr txBox="1">
            <a:spLocks noChangeArrowheads="1"/>
          </p:cNvSpPr>
          <p:nvPr/>
        </p:nvSpPr>
        <p:spPr bwMode="auto">
          <a:xfrm>
            <a:off x="1355725" y="4991100"/>
            <a:ext cx="276225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Draw the dependence graph</a:t>
            </a:r>
          </a:p>
          <a:p>
            <a:r>
              <a:rPr lang="en-US" altLang="en-US">
                <a:solidFill>
                  <a:schemeClr val="tx1"/>
                </a:solidFill>
              </a:rPr>
              <a:t>showing both intra and inter</a:t>
            </a:r>
          </a:p>
          <a:p>
            <a:r>
              <a:rPr lang="en-US" altLang="en-US">
                <a:solidFill>
                  <a:schemeClr val="tx1"/>
                </a:solidFill>
              </a:rPr>
              <a:t>iteration dependences</a:t>
            </a:r>
          </a:p>
        </p:txBody>
      </p:sp>
      <p:sp>
        <p:nvSpPr>
          <p:cNvPr id="45062" name="Text Box 6"/>
          <p:cNvSpPr txBox="1">
            <a:spLocks noChangeArrowheads="1"/>
          </p:cNvSpPr>
          <p:nvPr/>
        </p:nvSpPr>
        <p:spPr bwMode="auto">
          <a:xfrm>
            <a:off x="914400" y="1673225"/>
            <a:ext cx="47831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Latencies: ld = 2, st = 1, add = 1, cmpp = 1, br = 1</a:t>
            </a:r>
          </a:p>
        </p:txBody>
      </p:sp>
      <p:sp>
        <p:nvSpPr>
          <p:cNvPr id="7" name="Oval 5"/>
          <p:cNvSpPr>
            <a:spLocks noChangeArrowheads="1"/>
          </p:cNvSpPr>
          <p:nvPr/>
        </p:nvSpPr>
        <p:spPr bwMode="auto">
          <a:xfrm>
            <a:off x="5562600" y="23622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</a:t>
            </a:r>
          </a:p>
        </p:txBody>
      </p:sp>
      <p:sp>
        <p:nvSpPr>
          <p:cNvPr id="8" name="Oval 6"/>
          <p:cNvSpPr>
            <a:spLocks noChangeArrowheads="1"/>
          </p:cNvSpPr>
          <p:nvPr/>
        </p:nvSpPr>
        <p:spPr bwMode="auto">
          <a:xfrm>
            <a:off x="5562600" y="29718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2</a:t>
            </a:r>
          </a:p>
        </p:txBody>
      </p:sp>
      <p:sp>
        <p:nvSpPr>
          <p:cNvPr id="9" name="Oval 7"/>
          <p:cNvSpPr>
            <a:spLocks noChangeArrowheads="1"/>
          </p:cNvSpPr>
          <p:nvPr/>
        </p:nvSpPr>
        <p:spPr bwMode="auto">
          <a:xfrm>
            <a:off x="5562600" y="35814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3</a:t>
            </a:r>
          </a:p>
        </p:txBody>
      </p:sp>
      <p:sp>
        <p:nvSpPr>
          <p:cNvPr id="10" name="Oval 8"/>
          <p:cNvSpPr>
            <a:spLocks noChangeArrowheads="1"/>
          </p:cNvSpPr>
          <p:nvPr/>
        </p:nvSpPr>
        <p:spPr bwMode="auto">
          <a:xfrm>
            <a:off x="5562600" y="41910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4</a:t>
            </a:r>
          </a:p>
        </p:txBody>
      </p:sp>
      <p:sp>
        <p:nvSpPr>
          <p:cNvPr id="11" name="Oval 9"/>
          <p:cNvSpPr>
            <a:spLocks noChangeArrowheads="1"/>
          </p:cNvSpPr>
          <p:nvPr/>
        </p:nvSpPr>
        <p:spPr bwMode="auto">
          <a:xfrm>
            <a:off x="5562600" y="48006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5</a:t>
            </a:r>
          </a:p>
        </p:txBody>
      </p:sp>
      <p:sp>
        <p:nvSpPr>
          <p:cNvPr id="12" name="Oval 10"/>
          <p:cNvSpPr>
            <a:spLocks noChangeArrowheads="1"/>
          </p:cNvSpPr>
          <p:nvPr/>
        </p:nvSpPr>
        <p:spPr bwMode="auto">
          <a:xfrm>
            <a:off x="5562600" y="54102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6</a:t>
            </a:r>
          </a:p>
        </p:txBody>
      </p:sp>
      <p:sp>
        <p:nvSpPr>
          <p:cNvPr id="18" name="Oval 5"/>
          <p:cNvSpPr>
            <a:spLocks noChangeArrowheads="1"/>
          </p:cNvSpPr>
          <p:nvPr/>
        </p:nvSpPr>
        <p:spPr bwMode="auto">
          <a:xfrm>
            <a:off x="8382000" y="22860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</a:t>
            </a:r>
          </a:p>
        </p:txBody>
      </p:sp>
      <p:sp>
        <p:nvSpPr>
          <p:cNvPr id="19" name="Oval 6"/>
          <p:cNvSpPr>
            <a:spLocks noChangeArrowheads="1"/>
          </p:cNvSpPr>
          <p:nvPr/>
        </p:nvSpPr>
        <p:spPr bwMode="auto">
          <a:xfrm>
            <a:off x="8382000" y="28956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2</a:t>
            </a:r>
          </a:p>
        </p:txBody>
      </p:sp>
      <p:sp>
        <p:nvSpPr>
          <p:cNvPr id="20" name="Oval 7"/>
          <p:cNvSpPr>
            <a:spLocks noChangeArrowheads="1"/>
          </p:cNvSpPr>
          <p:nvPr/>
        </p:nvSpPr>
        <p:spPr bwMode="auto">
          <a:xfrm>
            <a:off x="8382000" y="35052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3</a:t>
            </a:r>
          </a:p>
        </p:txBody>
      </p:sp>
      <p:sp>
        <p:nvSpPr>
          <p:cNvPr id="21" name="Oval 8"/>
          <p:cNvSpPr>
            <a:spLocks noChangeArrowheads="1"/>
          </p:cNvSpPr>
          <p:nvPr/>
        </p:nvSpPr>
        <p:spPr bwMode="auto">
          <a:xfrm>
            <a:off x="8382000" y="41148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4</a:t>
            </a:r>
          </a:p>
        </p:txBody>
      </p:sp>
      <p:sp>
        <p:nvSpPr>
          <p:cNvPr id="22" name="Oval 9"/>
          <p:cNvSpPr>
            <a:spLocks noChangeArrowheads="1"/>
          </p:cNvSpPr>
          <p:nvPr/>
        </p:nvSpPr>
        <p:spPr bwMode="auto">
          <a:xfrm>
            <a:off x="8382000" y="47244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5</a:t>
            </a:r>
          </a:p>
        </p:txBody>
      </p:sp>
      <p:sp>
        <p:nvSpPr>
          <p:cNvPr id="23" name="Oval 10"/>
          <p:cNvSpPr>
            <a:spLocks noChangeArrowheads="1"/>
          </p:cNvSpPr>
          <p:nvPr/>
        </p:nvSpPr>
        <p:spPr bwMode="auto">
          <a:xfrm>
            <a:off x="8382000" y="53340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6</a:t>
            </a:r>
          </a:p>
        </p:txBody>
      </p:sp>
      <p:cxnSp>
        <p:nvCxnSpPr>
          <p:cNvPr id="24" name="Straight Arrow Connector 23"/>
          <p:cNvCxnSpPr>
            <a:stCxn id="18" idx="2"/>
            <a:endCxn id="19" idx="1"/>
          </p:cNvCxnSpPr>
          <p:nvPr/>
        </p:nvCxnSpPr>
        <p:spPr bwMode="auto">
          <a:xfrm>
            <a:off x="8382000" y="2438400"/>
            <a:ext cx="44637" cy="50183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5" name="Straight Arrow Connector 24"/>
          <p:cNvCxnSpPr>
            <a:stCxn id="18" idx="6"/>
          </p:cNvCxnSpPr>
          <p:nvPr/>
        </p:nvCxnSpPr>
        <p:spPr bwMode="auto">
          <a:xfrm flipH="1">
            <a:off x="8588141" y="2438400"/>
            <a:ext cx="98659" cy="4572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6" name="Straight Arrow Connector 25"/>
          <p:cNvCxnSpPr>
            <a:stCxn id="19" idx="4"/>
            <a:endCxn id="20" idx="0"/>
          </p:cNvCxnSpPr>
          <p:nvPr/>
        </p:nvCxnSpPr>
        <p:spPr bwMode="auto">
          <a:xfrm>
            <a:off x="8534400" y="3200400"/>
            <a:ext cx="0" cy="3048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7" name="Curved Connector 26"/>
          <p:cNvCxnSpPr>
            <a:stCxn id="21" idx="4"/>
            <a:endCxn id="21" idx="0"/>
          </p:cNvCxnSpPr>
          <p:nvPr/>
        </p:nvCxnSpPr>
        <p:spPr bwMode="auto">
          <a:xfrm rot="5400000" flipH="1">
            <a:off x="8382000" y="4267200"/>
            <a:ext cx="304800" cy="12700"/>
          </a:xfrm>
          <a:prstGeom prst="curvedConnector5">
            <a:avLst>
              <a:gd name="adj1" fmla="val -75000"/>
              <a:gd name="adj2" fmla="val 3000000"/>
              <a:gd name="adj3" fmla="val 175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8" name="Straight Arrow Connector 27"/>
          <p:cNvCxnSpPr>
            <a:stCxn id="21" idx="4"/>
            <a:endCxn id="22" idx="0"/>
          </p:cNvCxnSpPr>
          <p:nvPr/>
        </p:nvCxnSpPr>
        <p:spPr bwMode="auto">
          <a:xfrm>
            <a:off x="8534400" y="4419600"/>
            <a:ext cx="0" cy="3048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9" name="Straight Arrow Connector 28"/>
          <p:cNvCxnSpPr>
            <a:stCxn id="22" idx="4"/>
            <a:endCxn id="23" idx="0"/>
          </p:cNvCxnSpPr>
          <p:nvPr/>
        </p:nvCxnSpPr>
        <p:spPr bwMode="auto">
          <a:xfrm>
            <a:off x="8534400" y="5029200"/>
            <a:ext cx="0" cy="3048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" name="Curved Connector 29"/>
          <p:cNvCxnSpPr>
            <a:stCxn id="21" idx="4"/>
            <a:endCxn id="18" idx="0"/>
          </p:cNvCxnSpPr>
          <p:nvPr/>
        </p:nvCxnSpPr>
        <p:spPr bwMode="auto">
          <a:xfrm rot="5400000" flipH="1">
            <a:off x="7467600" y="3352800"/>
            <a:ext cx="2133600" cy="12700"/>
          </a:xfrm>
          <a:prstGeom prst="curvedConnector5">
            <a:avLst>
              <a:gd name="adj1" fmla="val -10714"/>
              <a:gd name="adj2" fmla="val 3000000"/>
              <a:gd name="adj3" fmla="val 110714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" name="Freeform 30"/>
          <p:cNvSpPr/>
          <p:nvPr/>
        </p:nvSpPr>
        <p:spPr bwMode="auto">
          <a:xfrm>
            <a:off x="8527181" y="2577966"/>
            <a:ext cx="646220" cy="1588169"/>
          </a:xfrm>
          <a:custGeom>
            <a:avLst/>
            <a:gdLst>
              <a:gd name="connsiteX0" fmla="*/ 0 w 646220"/>
              <a:gd name="connsiteY0" fmla="*/ 0 h 1588169"/>
              <a:gd name="connsiteX1" fmla="*/ 644893 w 646220"/>
              <a:gd name="connsiteY1" fmla="*/ 471638 h 1588169"/>
              <a:gd name="connsiteX2" fmla="*/ 134754 w 646220"/>
              <a:gd name="connsiteY2" fmla="*/ 1588169 h 15881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46220" h="1588169">
                <a:moveTo>
                  <a:pt x="0" y="0"/>
                </a:moveTo>
                <a:cubicBezTo>
                  <a:pt x="311217" y="103471"/>
                  <a:pt x="622434" y="206943"/>
                  <a:pt x="644893" y="471638"/>
                </a:cubicBezTo>
                <a:cubicBezTo>
                  <a:pt x="667352" y="736333"/>
                  <a:pt x="401053" y="1162251"/>
                  <a:pt x="134754" y="1588169"/>
                </a:cubicBezTo>
              </a:path>
            </a:pathLst>
          </a:custGeom>
          <a:ln w="9525" cap="flat" cmpd="sng" algn="ctr">
            <a:solidFill>
              <a:schemeClr val="accent4"/>
            </a:solidFill>
            <a:prstDash val="solid"/>
            <a:round/>
            <a:headEnd type="none" w="med" len="med"/>
            <a:tailEnd type="arrow" w="med" len="med"/>
          </a:ln>
          <a:ex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accent1"/>
              </a:solidFill>
              <a:effectLst/>
              <a:latin typeface="Times New Roman" pitchFamily="18" charset="0"/>
            </a:endParaRPr>
          </a:p>
        </p:txBody>
      </p:sp>
      <p:sp>
        <p:nvSpPr>
          <p:cNvPr id="32" name="Text Box 15"/>
          <p:cNvSpPr txBox="1">
            <a:spLocks noChangeArrowheads="1"/>
          </p:cNvSpPr>
          <p:nvPr/>
        </p:nvSpPr>
        <p:spPr bwMode="auto">
          <a:xfrm>
            <a:off x="9113489" y="2743200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 smtClean="0"/>
              <a:t>&lt;0,0&gt;</a:t>
            </a:r>
            <a:endParaRPr lang="en-US" altLang="en-US" sz="1400" dirty="0"/>
          </a:p>
        </p:txBody>
      </p:sp>
      <p:sp>
        <p:nvSpPr>
          <p:cNvPr id="33" name="Text Box 15"/>
          <p:cNvSpPr txBox="1">
            <a:spLocks noChangeArrowheads="1"/>
          </p:cNvSpPr>
          <p:nvPr/>
        </p:nvSpPr>
        <p:spPr bwMode="auto">
          <a:xfrm>
            <a:off x="8499227" y="2655993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 smtClean="0"/>
              <a:t>&lt;2,3&gt;</a:t>
            </a:r>
            <a:endParaRPr lang="en-US" altLang="en-US" sz="1400" dirty="0"/>
          </a:p>
        </p:txBody>
      </p:sp>
      <p:sp>
        <p:nvSpPr>
          <p:cNvPr id="34" name="Text Box 15"/>
          <p:cNvSpPr txBox="1">
            <a:spLocks noChangeArrowheads="1"/>
          </p:cNvSpPr>
          <p:nvPr/>
        </p:nvSpPr>
        <p:spPr bwMode="auto">
          <a:xfrm>
            <a:off x="8003877" y="2614979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 smtClean="0"/>
              <a:t>&lt;2,2&gt;</a:t>
            </a:r>
            <a:endParaRPr lang="en-US" altLang="en-US" sz="1400" dirty="0"/>
          </a:p>
        </p:txBody>
      </p:sp>
      <p:sp>
        <p:nvSpPr>
          <p:cNvPr id="35" name="Text Box 15"/>
          <p:cNvSpPr txBox="1">
            <a:spLocks noChangeArrowheads="1"/>
          </p:cNvSpPr>
          <p:nvPr/>
        </p:nvSpPr>
        <p:spPr bwMode="auto">
          <a:xfrm>
            <a:off x="8481811" y="3139440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 smtClean="0"/>
              <a:t>&lt;1,0&gt;</a:t>
            </a:r>
            <a:endParaRPr lang="en-US" altLang="en-US" sz="1400" dirty="0"/>
          </a:p>
        </p:txBody>
      </p:sp>
      <p:sp>
        <p:nvSpPr>
          <p:cNvPr id="36" name="Text Box 15"/>
          <p:cNvSpPr txBox="1">
            <a:spLocks noChangeArrowheads="1"/>
          </p:cNvSpPr>
          <p:nvPr/>
        </p:nvSpPr>
        <p:spPr bwMode="auto">
          <a:xfrm>
            <a:off x="7589866" y="4174272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 smtClean="0"/>
              <a:t>&lt;1,1&gt;</a:t>
            </a:r>
            <a:endParaRPr lang="en-US" altLang="en-US" sz="1400" dirty="0"/>
          </a:p>
        </p:txBody>
      </p:sp>
      <p:sp>
        <p:nvSpPr>
          <p:cNvPr id="37" name="Text Box 15"/>
          <p:cNvSpPr txBox="1">
            <a:spLocks noChangeArrowheads="1"/>
          </p:cNvSpPr>
          <p:nvPr/>
        </p:nvSpPr>
        <p:spPr bwMode="auto">
          <a:xfrm>
            <a:off x="7589866" y="2953102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 smtClean="0"/>
              <a:t>&lt;1,1&gt;</a:t>
            </a:r>
            <a:endParaRPr lang="en-US" altLang="en-US" sz="1400" dirty="0"/>
          </a:p>
        </p:txBody>
      </p:sp>
      <p:sp>
        <p:nvSpPr>
          <p:cNvPr id="38" name="Text Box 15"/>
          <p:cNvSpPr txBox="1">
            <a:spLocks noChangeArrowheads="1"/>
          </p:cNvSpPr>
          <p:nvPr/>
        </p:nvSpPr>
        <p:spPr bwMode="auto">
          <a:xfrm>
            <a:off x="8474592" y="4446756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 smtClean="0"/>
              <a:t>&lt;1,0&gt;</a:t>
            </a:r>
            <a:endParaRPr lang="en-US" altLang="en-US" sz="1400" dirty="0"/>
          </a:p>
        </p:txBody>
      </p:sp>
      <p:sp>
        <p:nvSpPr>
          <p:cNvPr id="39" name="Text Box 15"/>
          <p:cNvSpPr txBox="1">
            <a:spLocks noChangeArrowheads="1"/>
          </p:cNvSpPr>
          <p:nvPr/>
        </p:nvSpPr>
        <p:spPr bwMode="auto">
          <a:xfrm>
            <a:off x="8503067" y="4983662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 smtClean="0"/>
              <a:t>&lt;1,0&gt;</a:t>
            </a:r>
            <a:endParaRPr lang="en-US" altLang="en-US" sz="1400" dirty="0"/>
          </a:p>
        </p:txBody>
      </p:sp>
      <p:cxnSp>
        <p:nvCxnSpPr>
          <p:cNvPr id="40" name="Curved Connector 39"/>
          <p:cNvCxnSpPr>
            <a:endCxn id="20" idx="7"/>
          </p:cNvCxnSpPr>
          <p:nvPr/>
        </p:nvCxnSpPr>
        <p:spPr bwMode="auto">
          <a:xfrm rot="5400000" flipH="1" flipV="1">
            <a:off x="8146616" y="3930403"/>
            <a:ext cx="876113" cy="114982"/>
          </a:xfrm>
          <a:prstGeom prst="curvedConnector5">
            <a:avLst>
              <a:gd name="adj1" fmla="val -6596"/>
              <a:gd name="adj2" fmla="val 337635"/>
              <a:gd name="adj3" fmla="val 126093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" name="Text Box 15"/>
          <p:cNvSpPr txBox="1">
            <a:spLocks noChangeArrowheads="1"/>
          </p:cNvSpPr>
          <p:nvPr/>
        </p:nvSpPr>
        <p:spPr bwMode="auto">
          <a:xfrm>
            <a:off x="8867868" y="3820948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 smtClean="0"/>
              <a:t>&lt;1,1&gt;</a:t>
            </a:r>
            <a:endParaRPr lang="en-US" altLang="en-US" sz="1400" dirty="0"/>
          </a:p>
        </p:txBody>
      </p:sp>
      <p:cxnSp>
        <p:nvCxnSpPr>
          <p:cNvPr id="42" name="Straight Arrow Connector 41"/>
          <p:cNvCxnSpPr>
            <a:stCxn id="20" idx="4"/>
            <a:endCxn id="21" idx="0"/>
          </p:cNvCxnSpPr>
          <p:nvPr/>
        </p:nvCxnSpPr>
        <p:spPr bwMode="auto">
          <a:xfrm>
            <a:off x="8534400" y="3810000"/>
            <a:ext cx="0" cy="3048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3" name="Text Box 15"/>
          <p:cNvSpPr txBox="1">
            <a:spLocks noChangeArrowheads="1"/>
          </p:cNvSpPr>
          <p:nvPr/>
        </p:nvSpPr>
        <p:spPr bwMode="auto">
          <a:xfrm>
            <a:off x="8382000" y="3752017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 smtClean="0"/>
              <a:t>&lt;0,0&gt;</a:t>
            </a:r>
            <a:endParaRPr lang="en-US" altLang="en-US" sz="1400" dirty="0"/>
          </a:p>
        </p:txBody>
      </p:sp>
      <p:sp>
        <p:nvSpPr>
          <p:cNvPr id="6" name="Right Arrow 5"/>
          <p:cNvSpPr/>
          <p:nvPr/>
        </p:nvSpPr>
        <p:spPr bwMode="auto">
          <a:xfrm>
            <a:off x="6612146" y="3549837"/>
            <a:ext cx="650601" cy="793563"/>
          </a:xfrm>
          <a:prstGeom prst="rightArrow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accent1"/>
              </a:solidFill>
              <a:effectLst/>
              <a:latin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508332" y="6252775"/>
            <a:ext cx="27398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Instructions 1-5 have &lt;0,0&gt;</a:t>
            </a:r>
          </a:p>
          <a:p>
            <a:r>
              <a:rPr lang="en-US" dirty="0"/>
              <a:t>c</a:t>
            </a:r>
            <a:r>
              <a:rPr lang="en-US" dirty="0" smtClean="0"/>
              <a:t>ontrol dependences to 6.</a:t>
            </a:r>
            <a:endParaRPr lang="en-US" dirty="0"/>
          </a:p>
        </p:txBody>
      </p:sp>
      <p:sp>
        <p:nvSpPr>
          <p:cNvPr id="3" name="Freeform 2"/>
          <p:cNvSpPr/>
          <p:nvPr/>
        </p:nvSpPr>
        <p:spPr bwMode="auto">
          <a:xfrm>
            <a:off x="8013889" y="2445206"/>
            <a:ext cx="390429" cy="1089060"/>
          </a:xfrm>
          <a:custGeom>
            <a:avLst/>
            <a:gdLst>
              <a:gd name="connsiteX0" fmla="*/ 390429 w 390429"/>
              <a:gd name="connsiteY0" fmla="*/ 0 h 1089060"/>
              <a:gd name="connsiteX1" fmla="*/ 11 w 390429"/>
              <a:gd name="connsiteY1" fmla="*/ 565078 h 1089060"/>
              <a:gd name="connsiteX2" fmla="*/ 380155 w 390429"/>
              <a:gd name="connsiteY2" fmla="*/ 1089060 h 10890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90429" h="1089060">
                <a:moveTo>
                  <a:pt x="390429" y="0"/>
                </a:moveTo>
                <a:cubicBezTo>
                  <a:pt x="196076" y="191784"/>
                  <a:pt x="1723" y="383568"/>
                  <a:pt x="11" y="565078"/>
                </a:cubicBezTo>
                <a:cubicBezTo>
                  <a:pt x="-1701" y="746588"/>
                  <a:pt x="189227" y="917824"/>
                  <a:pt x="380155" y="1089060"/>
                </a:cubicBezTo>
              </a:path>
            </a:pathLst>
          </a:custGeom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x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accent1"/>
              </a:solidFill>
              <a:effectLst/>
              <a:latin typeface="Times New Roman" pitchFamily="18" charset="0"/>
            </a:endParaRPr>
          </a:p>
        </p:txBody>
      </p:sp>
      <p:sp>
        <p:nvSpPr>
          <p:cNvPr id="44" name="Text Box 15"/>
          <p:cNvSpPr txBox="1">
            <a:spLocks noChangeArrowheads="1"/>
          </p:cNvSpPr>
          <p:nvPr/>
        </p:nvSpPr>
        <p:spPr bwMode="auto">
          <a:xfrm>
            <a:off x="7533735" y="2632460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 smtClean="0">
                <a:solidFill>
                  <a:srgbClr val="FF0000"/>
                </a:solidFill>
              </a:rPr>
              <a:t>&lt;1,0&gt;</a:t>
            </a:r>
            <a:endParaRPr lang="en-US" altLang="en-US" sz="1400" dirty="0">
              <a:solidFill>
                <a:srgbClr val="FF0000"/>
              </a:solidFill>
            </a:endParaRPr>
          </a:p>
        </p:txBody>
      </p:sp>
      <p:sp>
        <p:nvSpPr>
          <p:cNvPr id="5" name="Freeform 4"/>
          <p:cNvSpPr/>
          <p:nvPr/>
        </p:nvSpPr>
        <p:spPr bwMode="auto">
          <a:xfrm>
            <a:off x="8681663" y="2476072"/>
            <a:ext cx="287941" cy="1140431"/>
          </a:xfrm>
          <a:custGeom>
            <a:avLst/>
            <a:gdLst>
              <a:gd name="connsiteX0" fmla="*/ 0 w 287941"/>
              <a:gd name="connsiteY0" fmla="*/ 1140431 h 1140431"/>
              <a:gd name="connsiteX1" fmla="*/ 287676 w 287941"/>
              <a:gd name="connsiteY1" fmla="*/ 462337 h 1140431"/>
              <a:gd name="connsiteX2" fmla="*/ 41097 w 287941"/>
              <a:gd name="connsiteY2" fmla="*/ 0 h 1140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87941" h="1140431">
                <a:moveTo>
                  <a:pt x="0" y="1140431"/>
                </a:moveTo>
                <a:cubicBezTo>
                  <a:pt x="140413" y="896420"/>
                  <a:pt x="280827" y="652409"/>
                  <a:pt x="287676" y="462337"/>
                </a:cubicBezTo>
                <a:cubicBezTo>
                  <a:pt x="294525" y="272265"/>
                  <a:pt x="167811" y="136132"/>
                  <a:pt x="41097" y="0"/>
                </a:cubicBezTo>
              </a:path>
            </a:pathLst>
          </a:custGeom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x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accent1"/>
              </a:solidFill>
              <a:effectLst/>
              <a:latin typeface="Times New Roman" pitchFamily="18" charset="0"/>
            </a:endParaRPr>
          </a:p>
        </p:txBody>
      </p:sp>
      <p:sp>
        <p:nvSpPr>
          <p:cNvPr id="45" name="Text Box 15"/>
          <p:cNvSpPr txBox="1">
            <a:spLocks noChangeArrowheads="1"/>
          </p:cNvSpPr>
          <p:nvPr/>
        </p:nvSpPr>
        <p:spPr bwMode="auto">
          <a:xfrm>
            <a:off x="8837576" y="2413641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 smtClean="0">
                <a:solidFill>
                  <a:srgbClr val="FF0000"/>
                </a:solidFill>
              </a:rPr>
              <a:t>&lt;1,1&gt;</a:t>
            </a:r>
            <a:endParaRPr lang="en-US" altLang="en-US" sz="1400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452811" y="5658316"/>
            <a:ext cx="31021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Red edges are memory anti and</a:t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>flow dependences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357023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Minimum Initiation Interval (MII)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Remember, II = number of cycles between the start of successive iterations</a:t>
            </a:r>
          </a:p>
          <a:p>
            <a:r>
              <a:rPr lang="en-US" altLang="en-US" smtClean="0"/>
              <a:t>Modulo scheduling requires a candidate II be selected before scheduling is attempted</a:t>
            </a:r>
          </a:p>
          <a:p>
            <a:pPr lvl="1"/>
            <a:r>
              <a:rPr lang="en-US" altLang="en-US" smtClean="0"/>
              <a:t>Try candidate II, see if it works</a:t>
            </a:r>
          </a:p>
          <a:p>
            <a:pPr lvl="1"/>
            <a:r>
              <a:rPr lang="en-US" altLang="en-US" smtClean="0"/>
              <a:t>If not, increase by 1, try again repeating until successful</a:t>
            </a:r>
          </a:p>
          <a:p>
            <a:r>
              <a:rPr lang="en-US" altLang="en-US" smtClean="0"/>
              <a:t>MII is a lower bound on the II</a:t>
            </a:r>
          </a:p>
          <a:p>
            <a:pPr lvl="1"/>
            <a:r>
              <a:rPr lang="en-US" altLang="en-US" smtClean="0"/>
              <a:t>MII = Max(ResMII, RecMII)</a:t>
            </a:r>
          </a:p>
          <a:p>
            <a:pPr lvl="1"/>
            <a:r>
              <a:rPr lang="en-US" altLang="en-US" smtClean="0"/>
              <a:t>ResMII = resource constrained MII</a:t>
            </a:r>
          </a:p>
          <a:p>
            <a:pPr lvl="2"/>
            <a:r>
              <a:rPr lang="en-US" altLang="en-US" smtClean="0"/>
              <a:t>Resource usage requirements of 1 iteration</a:t>
            </a:r>
          </a:p>
          <a:p>
            <a:pPr lvl="1"/>
            <a:r>
              <a:rPr lang="en-US" altLang="en-US" smtClean="0"/>
              <a:t>RecMII = recurrence constrained MII</a:t>
            </a:r>
          </a:p>
          <a:p>
            <a:pPr lvl="2"/>
            <a:r>
              <a:rPr lang="en-US" altLang="en-US" smtClean="0"/>
              <a:t>Latency of the circuits in the dependence graph</a:t>
            </a:r>
          </a:p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5647359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8153400" cy="615950"/>
          </a:xfrm>
        </p:spPr>
        <p:txBody>
          <a:bodyPr/>
          <a:lstStyle/>
          <a:p>
            <a:r>
              <a:rPr lang="en-US" altLang="en-US" dirty="0" smtClean="0"/>
              <a:t>Recap: Upward </a:t>
            </a:r>
            <a:r>
              <a:rPr lang="en-US" altLang="en-US" dirty="0" smtClean="0"/>
              <a:t>Code Motion Across Branches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90600" y="1641475"/>
            <a:ext cx="4114800" cy="5216525"/>
          </a:xfrm>
        </p:spPr>
        <p:txBody>
          <a:bodyPr/>
          <a:lstStyle/>
          <a:p>
            <a:r>
              <a:rPr lang="en-US" altLang="en-US" sz="1800" smtClean="0"/>
              <a:t>Restriction 1a (register op)</a:t>
            </a:r>
          </a:p>
          <a:p>
            <a:pPr lvl="1"/>
            <a:r>
              <a:rPr lang="en-US" altLang="en-US" sz="1600" smtClean="0"/>
              <a:t>The destination of op is not in liveout(br)</a:t>
            </a:r>
          </a:p>
          <a:p>
            <a:pPr lvl="1"/>
            <a:r>
              <a:rPr lang="en-US" altLang="en-US" sz="1600" smtClean="0"/>
              <a:t>Wrongly kill a live value</a:t>
            </a:r>
          </a:p>
          <a:p>
            <a:r>
              <a:rPr lang="en-US" altLang="en-US" sz="1800" smtClean="0"/>
              <a:t>Restriction 1b (memory op)</a:t>
            </a:r>
          </a:p>
          <a:p>
            <a:pPr lvl="1"/>
            <a:r>
              <a:rPr lang="en-US" altLang="en-US" sz="1600" smtClean="0"/>
              <a:t>Op does not modify the memory</a:t>
            </a:r>
          </a:p>
          <a:p>
            <a:pPr lvl="1"/>
            <a:r>
              <a:rPr lang="en-US" altLang="en-US" sz="1600" smtClean="0"/>
              <a:t>Actually live memory is what matters, but that is often too hard to determine</a:t>
            </a:r>
          </a:p>
          <a:p>
            <a:r>
              <a:rPr lang="en-US" altLang="en-US" sz="1800" smtClean="0"/>
              <a:t>Restriction 2</a:t>
            </a:r>
          </a:p>
          <a:p>
            <a:pPr lvl="1"/>
            <a:r>
              <a:rPr lang="en-US" altLang="en-US" sz="1600" smtClean="0"/>
              <a:t>Op must not cause an exception that may terminate the program execution when br is taken</a:t>
            </a:r>
          </a:p>
          <a:p>
            <a:pPr lvl="1"/>
            <a:r>
              <a:rPr lang="en-US" altLang="en-US" sz="1600" smtClean="0"/>
              <a:t>Op is executed more often than it is supposed to (</a:t>
            </a:r>
            <a:r>
              <a:rPr lang="en-US" altLang="en-US" sz="1600" u="sng" smtClean="0"/>
              <a:t>speculated</a:t>
            </a:r>
            <a:r>
              <a:rPr lang="en-US" altLang="en-US" sz="1600" smtClean="0"/>
              <a:t>)</a:t>
            </a:r>
          </a:p>
          <a:p>
            <a:pPr lvl="1"/>
            <a:r>
              <a:rPr lang="en-US" altLang="en-US" sz="1600" smtClean="0"/>
              <a:t>Page fault or cache miss are ok</a:t>
            </a:r>
          </a:p>
          <a:p>
            <a:r>
              <a:rPr lang="en-US" altLang="en-US" sz="1800" smtClean="0"/>
              <a:t>Insert control dep when either restriction is violated</a:t>
            </a:r>
          </a:p>
          <a:p>
            <a:pPr lvl="1"/>
            <a:endParaRPr lang="en-US" altLang="en-US" sz="1600" smtClean="0"/>
          </a:p>
          <a:p>
            <a:pPr lvl="1"/>
            <a:endParaRPr lang="en-US" altLang="en-US" sz="1600" smtClean="0"/>
          </a:p>
        </p:txBody>
      </p:sp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6080125" y="1866900"/>
            <a:ext cx="1163638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…</a:t>
            </a:r>
          </a:p>
          <a:p>
            <a:r>
              <a:rPr lang="en-US" altLang="en-US"/>
              <a:t>if (x &gt; 0)</a:t>
            </a:r>
          </a:p>
          <a:p>
            <a:r>
              <a:rPr lang="en-US" altLang="en-US"/>
              <a:t>    y = z / x</a:t>
            </a:r>
          </a:p>
          <a:p>
            <a:r>
              <a:rPr lang="en-US" altLang="en-US"/>
              <a:t>…</a:t>
            </a:r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5867400" y="4648200"/>
            <a:ext cx="1752600" cy="609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1: branch x &lt;= 0</a:t>
            </a:r>
          </a:p>
        </p:txBody>
      </p:sp>
      <p:sp>
        <p:nvSpPr>
          <p:cNvPr id="22534" name="Line 6"/>
          <p:cNvSpPr>
            <a:spLocks noChangeShapeType="1"/>
          </p:cNvSpPr>
          <p:nvPr/>
        </p:nvSpPr>
        <p:spPr bwMode="auto">
          <a:xfrm>
            <a:off x="6858000" y="5257800"/>
            <a:ext cx="1295400" cy="533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5" name="Line 7"/>
          <p:cNvSpPr>
            <a:spLocks noChangeShapeType="1"/>
          </p:cNvSpPr>
          <p:nvPr/>
        </p:nvSpPr>
        <p:spPr bwMode="auto">
          <a:xfrm>
            <a:off x="6858000" y="5257800"/>
            <a:ext cx="0" cy="685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6" name="Rectangle 8"/>
          <p:cNvSpPr>
            <a:spLocks noChangeArrowheads="1"/>
          </p:cNvSpPr>
          <p:nvPr/>
        </p:nvSpPr>
        <p:spPr bwMode="auto">
          <a:xfrm>
            <a:off x="6019800" y="5943600"/>
            <a:ext cx="1524000" cy="609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2: y = z / x </a:t>
            </a:r>
          </a:p>
        </p:txBody>
      </p:sp>
      <p:sp>
        <p:nvSpPr>
          <p:cNvPr id="22537" name="Text Box 9"/>
          <p:cNvSpPr txBox="1">
            <a:spLocks noChangeArrowheads="1"/>
          </p:cNvSpPr>
          <p:nvPr/>
        </p:nvSpPr>
        <p:spPr bwMode="auto">
          <a:xfrm>
            <a:off x="5851525" y="4152900"/>
            <a:ext cx="1885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control flow graph</a:t>
            </a:r>
          </a:p>
        </p:txBody>
      </p:sp>
      <p:sp>
        <p:nvSpPr>
          <p:cNvPr id="22538" name="AutoShape 10"/>
          <p:cNvSpPr>
            <a:spLocks noChangeArrowheads="1"/>
          </p:cNvSpPr>
          <p:nvPr/>
        </p:nvSpPr>
        <p:spPr bwMode="auto">
          <a:xfrm>
            <a:off x="6553200" y="3429000"/>
            <a:ext cx="533400" cy="5334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8237988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ResMII</a:t>
            </a:r>
          </a:p>
        </p:txBody>
      </p:sp>
      <p:sp>
        <p:nvSpPr>
          <p:cNvPr id="49155" name="Text Box 3"/>
          <p:cNvSpPr txBox="1">
            <a:spLocks noChangeArrowheads="1"/>
          </p:cNvSpPr>
          <p:nvPr/>
        </p:nvSpPr>
        <p:spPr bwMode="auto">
          <a:xfrm>
            <a:off x="990600" y="2587625"/>
            <a:ext cx="58674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Simple resource model</a:t>
            </a:r>
          </a:p>
          <a:p>
            <a:endParaRPr lang="en-US" altLang="en-US">
              <a:solidFill>
                <a:schemeClr val="tx1"/>
              </a:solidFill>
            </a:endParaRPr>
          </a:p>
          <a:p>
            <a:r>
              <a:rPr lang="en-US" altLang="en-US">
                <a:solidFill>
                  <a:schemeClr val="tx1"/>
                </a:solidFill>
              </a:rPr>
              <a:t>A processor has a set of resources R.  For each resource r in R</a:t>
            </a:r>
          </a:p>
          <a:p>
            <a:r>
              <a:rPr lang="en-US" altLang="en-US">
                <a:solidFill>
                  <a:schemeClr val="tx1"/>
                </a:solidFill>
              </a:rPr>
              <a:t>there is count(r) specifying the number of  identical copies</a:t>
            </a:r>
          </a:p>
        </p:txBody>
      </p:sp>
      <p:sp>
        <p:nvSpPr>
          <p:cNvPr id="49156" name="Text Box 4"/>
          <p:cNvSpPr txBox="1">
            <a:spLocks noChangeArrowheads="1"/>
          </p:cNvSpPr>
          <p:nvPr/>
        </p:nvSpPr>
        <p:spPr bwMode="auto">
          <a:xfrm>
            <a:off x="1050925" y="1638300"/>
            <a:ext cx="64706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Concept: If there were no dependences between the operations, what</a:t>
            </a:r>
          </a:p>
          <a:p>
            <a:r>
              <a:rPr lang="en-US" altLang="en-US">
                <a:solidFill>
                  <a:schemeClr val="tx1"/>
                </a:solidFill>
              </a:rPr>
              <a:t>is the the shortest possible schedule?</a:t>
            </a:r>
          </a:p>
        </p:txBody>
      </p:sp>
      <p:sp>
        <p:nvSpPr>
          <p:cNvPr id="49157" name="Rectangle 5"/>
          <p:cNvSpPr>
            <a:spLocks noChangeArrowheads="1"/>
          </p:cNvSpPr>
          <p:nvPr/>
        </p:nvSpPr>
        <p:spPr bwMode="auto">
          <a:xfrm>
            <a:off x="1371600" y="4035425"/>
            <a:ext cx="38052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ResMII = MAX        (uses(r) / count(r))</a:t>
            </a:r>
          </a:p>
        </p:txBody>
      </p:sp>
      <p:sp>
        <p:nvSpPr>
          <p:cNvPr id="49158" name="Text Box 6"/>
          <p:cNvSpPr txBox="1">
            <a:spLocks noChangeArrowheads="1"/>
          </p:cNvSpPr>
          <p:nvPr/>
        </p:nvSpPr>
        <p:spPr bwMode="auto">
          <a:xfrm>
            <a:off x="2438400" y="4341813"/>
            <a:ext cx="9398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for all r in R</a:t>
            </a:r>
          </a:p>
        </p:txBody>
      </p:sp>
      <p:sp>
        <p:nvSpPr>
          <p:cNvPr id="49159" name="Text Box 7"/>
          <p:cNvSpPr txBox="1">
            <a:spLocks noChangeArrowheads="1"/>
          </p:cNvSpPr>
          <p:nvPr/>
        </p:nvSpPr>
        <p:spPr bwMode="auto">
          <a:xfrm>
            <a:off x="1371600" y="4797425"/>
            <a:ext cx="562768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uses(r) = number of times the resource is used in 1 iteration</a:t>
            </a:r>
          </a:p>
        </p:txBody>
      </p:sp>
      <p:sp>
        <p:nvSpPr>
          <p:cNvPr id="49160" name="Text Box 8"/>
          <p:cNvSpPr txBox="1">
            <a:spLocks noChangeArrowheads="1"/>
          </p:cNvSpPr>
          <p:nvPr/>
        </p:nvSpPr>
        <p:spPr bwMode="auto">
          <a:xfrm>
            <a:off x="1127125" y="5753100"/>
            <a:ext cx="615315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In reality its more complex than this because operations can have</a:t>
            </a:r>
          </a:p>
          <a:p>
            <a:r>
              <a:rPr lang="en-US" altLang="en-US"/>
              <a:t>multiple alternatives (different choices for resources it could be </a:t>
            </a:r>
          </a:p>
          <a:p>
            <a:r>
              <a:rPr lang="en-US" altLang="en-US"/>
              <a:t>assigned to), but we will ignore this for now</a:t>
            </a:r>
          </a:p>
        </p:txBody>
      </p:sp>
    </p:spTree>
    <p:extLst>
      <p:ext uri="{BB962C8B-B14F-4D97-AF65-F5344CB8AC3E}">
        <p14:creationId xmlns:p14="http://schemas.microsoft.com/office/powerpoint/2010/main" val="279177399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ResMII Example</a:t>
            </a:r>
          </a:p>
        </p:txBody>
      </p:sp>
      <p:sp>
        <p:nvSpPr>
          <p:cNvPr id="51203" name="Text Box 3"/>
          <p:cNvSpPr txBox="1">
            <a:spLocks noChangeArrowheads="1"/>
          </p:cNvSpPr>
          <p:nvPr/>
        </p:nvSpPr>
        <p:spPr bwMode="auto">
          <a:xfrm>
            <a:off x="914400" y="1901825"/>
            <a:ext cx="391795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resources: 4 issue, 2 alu, 1 mem, 1 br</a:t>
            </a:r>
          </a:p>
          <a:p>
            <a:r>
              <a:rPr lang="en-US" altLang="en-US" sz="1600">
                <a:solidFill>
                  <a:schemeClr val="tx1"/>
                </a:solidFill>
              </a:rPr>
              <a:t>latencies: add=1, mpy=3, ld = 2, st = 1, br = 1</a:t>
            </a:r>
          </a:p>
        </p:txBody>
      </p:sp>
      <p:sp>
        <p:nvSpPr>
          <p:cNvPr id="51204" name="Text Box 4"/>
          <p:cNvSpPr txBox="1">
            <a:spLocks noChangeArrowheads="1"/>
          </p:cNvSpPr>
          <p:nvPr/>
        </p:nvSpPr>
        <p:spPr bwMode="auto">
          <a:xfrm>
            <a:off x="1219200" y="2892425"/>
            <a:ext cx="2232025" cy="2014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1: r3 = load(r1)</a:t>
            </a:r>
          </a:p>
          <a:p>
            <a:r>
              <a:rPr lang="en-US" altLang="en-US"/>
              <a:t>2: r4 = r3 * 26</a:t>
            </a:r>
          </a:p>
          <a:p>
            <a:r>
              <a:rPr lang="en-US" altLang="en-US"/>
              <a:t>3: store (r2, r4)</a:t>
            </a:r>
          </a:p>
          <a:p>
            <a:r>
              <a:rPr lang="en-US" altLang="en-US"/>
              <a:t>4: r1 = r1 + 4</a:t>
            </a:r>
          </a:p>
          <a:p>
            <a:r>
              <a:rPr lang="en-US" altLang="en-US"/>
              <a:t>5: r2 = r2 + 4</a:t>
            </a:r>
          </a:p>
          <a:p>
            <a:r>
              <a:rPr lang="en-US" altLang="en-US"/>
              <a:t>6: p1 = cmpp (r1 &lt; r9)</a:t>
            </a:r>
          </a:p>
          <a:p>
            <a:r>
              <a:rPr lang="en-US" altLang="en-US"/>
              <a:t>7: brct p1 Loop</a:t>
            </a:r>
          </a:p>
        </p:txBody>
      </p:sp>
      <p:sp>
        <p:nvSpPr>
          <p:cNvPr id="51205" name="Rectangle 5"/>
          <p:cNvSpPr>
            <a:spLocks noChangeArrowheads="1"/>
          </p:cNvSpPr>
          <p:nvPr/>
        </p:nvSpPr>
        <p:spPr bwMode="auto">
          <a:xfrm>
            <a:off x="1143000" y="2819400"/>
            <a:ext cx="2438400" cy="2057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1206" name="Text Box 6"/>
          <p:cNvSpPr txBox="1">
            <a:spLocks noChangeArrowheads="1"/>
          </p:cNvSpPr>
          <p:nvPr/>
        </p:nvSpPr>
        <p:spPr bwMode="auto">
          <a:xfrm>
            <a:off x="4556125" y="3619500"/>
            <a:ext cx="3019425" cy="2289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ALU:  used by 2, 4, 5, 6</a:t>
            </a:r>
          </a:p>
          <a:p>
            <a:r>
              <a:rPr lang="en-US" altLang="en-US">
                <a:solidFill>
                  <a:schemeClr val="tx1"/>
                </a:solidFill>
              </a:rPr>
              <a:t>	</a:t>
            </a:r>
            <a:r>
              <a:rPr lang="en-US" altLang="en-US">
                <a:solidFill>
                  <a:schemeClr val="tx1"/>
                </a:solidFill>
                <a:sym typeface="Wingdings" panose="05000000000000000000" pitchFamily="2" charset="2"/>
              </a:rPr>
              <a:t> 4 ops / 2 units = 2</a:t>
            </a:r>
          </a:p>
          <a:p>
            <a:r>
              <a:rPr lang="en-US" altLang="en-US">
                <a:solidFill>
                  <a:schemeClr val="tx1"/>
                </a:solidFill>
                <a:sym typeface="Wingdings" panose="05000000000000000000" pitchFamily="2" charset="2"/>
              </a:rPr>
              <a:t>Mem: used by 1, 3</a:t>
            </a:r>
          </a:p>
          <a:p>
            <a:r>
              <a:rPr lang="en-US" altLang="en-US">
                <a:solidFill>
                  <a:schemeClr val="tx1"/>
                </a:solidFill>
                <a:sym typeface="Wingdings" panose="05000000000000000000" pitchFamily="2" charset="2"/>
              </a:rPr>
              <a:t>	 2 ops / 1 unit = 2</a:t>
            </a:r>
          </a:p>
          <a:p>
            <a:r>
              <a:rPr lang="en-US" altLang="en-US">
                <a:solidFill>
                  <a:schemeClr val="tx1"/>
                </a:solidFill>
                <a:sym typeface="Wingdings" panose="05000000000000000000" pitchFamily="2" charset="2"/>
              </a:rPr>
              <a:t>Br: used by 7</a:t>
            </a:r>
          </a:p>
          <a:p>
            <a:r>
              <a:rPr lang="en-US" altLang="en-US">
                <a:solidFill>
                  <a:schemeClr val="tx1"/>
                </a:solidFill>
                <a:sym typeface="Wingdings" panose="05000000000000000000" pitchFamily="2" charset="2"/>
              </a:rPr>
              <a:t>	 1 op / 1 unit = 1</a:t>
            </a:r>
          </a:p>
          <a:p>
            <a:endParaRPr lang="en-US" altLang="en-US">
              <a:solidFill>
                <a:schemeClr val="tx1"/>
              </a:solidFill>
              <a:sym typeface="Wingdings" panose="05000000000000000000" pitchFamily="2" charset="2"/>
            </a:endParaRPr>
          </a:p>
          <a:p>
            <a:r>
              <a:rPr lang="en-US" altLang="en-US">
                <a:solidFill>
                  <a:schemeClr val="tx1"/>
                </a:solidFill>
                <a:sym typeface="Wingdings" panose="05000000000000000000" pitchFamily="2" charset="2"/>
              </a:rPr>
              <a:t>ResMII = MAX(2,2,1) = 2</a:t>
            </a:r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4953000" y="1690687"/>
            <a:ext cx="3441968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dirty="0" err="1"/>
              <a:t>ResMII</a:t>
            </a:r>
            <a:r>
              <a:rPr lang="en-US" altLang="en-US" sz="1600" dirty="0"/>
              <a:t> = MAX        (uses(r) / count(r))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953000" y="2452687"/>
            <a:ext cx="398218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dirty="0"/>
              <a:t>uses(r) = number of times the resource is </a:t>
            </a:r>
            <a:r>
              <a:rPr lang="en-US" altLang="en-US" sz="1600" dirty="0" smtClean="0"/>
              <a:t>used</a:t>
            </a:r>
            <a:br>
              <a:rPr lang="en-US" altLang="en-US" sz="1600" dirty="0" smtClean="0"/>
            </a:br>
            <a:r>
              <a:rPr lang="en-US" altLang="en-US" sz="1600" dirty="0" smtClean="0"/>
              <a:t>	in </a:t>
            </a:r>
            <a:r>
              <a:rPr lang="en-US" altLang="en-US" sz="1600" dirty="0"/>
              <a:t>1 iteration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4952999" y="1690688"/>
            <a:ext cx="3886201" cy="1353722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234162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RecMII</a:t>
            </a:r>
          </a:p>
        </p:txBody>
      </p:sp>
      <p:sp>
        <p:nvSpPr>
          <p:cNvPr id="53251" name="Text Box 3"/>
          <p:cNvSpPr txBox="1">
            <a:spLocks noChangeArrowheads="1"/>
          </p:cNvSpPr>
          <p:nvPr/>
        </p:nvSpPr>
        <p:spPr bwMode="auto">
          <a:xfrm>
            <a:off x="1050925" y="1638300"/>
            <a:ext cx="60261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Approach: Enumerate all irredundant elementary circuits in the </a:t>
            </a:r>
          </a:p>
          <a:p>
            <a:r>
              <a:rPr lang="en-US" altLang="en-US">
                <a:solidFill>
                  <a:schemeClr val="tx1"/>
                </a:solidFill>
              </a:rPr>
              <a:t>dependence graph</a:t>
            </a:r>
          </a:p>
        </p:txBody>
      </p:sp>
      <p:sp>
        <p:nvSpPr>
          <p:cNvPr id="53252" name="Rectangle 4"/>
          <p:cNvSpPr>
            <a:spLocks noChangeArrowheads="1"/>
          </p:cNvSpPr>
          <p:nvPr/>
        </p:nvSpPr>
        <p:spPr bwMode="auto">
          <a:xfrm>
            <a:off x="1066800" y="2435225"/>
            <a:ext cx="42116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RecMII = MAX        (delay(c) / distance(c))</a:t>
            </a:r>
          </a:p>
        </p:txBody>
      </p:sp>
      <p:sp>
        <p:nvSpPr>
          <p:cNvPr id="53253" name="Text Box 5"/>
          <p:cNvSpPr txBox="1">
            <a:spLocks noChangeArrowheads="1"/>
          </p:cNvSpPr>
          <p:nvPr/>
        </p:nvSpPr>
        <p:spPr bwMode="auto">
          <a:xfrm>
            <a:off x="2133600" y="2741613"/>
            <a:ext cx="957263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for all c in C</a:t>
            </a:r>
          </a:p>
        </p:txBody>
      </p:sp>
      <p:sp>
        <p:nvSpPr>
          <p:cNvPr id="53254" name="Text Box 6"/>
          <p:cNvSpPr txBox="1">
            <a:spLocks noChangeArrowheads="1"/>
          </p:cNvSpPr>
          <p:nvPr/>
        </p:nvSpPr>
        <p:spPr bwMode="auto">
          <a:xfrm>
            <a:off x="1066800" y="3197225"/>
            <a:ext cx="614203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delay(c) = total latency in dependence cycle c (sum of delays)</a:t>
            </a:r>
          </a:p>
          <a:p>
            <a:r>
              <a:rPr lang="en-US" altLang="en-US"/>
              <a:t>distance(c) = total iteration distance of cycle c (sum of distances)</a:t>
            </a:r>
          </a:p>
        </p:txBody>
      </p:sp>
      <p:sp>
        <p:nvSpPr>
          <p:cNvPr id="53255" name="Oval 7"/>
          <p:cNvSpPr>
            <a:spLocks noChangeArrowheads="1"/>
          </p:cNvSpPr>
          <p:nvPr/>
        </p:nvSpPr>
        <p:spPr bwMode="auto">
          <a:xfrm>
            <a:off x="2057400" y="53340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2</a:t>
            </a:r>
          </a:p>
        </p:txBody>
      </p:sp>
      <p:sp>
        <p:nvSpPr>
          <p:cNvPr id="53256" name="Line 8"/>
          <p:cNvSpPr>
            <a:spLocks noChangeShapeType="1"/>
          </p:cNvSpPr>
          <p:nvPr/>
        </p:nvSpPr>
        <p:spPr bwMode="auto">
          <a:xfrm>
            <a:off x="2209800" y="48768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57" name="Oval 9"/>
          <p:cNvSpPr>
            <a:spLocks noChangeArrowheads="1"/>
          </p:cNvSpPr>
          <p:nvPr/>
        </p:nvSpPr>
        <p:spPr bwMode="auto">
          <a:xfrm>
            <a:off x="2057400" y="45720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</a:t>
            </a:r>
          </a:p>
        </p:txBody>
      </p:sp>
      <p:sp>
        <p:nvSpPr>
          <p:cNvPr id="53258" name="Freeform 10"/>
          <p:cNvSpPr>
            <a:spLocks/>
          </p:cNvSpPr>
          <p:nvPr/>
        </p:nvSpPr>
        <p:spPr bwMode="auto">
          <a:xfrm>
            <a:off x="2209800" y="4241800"/>
            <a:ext cx="558800" cy="1549400"/>
          </a:xfrm>
          <a:custGeom>
            <a:avLst/>
            <a:gdLst>
              <a:gd name="T0" fmla="*/ 0 w 352"/>
              <a:gd name="T1" fmla="*/ 2147483646 h 976"/>
              <a:gd name="T2" fmla="*/ 2147483646 w 352"/>
              <a:gd name="T3" fmla="*/ 2147483646 h 976"/>
              <a:gd name="T4" fmla="*/ 2147483646 w 352"/>
              <a:gd name="T5" fmla="*/ 2147483646 h 976"/>
              <a:gd name="T6" fmla="*/ 2147483646 w 352"/>
              <a:gd name="T7" fmla="*/ 2147483646 h 976"/>
              <a:gd name="T8" fmla="*/ 2147483646 w 352"/>
              <a:gd name="T9" fmla="*/ 2147483646 h 976"/>
              <a:gd name="T10" fmla="*/ 2147483646 w 352"/>
              <a:gd name="T11" fmla="*/ 2147483646 h 976"/>
              <a:gd name="T12" fmla="*/ 2147483646 w 352"/>
              <a:gd name="T13" fmla="*/ 2147483646 h 976"/>
              <a:gd name="T14" fmla="*/ 2147483646 w 352"/>
              <a:gd name="T15" fmla="*/ 2147483646 h 97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352" h="976">
                <a:moveTo>
                  <a:pt x="0" y="880"/>
                </a:moveTo>
                <a:cubicBezTo>
                  <a:pt x="28" y="928"/>
                  <a:pt x="56" y="976"/>
                  <a:pt x="96" y="976"/>
                </a:cubicBezTo>
                <a:cubicBezTo>
                  <a:pt x="136" y="976"/>
                  <a:pt x="200" y="944"/>
                  <a:pt x="240" y="880"/>
                </a:cubicBezTo>
                <a:cubicBezTo>
                  <a:pt x="280" y="816"/>
                  <a:pt x="320" y="680"/>
                  <a:pt x="336" y="592"/>
                </a:cubicBezTo>
                <a:cubicBezTo>
                  <a:pt x="352" y="504"/>
                  <a:pt x="344" y="432"/>
                  <a:pt x="336" y="352"/>
                </a:cubicBezTo>
                <a:cubicBezTo>
                  <a:pt x="328" y="272"/>
                  <a:pt x="312" y="168"/>
                  <a:pt x="288" y="112"/>
                </a:cubicBezTo>
                <a:cubicBezTo>
                  <a:pt x="264" y="56"/>
                  <a:pt x="232" y="0"/>
                  <a:pt x="192" y="16"/>
                </a:cubicBezTo>
                <a:cubicBezTo>
                  <a:pt x="152" y="32"/>
                  <a:pt x="100" y="120"/>
                  <a:pt x="48" y="208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59" name="Text Box 11"/>
          <p:cNvSpPr txBox="1">
            <a:spLocks noChangeArrowheads="1"/>
          </p:cNvSpPr>
          <p:nvPr/>
        </p:nvSpPr>
        <p:spPr bwMode="auto">
          <a:xfrm>
            <a:off x="1736725" y="4887913"/>
            <a:ext cx="406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1,0</a:t>
            </a:r>
          </a:p>
        </p:txBody>
      </p:sp>
      <p:sp>
        <p:nvSpPr>
          <p:cNvPr id="53260" name="Text Box 12"/>
          <p:cNvSpPr txBox="1">
            <a:spLocks noChangeArrowheads="1"/>
          </p:cNvSpPr>
          <p:nvPr/>
        </p:nvSpPr>
        <p:spPr bwMode="auto">
          <a:xfrm>
            <a:off x="2819400" y="4721225"/>
            <a:ext cx="406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3,1</a:t>
            </a:r>
          </a:p>
        </p:txBody>
      </p:sp>
      <p:sp>
        <p:nvSpPr>
          <p:cNvPr id="53261" name="AutoShape 13"/>
          <p:cNvSpPr>
            <a:spLocks noChangeArrowheads="1"/>
          </p:cNvSpPr>
          <p:nvPr/>
        </p:nvSpPr>
        <p:spPr bwMode="auto">
          <a:xfrm>
            <a:off x="3810000" y="4800600"/>
            <a:ext cx="685800" cy="457200"/>
          </a:xfrm>
          <a:prstGeom prst="rightArrow">
            <a:avLst>
              <a:gd name="adj1" fmla="val 50000"/>
              <a:gd name="adj2" fmla="val 3750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3262" name="Text Box 14"/>
          <p:cNvSpPr txBox="1">
            <a:spLocks noChangeArrowheads="1"/>
          </p:cNvSpPr>
          <p:nvPr/>
        </p:nvSpPr>
        <p:spPr bwMode="auto">
          <a:xfrm>
            <a:off x="5394325" y="4000500"/>
            <a:ext cx="1441450" cy="2014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u="sng"/>
              <a:t>cycle</a:t>
            </a:r>
            <a:r>
              <a:rPr lang="en-US" altLang="en-US"/>
              <a:t>	</a:t>
            </a:r>
          </a:p>
          <a:p>
            <a:r>
              <a:rPr lang="en-US" altLang="en-US"/>
              <a:t>k	1</a:t>
            </a:r>
          </a:p>
          <a:p>
            <a:r>
              <a:rPr lang="en-US" altLang="en-US"/>
              <a:t>k+1	2</a:t>
            </a:r>
          </a:p>
          <a:p>
            <a:r>
              <a:rPr lang="en-US" altLang="en-US"/>
              <a:t>k+2</a:t>
            </a:r>
          </a:p>
          <a:p>
            <a:r>
              <a:rPr lang="en-US" altLang="en-US"/>
              <a:t>k+3</a:t>
            </a:r>
          </a:p>
          <a:p>
            <a:r>
              <a:rPr lang="en-US" altLang="en-US"/>
              <a:t>k+4	    1</a:t>
            </a:r>
          </a:p>
          <a:p>
            <a:r>
              <a:rPr lang="en-US" altLang="en-US"/>
              <a:t>k+5	    2</a:t>
            </a:r>
          </a:p>
        </p:txBody>
      </p:sp>
      <p:sp>
        <p:nvSpPr>
          <p:cNvPr id="53263" name="Line 15"/>
          <p:cNvSpPr>
            <a:spLocks noChangeShapeType="1"/>
          </p:cNvSpPr>
          <p:nvPr/>
        </p:nvSpPr>
        <p:spPr bwMode="auto">
          <a:xfrm>
            <a:off x="6477000" y="4876800"/>
            <a:ext cx="2286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64" name="Freeform 16"/>
          <p:cNvSpPr>
            <a:spLocks/>
          </p:cNvSpPr>
          <p:nvPr/>
        </p:nvSpPr>
        <p:spPr bwMode="auto">
          <a:xfrm>
            <a:off x="6553200" y="4470400"/>
            <a:ext cx="88900" cy="254000"/>
          </a:xfrm>
          <a:custGeom>
            <a:avLst/>
            <a:gdLst>
              <a:gd name="T0" fmla="*/ 0 w 56"/>
              <a:gd name="T1" fmla="*/ 2147483646 h 160"/>
              <a:gd name="T2" fmla="*/ 2147483646 w 56"/>
              <a:gd name="T3" fmla="*/ 2147483646 h 160"/>
              <a:gd name="T4" fmla="*/ 2147483646 w 56"/>
              <a:gd name="T5" fmla="*/ 2147483646 h 160"/>
              <a:gd name="T6" fmla="*/ 0 w 56"/>
              <a:gd name="T7" fmla="*/ 2147483646 h 16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56" h="160">
                <a:moveTo>
                  <a:pt x="0" y="16"/>
                </a:moveTo>
                <a:cubicBezTo>
                  <a:pt x="20" y="8"/>
                  <a:pt x="40" y="0"/>
                  <a:pt x="48" y="16"/>
                </a:cubicBezTo>
                <a:cubicBezTo>
                  <a:pt x="56" y="32"/>
                  <a:pt x="56" y="88"/>
                  <a:pt x="48" y="112"/>
                </a:cubicBezTo>
                <a:cubicBezTo>
                  <a:pt x="40" y="136"/>
                  <a:pt x="20" y="148"/>
                  <a:pt x="0" y="160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65" name="Text Box 17"/>
          <p:cNvSpPr txBox="1">
            <a:spLocks noChangeArrowheads="1"/>
          </p:cNvSpPr>
          <p:nvPr/>
        </p:nvSpPr>
        <p:spPr bwMode="auto">
          <a:xfrm>
            <a:off x="6629400" y="4341813"/>
            <a:ext cx="2603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1</a:t>
            </a:r>
          </a:p>
        </p:txBody>
      </p:sp>
      <p:sp>
        <p:nvSpPr>
          <p:cNvPr id="53266" name="Text Box 18"/>
          <p:cNvSpPr txBox="1">
            <a:spLocks noChangeArrowheads="1"/>
          </p:cNvSpPr>
          <p:nvPr/>
        </p:nvSpPr>
        <p:spPr bwMode="auto">
          <a:xfrm>
            <a:off x="6553200" y="4875213"/>
            <a:ext cx="2603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3</a:t>
            </a:r>
          </a:p>
        </p:txBody>
      </p:sp>
      <p:sp>
        <p:nvSpPr>
          <p:cNvPr id="53267" name="Line 19"/>
          <p:cNvSpPr>
            <a:spLocks noChangeShapeType="1"/>
          </p:cNvSpPr>
          <p:nvPr/>
        </p:nvSpPr>
        <p:spPr bwMode="auto">
          <a:xfrm>
            <a:off x="6248400" y="4343400"/>
            <a:ext cx="17526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68" name="Line 20"/>
          <p:cNvSpPr>
            <a:spLocks noChangeShapeType="1"/>
          </p:cNvSpPr>
          <p:nvPr/>
        </p:nvSpPr>
        <p:spPr bwMode="auto">
          <a:xfrm>
            <a:off x="6248400" y="5410200"/>
            <a:ext cx="17526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69" name="Line 21"/>
          <p:cNvSpPr>
            <a:spLocks noChangeShapeType="1"/>
          </p:cNvSpPr>
          <p:nvPr/>
        </p:nvSpPr>
        <p:spPr bwMode="auto">
          <a:xfrm>
            <a:off x="7696200" y="4343400"/>
            <a:ext cx="0" cy="1066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70" name="Text Box 22"/>
          <p:cNvSpPr txBox="1">
            <a:spLocks noChangeArrowheads="1"/>
          </p:cNvSpPr>
          <p:nvPr/>
        </p:nvSpPr>
        <p:spPr bwMode="auto">
          <a:xfrm>
            <a:off x="7756525" y="4838700"/>
            <a:ext cx="125253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4 cycles,</a:t>
            </a:r>
          </a:p>
          <a:p>
            <a:r>
              <a:rPr lang="en-US" altLang="en-US"/>
              <a:t>RecMII = 4</a:t>
            </a:r>
          </a:p>
        </p:txBody>
      </p:sp>
      <p:sp>
        <p:nvSpPr>
          <p:cNvPr id="53271" name="Text Box 23"/>
          <p:cNvSpPr txBox="1">
            <a:spLocks noChangeArrowheads="1"/>
          </p:cNvSpPr>
          <p:nvPr/>
        </p:nvSpPr>
        <p:spPr bwMode="auto">
          <a:xfrm>
            <a:off x="1219200" y="5940425"/>
            <a:ext cx="2259013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delay(c) = 1 + 3 = 4</a:t>
            </a:r>
          </a:p>
          <a:p>
            <a:r>
              <a:rPr lang="en-US" altLang="en-US"/>
              <a:t>distance(c) = 0 + 1 = 1</a:t>
            </a:r>
          </a:p>
          <a:p>
            <a:r>
              <a:rPr lang="en-US" altLang="en-US"/>
              <a:t>RecMII = 4/1 = 4</a:t>
            </a:r>
          </a:p>
        </p:txBody>
      </p:sp>
    </p:spTree>
    <p:extLst>
      <p:ext uri="{BB962C8B-B14F-4D97-AF65-F5344CB8AC3E}">
        <p14:creationId xmlns:p14="http://schemas.microsoft.com/office/powerpoint/2010/main" val="281024435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RecMII Example</a:t>
            </a:r>
          </a:p>
        </p:txBody>
      </p:sp>
      <p:sp>
        <p:nvSpPr>
          <p:cNvPr id="55299" name="Text Box 3"/>
          <p:cNvSpPr txBox="1">
            <a:spLocks noChangeArrowheads="1"/>
          </p:cNvSpPr>
          <p:nvPr/>
        </p:nvSpPr>
        <p:spPr bwMode="auto">
          <a:xfrm>
            <a:off x="914400" y="1749425"/>
            <a:ext cx="2232025" cy="2014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1: r3 = load(r1)</a:t>
            </a:r>
          </a:p>
          <a:p>
            <a:r>
              <a:rPr lang="en-US" altLang="en-US"/>
              <a:t>2: r4 = r3 * 26</a:t>
            </a:r>
          </a:p>
          <a:p>
            <a:r>
              <a:rPr lang="en-US" altLang="en-US"/>
              <a:t>3: store (r2, r4)</a:t>
            </a:r>
          </a:p>
          <a:p>
            <a:r>
              <a:rPr lang="en-US" altLang="en-US"/>
              <a:t>4: r1 = r1 + 4</a:t>
            </a:r>
          </a:p>
          <a:p>
            <a:r>
              <a:rPr lang="en-US" altLang="en-US"/>
              <a:t>5: r2 = r2 + 4</a:t>
            </a:r>
          </a:p>
          <a:p>
            <a:r>
              <a:rPr lang="en-US" altLang="en-US"/>
              <a:t>6: p1 = cmpp (r1 &lt; r9)</a:t>
            </a:r>
          </a:p>
          <a:p>
            <a:r>
              <a:rPr lang="en-US" altLang="en-US"/>
              <a:t>7: brct p1 Loop</a:t>
            </a:r>
          </a:p>
        </p:txBody>
      </p:sp>
      <p:sp>
        <p:nvSpPr>
          <p:cNvPr id="55300" name="Rectangle 4"/>
          <p:cNvSpPr>
            <a:spLocks noChangeArrowheads="1"/>
          </p:cNvSpPr>
          <p:nvPr/>
        </p:nvSpPr>
        <p:spPr bwMode="auto">
          <a:xfrm>
            <a:off x="914400" y="1752600"/>
            <a:ext cx="2438400" cy="2057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5301" name="Oval 5"/>
          <p:cNvSpPr>
            <a:spLocks noChangeArrowheads="1"/>
          </p:cNvSpPr>
          <p:nvPr/>
        </p:nvSpPr>
        <p:spPr bwMode="auto">
          <a:xfrm>
            <a:off x="4495800" y="20574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</a:t>
            </a:r>
          </a:p>
        </p:txBody>
      </p:sp>
      <p:sp>
        <p:nvSpPr>
          <p:cNvPr id="55302" name="Oval 6"/>
          <p:cNvSpPr>
            <a:spLocks noChangeArrowheads="1"/>
          </p:cNvSpPr>
          <p:nvPr/>
        </p:nvSpPr>
        <p:spPr bwMode="auto">
          <a:xfrm>
            <a:off x="4495800" y="26670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2</a:t>
            </a:r>
          </a:p>
        </p:txBody>
      </p:sp>
      <p:sp>
        <p:nvSpPr>
          <p:cNvPr id="55303" name="Oval 7"/>
          <p:cNvSpPr>
            <a:spLocks noChangeArrowheads="1"/>
          </p:cNvSpPr>
          <p:nvPr/>
        </p:nvSpPr>
        <p:spPr bwMode="auto">
          <a:xfrm>
            <a:off x="4495800" y="32766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3</a:t>
            </a:r>
          </a:p>
        </p:txBody>
      </p:sp>
      <p:sp>
        <p:nvSpPr>
          <p:cNvPr id="55304" name="Oval 8"/>
          <p:cNvSpPr>
            <a:spLocks noChangeArrowheads="1"/>
          </p:cNvSpPr>
          <p:nvPr/>
        </p:nvSpPr>
        <p:spPr bwMode="auto">
          <a:xfrm>
            <a:off x="4495800" y="38862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4</a:t>
            </a:r>
          </a:p>
        </p:txBody>
      </p:sp>
      <p:sp>
        <p:nvSpPr>
          <p:cNvPr id="55305" name="Oval 9"/>
          <p:cNvSpPr>
            <a:spLocks noChangeArrowheads="1"/>
          </p:cNvSpPr>
          <p:nvPr/>
        </p:nvSpPr>
        <p:spPr bwMode="auto">
          <a:xfrm>
            <a:off x="4495800" y="44958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5</a:t>
            </a:r>
          </a:p>
        </p:txBody>
      </p:sp>
      <p:sp>
        <p:nvSpPr>
          <p:cNvPr id="55306" name="Oval 10"/>
          <p:cNvSpPr>
            <a:spLocks noChangeArrowheads="1"/>
          </p:cNvSpPr>
          <p:nvPr/>
        </p:nvSpPr>
        <p:spPr bwMode="auto">
          <a:xfrm>
            <a:off x="4495800" y="51054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6</a:t>
            </a:r>
          </a:p>
        </p:txBody>
      </p:sp>
      <p:sp>
        <p:nvSpPr>
          <p:cNvPr id="55307" name="Oval 11"/>
          <p:cNvSpPr>
            <a:spLocks noChangeArrowheads="1"/>
          </p:cNvSpPr>
          <p:nvPr/>
        </p:nvSpPr>
        <p:spPr bwMode="auto">
          <a:xfrm>
            <a:off x="4495800" y="57150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7</a:t>
            </a:r>
          </a:p>
        </p:txBody>
      </p:sp>
      <p:sp>
        <p:nvSpPr>
          <p:cNvPr id="55308" name="Line 12"/>
          <p:cNvSpPr>
            <a:spLocks noChangeShapeType="1"/>
          </p:cNvSpPr>
          <p:nvPr/>
        </p:nvSpPr>
        <p:spPr bwMode="auto">
          <a:xfrm>
            <a:off x="4648200" y="23622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09" name="Line 13"/>
          <p:cNvSpPr>
            <a:spLocks noChangeShapeType="1"/>
          </p:cNvSpPr>
          <p:nvPr/>
        </p:nvSpPr>
        <p:spPr bwMode="auto">
          <a:xfrm>
            <a:off x="4648200" y="29718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10" name="Line 14"/>
          <p:cNvSpPr>
            <a:spLocks noChangeShapeType="1"/>
          </p:cNvSpPr>
          <p:nvPr/>
        </p:nvSpPr>
        <p:spPr bwMode="auto">
          <a:xfrm>
            <a:off x="4648200" y="54102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11" name="Freeform 15"/>
          <p:cNvSpPr>
            <a:spLocks/>
          </p:cNvSpPr>
          <p:nvPr/>
        </p:nvSpPr>
        <p:spPr bwMode="auto">
          <a:xfrm>
            <a:off x="4305300" y="2286000"/>
            <a:ext cx="266700" cy="1676400"/>
          </a:xfrm>
          <a:custGeom>
            <a:avLst/>
            <a:gdLst>
              <a:gd name="T0" fmla="*/ 2147483646 w 168"/>
              <a:gd name="T1" fmla="*/ 0 h 1008"/>
              <a:gd name="T2" fmla="*/ 2147483646 w 168"/>
              <a:gd name="T3" fmla="*/ 2147483646 h 1008"/>
              <a:gd name="T4" fmla="*/ 2147483646 w 168"/>
              <a:gd name="T5" fmla="*/ 2147483646 h 1008"/>
              <a:gd name="T6" fmla="*/ 2147483646 w 168"/>
              <a:gd name="T7" fmla="*/ 2147483646 h 1008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68" h="1008">
                <a:moveTo>
                  <a:pt x="168" y="0"/>
                </a:moveTo>
                <a:cubicBezTo>
                  <a:pt x="108" y="56"/>
                  <a:pt x="48" y="112"/>
                  <a:pt x="24" y="240"/>
                </a:cubicBezTo>
                <a:cubicBezTo>
                  <a:pt x="0" y="368"/>
                  <a:pt x="8" y="640"/>
                  <a:pt x="24" y="768"/>
                </a:cubicBezTo>
                <a:cubicBezTo>
                  <a:pt x="40" y="896"/>
                  <a:pt x="104" y="968"/>
                  <a:pt x="120" y="1008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12" name="Freeform 16"/>
          <p:cNvSpPr>
            <a:spLocks/>
          </p:cNvSpPr>
          <p:nvPr/>
        </p:nvSpPr>
        <p:spPr bwMode="auto">
          <a:xfrm>
            <a:off x="4724400" y="3505200"/>
            <a:ext cx="241300" cy="990600"/>
          </a:xfrm>
          <a:custGeom>
            <a:avLst/>
            <a:gdLst>
              <a:gd name="T0" fmla="*/ 2147483646 w 152"/>
              <a:gd name="T1" fmla="*/ 0 h 624"/>
              <a:gd name="T2" fmla="*/ 2147483646 w 152"/>
              <a:gd name="T3" fmla="*/ 2147483646 h 624"/>
              <a:gd name="T4" fmla="*/ 0 w 152"/>
              <a:gd name="T5" fmla="*/ 2147483646 h 62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2" h="624">
                <a:moveTo>
                  <a:pt x="48" y="0"/>
                </a:moveTo>
                <a:cubicBezTo>
                  <a:pt x="100" y="44"/>
                  <a:pt x="152" y="88"/>
                  <a:pt x="144" y="192"/>
                </a:cubicBezTo>
                <a:cubicBezTo>
                  <a:pt x="136" y="296"/>
                  <a:pt x="68" y="460"/>
                  <a:pt x="0" y="62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13" name="Freeform 17"/>
          <p:cNvSpPr>
            <a:spLocks/>
          </p:cNvSpPr>
          <p:nvPr/>
        </p:nvSpPr>
        <p:spPr bwMode="auto">
          <a:xfrm>
            <a:off x="4330700" y="4191000"/>
            <a:ext cx="241300" cy="990600"/>
          </a:xfrm>
          <a:custGeom>
            <a:avLst/>
            <a:gdLst>
              <a:gd name="T0" fmla="*/ 2147483646 w 152"/>
              <a:gd name="T1" fmla="*/ 0 h 624"/>
              <a:gd name="T2" fmla="*/ 2147483646 w 152"/>
              <a:gd name="T3" fmla="*/ 2147483646 h 624"/>
              <a:gd name="T4" fmla="*/ 2147483646 w 152"/>
              <a:gd name="T5" fmla="*/ 2147483646 h 624"/>
              <a:gd name="T6" fmla="*/ 2147483646 w 152"/>
              <a:gd name="T7" fmla="*/ 2147483646 h 62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52" h="624">
                <a:moveTo>
                  <a:pt x="152" y="0"/>
                </a:moveTo>
                <a:cubicBezTo>
                  <a:pt x="116" y="32"/>
                  <a:pt x="80" y="64"/>
                  <a:pt x="56" y="144"/>
                </a:cubicBezTo>
                <a:cubicBezTo>
                  <a:pt x="32" y="224"/>
                  <a:pt x="0" y="400"/>
                  <a:pt x="8" y="480"/>
                </a:cubicBezTo>
                <a:cubicBezTo>
                  <a:pt x="16" y="560"/>
                  <a:pt x="60" y="592"/>
                  <a:pt x="104" y="62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14" name="Freeform 18"/>
          <p:cNvSpPr>
            <a:spLocks/>
          </p:cNvSpPr>
          <p:nvPr/>
        </p:nvSpPr>
        <p:spPr bwMode="auto">
          <a:xfrm>
            <a:off x="4724400" y="1727200"/>
            <a:ext cx="685800" cy="2641600"/>
          </a:xfrm>
          <a:custGeom>
            <a:avLst/>
            <a:gdLst>
              <a:gd name="T0" fmla="*/ 0 w 432"/>
              <a:gd name="T1" fmla="*/ 2147483646 h 1664"/>
              <a:gd name="T2" fmla="*/ 2147483646 w 432"/>
              <a:gd name="T3" fmla="*/ 2147483646 h 1664"/>
              <a:gd name="T4" fmla="*/ 2147483646 w 432"/>
              <a:gd name="T5" fmla="*/ 2147483646 h 1664"/>
              <a:gd name="T6" fmla="*/ 2147483646 w 432"/>
              <a:gd name="T7" fmla="*/ 2147483646 h 1664"/>
              <a:gd name="T8" fmla="*/ 2147483646 w 432"/>
              <a:gd name="T9" fmla="*/ 2147483646 h 1664"/>
              <a:gd name="T10" fmla="*/ 2147483646 w 432"/>
              <a:gd name="T11" fmla="*/ 2147483646 h 1664"/>
              <a:gd name="T12" fmla="*/ 0 w 432"/>
              <a:gd name="T13" fmla="*/ 2147483646 h 166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32" h="1664">
                <a:moveTo>
                  <a:pt x="0" y="1552"/>
                </a:moveTo>
                <a:cubicBezTo>
                  <a:pt x="48" y="1604"/>
                  <a:pt x="96" y="1656"/>
                  <a:pt x="144" y="1648"/>
                </a:cubicBezTo>
                <a:cubicBezTo>
                  <a:pt x="192" y="1640"/>
                  <a:pt x="248" y="1664"/>
                  <a:pt x="288" y="1504"/>
                </a:cubicBezTo>
                <a:cubicBezTo>
                  <a:pt x="328" y="1344"/>
                  <a:pt x="368" y="920"/>
                  <a:pt x="384" y="688"/>
                </a:cubicBezTo>
                <a:cubicBezTo>
                  <a:pt x="400" y="456"/>
                  <a:pt x="432" y="224"/>
                  <a:pt x="384" y="112"/>
                </a:cubicBezTo>
                <a:cubicBezTo>
                  <a:pt x="336" y="0"/>
                  <a:pt x="160" y="0"/>
                  <a:pt x="96" y="16"/>
                </a:cubicBezTo>
                <a:cubicBezTo>
                  <a:pt x="32" y="32"/>
                  <a:pt x="16" y="120"/>
                  <a:pt x="0" y="208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15" name="Freeform 19"/>
          <p:cNvSpPr>
            <a:spLocks/>
          </p:cNvSpPr>
          <p:nvPr/>
        </p:nvSpPr>
        <p:spPr bwMode="auto">
          <a:xfrm>
            <a:off x="4648200" y="3733800"/>
            <a:ext cx="393700" cy="546100"/>
          </a:xfrm>
          <a:custGeom>
            <a:avLst/>
            <a:gdLst>
              <a:gd name="T0" fmla="*/ 2147483646 w 248"/>
              <a:gd name="T1" fmla="*/ 2147483646 h 344"/>
              <a:gd name="T2" fmla="*/ 2147483646 w 248"/>
              <a:gd name="T3" fmla="*/ 2147483646 h 344"/>
              <a:gd name="T4" fmla="*/ 2147483646 w 248"/>
              <a:gd name="T5" fmla="*/ 2147483646 h 344"/>
              <a:gd name="T6" fmla="*/ 2147483646 w 248"/>
              <a:gd name="T7" fmla="*/ 2147483646 h 344"/>
              <a:gd name="T8" fmla="*/ 2147483646 w 248"/>
              <a:gd name="T9" fmla="*/ 0 h 344"/>
              <a:gd name="T10" fmla="*/ 0 w 248"/>
              <a:gd name="T11" fmla="*/ 2147483646 h 34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248" h="344">
                <a:moveTo>
                  <a:pt x="48" y="288"/>
                </a:moveTo>
                <a:cubicBezTo>
                  <a:pt x="80" y="316"/>
                  <a:pt x="112" y="344"/>
                  <a:pt x="144" y="336"/>
                </a:cubicBezTo>
                <a:cubicBezTo>
                  <a:pt x="176" y="328"/>
                  <a:pt x="232" y="280"/>
                  <a:pt x="240" y="240"/>
                </a:cubicBezTo>
                <a:cubicBezTo>
                  <a:pt x="248" y="200"/>
                  <a:pt x="216" y="136"/>
                  <a:pt x="192" y="96"/>
                </a:cubicBezTo>
                <a:cubicBezTo>
                  <a:pt x="168" y="56"/>
                  <a:pt x="128" y="0"/>
                  <a:pt x="96" y="0"/>
                </a:cubicBezTo>
                <a:cubicBezTo>
                  <a:pt x="64" y="0"/>
                  <a:pt x="32" y="48"/>
                  <a:pt x="0" y="96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16" name="Freeform 20"/>
          <p:cNvSpPr>
            <a:spLocks/>
          </p:cNvSpPr>
          <p:nvPr/>
        </p:nvSpPr>
        <p:spPr bwMode="auto">
          <a:xfrm>
            <a:off x="4724400" y="4419600"/>
            <a:ext cx="330200" cy="469900"/>
          </a:xfrm>
          <a:custGeom>
            <a:avLst/>
            <a:gdLst>
              <a:gd name="T0" fmla="*/ 0 w 208"/>
              <a:gd name="T1" fmla="*/ 2147483646 h 296"/>
              <a:gd name="T2" fmla="*/ 2147483646 w 208"/>
              <a:gd name="T3" fmla="*/ 2147483646 h 296"/>
              <a:gd name="T4" fmla="*/ 2147483646 w 208"/>
              <a:gd name="T5" fmla="*/ 2147483646 h 296"/>
              <a:gd name="T6" fmla="*/ 2147483646 w 208"/>
              <a:gd name="T7" fmla="*/ 2147483646 h 296"/>
              <a:gd name="T8" fmla="*/ 2147483646 w 208"/>
              <a:gd name="T9" fmla="*/ 2147483646 h 296"/>
              <a:gd name="T10" fmla="*/ 2147483646 w 208"/>
              <a:gd name="T11" fmla="*/ 0 h 296"/>
              <a:gd name="T12" fmla="*/ 2147483646 w 208"/>
              <a:gd name="T13" fmla="*/ 2147483646 h 29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208" h="296">
                <a:moveTo>
                  <a:pt x="0" y="240"/>
                </a:moveTo>
                <a:cubicBezTo>
                  <a:pt x="16" y="260"/>
                  <a:pt x="32" y="280"/>
                  <a:pt x="48" y="288"/>
                </a:cubicBezTo>
                <a:cubicBezTo>
                  <a:pt x="64" y="296"/>
                  <a:pt x="72" y="296"/>
                  <a:pt x="96" y="288"/>
                </a:cubicBezTo>
                <a:cubicBezTo>
                  <a:pt x="120" y="280"/>
                  <a:pt x="176" y="272"/>
                  <a:pt x="192" y="240"/>
                </a:cubicBezTo>
                <a:cubicBezTo>
                  <a:pt x="208" y="208"/>
                  <a:pt x="208" y="136"/>
                  <a:pt x="192" y="96"/>
                </a:cubicBezTo>
                <a:cubicBezTo>
                  <a:pt x="176" y="56"/>
                  <a:pt x="120" y="0"/>
                  <a:pt x="96" y="0"/>
                </a:cubicBezTo>
                <a:cubicBezTo>
                  <a:pt x="72" y="0"/>
                  <a:pt x="60" y="48"/>
                  <a:pt x="48" y="96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17" name="Text Box 21"/>
          <p:cNvSpPr txBox="1">
            <a:spLocks noChangeArrowheads="1"/>
          </p:cNvSpPr>
          <p:nvPr/>
        </p:nvSpPr>
        <p:spPr bwMode="auto">
          <a:xfrm>
            <a:off x="4022725" y="4379913"/>
            <a:ext cx="3746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1,0</a:t>
            </a:r>
          </a:p>
        </p:txBody>
      </p:sp>
      <p:sp>
        <p:nvSpPr>
          <p:cNvPr id="55318" name="Text Box 22"/>
          <p:cNvSpPr txBox="1">
            <a:spLocks noChangeArrowheads="1"/>
          </p:cNvSpPr>
          <p:nvPr/>
        </p:nvSpPr>
        <p:spPr bwMode="auto">
          <a:xfrm>
            <a:off x="4648200" y="5432425"/>
            <a:ext cx="3746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1,0</a:t>
            </a:r>
          </a:p>
        </p:txBody>
      </p:sp>
      <p:sp>
        <p:nvSpPr>
          <p:cNvPr id="55319" name="Text Box 23"/>
          <p:cNvSpPr txBox="1">
            <a:spLocks noChangeArrowheads="1"/>
          </p:cNvSpPr>
          <p:nvPr/>
        </p:nvSpPr>
        <p:spPr bwMode="auto">
          <a:xfrm>
            <a:off x="3810000" y="2994025"/>
            <a:ext cx="3746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0,0</a:t>
            </a:r>
          </a:p>
        </p:txBody>
      </p:sp>
      <p:sp>
        <p:nvSpPr>
          <p:cNvPr id="55320" name="Text Box 24"/>
          <p:cNvSpPr txBox="1">
            <a:spLocks noChangeArrowheads="1"/>
          </p:cNvSpPr>
          <p:nvPr/>
        </p:nvSpPr>
        <p:spPr bwMode="auto">
          <a:xfrm>
            <a:off x="4267200" y="2994025"/>
            <a:ext cx="3746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3,0</a:t>
            </a:r>
          </a:p>
        </p:txBody>
      </p:sp>
      <p:sp>
        <p:nvSpPr>
          <p:cNvPr id="55321" name="Text Box 25"/>
          <p:cNvSpPr txBox="1">
            <a:spLocks noChangeArrowheads="1"/>
          </p:cNvSpPr>
          <p:nvPr/>
        </p:nvSpPr>
        <p:spPr bwMode="auto">
          <a:xfrm>
            <a:off x="4572000" y="2284413"/>
            <a:ext cx="3746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2,0</a:t>
            </a:r>
          </a:p>
        </p:txBody>
      </p:sp>
      <p:sp>
        <p:nvSpPr>
          <p:cNvPr id="55322" name="Text Box 26"/>
          <p:cNvSpPr txBox="1">
            <a:spLocks noChangeArrowheads="1"/>
          </p:cNvSpPr>
          <p:nvPr/>
        </p:nvSpPr>
        <p:spPr bwMode="auto">
          <a:xfrm>
            <a:off x="5334000" y="1698625"/>
            <a:ext cx="3746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1,1</a:t>
            </a:r>
          </a:p>
        </p:txBody>
      </p:sp>
      <p:sp>
        <p:nvSpPr>
          <p:cNvPr id="55323" name="Text Box 27"/>
          <p:cNvSpPr txBox="1">
            <a:spLocks noChangeArrowheads="1"/>
          </p:cNvSpPr>
          <p:nvPr/>
        </p:nvSpPr>
        <p:spPr bwMode="auto">
          <a:xfrm>
            <a:off x="5486400" y="3579813"/>
            <a:ext cx="3746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1,1</a:t>
            </a:r>
          </a:p>
        </p:txBody>
      </p:sp>
      <p:sp>
        <p:nvSpPr>
          <p:cNvPr id="55324" name="Text Box 28"/>
          <p:cNvSpPr txBox="1">
            <a:spLocks noChangeArrowheads="1"/>
          </p:cNvSpPr>
          <p:nvPr/>
        </p:nvSpPr>
        <p:spPr bwMode="auto">
          <a:xfrm>
            <a:off x="4953000" y="4441825"/>
            <a:ext cx="3746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1,1</a:t>
            </a:r>
          </a:p>
        </p:txBody>
      </p:sp>
      <p:sp>
        <p:nvSpPr>
          <p:cNvPr id="55325" name="Text Box 29"/>
          <p:cNvSpPr txBox="1">
            <a:spLocks noChangeArrowheads="1"/>
          </p:cNvSpPr>
          <p:nvPr/>
        </p:nvSpPr>
        <p:spPr bwMode="auto">
          <a:xfrm>
            <a:off x="4876800" y="3732213"/>
            <a:ext cx="3746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1,1</a:t>
            </a:r>
          </a:p>
        </p:txBody>
      </p:sp>
      <p:sp>
        <p:nvSpPr>
          <p:cNvPr id="55326" name="Text Box 30"/>
          <p:cNvSpPr txBox="1">
            <a:spLocks noChangeArrowheads="1"/>
          </p:cNvSpPr>
          <p:nvPr/>
        </p:nvSpPr>
        <p:spPr bwMode="auto">
          <a:xfrm>
            <a:off x="4800600" y="3375025"/>
            <a:ext cx="3746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0,0</a:t>
            </a:r>
          </a:p>
        </p:txBody>
      </p:sp>
      <p:sp>
        <p:nvSpPr>
          <p:cNvPr id="55327" name="Freeform 31"/>
          <p:cNvSpPr>
            <a:spLocks/>
          </p:cNvSpPr>
          <p:nvPr/>
        </p:nvSpPr>
        <p:spPr bwMode="auto">
          <a:xfrm>
            <a:off x="4724400" y="2971800"/>
            <a:ext cx="1143000" cy="2171700"/>
          </a:xfrm>
          <a:custGeom>
            <a:avLst/>
            <a:gdLst>
              <a:gd name="T0" fmla="*/ 0 w 720"/>
              <a:gd name="T1" fmla="*/ 2147483646 h 1368"/>
              <a:gd name="T2" fmla="*/ 2147483646 w 720"/>
              <a:gd name="T3" fmla="*/ 2147483646 h 1368"/>
              <a:gd name="T4" fmla="*/ 2147483646 w 720"/>
              <a:gd name="T5" fmla="*/ 2147483646 h 1368"/>
              <a:gd name="T6" fmla="*/ 2147483646 w 720"/>
              <a:gd name="T7" fmla="*/ 2147483646 h 1368"/>
              <a:gd name="T8" fmla="*/ 2147483646 w 720"/>
              <a:gd name="T9" fmla="*/ 2147483646 h 1368"/>
              <a:gd name="T10" fmla="*/ 2147483646 w 720"/>
              <a:gd name="T11" fmla="*/ 2147483646 h 1368"/>
              <a:gd name="T12" fmla="*/ 2147483646 w 720"/>
              <a:gd name="T13" fmla="*/ 2147483646 h 1368"/>
              <a:gd name="T14" fmla="*/ 2147483646 w 720"/>
              <a:gd name="T15" fmla="*/ 2147483646 h 1368"/>
              <a:gd name="T16" fmla="*/ 0 w 720"/>
              <a:gd name="T17" fmla="*/ 2147483646 h 1368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720" h="1368">
                <a:moveTo>
                  <a:pt x="0" y="1152"/>
                </a:moveTo>
                <a:cubicBezTo>
                  <a:pt x="4" y="1184"/>
                  <a:pt x="8" y="1216"/>
                  <a:pt x="48" y="1248"/>
                </a:cubicBezTo>
                <a:cubicBezTo>
                  <a:pt x="88" y="1280"/>
                  <a:pt x="168" y="1336"/>
                  <a:pt x="240" y="1344"/>
                </a:cubicBezTo>
                <a:cubicBezTo>
                  <a:pt x="312" y="1352"/>
                  <a:pt x="408" y="1368"/>
                  <a:pt x="480" y="1296"/>
                </a:cubicBezTo>
                <a:cubicBezTo>
                  <a:pt x="552" y="1224"/>
                  <a:pt x="640" y="1104"/>
                  <a:pt x="672" y="912"/>
                </a:cubicBezTo>
                <a:cubicBezTo>
                  <a:pt x="704" y="720"/>
                  <a:pt x="720" y="288"/>
                  <a:pt x="672" y="144"/>
                </a:cubicBezTo>
                <a:cubicBezTo>
                  <a:pt x="624" y="0"/>
                  <a:pt x="480" y="56"/>
                  <a:pt x="384" y="48"/>
                </a:cubicBezTo>
                <a:cubicBezTo>
                  <a:pt x="288" y="40"/>
                  <a:pt x="160" y="72"/>
                  <a:pt x="96" y="96"/>
                </a:cubicBezTo>
                <a:cubicBezTo>
                  <a:pt x="32" y="120"/>
                  <a:pt x="16" y="156"/>
                  <a:pt x="0" y="192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28" name="Text Box 32"/>
          <p:cNvSpPr txBox="1">
            <a:spLocks noChangeArrowheads="1"/>
          </p:cNvSpPr>
          <p:nvPr/>
        </p:nvSpPr>
        <p:spPr bwMode="auto">
          <a:xfrm>
            <a:off x="3733800" y="6169025"/>
            <a:ext cx="18002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&lt;delay, distance&gt;</a:t>
            </a:r>
          </a:p>
        </p:txBody>
      </p:sp>
      <p:sp>
        <p:nvSpPr>
          <p:cNvPr id="55329" name="Text Box 33"/>
          <p:cNvSpPr txBox="1">
            <a:spLocks noChangeArrowheads="1"/>
          </p:cNvSpPr>
          <p:nvPr/>
        </p:nvSpPr>
        <p:spPr bwMode="auto">
          <a:xfrm>
            <a:off x="6172200" y="1978025"/>
            <a:ext cx="2992438" cy="3113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4</a:t>
            </a:r>
            <a:r>
              <a:rPr lang="en-US" altLang="en-US">
                <a:solidFill>
                  <a:schemeClr val="tx1"/>
                </a:solidFill>
                <a:sym typeface="Wingdings" panose="05000000000000000000" pitchFamily="2" charset="2"/>
              </a:rPr>
              <a:t>  4: 1 / 1 = 1</a:t>
            </a:r>
          </a:p>
          <a:p>
            <a:r>
              <a:rPr lang="en-US" altLang="en-US">
                <a:solidFill>
                  <a:schemeClr val="tx1"/>
                </a:solidFill>
                <a:sym typeface="Wingdings" panose="05000000000000000000" pitchFamily="2" charset="2"/>
              </a:rPr>
              <a:t>5  5: 1 / 1 = 1</a:t>
            </a:r>
          </a:p>
          <a:p>
            <a:r>
              <a:rPr lang="en-US" altLang="en-US">
                <a:solidFill>
                  <a:schemeClr val="tx1"/>
                </a:solidFill>
                <a:sym typeface="Wingdings" panose="05000000000000000000" pitchFamily="2" charset="2"/>
              </a:rPr>
              <a:t>4  1  4: 1 / 1 = 1</a:t>
            </a:r>
          </a:p>
          <a:p>
            <a:r>
              <a:rPr lang="en-US" altLang="en-US">
                <a:solidFill>
                  <a:schemeClr val="tx1"/>
                </a:solidFill>
                <a:sym typeface="Wingdings" panose="05000000000000000000" pitchFamily="2" charset="2"/>
              </a:rPr>
              <a:t>5  3  5: 1 / 1 = 1</a:t>
            </a:r>
          </a:p>
          <a:p>
            <a:endParaRPr lang="en-US" altLang="en-US">
              <a:solidFill>
                <a:schemeClr val="tx1"/>
              </a:solidFill>
              <a:sym typeface="Wingdings" panose="05000000000000000000" pitchFamily="2" charset="2"/>
            </a:endParaRPr>
          </a:p>
          <a:p>
            <a:r>
              <a:rPr lang="en-US" altLang="en-US">
                <a:solidFill>
                  <a:schemeClr val="tx1"/>
                </a:solidFill>
                <a:sym typeface="Wingdings" panose="05000000000000000000" pitchFamily="2" charset="2"/>
              </a:rPr>
              <a:t>RecMII = MAX(1,1,1,1) = 1</a:t>
            </a:r>
          </a:p>
          <a:p>
            <a:endParaRPr lang="en-US" altLang="en-US">
              <a:solidFill>
                <a:schemeClr val="tx1"/>
              </a:solidFill>
              <a:sym typeface="Wingdings" panose="05000000000000000000" pitchFamily="2" charset="2"/>
            </a:endParaRPr>
          </a:p>
          <a:p>
            <a:r>
              <a:rPr lang="en-US" altLang="en-US">
                <a:solidFill>
                  <a:schemeClr val="tx1"/>
                </a:solidFill>
                <a:sym typeface="Wingdings" panose="05000000000000000000" pitchFamily="2" charset="2"/>
              </a:rPr>
              <a:t>Then,</a:t>
            </a:r>
          </a:p>
          <a:p>
            <a:endParaRPr lang="en-US" altLang="en-US">
              <a:solidFill>
                <a:schemeClr val="tx1"/>
              </a:solidFill>
              <a:sym typeface="Wingdings" panose="05000000000000000000" pitchFamily="2" charset="2"/>
            </a:endParaRPr>
          </a:p>
          <a:p>
            <a:r>
              <a:rPr lang="en-US" altLang="en-US">
                <a:solidFill>
                  <a:schemeClr val="tx1"/>
                </a:solidFill>
                <a:sym typeface="Wingdings" panose="05000000000000000000" pitchFamily="2" charset="2"/>
              </a:rPr>
              <a:t>MII = MAX(ResMII, RecMII)</a:t>
            </a:r>
          </a:p>
          <a:p>
            <a:r>
              <a:rPr lang="en-US" altLang="en-US">
                <a:solidFill>
                  <a:schemeClr val="tx1"/>
                </a:solidFill>
                <a:sym typeface="Wingdings" panose="05000000000000000000" pitchFamily="2" charset="2"/>
              </a:rPr>
              <a:t>MII = MAX(2,1) = 2</a:t>
            </a:r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34" name="Rectangle 4"/>
          <p:cNvSpPr>
            <a:spLocks noChangeArrowheads="1"/>
          </p:cNvSpPr>
          <p:nvPr/>
        </p:nvSpPr>
        <p:spPr bwMode="auto">
          <a:xfrm>
            <a:off x="412546" y="4046538"/>
            <a:ext cx="3397084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dirty="0" err="1"/>
              <a:t>RecMII</a:t>
            </a:r>
            <a:r>
              <a:rPr lang="en-US" altLang="en-US" sz="1600" dirty="0"/>
              <a:t> = </a:t>
            </a:r>
            <a:r>
              <a:rPr lang="en-US" altLang="en-US" sz="1600" dirty="0" smtClean="0"/>
              <a:t>MAX(delay(c</a:t>
            </a:r>
            <a:r>
              <a:rPr lang="en-US" altLang="en-US" sz="1600" dirty="0"/>
              <a:t>) / distance(c))</a:t>
            </a:r>
          </a:p>
        </p:txBody>
      </p:sp>
      <p:sp>
        <p:nvSpPr>
          <p:cNvPr id="35" name="Text Box 6"/>
          <p:cNvSpPr txBox="1">
            <a:spLocks noChangeArrowheads="1"/>
          </p:cNvSpPr>
          <p:nvPr/>
        </p:nvSpPr>
        <p:spPr bwMode="auto">
          <a:xfrm>
            <a:off x="412546" y="4808538"/>
            <a:ext cx="3469219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dirty="0"/>
              <a:t>delay(c) = total latency in </a:t>
            </a:r>
            <a:r>
              <a:rPr lang="en-US" altLang="en-US" sz="1600" dirty="0" smtClean="0"/>
              <a:t>dependence</a:t>
            </a:r>
            <a:br>
              <a:rPr lang="en-US" altLang="en-US" sz="1600" dirty="0" smtClean="0"/>
            </a:br>
            <a:r>
              <a:rPr lang="en-US" altLang="en-US" sz="1600" dirty="0" smtClean="0"/>
              <a:t>	cycle </a:t>
            </a:r>
            <a:r>
              <a:rPr lang="en-US" altLang="en-US" sz="1600" dirty="0"/>
              <a:t>c (sum of delays)</a:t>
            </a:r>
          </a:p>
          <a:p>
            <a:r>
              <a:rPr lang="en-US" altLang="en-US" sz="1600" dirty="0"/>
              <a:t>distance(c) = total iteration </a:t>
            </a:r>
            <a:r>
              <a:rPr lang="en-US" altLang="en-US" sz="1600" dirty="0" smtClean="0"/>
              <a:t>distance</a:t>
            </a:r>
            <a:br>
              <a:rPr lang="en-US" altLang="en-US" sz="1600" dirty="0" smtClean="0"/>
            </a:br>
            <a:r>
              <a:rPr lang="en-US" altLang="en-US" sz="1600" dirty="0" smtClean="0"/>
              <a:t>	of </a:t>
            </a:r>
            <a:r>
              <a:rPr lang="en-US" altLang="en-US" sz="1600" dirty="0"/>
              <a:t>cycle c (sum of distances)</a:t>
            </a:r>
          </a:p>
        </p:txBody>
      </p:sp>
      <p:sp>
        <p:nvSpPr>
          <p:cNvPr id="36" name="Rectangle 35"/>
          <p:cNvSpPr/>
          <p:nvPr/>
        </p:nvSpPr>
        <p:spPr bwMode="auto">
          <a:xfrm>
            <a:off x="381000" y="4006850"/>
            <a:ext cx="3523191" cy="186055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accent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617516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Homework Problem</a:t>
            </a:r>
          </a:p>
        </p:txBody>
      </p:sp>
      <p:sp>
        <p:nvSpPr>
          <p:cNvPr id="57347" name="Text Box 3"/>
          <p:cNvSpPr txBox="1">
            <a:spLocks noChangeArrowheads="1"/>
          </p:cNvSpPr>
          <p:nvPr/>
        </p:nvSpPr>
        <p:spPr bwMode="auto">
          <a:xfrm>
            <a:off x="1295400" y="2511425"/>
            <a:ext cx="3070225" cy="2014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1: r1[-1] = load(r2[0])</a:t>
            </a:r>
          </a:p>
          <a:p>
            <a:r>
              <a:rPr lang="en-US" altLang="en-US"/>
              <a:t>2: r3[-1] = r1[1] – r1[2]</a:t>
            </a:r>
          </a:p>
          <a:p>
            <a:r>
              <a:rPr lang="en-US" altLang="en-US"/>
              <a:t>3: store (r3[-1], r2[0])</a:t>
            </a:r>
          </a:p>
          <a:p>
            <a:r>
              <a:rPr lang="en-US" altLang="en-US"/>
              <a:t>4: r2[-1] = r2[0] + 4</a:t>
            </a:r>
          </a:p>
          <a:p>
            <a:r>
              <a:rPr lang="en-US" altLang="en-US"/>
              <a:t>5: p1[-1] = cmpp (r2[-1] &lt; 100)</a:t>
            </a:r>
          </a:p>
          <a:p>
            <a:r>
              <a:rPr lang="en-US" altLang="en-US"/>
              <a:t>remap r1, r2, r3</a:t>
            </a:r>
          </a:p>
          <a:p>
            <a:r>
              <a:rPr lang="en-US" altLang="en-US"/>
              <a:t>6: brct p1[-1] Loop</a:t>
            </a:r>
          </a:p>
        </p:txBody>
      </p:sp>
      <p:sp>
        <p:nvSpPr>
          <p:cNvPr id="57348" name="Rectangle 4"/>
          <p:cNvSpPr>
            <a:spLocks noChangeArrowheads="1"/>
          </p:cNvSpPr>
          <p:nvPr/>
        </p:nvSpPr>
        <p:spPr bwMode="auto">
          <a:xfrm>
            <a:off x="1219200" y="2438400"/>
            <a:ext cx="3352800" cy="2133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7349" name="Text Box 5"/>
          <p:cNvSpPr txBox="1">
            <a:spLocks noChangeArrowheads="1"/>
          </p:cNvSpPr>
          <p:nvPr/>
        </p:nvSpPr>
        <p:spPr bwMode="auto">
          <a:xfrm>
            <a:off x="609600" y="4624604"/>
            <a:ext cx="3486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dirty="0">
                <a:solidFill>
                  <a:schemeClr val="tx1"/>
                </a:solidFill>
              </a:rPr>
              <a:t>Calculate </a:t>
            </a:r>
            <a:r>
              <a:rPr lang="en-US" altLang="en-US" dirty="0" err="1">
                <a:solidFill>
                  <a:schemeClr val="tx1"/>
                </a:solidFill>
              </a:rPr>
              <a:t>RecMII</a:t>
            </a:r>
            <a:r>
              <a:rPr lang="en-US" altLang="en-US" dirty="0">
                <a:solidFill>
                  <a:schemeClr val="tx1"/>
                </a:solidFill>
              </a:rPr>
              <a:t>, </a:t>
            </a:r>
            <a:r>
              <a:rPr lang="en-US" altLang="en-US" dirty="0" err="1">
                <a:solidFill>
                  <a:schemeClr val="tx1"/>
                </a:solidFill>
              </a:rPr>
              <a:t>ResMII</a:t>
            </a:r>
            <a:r>
              <a:rPr lang="en-US" altLang="en-US" dirty="0">
                <a:solidFill>
                  <a:schemeClr val="tx1"/>
                </a:solidFill>
              </a:rPr>
              <a:t>, and MII</a:t>
            </a:r>
          </a:p>
        </p:txBody>
      </p:sp>
      <p:sp>
        <p:nvSpPr>
          <p:cNvPr id="57350" name="Text Box 6"/>
          <p:cNvSpPr txBox="1">
            <a:spLocks noChangeArrowheads="1"/>
          </p:cNvSpPr>
          <p:nvPr/>
        </p:nvSpPr>
        <p:spPr bwMode="auto">
          <a:xfrm>
            <a:off x="914400" y="1673225"/>
            <a:ext cx="478313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Latencies: ld = 2, st = 1, add = 1, cmpp = 1, br = 1</a:t>
            </a:r>
          </a:p>
          <a:p>
            <a:r>
              <a:rPr lang="en-US" altLang="en-US"/>
              <a:t>Resources: 1 ALU, 1 MEM, 1 BR</a:t>
            </a:r>
          </a:p>
        </p:txBody>
      </p:sp>
      <p:sp>
        <p:nvSpPr>
          <p:cNvPr id="7" name="Oval 5"/>
          <p:cNvSpPr>
            <a:spLocks noChangeArrowheads="1"/>
          </p:cNvSpPr>
          <p:nvPr/>
        </p:nvSpPr>
        <p:spPr bwMode="auto">
          <a:xfrm>
            <a:off x="7391400" y="17907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</a:t>
            </a:r>
          </a:p>
        </p:txBody>
      </p:sp>
      <p:sp>
        <p:nvSpPr>
          <p:cNvPr id="8" name="Oval 6"/>
          <p:cNvSpPr>
            <a:spLocks noChangeArrowheads="1"/>
          </p:cNvSpPr>
          <p:nvPr/>
        </p:nvSpPr>
        <p:spPr bwMode="auto">
          <a:xfrm>
            <a:off x="7391400" y="24003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2</a:t>
            </a:r>
          </a:p>
        </p:txBody>
      </p:sp>
      <p:sp>
        <p:nvSpPr>
          <p:cNvPr id="9" name="Oval 7"/>
          <p:cNvSpPr>
            <a:spLocks noChangeArrowheads="1"/>
          </p:cNvSpPr>
          <p:nvPr/>
        </p:nvSpPr>
        <p:spPr bwMode="auto">
          <a:xfrm>
            <a:off x="7391400" y="30099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3</a:t>
            </a:r>
          </a:p>
        </p:txBody>
      </p:sp>
      <p:sp>
        <p:nvSpPr>
          <p:cNvPr id="10" name="Oval 8"/>
          <p:cNvSpPr>
            <a:spLocks noChangeArrowheads="1"/>
          </p:cNvSpPr>
          <p:nvPr/>
        </p:nvSpPr>
        <p:spPr bwMode="auto">
          <a:xfrm>
            <a:off x="7391400" y="36195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4</a:t>
            </a:r>
          </a:p>
        </p:txBody>
      </p:sp>
      <p:sp>
        <p:nvSpPr>
          <p:cNvPr id="11" name="Oval 9"/>
          <p:cNvSpPr>
            <a:spLocks noChangeArrowheads="1"/>
          </p:cNvSpPr>
          <p:nvPr/>
        </p:nvSpPr>
        <p:spPr bwMode="auto">
          <a:xfrm>
            <a:off x="7391400" y="42291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5</a:t>
            </a:r>
          </a:p>
        </p:txBody>
      </p:sp>
      <p:sp>
        <p:nvSpPr>
          <p:cNvPr id="12" name="Oval 10"/>
          <p:cNvSpPr>
            <a:spLocks noChangeArrowheads="1"/>
          </p:cNvSpPr>
          <p:nvPr/>
        </p:nvSpPr>
        <p:spPr bwMode="auto">
          <a:xfrm>
            <a:off x="7391400" y="48387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6</a:t>
            </a:r>
          </a:p>
        </p:txBody>
      </p:sp>
      <p:cxnSp>
        <p:nvCxnSpPr>
          <p:cNvPr id="15" name="Straight Arrow Connector 14"/>
          <p:cNvCxnSpPr>
            <a:stCxn id="7" idx="2"/>
            <a:endCxn id="8" idx="1"/>
          </p:cNvCxnSpPr>
          <p:nvPr/>
        </p:nvCxnSpPr>
        <p:spPr bwMode="auto">
          <a:xfrm>
            <a:off x="7391400" y="1943100"/>
            <a:ext cx="44637" cy="50183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8" name="Straight Arrow Connector 17"/>
          <p:cNvCxnSpPr>
            <a:stCxn id="7" idx="6"/>
          </p:cNvCxnSpPr>
          <p:nvPr/>
        </p:nvCxnSpPr>
        <p:spPr bwMode="auto">
          <a:xfrm flipH="1">
            <a:off x="7597541" y="1943100"/>
            <a:ext cx="98659" cy="4572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2" name="Straight Arrow Connector 21"/>
          <p:cNvCxnSpPr>
            <a:stCxn id="8" idx="4"/>
            <a:endCxn id="9" idx="0"/>
          </p:cNvCxnSpPr>
          <p:nvPr/>
        </p:nvCxnSpPr>
        <p:spPr bwMode="auto">
          <a:xfrm>
            <a:off x="7543800" y="2705100"/>
            <a:ext cx="0" cy="3048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4" name="Curved Connector 23"/>
          <p:cNvCxnSpPr>
            <a:stCxn id="10" idx="4"/>
            <a:endCxn id="10" idx="0"/>
          </p:cNvCxnSpPr>
          <p:nvPr/>
        </p:nvCxnSpPr>
        <p:spPr bwMode="auto">
          <a:xfrm rot="5400000" flipH="1">
            <a:off x="7391400" y="3771900"/>
            <a:ext cx="304800" cy="12700"/>
          </a:xfrm>
          <a:prstGeom prst="curvedConnector5">
            <a:avLst>
              <a:gd name="adj1" fmla="val -75000"/>
              <a:gd name="adj2" fmla="val 3000000"/>
              <a:gd name="adj3" fmla="val 175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6" name="Straight Arrow Connector 25"/>
          <p:cNvCxnSpPr>
            <a:stCxn id="10" idx="4"/>
            <a:endCxn id="11" idx="0"/>
          </p:cNvCxnSpPr>
          <p:nvPr/>
        </p:nvCxnSpPr>
        <p:spPr bwMode="auto">
          <a:xfrm>
            <a:off x="7543800" y="3924300"/>
            <a:ext cx="0" cy="3048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8" name="Straight Arrow Connector 27"/>
          <p:cNvCxnSpPr>
            <a:stCxn id="11" idx="4"/>
            <a:endCxn id="12" idx="0"/>
          </p:cNvCxnSpPr>
          <p:nvPr/>
        </p:nvCxnSpPr>
        <p:spPr bwMode="auto">
          <a:xfrm>
            <a:off x="7543800" y="4533900"/>
            <a:ext cx="0" cy="3048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7344" name="Curved Connector 57343"/>
          <p:cNvCxnSpPr>
            <a:stCxn id="10" idx="4"/>
            <a:endCxn id="7" idx="0"/>
          </p:cNvCxnSpPr>
          <p:nvPr/>
        </p:nvCxnSpPr>
        <p:spPr bwMode="auto">
          <a:xfrm rot="5400000" flipH="1">
            <a:off x="6477000" y="2857500"/>
            <a:ext cx="2133600" cy="12700"/>
          </a:xfrm>
          <a:prstGeom prst="curvedConnector5">
            <a:avLst>
              <a:gd name="adj1" fmla="val -10714"/>
              <a:gd name="adj2" fmla="val 3000000"/>
              <a:gd name="adj3" fmla="val 110714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7353" name="Freeform 57352"/>
          <p:cNvSpPr/>
          <p:nvPr/>
        </p:nvSpPr>
        <p:spPr bwMode="auto">
          <a:xfrm>
            <a:off x="7536581" y="2082666"/>
            <a:ext cx="646220" cy="1588169"/>
          </a:xfrm>
          <a:custGeom>
            <a:avLst/>
            <a:gdLst>
              <a:gd name="connsiteX0" fmla="*/ 0 w 646220"/>
              <a:gd name="connsiteY0" fmla="*/ 0 h 1588169"/>
              <a:gd name="connsiteX1" fmla="*/ 644893 w 646220"/>
              <a:gd name="connsiteY1" fmla="*/ 471638 h 1588169"/>
              <a:gd name="connsiteX2" fmla="*/ 134754 w 646220"/>
              <a:gd name="connsiteY2" fmla="*/ 1588169 h 15881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46220" h="1588169">
                <a:moveTo>
                  <a:pt x="0" y="0"/>
                </a:moveTo>
                <a:cubicBezTo>
                  <a:pt x="311217" y="103471"/>
                  <a:pt x="622434" y="206943"/>
                  <a:pt x="644893" y="471638"/>
                </a:cubicBezTo>
                <a:cubicBezTo>
                  <a:pt x="667352" y="736333"/>
                  <a:pt x="401053" y="1162251"/>
                  <a:pt x="134754" y="1588169"/>
                </a:cubicBezTo>
              </a:path>
            </a:pathLst>
          </a:custGeom>
          <a:ln w="9525" cap="flat" cmpd="sng" algn="ctr">
            <a:solidFill>
              <a:schemeClr val="accent4"/>
            </a:solidFill>
            <a:prstDash val="solid"/>
            <a:round/>
            <a:headEnd type="none" w="med" len="med"/>
            <a:tailEnd type="arrow" w="med" len="med"/>
          </a:ln>
          <a:ex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accent1"/>
              </a:solidFill>
              <a:effectLst/>
              <a:latin typeface="Times New Roman" pitchFamily="18" charset="0"/>
            </a:endParaRPr>
          </a:p>
        </p:txBody>
      </p:sp>
      <p:sp>
        <p:nvSpPr>
          <p:cNvPr id="42" name="Text Box 15"/>
          <p:cNvSpPr txBox="1">
            <a:spLocks noChangeArrowheads="1"/>
          </p:cNvSpPr>
          <p:nvPr/>
        </p:nvSpPr>
        <p:spPr bwMode="auto">
          <a:xfrm>
            <a:off x="8122889" y="2247900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 smtClean="0"/>
              <a:t>&lt;0,0&gt;</a:t>
            </a:r>
            <a:endParaRPr lang="en-US" altLang="en-US" sz="1400" dirty="0"/>
          </a:p>
        </p:txBody>
      </p:sp>
      <p:sp>
        <p:nvSpPr>
          <p:cNvPr id="43" name="Text Box 15"/>
          <p:cNvSpPr txBox="1">
            <a:spLocks noChangeArrowheads="1"/>
          </p:cNvSpPr>
          <p:nvPr/>
        </p:nvSpPr>
        <p:spPr bwMode="auto">
          <a:xfrm>
            <a:off x="7508627" y="2160693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 smtClean="0"/>
              <a:t>&lt;2,3&gt;</a:t>
            </a:r>
            <a:endParaRPr lang="en-US" altLang="en-US" sz="1400" dirty="0"/>
          </a:p>
        </p:txBody>
      </p:sp>
      <p:sp>
        <p:nvSpPr>
          <p:cNvPr id="44" name="Text Box 15"/>
          <p:cNvSpPr txBox="1">
            <a:spLocks noChangeArrowheads="1"/>
          </p:cNvSpPr>
          <p:nvPr/>
        </p:nvSpPr>
        <p:spPr bwMode="auto">
          <a:xfrm>
            <a:off x="7013277" y="2119679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 smtClean="0"/>
              <a:t>&lt;2,2&gt;</a:t>
            </a:r>
            <a:endParaRPr lang="en-US" altLang="en-US" sz="1400" dirty="0"/>
          </a:p>
        </p:txBody>
      </p:sp>
      <p:sp>
        <p:nvSpPr>
          <p:cNvPr id="45" name="Text Box 15"/>
          <p:cNvSpPr txBox="1">
            <a:spLocks noChangeArrowheads="1"/>
          </p:cNvSpPr>
          <p:nvPr/>
        </p:nvSpPr>
        <p:spPr bwMode="auto">
          <a:xfrm>
            <a:off x="7491211" y="2644140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 smtClean="0"/>
              <a:t>&lt;1,0&gt;</a:t>
            </a:r>
            <a:endParaRPr lang="en-US" altLang="en-US" sz="1400" dirty="0"/>
          </a:p>
        </p:txBody>
      </p:sp>
      <p:sp>
        <p:nvSpPr>
          <p:cNvPr id="46" name="Text Box 15"/>
          <p:cNvSpPr txBox="1">
            <a:spLocks noChangeArrowheads="1"/>
          </p:cNvSpPr>
          <p:nvPr/>
        </p:nvSpPr>
        <p:spPr bwMode="auto">
          <a:xfrm>
            <a:off x="6599266" y="3678972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 smtClean="0"/>
              <a:t>&lt;1,1&gt;</a:t>
            </a:r>
            <a:endParaRPr lang="en-US" altLang="en-US" sz="1400" dirty="0"/>
          </a:p>
        </p:txBody>
      </p:sp>
      <p:sp>
        <p:nvSpPr>
          <p:cNvPr id="47" name="Text Box 15"/>
          <p:cNvSpPr txBox="1">
            <a:spLocks noChangeArrowheads="1"/>
          </p:cNvSpPr>
          <p:nvPr/>
        </p:nvSpPr>
        <p:spPr bwMode="auto">
          <a:xfrm>
            <a:off x="6599266" y="2457802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 smtClean="0"/>
              <a:t>&lt;1,1&gt;</a:t>
            </a:r>
            <a:endParaRPr lang="en-US" altLang="en-US" sz="1400" dirty="0"/>
          </a:p>
        </p:txBody>
      </p:sp>
      <p:sp>
        <p:nvSpPr>
          <p:cNvPr id="48" name="Text Box 15"/>
          <p:cNvSpPr txBox="1">
            <a:spLocks noChangeArrowheads="1"/>
          </p:cNvSpPr>
          <p:nvPr/>
        </p:nvSpPr>
        <p:spPr bwMode="auto">
          <a:xfrm>
            <a:off x="7483992" y="3951456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 smtClean="0"/>
              <a:t>&lt;1,0&gt;</a:t>
            </a:r>
            <a:endParaRPr lang="en-US" altLang="en-US" sz="1400" dirty="0"/>
          </a:p>
        </p:txBody>
      </p:sp>
      <p:sp>
        <p:nvSpPr>
          <p:cNvPr id="49" name="Text Box 15"/>
          <p:cNvSpPr txBox="1">
            <a:spLocks noChangeArrowheads="1"/>
          </p:cNvSpPr>
          <p:nvPr/>
        </p:nvSpPr>
        <p:spPr bwMode="auto">
          <a:xfrm>
            <a:off x="7512467" y="4488362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 smtClean="0"/>
              <a:t>&lt;1,0&gt;</a:t>
            </a:r>
            <a:endParaRPr lang="en-US" altLang="en-US" sz="1400" dirty="0"/>
          </a:p>
        </p:txBody>
      </p:sp>
      <p:cxnSp>
        <p:nvCxnSpPr>
          <p:cNvPr id="57355" name="Curved Connector 57354"/>
          <p:cNvCxnSpPr>
            <a:endCxn id="9" idx="7"/>
          </p:cNvCxnSpPr>
          <p:nvPr/>
        </p:nvCxnSpPr>
        <p:spPr bwMode="auto">
          <a:xfrm rot="5400000" flipH="1" flipV="1">
            <a:off x="7156016" y="3435103"/>
            <a:ext cx="876113" cy="114982"/>
          </a:xfrm>
          <a:prstGeom prst="curvedConnector5">
            <a:avLst>
              <a:gd name="adj1" fmla="val -6596"/>
              <a:gd name="adj2" fmla="val 337635"/>
              <a:gd name="adj3" fmla="val 126093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3" name="Text Box 15"/>
          <p:cNvSpPr txBox="1">
            <a:spLocks noChangeArrowheads="1"/>
          </p:cNvSpPr>
          <p:nvPr/>
        </p:nvSpPr>
        <p:spPr bwMode="auto">
          <a:xfrm>
            <a:off x="7877268" y="3325648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 smtClean="0"/>
              <a:t>&lt;1,1&gt;</a:t>
            </a:r>
            <a:endParaRPr lang="en-US" altLang="en-US" sz="1400" dirty="0"/>
          </a:p>
        </p:txBody>
      </p:sp>
      <p:cxnSp>
        <p:nvCxnSpPr>
          <p:cNvPr id="57358" name="Straight Arrow Connector 57357"/>
          <p:cNvCxnSpPr>
            <a:stCxn id="9" idx="4"/>
            <a:endCxn id="10" idx="0"/>
          </p:cNvCxnSpPr>
          <p:nvPr/>
        </p:nvCxnSpPr>
        <p:spPr bwMode="auto">
          <a:xfrm>
            <a:off x="7543800" y="3314700"/>
            <a:ext cx="0" cy="3048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6" name="Text Box 15"/>
          <p:cNvSpPr txBox="1">
            <a:spLocks noChangeArrowheads="1"/>
          </p:cNvSpPr>
          <p:nvPr/>
        </p:nvSpPr>
        <p:spPr bwMode="auto">
          <a:xfrm>
            <a:off x="7391400" y="3256717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 smtClean="0"/>
              <a:t>&lt;0,0&gt;</a:t>
            </a:r>
            <a:endParaRPr lang="en-US" altLang="en-US" sz="1400" dirty="0"/>
          </a:p>
        </p:txBody>
      </p:sp>
    </p:spTree>
    <p:extLst>
      <p:ext uri="{BB962C8B-B14F-4D97-AF65-F5344CB8AC3E}">
        <p14:creationId xmlns:p14="http://schemas.microsoft.com/office/powerpoint/2010/main" val="222543641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Homework Problem </a:t>
            </a:r>
            <a:r>
              <a:rPr lang="en-US" altLang="en-US" dirty="0" smtClean="0"/>
              <a:t>– Answer </a:t>
            </a:r>
            <a:endParaRPr lang="en-US" altLang="en-US" dirty="0" smtClean="0"/>
          </a:p>
        </p:txBody>
      </p:sp>
      <p:sp>
        <p:nvSpPr>
          <p:cNvPr id="57347" name="Text Box 3"/>
          <p:cNvSpPr txBox="1">
            <a:spLocks noChangeArrowheads="1"/>
          </p:cNvSpPr>
          <p:nvPr/>
        </p:nvSpPr>
        <p:spPr bwMode="auto">
          <a:xfrm>
            <a:off x="1295400" y="2511425"/>
            <a:ext cx="3070225" cy="2014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1: r1[-1] = load(r2[0])</a:t>
            </a:r>
          </a:p>
          <a:p>
            <a:r>
              <a:rPr lang="en-US" altLang="en-US"/>
              <a:t>2: r3[-1] = r1[1] – r1[2]</a:t>
            </a:r>
          </a:p>
          <a:p>
            <a:r>
              <a:rPr lang="en-US" altLang="en-US"/>
              <a:t>3: store (r3[-1], r2[0])</a:t>
            </a:r>
          </a:p>
          <a:p>
            <a:r>
              <a:rPr lang="en-US" altLang="en-US"/>
              <a:t>4: r2[-1] = r2[0] + 4</a:t>
            </a:r>
          </a:p>
          <a:p>
            <a:r>
              <a:rPr lang="en-US" altLang="en-US"/>
              <a:t>5: p1[-1] = cmpp (r2[-1] &lt; 100)</a:t>
            </a:r>
          </a:p>
          <a:p>
            <a:r>
              <a:rPr lang="en-US" altLang="en-US"/>
              <a:t>remap r1, r2, r3</a:t>
            </a:r>
          </a:p>
          <a:p>
            <a:r>
              <a:rPr lang="en-US" altLang="en-US"/>
              <a:t>6: brct p1[-1] Loop</a:t>
            </a:r>
          </a:p>
        </p:txBody>
      </p:sp>
      <p:sp>
        <p:nvSpPr>
          <p:cNvPr id="57348" name="Rectangle 4"/>
          <p:cNvSpPr>
            <a:spLocks noChangeArrowheads="1"/>
          </p:cNvSpPr>
          <p:nvPr/>
        </p:nvSpPr>
        <p:spPr bwMode="auto">
          <a:xfrm>
            <a:off x="1219200" y="2438400"/>
            <a:ext cx="3352800" cy="2133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7349" name="Text Box 5"/>
          <p:cNvSpPr txBox="1">
            <a:spLocks noChangeArrowheads="1"/>
          </p:cNvSpPr>
          <p:nvPr/>
        </p:nvSpPr>
        <p:spPr bwMode="auto">
          <a:xfrm>
            <a:off x="609600" y="4624604"/>
            <a:ext cx="3486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dirty="0">
                <a:solidFill>
                  <a:schemeClr val="tx1"/>
                </a:solidFill>
              </a:rPr>
              <a:t>Calculate </a:t>
            </a:r>
            <a:r>
              <a:rPr lang="en-US" altLang="en-US" dirty="0" err="1">
                <a:solidFill>
                  <a:schemeClr val="tx1"/>
                </a:solidFill>
              </a:rPr>
              <a:t>RecMII</a:t>
            </a:r>
            <a:r>
              <a:rPr lang="en-US" altLang="en-US" dirty="0">
                <a:solidFill>
                  <a:schemeClr val="tx1"/>
                </a:solidFill>
              </a:rPr>
              <a:t>, </a:t>
            </a:r>
            <a:r>
              <a:rPr lang="en-US" altLang="en-US" dirty="0" err="1">
                <a:solidFill>
                  <a:schemeClr val="tx1"/>
                </a:solidFill>
              </a:rPr>
              <a:t>ResMII</a:t>
            </a:r>
            <a:r>
              <a:rPr lang="en-US" altLang="en-US" dirty="0">
                <a:solidFill>
                  <a:schemeClr val="tx1"/>
                </a:solidFill>
              </a:rPr>
              <a:t>, and MII</a:t>
            </a:r>
          </a:p>
        </p:txBody>
      </p:sp>
      <p:sp>
        <p:nvSpPr>
          <p:cNvPr id="57350" name="Text Box 6"/>
          <p:cNvSpPr txBox="1">
            <a:spLocks noChangeArrowheads="1"/>
          </p:cNvSpPr>
          <p:nvPr/>
        </p:nvSpPr>
        <p:spPr bwMode="auto">
          <a:xfrm>
            <a:off x="914400" y="1673225"/>
            <a:ext cx="478313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Latencies: ld = 2, st = 1, add = 1, cmpp = 1, br = 1</a:t>
            </a:r>
          </a:p>
          <a:p>
            <a:r>
              <a:rPr lang="en-US" altLang="en-US"/>
              <a:t>Resources: 1 ALU, 1 MEM, 1 BR</a:t>
            </a:r>
          </a:p>
        </p:txBody>
      </p:sp>
      <p:sp>
        <p:nvSpPr>
          <p:cNvPr id="7" name="Oval 5"/>
          <p:cNvSpPr>
            <a:spLocks noChangeArrowheads="1"/>
          </p:cNvSpPr>
          <p:nvPr/>
        </p:nvSpPr>
        <p:spPr bwMode="auto">
          <a:xfrm>
            <a:off x="7391400" y="17907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</a:t>
            </a:r>
          </a:p>
        </p:txBody>
      </p:sp>
      <p:sp>
        <p:nvSpPr>
          <p:cNvPr id="8" name="Oval 6"/>
          <p:cNvSpPr>
            <a:spLocks noChangeArrowheads="1"/>
          </p:cNvSpPr>
          <p:nvPr/>
        </p:nvSpPr>
        <p:spPr bwMode="auto">
          <a:xfrm>
            <a:off x="7391400" y="24003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2</a:t>
            </a:r>
          </a:p>
        </p:txBody>
      </p:sp>
      <p:sp>
        <p:nvSpPr>
          <p:cNvPr id="9" name="Oval 7"/>
          <p:cNvSpPr>
            <a:spLocks noChangeArrowheads="1"/>
          </p:cNvSpPr>
          <p:nvPr/>
        </p:nvSpPr>
        <p:spPr bwMode="auto">
          <a:xfrm>
            <a:off x="7391400" y="30099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3</a:t>
            </a:r>
          </a:p>
        </p:txBody>
      </p:sp>
      <p:sp>
        <p:nvSpPr>
          <p:cNvPr id="10" name="Oval 8"/>
          <p:cNvSpPr>
            <a:spLocks noChangeArrowheads="1"/>
          </p:cNvSpPr>
          <p:nvPr/>
        </p:nvSpPr>
        <p:spPr bwMode="auto">
          <a:xfrm>
            <a:off x="7391400" y="36195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4</a:t>
            </a:r>
          </a:p>
        </p:txBody>
      </p:sp>
      <p:sp>
        <p:nvSpPr>
          <p:cNvPr id="11" name="Oval 9"/>
          <p:cNvSpPr>
            <a:spLocks noChangeArrowheads="1"/>
          </p:cNvSpPr>
          <p:nvPr/>
        </p:nvSpPr>
        <p:spPr bwMode="auto">
          <a:xfrm>
            <a:off x="7391400" y="42291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5</a:t>
            </a:r>
          </a:p>
        </p:txBody>
      </p:sp>
      <p:sp>
        <p:nvSpPr>
          <p:cNvPr id="12" name="Oval 10"/>
          <p:cNvSpPr>
            <a:spLocks noChangeArrowheads="1"/>
          </p:cNvSpPr>
          <p:nvPr/>
        </p:nvSpPr>
        <p:spPr bwMode="auto">
          <a:xfrm>
            <a:off x="7391400" y="48387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6</a:t>
            </a:r>
          </a:p>
        </p:txBody>
      </p:sp>
      <p:cxnSp>
        <p:nvCxnSpPr>
          <p:cNvPr id="15" name="Straight Arrow Connector 14"/>
          <p:cNvCxnSpPr>
            <a:stCxn id="7" idx="2"/>
            <a:endCxn id="8" idx="1"/>
          </p:cNvCxnSpPr>
          <p:nvPr/>
        </p:nvCxnSpPr>
        <p:spPr bwMode="auto">
          <a:xfrm>
            <a:off x="7391400" y="1943100"/>
            <a:ext cx="44637" cy="50183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8" name="Straight Arrow Connector 17"/>
          <p:cNvCxnSpPr>
            <a:stCxn id="7" idx="6"/>
          </p:cNvCxnSpPr>
          <p:nvPr/>
        </p:nvCxnSpPr>
        <p:spPr bwMode="auto">
          <a:xfrm flipH="1">
            <a:off x="7597541" y="1943100"/>
            <a:ext cx="98659" cy="4572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2" name="Straight Arrow Connector 21"/>
          <p:cNvCxnSpPr>
            <a:stCxn id="8" idx="4"/>
            <a:endCxn id="9" idx="0"/>
          </p:cNvCxnSpPr>
          <p:nvPr/>
        </p:nvCxnSpPr>
        <p:spPr bwMode="auto">
          <a:xfrm>
            <a:off x="7543800" y="2705100"/>
            <a:ext cx="0" cy="3048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4" name="Curved Connector 23"/>
          <p:cNvCxnSpPr>
            <a:stCxn id="10" idx="4"/>
            <a:endCxn id="10" idx="0"/>
          </p:cNvCxnSpPr>
          <p:nvPr/>
        </p:nvCxnSpPr>
        <p:spPr bwMode="auto">
          <a:xfrm rot="5400000" flipH="1">
            <a:off x="7391400" y="3771900"/>
            <a:ext cx="304800" cy="12700"/>
          </a:xfrm>
          <a:prstGeom prst="curvedConnector5">
            <a:avLst>
              <a:gd name="adj1" fmla="val -75000"/>
              <a:gd name="adj2" fmla="val 3000000"/>
              <a:gd name="adj3" fmla="val 175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6" name="Straight Arrow Connector 25"/>
          <p:cNvCxnSpPr>
            <a:stCxn id="10" idx="4"/>
            <a:endCxn id="11" idx="0"/>
          </p:cNvCxnSpPr>
          <p:nvPr/>
        </p:nvCxnSpPr>
        <p:spPr bwMode="auto">
          <a:xfrm>
            <a:off x="7543800" y="3924300"/>
            <a:ext cx="0" cy="3048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8" name="Straight Arrow Connector 27"/>
          <p:cNvCxnSpPr>
            <a:stCxn id="11" idx="4"/>
            <a:endCxn id="12" idx="0"/>
          </p:cNvCxnSpPr>
          <p:nvPr/>
        </p:nvCxnSpPr>
        <p:spPr bwMode="auto">
          <a:xfrm>
            <a:off x="7543800" y="4533900"/>
            <a:ext cx="0" cy="3048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7344" name="Curved Connector 57343"/>
          <p:cNvCxnSpPr>
            <a:stCxn id="10" idx="4"/>
            <a:endCxn id="7" idx="0"/>
          </p:cNvCxnSpPr>
          <p:nvPr/>
        </p:nvCxnSpPr>
        <p:spPr bwMode="auto">
          <a:xfrm rot="5400000" flipH="1">
            <a:off x="6477000" y="2857500"/>
            <a:ext cx="2133600" cy="12700"/>
          </a:xfrm>
          <a:prstGeom prst="curvedConnector5">
            <a:avLst>
              <a:gd name="adj1" fmla="val -10714"/>
              <a:gd name="adj2" fmla="val 3000000"/>
              <a:gd name="adj3" fmla="val 110714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7353" name="Freeform 57352"/>
          <p:cNvSpPr/>
          <p:nvPr/>
        </p:nvSpPr>
        <p:spPr bwMode="auto">
          <a:xfrm>
            <a:off x="7536581" y="2082666"/>
            <a:ext cx="646220" cy="1588169"/>
          </a:xfrm>
          <a:custGeom>
            <a:avLst/>
            <a:gdLst>
              <a:gd name="connsiteX0" fmla="*/ 0 w 646220"/>
              <a:gd name="connsiteY0" fmla="*/ 0 h 1588169"/>
              <a:gd name="connsiteX1" fmla="*/ 644893 w 646220"/>
              <a:gd name="connsiteY1" fmla="*/ 471638 h 1588169"/>
              <a:gd name="connsiteX2" fmla="*/ 134754 w 646220"/>
              <a:gd name="connsiteY2" fmla="*/ 1588169 h 15881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46220" h="1588169">
                <a:moveTo>
                  <a:pt x="0" y="0"/>
                </a:moveTo>
                <a:cubicBezTo>
                  <a:pt x="311217" y="103471"/>
                  <a:pt x="622434" y="206943"/>
                  <a:pt x="644893" y="471638"/>
                </a:cubicBezTo>
                <a:cubicBezTo>
                  <a:pt x="667352" y="736333"/>
                  <a:pt x="401053" y="1162251"/>
                  <a:pt x="134754" y="1588169"/>
                </a:cubicBezTo>
              </a:path>
            </a:pathLst>
          </a:custGeom>
          <a:ln w="9525" cap="flat" cmpd="sng" algn="ctr">
            <a:solidFill>
              <a:schemeClr val="accent4"/>
            </a:solidFill>
            <a:prstDash val="solid"/>
            <a:round/>
            <a:headEnd type="none" w="med" len="med"/>
            <a:tailEnd type="arrow" w="med" len="med"/>
          </a:ln>
          <a:ex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accent1"/>
              </a:solidFill>
              <a:effectLst/>
              <a:latin typeface="Times New Roman" pitchFamily="18" charset="0"/>
            </a:endParaRPr>
          </a:p>
        </p:txBody>
      </p:sp>
      <p:sp>
        <p:nvSpPr>
          <p:cNvPr id="42" name="Text Box 15"/>
          <p:cNvSpPr txBox="1">
            <a:spLocks noChangeArrowheads="1"/>
          </p:cNvSpPr>
          <p:nvPr/>
        </p:nvSpPr>
        <p:spPr bwMode="auto">
          <a:xfrm>
            <a:off x="8122889" y="2247900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 smtClean="0"/>
              <a:t>&lt;0,0&gt;</a:t>
            </a:r>
            <a:endParaRPr lang="en-US" altLang="en-US" sz="1400" dirty="0"/>
          </a:p>
        </p:txBody>
      </p:sp>
      <p:sp>
        <p:nvSpPr>
          <p:cNvPr id="43" name="Text Box 15"/>
          <p:cNvSpPr txBox="1">
            <a:spLocks noChangeArrowheads="1"/>
          </p:cNvSpPr>
          <p:nvPr/>
        </p:nvSpPr>
        <p:spPr bwMode="auto">
          <a:xfrm>
            <a:off x="7508627" y="2160693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 smtClean="0"/>
              <a:t>&lt;2,3&gt;</a:t>
            </a:r>
            <a:endParaRPr lang="en-US" altLang="en-US" sz="1400" dirty="0"/>
          </a:p>
        </p:txBody>
      </p:sp>
      <p:sp>
        <p:nvSpPr>
          <p:cNvPr id="44" name="Text Box 15"/>
          <p:cNvSpPr txBox="1">
            <a:spLocks noChangeArrowheads="1"/>
          </p:cNvSpPr>
          <p:nvPr/>
        </p:nvSpPr>
        <p:spPr bwMode="auto">
          <a:xfrm>
            <a:off x="7013277" y="2119679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 smtClean="0"/>
              <a:t>&lt;2,2&gt;</a:t>
            </a:r>
            <a:endParaRPr lang="en-US" altLang="en-US" sz="1400" dirty="0"/>
          </a:p>
        </p:txBody>
      </p:sp>
      <p:sp>
        <p:nvSpPr>
          <p:cNvPr id="45" name="Text Box 15"/>
          <p:cNvSpPr txBox="1">
            <a:spLocks noChangeArrowheads="1"/>
          </p:cNvSpPr>
          <p:nvPr/>
        </p:nvSpPr>
        <p:spPr bwMode="auto">
          <a:xfrm>
            <a:off x="7491211" y="2644140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 smtClean="0"/>
              <a:t>&lt;1,0&gt;</a:t>
            </a:r>
            <a:endParaRPr lang="en-US" altLang="en-US" sz="1400" dirty="0"/>
          </a:p>
        </p:txBody>
      </p:sp>
      <p:sp>
        <p:nvSpPr>
          <p:cNvPr id="46" name="Text Box 15"/>
          <p:cNvSpPr txBox="1">
            <a:spLocks noChangeArrowheads="1"/>
          </p:cNvSpPr>
          <p:nvPr/>
        </p:nvSpPr>
        <p:spPr bwMode="auto">
          <a:xfrm>
            <a:off x="6599266" y="3678972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 smtClean="0"/>
              <a:t>&lt;1,1&gt;</a:t>
            </a:r>
            <a:endParaRPr lang="en-US" altLang="en-US" sz="1400" dirty="0"/>
          </a:p>
        </p:txBody>
      </p:sp>
      <p:sp>
        <p:nvSpPr>
          <p:cNvPr id="47" name="Text Box 15"/>
          <p:cNvSpPr txBox="1">
            <a:spLocks noChangeArrowheads="1"/>
          </p:cNvSpPr>
          <p:nvPr/>
        </p:nvSpPr>
        <p:spPr bwMode="auto">
          <a:xfrm>
            <a:off x="6599266" y="2457802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 smtClean="0"/>
              <a:t>&lt;1,1&gt;</a:t>
            </a:r>
            <a:endParaRPr lang="en-US" altLang="en-US" sz="1400" dirty="0"/>
          </a:p>
        </p:txBody>
      </p:sp>
      <p:sp>
        <p:nvSpPr>
          <p:cNvPr id="48" name="Text Box 15"/>
          <p:cNvSpPr txBox="1">
            <a:spLocks noChangeArrowheads="1"/>
          </p:cNvSpPr>
          <p:nvPr/>
        </p:nvSpPr>
        <p:spPr bwMode="auto">
          <a:xfrm>
            <a:off x="7483992" y="3951456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 smtClean="0"/>
              <a:t>&lt;1,0&gt;</a:t>
            </a:r>
            <a:endParaRPr lang="en-US" altLang="en-US" sz="1400" dirty="0"/>
          </a:p>
        </p:txBody>
      </p:sp>
      <p:sp>
        <p:nvSpPr>
          <p:cNvPr id="49" name="Text Box 15"/>
          <p:cNvSpPr txBox="1">
            <a:spLocks noChangeArrowheads="1"/>
          </p:cNvSpPr>
          <p:nvPr/>
        </p:nvSpPr>
        <p:spPr bwMode="auto">
          <a:xfrm>
            <a:off x="7512467" y="4488362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 smtClean="0"/>
              <a:t>&lt;1,0&gt;</a:t>
            </a:r>
            <a:endParaRPr lang="en-US" altLang="en-US" sz="1400" dirty="0"/>
          </a:p>
        </p:txBody>
      </p:sp>
      <p:cxnSp>
        <p:nvCxnSpPr>
          <p:cNvPr id="57355" name="Curved Connector 57354"/>
          <p:cNvCxnSpPr>
            <a:endCxn id="9" idx="7"/>
          </p:cNvCxnSpPr>
          <p:nvPr/>
        </p:nvCxnSpPr>
        <p:spPr bwMode="auto">
          <a:xfrm rot="5400000" flipH="1" flipV="1">
            <a:off x="7156016" y="3435103"/>
            <a:ext cx="876113" cy="114982"/>
          </a:xfrm>
          <a:prstGeom prst="curvedConnector5">
            <a:avLst>
              <a:gd name="adj1" fmla="val -6596"/>
              <a:gd name="adj2" fmla="val 337635"/>
              <a:gd name="adj3" fmla="val 126093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3" name="Text Box 15"/>
          <p:cNvSpPr txBox="1">
            <a:spLocks noChangeArrowheads="1"/>
          </p:cNvSpPr>
          <p:nvPr/>
        </p:nvSpPr>
        <p:spPr bwMode="auto">
          <a:xfrm>
            <a:off x="7877268" y="3325648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 smtClean="0"/>
              <a:t>&lt;1,1&gt;</a:t>
            </a:r>
            <a:endParaRPr lang="en-US" altLang="en-US" sz="1400" dirty="0"/>
          </a:p>
        </p:txBody>
      </p:sp>
      <p:cxnSp>
        <p:nvCxnSpPr>
          <p:cNvPr id="57358" name="Straight Arrow Connector 57357"/>
          <p:cNvCxnSpPr>
            <a:stCxn id="9" idx="4"/>
            <a:endCxn id="10" idx="0"/>
          </p:cNvCxnSpPr>
          <p:nvPr/>
        </p:nvCxnSpPr>
        <p:spPr bwMode="auto">
          <a:xfrm>
            <a:off x="7543800" y="3314700"/>
            <a:ext cx="0" cy="3048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6" name="Text Box 15"/>
          <p:cNvSpPr txBox="1">
            <a:spLocks noChangeArrowheads="1"/>
          </p:cNvSpPr>
          <p:nvPr/>
        </p:nvSpPr>
        <p:spPr bwMode="auto">
          <a:xfrm>
            <a:off x="7391400" y="3256717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 smtClean="0"/>
              <a:t>&lt;0,0&gt;</a:t>
            </a:r>
            <a:endParaRPr lang="en-US" altLang="en-US" sz="1400" dirty="0"/>
          </a:p>
        </p:txBody>
      </p:sp>
      <p:sp>
        <p:nvSpPr>
          <p:cNvPr id="33" name="Freeform 32"/>
          <p:cNvSpPr/>
          <p:nvPr/>
        </p:nvSpPr>
        <p:spPr bwMode="auto">
          <a:xfrm>
            <a:off x="6996455" y="1959796"/>
            <a:ext cx="390429" cy="1089060"/>
          </a:xfrm>
          <a:custGeom>
            <a:avLst/>
            <a:gdLst>
              <a:gd name="connsiteX0" fmla="*/ 390429 w 390429"/>
              <a:gd name="connsiteY0" fmla="*/ 0 h 1089060"/>
              <a:gd name="connsiteX1" fmla="*/ 11 w 390429"/>
              <a:gd name="connsiteY1" fmla="*/ 565078 h 1089060"/>
              <a:gd name="connsiteX2" fmla="*/ 380155 w 390429"/>
              <a:gd name="connsiteY2" fmla="*/ 1089060 h 10890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90429" h="1089060">
                <a:moveTo>
                  <a:pt x="390429" y="0"/>
                </a:moveTo>
                <a:cubicBezTo>
                  <a:pt x="196076" y="191784"/>
                  <a:pt x="1723" y="383568"/>
                  <a:pt x="11" y="565078"/>
                </a:cubicBezTo>
                <a:cubicBezTo>
                  <a:pt x="-1701" y="746588"/>
                  <a:pt x="189227" y="917824"/>
                  <a:pt x="380155" y="1089060"/>
                </a:cubicBezTo>
              </a:path>
            </a:pathLst>
          </a:custGeom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x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accent1"/>
              </a:solidFill>
              <a:effectLst/>
              <a:latin typeface="Times New Roman" pitchFamily="18" charset="0"/>
            </a:endParaRPr>
          </a:p>
        </p:txBody>
      </p:sp>
      <p:sp>
        <p:nvSpPr>
          <p:cNvPr id="34" name="Text Box 15"/>
          <p:cNvSpPr txBox="1">
            <a:spLocks noChangeArrowheads="1"/>
          </p:cNvSpPr>
          <p:nvPr/>
        </p:nvSpPr>
        <p:spPr bwMode="auto">
          <a:xfrm>
            <a:off x="6524592" y="2004900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 smtClean="0">
                <a:solidFill>
                  <a:srgbClr val="FF0000"/>
                </a:solidFill>
              </a:rPr>
              <a:t>&lt;1,0&gt;</a:t>
            </a:r>
            <a:endParaRPr lang="en-US" altLang="en-US" sz="1400" dirty="0">
              <a:solidFill>
                <a:srgbClr val="FF0000"/>
              </a:solidFill>
            </a:endParaRPr>
          </a:p>
        </p:txBody>
      </p:sp>
      <p:sp>
        <p:nvSpPr>
          <p:cNvPr id="35" name="Freeform 34"/>
          <p:cNvSpPr/>
          <p:nvPr/>
        </p:nvSpPr>
        <p:spPr bwMode="auto">
          <a:xfrm>
            <a:off x="7664412" y="1971782"/>
            <a:ext cx="287941" cy="1140431"/>
          </a:xfrm>
          <a:custGeom>
            <a:avLst/>
            <a:gdLst>
              <a:gd name="connsiteX0" fmla="*/ 0 w 287941"/>
              <a:gd name="connsiteY0" fmla="*/ 1140431 h 1140431"/>
              <a:gd name="connsiteX1" fmla="*/ 287676 w 287941"/>
              <a:gd name="connsiteY1" fmla="*/ 462337 h 1140431"/>
              <a:gd name="connsiteX2" fmla="*/ 41097 w 287941"/>
              <a:gd name="connsiteY2" fmla="*/ 0 h 1140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87941" h="1140431">
                <a:moveTo>
                  <a:pt x="0" y="1140431"/>
                </a:moveTo>
                <a:cubicBezTo>
                  <a:pt x="140413" y="896420"/>
                  <a:pt x="280827" y="652409"/>
                  <a:pt x="287676" y="462337"/>
                </a:cubicBezTo>
                <a:cubicBezTo>
                  <a:pt x="294525" y="272265"/>
                  <a:pt x="167811" y="136132"/>
                  <a:pt x="41097" y="0"/>
                </a:cubicBezTo>
              </a:path>
            </a:pathLst>
          </a:custGeom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x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accent1"/>
              </a:solidFill>
              <a:effectLst/>
              <a:latin typeface="Times New Roman" pitchFamily="18" charset="0"/>
            </a:endParaRPr>
          </a:p>
        </p:txBody>
      </p:sp>
      <p:sp>
        <p:nvSpPr>
          <p:cNvPr id="36" name="Text Box 15"/>
          <p:cNvSpPr txBox="1">
            <a:spLocks noChangeArrowheads="1"/>
          </p:cNvSpPr>
          <p:nvPr/>
        </p:nvSpPr>
        <p:spPr bwMode="auto">
          <a:xfrm>
            <a:off x="7833399" y="1846508"/>
            <a:ext cx="6110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 smtClean="0">
                <a:solidFill>
                  <a:srgbClr val="FF0000"/>
                </a:solidFill>
              </a:rPr>
              <a:t>&lt;1,1&gt;</a:t>
            </a:r>
            <a:endParaRPr lang="en-US" altLang="en-US" sz="1400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3183" y="5063691"/>
            <a:ext cx="352692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ResMII</a:t>
            </a:r>
            <a:r>
              <a:rPr lang="en-US" dirty="0" smtClean="0">
                <a:solidFill>
                  <a:srgbClr val="FF0000"/>
                </a:solidFill>
              </a:rPr>
              <a:t>:	ALU: 3 </a:t>
            </a:r>
            <a:r>
              <a:rPr lang="en-US" dirty="0" err="1" smtClean="0">
                <a:solidFill>
                  <a:srgbClr val="FF0000"/>
                </a:solidFill>
              </a:rPr>
              <a:t>instrs</a:t>
            </a:r>
            <a:r>
              <a:rPr lang="en-US" dirty="0" smtClean="0">
                <a:solidFill>
                  <a:srgbClr val="FF0000"/>
                </a:solidFill>
              </a:rPr>
              <a:t> / 1 unit = 3</a:t>
            </a:r>
          </a:p>
          <a:p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MEM: 2 </a:t>
            </a:r>
            <a:r>
              <a:rPr lang="en-US" dirty="0" err="1" smtClean="0">
                <a:solidFill>
                  <a:srgbClr val="FF0000"/>
                </a:solidFill>
              </a:rPr>
              <a:t>instrs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/ 1 unit = 2</a:t>
            </a:r>
          </a:p>
          <a:p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BR:  1 </a:t>
            </a:r>
            <a:r>
              <a:rPr lang="en-US" dirty="0" err="1" smtClean="0">
                <a:solidFill>
                  <a:srgbClr val="FF0000"/>
                </a:solidFill>
              </a:rPr>
              <a:t>instr</a:t>
            </a:r>
            <a:r>
              <a:rPr lang="en-US" dirty="0" smtClean="0">
                <a:solidFill>
                  <a:srgbClr val="FF0000"/>
                </a:solidFill>
              </a:rPr>
              <a:t> / 1 unit = 1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MAX(3,2,1) = 3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4930976" y="5025682"/>
            <a:ext cx="4775666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RecMII</a:t>
            </a:r>
            <a:r>
              <a:rPr lang="en-US" dirty="0" smtClean="0">
                <a:solidFill>
                  <a:srgbClr val="FF0000"/>
                </a:solidFill>
              </a:rPr>
              <a:t>:	4 </a:t>
            </a:r>
            <a:r>
              <a:rPr lang="en-US" dirty="0" smtClean="0">
                <a:solidFill>
                  <a:srgbClr val="FF0000"/>
                </a:solidFill>
                <a:sym typeface="Wingdings" panose="05000000000000000000" pitchFamily="2" charset="2"/>
              </a:rPr>
              <a:t> 4: 1/1 = 1</a:t>
            </a:r>
          </a:p>
          <a:p>
            <a:r>
              <a:rPr lang="en-US" dirty="0">
                <a:solidFill>
                  <a:srgbClr val="FF0000"/>
                </a:solidFill>
                <a:sym typeface="Wingdings" panose="05000000000000000000" pitchFamily="2" charset="2"/>
              </a:rPr>
              <a:t>	</a:t>
            </a:r>
            <a:r>
              <a:rPr lang="en-US" dirty="0" smtClean="0">
                <a:solidFill>
                  <a:srgbClr val="FF0000"/>
                </a:solidFill>
                <a:sym typeface="Wingdings" panose="05000000000000000000" pitchFamily="2" charset="2"/>
              </a:rPr>
              <a:t>3  4  3: (0 + 1) / (0 +1) = 1</a:t>
            </a:r>
          </a:p>
          <a:p>
            <a:r>
              <a:rPr lang="en-US" dirty="0">
                <a:solidFill>
                  <a:srgbClr val="FF0000"/>
                </a:solidFill>
                <a:sym typeface="Wingdings" panose="05000000000000000000" pitchFamily="2" charset="2"/>
              </a:rPr>
              <a:t>	</a:t>
            </a:r>
            <a:r>
              <a:rPr lang="en-US" dirty="0" smtClean="0">
                <a:solidFill>
                  <a:srgbClr val="FF0000"/>
                </a:solidFill>
                <a:sym typeface="Wingdings" panose="05000000000000000000" pitchFamily="2" charset="2"/>
              </a:rPr>
              <a:t>1  3  1: (1 + 1) / (0 + 1) = 2</a:t>
            </a:r>
          </a:p>
          <a:p>
            <a:r>
              <a:rPr lang="en-US" dirty="0">
                <a:solidFill>
                  <a:srgbClr val="FF0000"/>
                </a:solidFill>
                <a:sym typeface="Wingdings" panose="05000000000000000000" pitchFamily="2" charset="2"/>
              </a:rPr>
              <a:t>	</a:t>
            </a:r>
            <a:r>
              <a:rPr lang="en-US" dirty="0" smtClean="0">
                <a:solidFill>
                  <a:srgbClr val="FF0000"/>
                </a:solidFill>
                <a:sym typeface="Wingdings" panose="05000000000000000000" pitchFamily="2" charset="2"/>
              </a:rPr>
              <a:t>1  2  3  1: (2+1+1) / (2+0+1) = 2</a:t>
            </a:r>
          </a:p>
          <a:p>
            <a:r>
              <a:rPr lang="en-US" dirty="0">
                <a:solidFill>
                  <a:srgbClr val="FF0000"/>
                </a:solidFill>
                <a:sym typeface="Wingdings" panose="05000000000000000000" pitchFamily="2" charset="2"/>
              </a:rPr>
              <a:t>	</a:t>
            </a:r>
            <a:r>
              <a:rPr lang="en-US" dirty="0" smtClean="0">
                <a:solidFill>
                  <a:srgbClr val="FF0000"/>
                </a:solidFill>
                <a:sym typeface="Wingdings" panose="05000000000000000000" pitchFamily="2" charset="2"/>
              </a:rPr>
              <a:t>1  2  3  1: (2+1+1) / (3+0+1) = 1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MAX(1,1,2,2,1) = 2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78012" y="6544195"/>
            <a:ext cx="46073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MII = MAX(</a:t>
            </a:r>
            <a:r>
              <a:rPr lang="en-US" dirty="0" err="1" smtClean="0">
                <a:solidFill>
                  <a:srgbClr val="FF0000"/>
                </a:solidFill>
              </a:rPr>
              <a:t>ResMII</a:t>
            </a:r>
            <a:r>
              <a:rPr lang="en-US" dirty="0" smtClean="0">
                <a:solidFill>
                  <a:srgbClr val="FF0000"/>
                </a:solidFill>
              </a:rPr>
              <a:t>, </a:t>
            </a:r>
            <a:r>
              <a:rPr lang="en-US" dirty="0" err="1" smtClean="0">
                <a:solidFill>
                  <a:srgbClr val="FF0000"/>
                </a:solidFill>
              </a:rPr>
              <a:t>RecMII</a:t>
            </a:r>
            <a:r>
              <a:rPr lang="en-US" dirty="0" smtClean="0">
                <a:solidFill>
                  <a:srgbClr val="FF0000"/>
                </a:solidFill>
              </a:rPr>
              <a:t>) = MAX(3,2) = 3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82676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8534400" cy="615950"/>
          </a:xfrm>
        </p:spPr>
        <p:txBody>
          <a:bodyPr/>
          <a:lstStyle/>
          <a:p>
            <a:r>
              <a:rPr lang="en-US" altLang="en-US" dirty="0" smtClean="0"/>
              <a:t>Recap: Downward </a:t>
            </a:r>
            <a:r>
              <a:rPr lang="en-US" altLang="en-US" dirty="0" smtClean="0"/>
              <a:t>Code Motion Across Branches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90600" y="1641475"/>
            <a:ext cx="4114800" cy="52165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000" dirty="0" smtClean="0"/>
              <a:t>Restriction 1 (liveness)</a:t>
            </a:r>
          </a:p>
          <a:p>
            <a:pPr lvl="1">
              <a:lnSpc>
                <a:spcPct val="90000"/>
              </a:lnSpc>
            </a:pPr>
            <a:r>
              <a:rPr lang="en-US" altLang="en-US" sz="1800" dirty="0" smtClean="0"/>
              <a:t>If no compensation code</a:t>
            </a:r>
          </a:p>
          <a:p>
            <a:pPr lvl="2">
              <a:lnSpc>
                <a:spcPct val="90000"/>
              </a:lnSpc>
            </a:pPr>
            <a:r>
              <a:rPr lang="en-US" altLang="en-US" sz="1600" dirty="0" smtClean="0"/>
              <a:t>Same restriction as before, destination of op is not </a:t>
            </a:r>
            <a:r>
              <a:rPr lang="en-US" altLang="en-US" sz="1600" dirty="0" err="1" smtClean="0"/>
              <a:t>liveout</a:t>
            </a:r>
            <a:endParaRPr lang="en-US" altLang="en-US" sz="1600" dirty="0" smtClean="0"/>
          </a:p>
          <a:p>
            <a:pPr lvl="1">
              <a:lnSpc>
                <a:spcPct val="90000"/>
              </a:lnSpc>
            </a:pPr>
            <a:r>
              <a:rPr lang="en-US" altLang="en-US" sz="1800" dirty="0" smtClean="0"/>
              <a:t>Else, no restrictions</a:t>
            </a:r>
          </a:p>
          <a:p>
            <a:pPr lvl="2">
              <a:lnSpc>
                <a:spcPct val="90000"/>
              </a:lnSpc>
            </a:pPr>
            <a:r>
              <a:rPr lang="en-US" altLang="en-US" sz="1600" dirty="0" smtClean="0"/>
              <a:t>Duplicate operation along both directions of branch if destination is </a:t>
            </a:r>
            <a:r>
              <a:rPr lang="en-US" altLang="en-US" sz="1600" dirty="0" err="1" smtClean="0"/>
              <a:t>liveout</a:t>
            </a:r>
            <a:endParaRPr lang="en-US" altLang="en-US" sz="1600" dirty="0" smtClean="0"/>
          </a:p>
          <a:p>
            <a:pPr>
              <a:lnSpc>
                <a:spcPct val="90000"/>
              </a:lnSpc>
            </a:pPr>
            <a:r>
              <a:rPr lang="en-US" altLang="en-US" sz="2000" dirty="0" smtClean="0"/>
              <a:t>Restriction 2 (speculation)</a:t>
            </a:r>
          </a:p>
          <a:p>
            <a:pPr lvl="1">
              <a:lnSpc>
                <a:spcPct val="90000"/>
              </a:lnSpc>
            </a:pPr>
            <a:r>
              <a:rPr lang="en-US" altLang="en-US" sz="1800" dirty="0" smtClean="0"/>
              <a:t>Not applicable, downward motion is not speculation</a:t>
            </a:r>
          </a:p>
          <a:p>
            <a:pPr>
              <a:lnSpc>
                <a:spcPct val="90000"/>
              </a:lnSpc>
            </a:pPr>
            <a:r>
              <a:rPr lang="en-US" altLang="en-US" sz="2000" dirty="0" smtClean="0"/>
              <a:t>Again, insert control dep when the restrictions are violated</a:t>
            </a:r>
          </a:p>
          <a:p>
            <a:pPr>
              <a:lnSpc>
                <a:spcPct val="90000"/>
              </a:lnSpc>
            </a:pPr>
            <a:r>
              <a:rPr lang="en-US" altLang="en-US" sz="2000" dirty="0" smtClean="0"/>
              <a:t>Part of the </a:t>
            </a:r>
            <a:r>
              <a:rPr lang="en-US" altLang="en-US" sz="2000" dirty="0" err="1" smtClean="0"/>
              <a:t>philosphy</a:t>
            </a:r>
            <a:r>
              <a:rPr lang="en-US" altLang="en-US" sz="2000" dirty="0" smtClean="0"/>
              <a:t> of superblocks is no compensation code insertion hence R1 is enforced!</a:t>
            </a:r>
          </a:p>
          <a:p>
            <a:pPr lvl="1">
              <a:lnSpc>
                <a:spcPct val="90000"/>
              </a:lnSpc>
            </a:pPr>
            <a:endParaRPr lang="en-US" altLang="en-US" sz="1800" dirty="0" smtClean="0"/>
          </a:p>
          <a:p>
            <a:pPr lvl="1">
              <a:lnSpc>
                <a:spcPct val="90000"/>
              </a:lnSpc>
            </a:pPr>
            <a:endParaRPr lang="en-US" altLang="en-US" sz="1800" dirty="0" smtClean="0"/>
          </a:p>
        </p:txBody>
      </p:sp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6096000" y="1673225"/>
            <a:ext cx="1004888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…</a:t>
            </a:r>
          </a:p>
          <a:p>
            <a:r>
              <a:rPr lang="en-US" altLang="en-US"/>
              <a:t>a = b * c</a:t>
            </a:r>
          </a:p>
          <a:p>
            <a:r>
              <a:rPr lang="en-US" altLang="en-US"/>
              <a:t>if (x &gt; 0)</a:t>
            </a:r>
          </a:p>
          <a:p>
            <a:r>
              <a:rPr lang="en-US" altLang="en-US"/>
              <a:t>    </a:t>
            </a:r>
          </a:p>
          <a:p>
            <a:r>
              <a:rPr lang="en-US" altLang="en-US"/>
              <a:t>else</a:t>
            </a:r>
          </a:p>
          <a:p>
            <a:r>
              <a:rPr lang="en-US" altLang="en-US"/>
              <a:t>…</a:t>
            </a:r>
          </a:p>
        </p:txBody>
      </p: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5867400" y="4648200"/>
            <a:ext cx="1752600" cy="609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1: a = b * c</a:t>
            </a:r>
          </a:p>
        </p:txBody>
      </p:sp>
      <p:sp>
        <p:nvSpPr>
          <p:cNvPr id="23558" name="Line 6"/>
          <p:cNvSpPr>
            <a:spLocks noChangeShapeType="1"/>
          </p:cNvSpPr>
          <p:nvPr/>
        </p:nvSpPr>
        <p:spPr bwMode="auto">
          <a:xfrm>
            <a:off x="6934200" y="6172200"/>
            <a:ext cx="1295400" cy="533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59" name="Line 7"/>
          <p:cNvSpPr>
            <a:spLocks noChangeShapeType="1"/>
          </p:cNvSpPr>
          <p:nvPr/>
        </p:nvSpPr>
        <p:spPr bwMode="auto">
          <a:xfrm>
            <a:off x="6858000" y="5257800"/>
            <a:ext cx="0" cy="304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0" name="Rectangle 8"/>
          <p:cNvSpPr>
            <a:spLocks noChangeArrowheads="1"/>
          </p:cNvSpPr>
          <p:nvPr/>
        </p:nvSpPr>
        <p:spPr bwMode="auto">
          <a:xfrm>
            <a:off x="5867400" y="5562600"/>
            <a:ext cx="1828800" cy="609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2: branch x &lt;= 0</a:t>
            </a:r>
          </a:p>
        </p:txBody>
      </p:sp>
      <p:sp>
        <p:nvSpPr>
          <p:cNvPr id="23561" name="Text Box 9"/>
          <p:cNvSpPr txBox="1">
            <a:spLocks noChangeArrowheads="1"/>
          </p:cNvSpPr>
          <p:nvPr/>
        </p:nvSpPr>
        <p:spPr bwMode="auto">
          <a:xfrm>
            <a:off x="5851525" y="4152900"/>
            <a:ext cx="1885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control flow graph</a:t>
            </a:r>
          </a:p>
        </p:txBody>
      </p:sp>
      <p:sp>
        <p:nvSpPr>
          <p:cNvPr id="23562" name="AutoShape 10"/>
          <p:cNvSpPr>
            <a:spLocks noChangeArrowheads="1"/>
          </p:cNvSpPr>
          <p:nvPr/>
        </p:nvSpPr>
        <p:spPr bwMode="auto">
          <a:xfrm>
            <a:off x="6553200" y="3429000"/>
            <a:ext cx="533400" cy="5334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3563" name="Line 11"/>
          <p:cNvSpPr>
            <a:spLocks noChangeShapeType="1"/>
          </p:cNvSpPr>
          <p:nvPr/>
        </p:nvSpPr>
        <p:spPr bwMode="auto">
          <a:xfrm>
            <a:off x="6858000" y="6172200"/>
            <a:ext cx="0" cy="533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8543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Add Control Dependences to a Superblock</a:t>
            </a:r>
          </a:p>
        </p:txBody>
      </p:sp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1279525" y="2247900"/>
            <a:ext cx="2227263" cy="2563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1: r1 = r2 + r3</a:t>
            </a:r>
          </a:p>
          <a:p>
            <a:r>
              <a:rPr lang="en-US" altLang="en-US"/>
              <a:t>2: r4 = load(r1)</a:t>
            </a:r>
          </a:p>
          <a:p>
            <a:r>
              <a:rPr lang="en-US" altLang="en-US"/>
              <a:t>3: p1 = cmpp(r2 == 0)</a:t>
            </a:r>
          </a:p>
          <a:p>
            <a:r>
              <a:rPr lang="en-US" altLang="en-US"/>
              <a:t>4: branch p1 Exit1</a:t>
            </a:r>
          </a:p>
          <a:p>
            <a:r>
              <a:rPr lang="en-US" altLang="en-US"/>
              <a:t>5: store (r4, -1)</a:t>
            </a:r>
          </a:p>
          <a:p>
            <a:r>
              <a:rPr lang="en-US" altLang="en-US"/>
              <a:t>6: r2 = r2 – 4</a:t>
            </a:r>
          </a:p>
          <a:p>
            <a:r>
              <a:rPr lang="en-US" altLang="en-US"/>
              <a:t>7: r5 = load(r2)</a:t>
            </a:r>
          </a:p>
          <a:p>
            <a:r>
              <a:rPr lang="en-US" altLang="en-US"/>
              <a:t>8: p2 = cmpp(r5 &gt; 9)</a:t>
            </a:r>
          </a:p>
          <a:p>
            <a:r>
              <a:rPr lang="en-US" altLang="en-US"/>
              <a:t>9: branch p2 Exit2</a:t>
            </a:r>
          </a:p>
        </p:txBody>
      </p:sp>
      <p:sp>
        <p:nvSpPr>
          <p:cNvPr id="24580" name="Oval 4"/>
          <p:cNvSpPr>
            <a:spLocks noChangeArrowheads="1"/>
          </p:cNvSpPr>
          <p:nvPr/>
        </p:nvSpPr>
        <p:spPr bwMode="auto">
          <a:xfrm>
            <a:off x="6629400" y="18288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</a:t>
            </a:r>
          </a:p>
        </p:txBody>
      </p:sp>
      <p:sp>
        <p:nvSpPr>
          <p:cNvPr id="24581" name="Oval 5"/>
          <p:cNvSpPr>
            <a:spLocks noChangeArrowheads="1"/>
          </p:cNvSpPr>
          <p:nvPr/>
        </p:nvSpPr>
        <p:spPr bwMode="auto">
          <a:xfrm>
            <a:off x="6629400" y="23622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2</a:t>
            </a:r>
          </a:p>
        </p:txBody>
      </p:sp>
      <p:sp>
        <p:nvSpPr>
          <p:cNvPr id="24582" name="Oval 6"/>
          <p:cNvSpPr>
            <a:spLocks noChangeArrowheads="1"/>
          </p:cNvSpPr>
          <p:nvPr/>
        </p:nvSpPr>
        <p:spPr bwMode="auto">
          <a:xfrm>
            <a:off x="6629400" y="28956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3</a:t>
            </a:r>
          </a:p>
        </p:txBody>
      </p:sp>
      <p:sp>
        <p:nvSpPr>
          <p:cNvPr id="24583" name="Oval 7"/>
          <p:cNvSpPr>
            <a:spLocks noChangeArrowheads="1"/>
          </p:cNvSpPr>
          <p:nvPr/>
        </p:nvSpPr>
        <p:spPr bwMode="auto">
          <a:xfrm>
            <a:off x="6629400" y="39624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5</a:t>
            </a:r>
          </a:p>
        </p:txBody>
      </p:sp>
      <p:sp>
        <p:nvSpPr>
          <p:cNvPr id="24584" name="Oval 8"/>
          <p:cNvSpPr>
            <a:spLocks noChangeArrowheads="1"/>
          </p:cNvSpPr>
          <p:nvPr/>
        </p:nvSpPr>
        <p:spPr bwMode="auto">
          <a:xfrm>
            <a:off x="6629400" y="44958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6</a:t>
            </a:r>
          </a:p>
        </p:txBody>
      </p:sp>
      <p:sp>
        <p:nvSpPr>
          <p:cNvPr id="24585" name="Oval 9"/>
          <p:cNvSpPr>
            <a:spLocks noChangeArrowheads="1"/>
          </p:cNvSpPr>
          <p:nvPr/>
        </p:nvSpPr>
        <p:spPr bwMode="auto">
          <a:xfrm>
            <a:off x="6629400" y="34290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4</a:t>
            </a:r>
          </a:p>
        </p:txBody>
      </p:sp>
      <p:sp>
        <p:nvSpPr>
          <p:cNvPr id="24586" name="Oval 10"/>
          <p:cNvSpPr>
            <a:spLocks noChangeArrowheads="1"/>
          </p:cNvSpPr>
          <p:nvPr/>
        </p:nvSpPr>
        <p:spPr bwMode="auto">
          <a:xfrm>
            <a:off x="6629400" y="50292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7</a:t>
            </a:r>
          </a:p>
        </p:txBody>
      </p:sp>
      <p:sp>
        <p:nvSpPr>
          <p:cNvPr id="24587" name="Oval 11"/>
          <p:cNvSpPr>
            <a:spLocks noChangeArrowheads="1"/>
          </p:cNvSpPr>
          <p:nvPr/>
        </p:nvSpPr>
        <p:spPr bwMode="auto">
          <a:xfrm>
            <a:off x="6629400" y="55626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8</a:t>
            </a:r>
          </a:p>
        </p:txBody>
      </p:sp>
      <p:sp>
        <p:nvSpPr>
          <p:cNvPr id="24588" name="Oval 12"/>
          <p:cNvSpPr>
            <a:spLocks noChangeArrowheads="1"/>
          </p:cNvSpPr>
          <p:nvPr/>
        </p:nvSpPr>
        <p:spPr bwMode="auto">
          <a:xfrm>
            <a:off x="6629400" y="60960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9</a:t>
            </a:r>
          </a:p>
        </p:txBody>
      </p:sp>
      <p:sp>
        <p:nvSpPr>
          <p:cNvPr id="24589" name="Line 13"/>
          <p:cNvSpPr>
            <a:spLocks noChangeShapeType="1"/>
          </p:cNvSpPr>
          <p:nvPr/>
        </p:nvSpPr>
        <p:spPr bwMode="auto">
          <a:xfrm>
            <a:off x="6781800" y="21336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0" name="Line 14"/>
          <p:cNvSpPr>
            <a:spLocks noChangeShapeType="1"/>
          </p:cNvSpPr>
          <p:nvPr/>
        </p:nvSpPr>
        <p:spPr bwMode="auto">
          <a:xfrm>
            <a:off x="6781800" y="48006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1" name="Line 15"/>
          <p:cNvSpPr>
            <a:spLocks noChangeShapeType="1"/>
          </p:cNvSpPr>
          <p:nvPr/>
        </p:nvSpPr>
        <p:spPr bwMode="auto">
          <a:xfrm>
            <a:off x="6781800" y="53340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2" name="Line 16"/>
          <p:cNvSpPr>
            <a:spLocks noChangeShapeType="1"/>
          </p:cNvSpPr>
          <p:nvPr/>
        </p:nvSpPr>
        <p:spPr bwMode="auto">
          <a:xfrm>
            <a:off x="6781800" y="58674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3" name="Line 17"/>
          <p:cNvSpPr>
            <a:spLocks noChangeShapeType="1"/>
          </p:cNvSpPr>
          <p:nvPr/>
        </p:nvSpPr>
        <p:spPr bwMode="auto">
          <a:xfrm>
            <a:off x="6781800" y="32004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4" name="Freeform 18"/>
          <p:cNvSpPr>
            <a:spLocks/>
          </p:cNvSpPr>
          <p:nvPr/>
        </p:nvSpPr>
        <p:spPr bwMode="auto">
          <a:xfrm>
            <a:off x="6400800" y="2667000"/>
            <a:ext cx="304800" cy="1295400"/>
          </a:xfrm>
          <a:custGeom>
            <a:avLst/>
            <a:gdLst>
              <a:gd name="T0" fmla="*/ 2147483646 w 192"/>
              <a:gd name="T1" fmla="*/ 0 h 816"/>
              <a:gd name="T2" fmla="*/ 0 w 192"/>
              <a:gd name="T3" fmla="*/ 2147483646 h 816"/>
              <a:gd name="T4" fmla="*/ 2147483646 w 192"/>
              <a:gd name="T5" fmla="*/ 2147483646 h 81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92" h="816">
                <a:moveTo>
                  <a:pt x="192" y="0"/>
                </a:moveTo>
                <a:cubicBezTo>
                  <a:pt x="96" y="28"/>
                  <a:pt x="0" y="56"/>
                  <a:pt x="0" y="192"/>
                </a:cubicBezTo>
                <a:cubicBezTo>
                  <a:pt x="0" y="328"/>
                  <a:pt x="96" y="572"/>
                  <a:pt x="192" y="816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5" name="Freeform 19"/>
          <p:cNvSpPr>
            <a:spLocks/>
          </p:cNvSpPr>
          <p:nvPr/>
        </p:nvSpPr>
        <p:spPr bwMode="auto">
          <a:xfrm>
            <a:off x="6858000" y="2133600"/>
            <a:ext cx="533400" cy="2362200"/>
          </a:xfrm>
          <a:custGeom>
            <a:avLst/>
            <a:gdLst>
              <a:gd name="T0" fmla="*/ 0 w 336"/>
              <a:gd name="T1" fmla="*/ 0 h 1488"/>
              <a:gd name="T2" fmla="*/ 2147483646 w 336"/>
              <a:gd name="T3" fmla="*/ 2147483646 h 1488"/>
              <a:gd name="T4" fmla="*/ 0 w 336"/>
              <a:gd name="T5" fmla="*/ 2147483646 h 148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336" h="1488">
                <a:moveTo>
                  <a:pt x="0" y="0"/>
                </a:moveTo>
                <a:cubicBezTo>
                  <a:pt x="168" y="44"/>
                  <a:pt x="336" y="88"/>
                  <a:pt x="336" y="336"/>
                </a:cubicBezTo>
                <a:cubicBezTo>
                  <a:pt x="336" y="584"/>
                  <a:pt x="168" y="1036"/>
                  <a:pt x="0" y="1488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6" name="Freeform 20"/>
          <p:cNvSpPr>
            <a:spLocks/>
          </p:cNvSpPr>
          <p:nvPr/>
        </p:nvSpPr>
        <p:spPr bwMode="auto">
          <a:xfrm>
            <a:off x="6858000" y="2667000"/>
            <a:ext cx="254000" cy="1295400"/>
          </a:xfrm>
          <a:custGeom>
            <a:avLst/>
            <a:gdLst>
              <a:gd name="T0" fmla="*/ 0 w 160"/>
              <a:gd name="T1" fmla="*/ 0 h 816"/>
              <a:gd name="T2" fmla="*/ 2147483646 w 160"/>
              <a:gd name="T3" fmla="*/ 2147483646 h 816"/>
              <a:gd name="T4" fmla="*/ 2147483646 w 160"/>
              <a:gd name="T5" fmla="*/ 2147483646 h 816"/>
              <a:gd name="T6" fmla="*/ 0 w 160"/>
              <a:gd name="T7" fmla="*/ 2147483646 h 816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60" h="816">
                <a:moveTo>
                  <a:pt x="0" y="0"/>
                </a:moveTo>
                <a:cubicBezTo>
                  <a:pt x="64" y="32"/>
                  <a:pt x="128" y="64"/>
                  <a:pt x="144" y="144"/>
                </a:cubicBezTo>
                <a:cubicBezTo>
                  <a:pt x="160" y="224"/>
                  <a:pt x="120" y="368"/>
                  <a:pt x="96" y="480"/>
                </a:cubicBezTo>
                <a:cubicBezTo>
                  <a:pt x="72" y="592"/>
                  <a:pt x="36" y="704"/>
                  <a:pt x="0" y="816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dash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7" name="Rectangle 21"/>
          <p:cNvSpPr>
            <a:spLocks noChangeArrowheads="1"/>
          </p:cNvSpPr>
          <p:nvPr/>
        </p:nvSpPr>
        <p:spPr bwMode="auto">
          <a:xfrm>
            <a:off x="1219200" y="2133600"/>
            <a:ext cx="2667000" cy="2743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4598" name="Line 22"/>
          <p:cNvSpPr>
            <a:spLocks noChangeShapeType="1"/>
          </p:cNvSpPr>
          <p:nvPr/>
        </p:nvSpPr>
        <p:spPr bwMode="auto">
          <a:xfrm>
            <a:off x="3886200" y="3352800"/>
            <a:ext cx="381000" cy="152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9" name="Line 23"/>
          <p:cNvSpPr>
            <a:spLocks noChangeShapeType="1"/>
          </p:cNvSpPr>
          <p:nvPr/>
        </p:nvSpPr>
        <p:spPr bwMode="auto">
          <a:xfrm>
            <a:off x="3886200" y="4724400"/>
            <a:ext cx="381000" cy="152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0" name="Line 24"/>
          <p:cNvSpPr>
            <a:spLocks noChangeShapeType="1"/>
          </p:cNvSpPr>
          <p:nvPr/>
        </p:nvSpPr>
        <p:spPr bwMode="auto">
          <a:xfrm>
            <a:off x="2362200" y="4876800"/>
            <a:ext cx="0" cy="381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1" name="Text Box 25"/>
          <p:cNvSpPr txBox="1">
            <a:spLocks noChangeArrowheads="1"/>
          </p:cNvSpPr>
          <p:nvPr/>
        </p:nvSpPr>
        <p:spPr bwMode="auto">
          <a:xfrm>
            <a:off x="1905000" y="1673225"/>
            <a:ext cx="1225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Superblock</a:t>
            </a:r>
          </a:p>
        </p:txBody>
      </p:sp>
      <p:sp>
        <p:nvSpPr>
          <p:cNvPr id="24602" name="Line 26"/>
          <p:cNvSpPr>
            <a:spLocks noChangeShapeType="1"/>
          </p:cNvSpPr>
          <p:nvPr/>
        </p:nvSpPr>
        <p:spPr bwMode="auto">
          <a:xfrm>
            <a:off x="6781800" y="3733800"/>
            <a:ext cx="762000" cy="228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3" name="Line 27"/>
          <p:cNvSpPr>
            <a:spLocks noChangeShapeType="1"/>
          </p:cNvSpPr>
          <p:nvPr/>
        </p:nvSpPr>
        <p:spPr bwMode="auto">
          <a:xfrm>
            <a:off x="6781800" y="6400800"/>
            <a:ext cx="762000" cy="228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4" name="Line 28"/>
          <p:cNvSpPr>
            <a:spLocks noChangeShapeType="1"/>
          </p:cNvSpPr>
          <p:nvPr/>
        </p:nvSpPr>
        <p:spPr bwMode="auto">
          <a:xfrm>
            <a:off x="6781800" y="6400800"/>
            <a:ext cx="0" cy="304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5" name="Text Box 29"/>
          <p:cNvSpPr txBox="1">
            <a:spLocks noChangeArrowheads="1"/>
          </p:cNvSpPr>
          <p:nvPr/>
        </p:nvSpPr>
        <p:spPr bwMode="auto">
          <a:xfrm>
            <a:off x="3581400" y="1673225"/>
            <a:ext cx="2127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Assumed liveout sets</a:t>
            </a:r>
          </a:p>
        </p:txBody>
      </p:sp>
      <p:sp>
        <p:nvSpPr>
          <p:cNvPr id="24606" name="Text Box 30"/>
          <p:cNvSpPr txBox="1">
            <a:spLocks noChangeArrowheads="1"/>
          </p:cNvSpPr>
          <p:nvPr/>
        </p:nvSpPr>
        <p:spPr bwMode="auto">
          <a:xfrm>
            <a:off x="4038600" y="3502025"/>
            <a:ext cx="5937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{r1}</a:t>
            </a:r>
          </a:p>
        </p:txBody>
      </p:sp>
      <p:sp>
        <p:nvSpPr>
          <p:cNvPr id="24607" name="Text Box 31"/>
          <p:cNvSpPr txBox="1">
            <a:spLocks noChangeArrowheads="1"/>
          </p:cNvSpPr>
          <p:nvPr/>
        </p:nvSpPr>
        <p:spPr bwMode="auto">
          <a:xfrm>
            <a:off x="4191000" y="4873625"/>
            <a:ext cx="5937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{r2}</a:t>
            </a:r>
          </a:p>
        </p:txBody>
      </p:sp>
      <p:sp>
        <p:nvSpPr>
          <p:cNvPr id="24608" name="Text Box 32"/>
          <p:cNvSpPr txBox="1">
            <a:spLocks noChangeArrowheads="1"/>
          </p:cNvSpPr>
          <p:nvPr/>
        </p:nvSpPr>
        <p:spPr bwMode="auto">
          <a:xfrm>
            <a:off x="1905000" y="5254625"/>
            <a:ext cx="5937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{r5}</a:t>
            </a:r>
          </a:p>
        </p:txBody>
      </p:sp>
      <p:sp>
        <p:nvSpPr>
          <p:cNvPr id="24609" name="Freeform 33"/>
          <p:cNvSpPr>
            <a:spLocks/>
          </p:cNvSpPr>
          <p:nvPr/>
        </p:nvSpPr>
        <p:spPr bwMode="auto">
          <a:xfrm>
            <a:off x="6235700" y="3733800"/>
            <a:ext cx="469900" cy="304800"/>
          </a:xfrm>
          <a:custGeom>
            <a:avLst/>
            <a:gdLst>
              <a:gd name="T0" fmla="*/ 2147483646 w 296"/>
              <a:gd name="T1" fmla="*/ 0 h 192"/>
              <a:gd name="T2" fmla="*/ 2147483646 w 296"/>
              <a:gd name="T3" fmla="*/ 2147483646 h 192"/>
              <a:gd name="T4" fmla="*/ 2147483646 w 296"/>
              <a:gd name="T5" fmla="*/ 2147483646 h 19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96" h="192">
                <a:moveTo>
                  <a:pt x="296" y="0"/>
                </a:moveTo>
                <a:cubicBezTo>
                  <a:pt x="156" y="32"/>
                  <a:pt x="16" y="64"/>
                  <a:pt x="8" y="96"/>
                </a:cubicBezTo>
                <a:cubicBezTo>
                  <a:pt x="0" y="128"/>
                  <a:pt x="124" y="160"/>
                  <a:pt x="248" y="192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10" name="Freeform 34"/>
          <p:cNvSpPr>
            <a:spLocks/>
          </p:cNvSpPr>
          <p:nvPr/>
        </p:nvSpPr>
        <p:spPr bwMode="auto">
          <a:xfrm>
            <a:off x="6019800" y="2133600"/>
            <a:ext cx="685800" cy="1371600"/>
          </a:xfrm>
          <a:custGeom>
            <a:avLst/>
            <a:gdLst>
              <a:gd name="T0" fmla="*/ 2147483646 w 432"/>
              <a:gd name="T1" fmla="*/ 0 h 864"/>
              <a:gd name="T2" fmla="*/ 2147483646 w 432"/>
              <a:gd name="T3" fmla="*/ 2147483646 h 864"/>
              <a:gd name="T4" fmla="*/ 2147483646 w 432"/>
              <a:gd name="T5" fmla="*/ 2147483646 h 864"/>
              <a:gd name="T6" fmla="*/ 2147483646 w 432"/>
              <a:gd name="T7" fmla="*/ 2147483646 h 86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432" h="864">
                <a:moveTo>
                  <a:pt x="432" y="0"/>
                </a:moveTo>
                <a:cubicBezTo>
                  <a:pt x="264" y="36"/>
                  <a:pt x="96" y="72"/>
                  <a:pt x="48" y="192"/>
                </a:cubicBezTo>
                <a:cubicBezTo>
                  <a:pt x="0" y="312"/>
                  <a:pt x="88" y="608"/>
                  <a:pt x="144" y="720"/>
                </a:cubicBezTo>
                <a:cubicBezTo>
                  <a:pt x="200" y="832"/>
                  <a:pt x="292" y="848"/>
                  <a:pt x="384" y="864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11" name="Freeform 35"/>
          <p:cNvSpPr>
            <a:spLocks/>
          </p:cNvSpPr>
          <p:nvPr/>
        </p:nvSpPr>
        <p:spPr bwMode="auto">
          <a:xfrm>
            <a:off x="5727700" y="3644900"/>
            <a:ext cx="977900" cy="1384300"/>
          </a:xfrm>
          <a:custGeom>
            <a:avLst/>
            <a:gdLst>
              <a:gd name="T0" fmla="*/ 2147483646 w 568"/>
              <a:gd name="T1" fmla="*/ 2147483646 h 872"/>
              <a:gd name="T2" fmla="*/ 2147483646 w 568"/>
              <a:gd name="T3" fmla="*/ 2147483646 h 872"/>
              <a:gd name="T4" fmla="*/ 2147483646 w 568"/>
              <a:gd name="T5" fmla="*/ 2147483646 h 872"/>
              <a:gd name="T6" fmla="*/ 2147483646 w 568"/>
              <a:gd name="T7" fmla="*/ 2147483646 h 872"/>
              <a:gd name="T8" fmla="*/ 2147483646 w 568"/>
              <a:gd name="T9" fmla="*/ 2147483646 h 872"/>
              <a:gd name="T10" fmla="*/ 2147483646 w 568"/>
              <a:gd name="T11" fmla="*/ 2147483646 h 872"/>
              <a:gd name="T12" fmla="*/ 2147483646 w 568"/>
              <a:gd name="T13" fmla="*/ 2147483646 h 87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568" h="872">
                <a:moveTo>
                  <a:pt x="568" y="8"/>
                </a:moveTo>
                <a:cubicBezTo>
                  <a:pt x="532" y="8"/>
                  <a:pt x="496" y="8"/>
                  <a:pt x="472" y="8"/>
                </a:cubicBezTo>
                <a:cubicBezTo>
                  <a:pt x="448" y="8"/>
                  <a:pt x="480" y="0"/>
                  <a:pt x="424" y="8"/>
                </a:cubicBezTo>
                <a:cubicBezTo>
                  <a:pt x="368" y="16"/>
                  <a:pt x="200" y="24"/>
                  <a:pt x="136" y="56"/>
                </a:cubicBezTo>
                <a:cubicBezTo>
                  <a:pt x="72" y="88"/>
                  <a:pt x="48" y="144"/>
                  <a:pt x="40" y="200"/>
                </a:cubicBezTo>
                <a:cubicBezTo>
                  <a:pt x="32" y="256"/>
                  <a:pt x="0" y="280"/>
                  <a:pt x="88" y="392"/>
                </a:cubicBezTo>
                <a:cubicBezTo>
                  <a:pt x="176" y="504"/>
                  <a:pt x="488" y="792"/>
                  <a:pt x="568" y="872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12" name="Text Box 36"/>
          <p:cNvSpPr txBox="1">
            <a:spLocks noChangeArrowheads="1"/>
          </p:cNvSpPr>
          <p:nvPr/>
        </p:nvSpPr>
        <p:spPr bwMode="auto">
          <a:xfrm>
            <a:off x="914400" y="5635625"/>
            <a:ext cx="366395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Notes: All branches are control</a:t>
            </a:r>
          </a:p>
          <a:p>
            <a:r>
              <a:rPr lang="en-US" altLang="en-US">
                <a:solidFill>
                  <a:schemeClr val="tx1"/>
                </a:solidFill>
              </a:rPr>
              <a:t>dependent on one another.</a:t>
            </a:r>
          </a:p>
          <a:p>
            <a:r>
              <a:rPr lang="en-US" altLang="en-US">
                <a:solidFill>
                  <a:schemeClr val="tx1"/>
                </a:solidFill>
              </a:rPr>
              <a:t>If no compensation, all ops dependent</a:t>
            </a:r>
          </a:p>
          <a:p>
            <a:r>
              <a:rPr lang="en-US" altLang="en-US">
                <a:solidFill>
                  <a:schemeClr val="tx1"/>
                </a:solidFill>
              </a:rPr>
              <a:t>on last branch</a:t>
            </a:r>
          </a:p>
        </p:txBody>
      </p:sp>
      <p:sp>
        <p:nvSpPr>
          <p:cNvPr id="24613" name="Freeform 37"/>
          <p:cNvSpPr>
            <a:spLocks/>
          </p:cNvSpPr>
          <p:nvPr/>
        </p:nvSpPr>
        <p:spPr bwMode="auto">
          <a:xfrm>
            <a:off x="5486400" y="3568700"/>
            <a:ext cx="1219200" cy="2527300"/>
          </a:xfrm>
          <a:custGeom>
            <a:avLst/>
            <a:gdLst>
              <a:gd name="T0" fmla="*/ 2147483646 w 768"/>
              <a:gd name="T1" fmla="*/ 2147483646 h 1640"/>
              <a:gd name="T2" fmla="*/ 2147483646 w 768"/>
              <a:gd name="T3" fmla="*/ 2147483646 h 1640"/>
              <a:gd name="T4" fmla="*/ 2147483646 w 768"/>
              <a:gd name="T5" fmla="*/ 2147483646 h 1640"/>
              <a:gd name="T6" fmla="*/ 2147483646 w 768"/>
              <a:gd name="T7" fmla="*/ 2147483646 h 164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768" h="1640">
                <a:moveTo>
                  <a:pt x="720" y="8"/>
                </a:moveTo>
                <a:cubicBezTo>
                  <a:pt x="508" y="4"/>
                  <a:pt x="296" y="0"/>
                  <a:pt x="192" y="56"/>
                </a:cubicBezTo>
                <a:cubicBezTo>
                  <a:pt x="88" y="112"/>
                  <a:pt x="0" y="80"/>
                  <a:pt x="96" y="344"/>
                </a:cubicBezTo>
                <a:cubicBezTo>
                  <a:pt x="192" y="608"/>
                  <a:pt x="480" y="1124"/>
                  <a:pt x="768" y="164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14" name="Text Box 38"/>
          <p:cNvSpPr txBox="1">
            <a:spLocks noChangeArrowheads="1"/>
          </p:cNvSpPr>
          <p:nvPr/>
        </p:nvSpPr>
        <p:spPr bwMode="auto">
          <a:xfrm>
            <a:off x="7467600" y="4949825"/>
            <a:ext cx="110490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All ops</a:t>
            </a:r>
          </a:p>
          <a:p>
            <a:r>
              <a:rPr lang="en-US" altLang="en-US"/>
              <a:t>have cdep</a:t>
            </a:r>
          </a:p>
          <a:p>
            <a:r>
              <a:rPr lang="en-US" altLang="en-US"/>
              <a:t>to op 9!</a:t>
            </a:r>
          </a:p>
        </p:txBody>
      </p:sp>
      <p:sp>
        <p:nvSpPr>
          <p:cNvPr id="39" name="Freeform 20"/>
          <p:cNvSpPr>
            <a:spLocks/>
          </p:cNvSpPr>
          <p:nvPr/>
        </p:nvSpPr>
        <p:spPr bwMode="auto">
          <a:xfrm>
            <a:off x="6877050" y="4267200"/>
            <a:ext cx="254000" cy="1295400"/>
          </a:xfrm>
          <a:custGeom>
            <a:avLst/>
            <a:gdLst>
              <a:gd name="T0" fmla="*/ 0 w 160"/>
              <a:gd name="T1" fmla="*/ 0 h 816"/>
              <a:gd name="T2" fmla="*/ 2147483646 w 160"/>
              <a:gd name="T3" fmla="*/ 2147483646 h 816"/>
              <a:gd name="T4" fmla="*/ 2147483646 w 160"/>
              <a:gd name="T5" fmla="*/ 2147483646 h 816"/>
              <a:gd name="T6" fmla="*/ 0 w 160"/>
              <a:gd name="T7" fmla="*/ 2147483646 h 816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60" h="816">
                <a:moveTo>
                  <a:pt x="0" y="0"/>
                </a:moveTo>
                <a:cubicBezTo>
                  <a:pt x="64" y="32"/>
                  <a:pt x="128" y="64"/>
                  <a:pt x="144" y="144"/>
                </a:cubicBezTo>
                <a:cubicBezTo>
                  <a:pt x="160" y="224"/>
                  <a:pt x="120" y="368"/>
                  <a:pt x="96" y="480"/>
                </a:cubicBezTo>
                <a:cubicBezTo>
                  <a:pt x="72" y="592"/>
                  <a:pt x="36" y="704"/>
                  <a:pt x="0" y="816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dash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7902575" y="1702911"/>
            <a:ext cx="208743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Dependences</a:t>
            </a:r>
            <a:br>
              <a:rPr lang="en-US" sz="1400" dirty="0" smtClean="0"/>
            </a:br>
            <a:r>
              <a:rPr lang="en-US" sz="1400" dirty="0" smtClean="0"/>
              <a:t>Bold edges are control</a:t>
            </a:r>
          </a:p>
          <a:p>
            <a:r>
              <a:rPr lang="en-US" sz="1400" dirty="0" smtClean="0"/>
              <a:t>Dashed edges are memory</a:t>
            </a:r>
            <a:br>
              <a:rPr lang="en-US" sz="1400" dirty="0" smtClean="0"/>
            </a:br>
            <a:r>
              <a:rPr lang="en-US" sz="1400" dirty="0" smtClean="0"/>
              <a:t>Non-bold are register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610416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List Scheduling on Superblocks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641475"/>
            <a:ext cx="4419600" cy="5216525"/>
          </a:xfrm>
        </p:spPr>
        <p:txBody>
          <a:bodyPr/>
          <a:lstStyle/>
          <a:p>
            <a:r>
              <a:rPr lang="en-US" dirty="0" smtClean="0"/>
              <a:t>Follow same algorithm as BBs</a:t>
            </a:r>
          </a:p>
          <a:p>
            <a:r>
              <a:rPr lang="en-US" dirty="0" smtClean="0"/>
              <a:t>Steps</a:t>
            </a:r>
          </a:p>
          <a:p>
            <a:pPr lvl="1"/>
            <a:r>
              <a:rPr lang="en-US" dirty="0" smtClean="0"/>
              <a:t>Draw data dependence graph</a:t>
            </a:r>
          </a:p>
          <a:p>
            <a:pPr lvl="1"/>
            <a:r>
              <a:rPr lang="en-US" dirty="0" smtClean="0"/>
              <a:t>Compute </a:t>
            </a:r>
            <a:r>
              <a:rPr lang="en-US" dirty="0" err="1" smtClean="0"/>
              <a:t>Estart</a:t>
            </a:r>
            <a:r>
              <a:rPr lang="en-US" dirty="0" smtClean="0"/>
              <a:t>, all </a:t>
            </a:r>
            <a:r>
              <a:rPr lang="en-US" dirty="0" err="1" smtClean="0"/>
              <a:t>Lstarts</a:t>
            </a:r>
            <a:r>
              <a:rPr lang="en-US" dirty="0" smtClean="0"/>
              <a:t>, priority</a:t>
            </a:r>
          </a:p>
          <a:p>
            <a:pPr lvl="1"/>
            <a:r>
              <a:rPr lang="en-US" dirty="0" smtClean="0"/>
              <a:t>Perform list scheduling</a:t>
            </a:r>
          </a:p>
          <a:p>
            <a:r>
              <a:rPr lang="en-US" dirty="0" smtClean="0"/>
              <a:t>Scheduling process</a:t>
            </a:r>
          </a:p>
          <a:p>
            <a:pPr lvl="1"/>
            <a:r>
              <a:rPr lang="en-US" dirty="0" smtClean="0"/>
              <a:t>Ignore side exits – treat SB just like a BB</a:t>
            </a:r>
          </a:p>
          <a:p>
            <a:pPr lvl="1"/>
            <a:r>
              <a:rPr lang="en-US" dirty="0" smtClean="0"/>
              <a:t>Control dependences prevent illegal code motion across branches</a:t>
            </a:r>
            <a:endParaRPr lang="en-US" dirty="0"/>
          </a:p>
        </p:txBody>
      </p:sp>
      <p:sp>
        <p:nvSpPr>
          <p:cNvPr id="4" name="Oval 4"/>
          <p:cNvSpPr>
            <a:spLocks noChangeArrowheads="1"/>
          </p:cNvSpPr>
          <p:nvPr/>
        </p:nvSpPr>
        <p:spPr bwMode="auto">
          <a:xfrm>
            <a:off x="6629400" y="18288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</a:t>
            </a:r>
          </a:p>
        </p:txBody>
      </p:sp>
      <p:sp>
        <p:nvSpPr>
          <p:cNvPr id="5" name="Oval 5"/>
          <p:cNvSpPr>
            <a:spLocks noChangeArrowheads="1"/>
          </p:cNvSpPr>
          <p:nvPr/>
        </p:nvSpPr>
        <p:spPr bwMode="auto">
          <a:xfrm>
            <a:off x="6629400" y="23622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2</a:t>
            </a:r>
          </a:p>
        </p:txBody>
      </p:sp>
      <p:sp>
        <p:nvSpPr>
          <p:cNvPr id="6" name="Oval 6"/>
          <p:cNvSpPr>
            <a:spLocks noChangeArrowheads="1"/>
          </p:cNvSpPr>
          <p:nvPr/>
        </p:nvSpPr>
        <p:spPr bwMode="auto">
          <a:xfrm>
            <a:off x="6629400" y="28956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3</a:t>
            </a:r>
          </a:p>
        </p:txBody>
      </p:sp>
      <p:sp>
        <p:nvSpPr>
          <p:cNvPr id="7" name="Oval 7"/>
          <p:cNvSpPr>
            <a:spLocks noChangeArrowheads="1"/>
          </p:cNvSpPr>
          <p:nvPr/>
        </p:nvSpPr>
        <p:spPr bwMode="auto">
          <a:xfrm>
            <a:off x="6629400" y="39624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5</a:t>
            </a:r>
          </a:p>
        </p:txBody>
      </p:sp>
      <p:sp>
        <p:nvSpPr>
          <p:cNvPr id="8" name="Oval 8"/>
          <p:cNvSpPr>
            <a:spLocks noChangeArrowheads="1"/>
          </p:cNvSpPr>
          <p:nvPr/>
        </p:nvSpPr>
        <p:spPr bwMode="auto">
          <a:xfrm>
            <a:off x="6629400" y="44958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6</a:t>
            </a:r>
          </a:p>
        </p:txBody>
      </p:sp>
      <p:sp>
        <p:nvSpPr>
          <p:cNvPr id="9" name="Oval 9"/>
          <p:cNvSpPr>
            <a:spLocks noChangeArrowheads="1"/>
          </p:cNvSpPr>
          <p:nvPr/>
        </p:nvSpPr>
        <p:spPr bwMode="auto">
          <a:xfrm>
            <a:off x="6629400" y="34290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4</a:t>
            </a:r>
          </a:p>
        </p:txBody>
      </p:sp>
      <p:sp>
        <p:nvSpPr>
          <p:cNvPr id="10" name="Oval 10"/>
          <p:cNvSpPr>
            <a:spLocks noChangeArrowheads="1"/>
          </p:cNvSpPr>
          <p:nvPr/>
        </p:nvSpPr>
        <p:spPr bwMode="auto">
          <a:xfrm>
            <a:off x="6629400" y="50292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7</a:t>
            </a:r>
          </a:p>
        </p:txBody>
      </p:sp>
      <p:sp>
        <p:nvSpPr>
          <p:cNvPr id="11" name="Oval 11"/>
          <p:cNvSpPr>
            <a:spLocks noChangeArrowheads="1"/>
          </p:cNvSpPr>
          <p:nvPr/>
        </p:nvSpPr>
        <p:spPr bwMode="auto">
          <a:xfrm>
            <a:off x="6629400" y="55626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8</a:t>
            </a:r>
          </a:p>
        </p:txBody>
      </p:sp>
      <p:sp>
        <p:nvSpPr>
          <p:cNvPr id="12" name="Oval 12"/>
          <p:cNvSpPr>
            <a:spLocks noChangeArrowheads="1"/>
          </p:cNvSpPr>
          <p:nvPr/>
        </p:nvSpPr>
        <p:spPr bwMode="auto">
          <a:xfrm>
            <a:off x="6629400" y="60960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9</a:t>
            </a:r>
          </a:p>
        </p:txBody>
      </p:sp>
      <p:sp>
        <p:nvSpPr>
          <p:cNvPr id="13" name="Line 13"/>
          <p:cNvSpPr>
            <a:spLocks noChangeShapeType="1"/>
          </p:cNvSpPr>
          <p:nvPr/>
        </p:nvSpPr>
        <p:spPr bwMode="auto">
          <a:xfrm>
            <a:off x="6781800" y="21336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Line 14"/>
          <p:cNvSpPr>
            <a:spLocks noChangeShapeType="1"/>
          </p:cNvSpPr>
          <p:nvPr/>
        </p:nvSpPr>
        <p:spPr bwMode="auto">
          <a:xfrm>
            <a:off x="6781800" y="48006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" name="Line 15"/>
          <p:cNvSpPr>
            <a:spLocks noChangeShapeType="1"/>
          </p:cNvSpPr>
          <p:nvPr/>
        </p:nvSpPr>
        <p:spPr bwMode="auto">
          <a:xfrm>
            <a:off x="6781800" y="53340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Line 16"/>
          <p:cNvSpPr>
            <a:spLocks noChangeShapeType="1"/>
          </p:cNvSpPr>
          <p:nvPr/>
        </p:nvSpPr>
        <p:spPr bwMode="auto">
          <a:xfrm>
            <a:off x="6781800" y="58674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" name="Line 17"/>
          <p:cNvSpPr>
            <a:spLocks noChangeShapeType="1"/>
          </p:cNvSpPr>
          <p:nvPr/>
        </p:nvSpPr>
        <p:spPr bwMode="auto">
          <a:xfrm>
            <a:off x="6781800" y="32004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" name="Freeform 18"/>
          <p:cNvSpPr>
            <a:spLocks/>
          </p:cNvSpPr>
          <p:nvPr/>
        </p:nvSpPr>
        <p:spPr bwMode="auto">
          <a:xfrm>
            <a:off x="6400800" y="2667000"/>
            <a:ext cx="304800" cy="1295400"/>
          </a:xfrm>
          <a:custGeom>
            <a:avLst/>
            <a:gdLst>
              <a:gd name="T0" fmla="*/ 2147483646 w 192"/>
              <a:gd name="T1" fmla="*/ 0 h 816"/>
              <a:gd name="T2" fmla="*/ 0 w 192"/>
              <a:gd name="T3" fmla="*/ 2147483646 h 816"/>
              <a:gd name="T4" fmla="*/ 2147483646 w 192"/>
              <a:gd name="T5" fmla="*/ 2147483646 h 81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92" h="816">
                <a:moveTo>
                  <a:pt x="192" y="0"/>
                </a:moveTo>
                <a:cubicBezTo>
                  <a:pt x="96" y="28"/>
                  <a:pt x="0" y="56"/>
                  <a:pt x="0" y="192"/>
                </a:cubicBezTo>
                <a:cubicBezTo>
                  <a:pt x="0" y="328"/>
                  <a:pt x="96" y="572"/>
                  <a:pt x="192" y="816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" name="Freeform 19"/>
          <p:cNvSpPr>
            <a:spLocks/>
          </p:cNvSpPr>
          <p:nvPr/>
        </p:nvSpPr>
        <p:spPr bwMode="auto">
          <a:xfrm>
            <a:off x="6858000" y="2133600"/>
            <a:ext cx="533400" cy="2362200"/>
          </a:xfrm>
          <a:custGeom>
            <a:avLst/>
            <a:gdLst>
              <a:gd name="T0" fmla="*/ 0 w 336"/>
              <a:gd name="T1" fmla="*/ 0 h 1488"/>
              <a:gd name="T2" fmla="*/ 2147483646 w 336"/>
              <a:gd name="T3" fmla="*/ 2147483646 h 1488"/>
              <a:gd name="T4" fmla="*/ 0 w 336"/>
              <a:gd name="T5" fmla="*/ 2147483646 h 148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336" h="1488">
                <a:moveTo>
                  <a:pt x="0" y="0"/>
                </a:moveTo>
                <a:cubicBezTo>
                  <a:pt x="168" y="44"/>
                  <a:pt x="336" y="88"/>
                  <a:pt x="336" y="336"/>
                </a:cubicBezTo>
                <a:cubicBezTo>
                  <a:pt x="336" y="584"/>
                  <a:pt x="168" y="1036"/>
                  <a:pt x="0" y="1488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" name="Freeform 20"/>
          <p:cNvSpPr>
            <a:spLocks/>
          </p:cNvSpPr>
          <p:nvPr/>
        </p:nvSpPr>
        <p:spPr bwMode="auto">
          <a:xfrm>
            <a:off x="6858000" y="2667000"/>
            <a:ext cx="254000" cy="1295400"/>
          </a:xfrm>
          <a:custGeom>
            <a:avLst/>
            <a:gdLst>
              <a:gd name="T0" fmla="*/ 0 w 160"/>
              <a:gd name="T1" fmla="*/ 0 h 816"/>
              <a:gd name="T2" fmla="*/ 2147483646 w 160"/>
              <a:gd name="T3" fmla="*/ 2147483646 h 816"/>
              <a:gd name="T4" fmla="*/ 2147483646 w 160"/>
              <a:gd name="T5" fmla="*/ 2147483646 h 816"/>
              <a:gd name="T6" fmla="*/ 0 w 160"/>
              <a:gd name="T7" fmla="*/ 2147483646 h 816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60" h="816">
                <a:moveTo>
                  <a:pt x="0" y="0"/>
                </a:moveTo>
                <a:cubicBezTo>
                  <a:pt x="64" y="32"/>
                  <a:pt x="128" y="64"/>
                  <a:pt x="144" y="144"/>
                </a:cubicBezTo>
                <a:cubicBezTo>
                  <a:pt x="160" y="224"/>
                  <a:pt x="120" y="368"/>
                  <a:pt x="96" y="480"/>
                </a:cubicBezTo>
                <a:cubicBezTo>
                  <a:pt x="72" y="592"/>
                  <a:pt x="36" y="704"/>
                  <a:pt x="0" y="816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dash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" name="Line 26"/>
          <p:cNvSpPr>
            <a:spLocks noChangeShapeType="1"/>
          </p:cNvSpPr>
          <p:nvPr/>
        </p:nvSpPr>
        <p:spPr bwMode="auto">
          <a:xfrm>
            <a:off x="6781800" y="3733800"/>
            <a:ext cx="762000" cy="228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" name="Line 27"/>
          <p:cNvSpPr>
            <a:spLocks noChangeShapeType="1"/>
          </p:cNvSpPr>
          <p:nvPr/>
        </p:nvSpPr>
        <p:spPr bwMode="auto">
          <a:xfrm>
            <a:off x="6781800" y="6400800"/>
            <a:ext cx="762000" cy="228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" name="Line 28"/>
          <p:cNvSpPr>
            <a:spLocks noChangeShapeType="1"/>
          </p:cNvSpPr>
          <p:nvPr/>
        </p:nvSpPr>
        <p:spPr bwMode="auto">
          <a:xfrm>
            <a:off x="6781800" y="6400800"/>
            <a:ext cx="0" cy="304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" name="Freeform 33"/>
          <p:cNvSpPr>
            <a:spLocks/>
          </p:cNvSpPr>
          <p:nvPr/>
        </p:nvSpPr>
        <p:spPr bwMode="auto">
          <a:xfrm>
            <a:off x="6235700" y="3733800"/>
            <a:ext cx="469900" cy="304800"/>
          </a:xfrm>
          <a:custGeom>
            <a:avLst/>
            <a:gdLst>
              <a:gd name="T0" fmla="*/ 2147483646 w 296"/>
              <a:gd name="T1" fmla="*/ 0 h 192"/>
              <a:gd name="T2" fmla="*/ 2147483646 w 296"/>
              <a:gd name="T3" fmla="*/ 2147483646 h 192"/>
              <a:gd name="T4" fmla="*/ 2147483646 w 296"/>
              <a:gd name="T5" fmla="*/ 2147483646 h 19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96" h="192">
                <a:moveTo>
                  <a:pt x="296" y="0"/>
                </a:moveTo>
                <a:cubicBezTo>
                  <a:pt x="156" y="32"/>
                  <a:pt x="16" y="64"/>
                  <a:pt x="8" y="96"/>
                </a:cubicBezTo>
                <a:cubicBezTo>
                  <a:pt x="0" y="128"/>
                  <a:pt x="124" y="160"/>
                  <a:pt x="248" y="192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" name="Freeform 34"/>
          <p:cNvSpPr>
            <a:spLocks/>
          </p:cNvSpPr>
          <p:nvPr/>
        </p:nvSpPr>
        <p:spPr bwMode="auto">
          <a:xfrm>
            <a:off x="6019800" y="2133600"/>
            <a:ext cx="685800" cy="1371600"/>
          </a:xfrm>
          <a:custGeom>
            <a:avLst/>
            <a:gdLst>
              <a:gd name="T0" fmla="*/ 2147483646 w 432"/>
              <a:gd name="T1" fmla="*/ 0 h 864"/>
              <a:gd name="T2" fmla="*/ 2147483646 w 432"/>
              <a:gd name="T3" fmla="*/ 2147483646 h 864"/>
              <a:gd name="T4" fmla="*/ 2147483646 w 432"/>
              <a:gd name="T5" fmla="*/ 2147483646 h 864"/>
              <a:gd name="T6" fmla="*/ 2147483646 w 432"/>
              <a:gd name="T7" fmla="*/ 2147483646 h 86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432" h="864">
                <a:moveTo>
                  <a:pt x="432" y="0"/>
                </a:moveTo>
                <a:cubicBezTo>
                  <a:pt x="264" y="36"/>
                  <a:pt x="96" y="72"/>
                  <a:pt x="48" y="192"/>
                </a:cubicBezTo>
                <a:cubicBezTo>
                  <a:pt x="0" y="312"/>
                  <a:pt x="88" y="608"/>
                  <a:pt x="144" y="720"/>
                </a:cubicBezTo>
                <a:cubicBezTo>
                  <a:pt x="200" y="832"/>
                  <a:pt x="292" y="848"/>
                  <a:pt x="384" y="864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" name="Freeform 35"/>
          <p:cNvSpPr>
            <a:spLocks/>
          </p:cNvSpPr>
          <p:nvPr/>
        </p:nvSpPr>
        <p:spPr bwMode="auto">
          <a:xfrm>
            <a:off x="5727700" y="3644900"/>
            <a:ext cx="977900" cy="1384300"/>
          </a:xfrm>
          <a:custGeom>
            <a:avLst/>
            <a:gdLst>
              <a:gd name="T0" fmla="*/ 2147483646 w 568"/>
              <a:gd name="T1" fmla="*/ 2147483646 h 872"/>
              <a:gd name="T2" fmla="*/ 2147483646 w 568"/>
              <a:gd name="T3" fmla="*/ 2147483646 h 872"/>
              <a:gd name="T4" fmla="*/ 2147483646 w 568"/>
              <a:gd name="T5" fmla="*/ 2147483646 h 872"/>
              <a:gd name="T6" fmla="*/ 2147483646 w 568"/>
              <a:gd name="T7" fmla="*/ 2147483646 h 872"/>
              <a:gd name="T8" fmla="*/ 2147483646 w 568"/>
              <a:gd name="T9" fmla="*/ 2147483646 h 872"/>
              <a:gd name="T10" fmla="*/ 2147483646 w 568"/>
              <a:gd name="T11" fmla="*/ 2147483646 h 872"/>
              <a:gd name="T12" fmla="*/ 2147483646 w 568"/>
              <a:gd name="T13" fmla="*/ 2147483646 h 87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568" h="872">
                <a:moveTo>
                  <a:pt x="568" y="8"/>
                </a:moveTo>
                <a:cubicBezTo>
                  <a:pt x="532" y="8"/>
                  <a:pt x="496" y="8"/>
                  <a:pt x="472" y="8"/>
                </a:cubicBezTo>
                <a:cubicBezTo>
                  <a:pt x="448" y="8"/>
                  <a:pt x="480" y="0"/>
                  <a:pt x="424" y="8"/>
                </a:cubicBezTo>
                <a:cubicBezTo>
                  <a:pt x="368" y="16"/>
                  <a:pt x="200" y="24"/>
                  <a:pt x="136" y="56"/>
                </a:cubicBezTo>
                <a:cubicBezTo>
                  <a:pt x="72" y="88"/>
                  <a:pt x="48" y="144"/>
                  <a:pt x="40" y="200"/>
                </a:cubicBezTo>
                <a:cubicBezTo>
                  <a:pt x="32" y="256"/>
                  <a:pt x="0" y="280"/>
                  <a:pt x="88" y="392"/>
                </a:cubicBezTo>
                <a:cubicBezTo>
                  <a:pt x="176" y="504"/>
                  <a:pt x="488" y="792"/>
                  <a:pt x="568" y="872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Freeform 37"/>
          <p:cNvSpPr>
            <a:spLocks/>
          </p:cNvSpPr>
          <p:nvPr/>
        </p:nvSpPr>
        <p:spPr bwMode="auto">
          <a:xfrm>
            <a:off x="5486400" y="3568700"/>
            <a:ext cx="1219200" cy="2527300"/>
          </a:xfrm>
          <a:custGeom>
            <a:avLst/>
            <a:gdLst>
              <a:gd name="T0" fmla="*/ 2147483646 w 768"/>
              <a:gd name="T1" fmla="*/ 2147483646 h 1640"/>
              <a:gd name="T2" fmla="*/ 2147483646 w 768"/>
              <a:gd name="T3" fmla="*/ 2147483646 h 1640"/>
              <a:gd name="T4" fmla="*/ 2147483646 w 768"/>
              <a:gd name="T5" fmla="*/ 2147483646 h 1640"/>
              <a:gd name="T6" fmla="*/ 2147483646 w 768"/>
              <a:gd name="T7" fmla="*/ 2147483646 h 164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768" h="1640">
                <a:moveTo>
                  <a:pt x="720" y="8"/>
                </a:moveTo>
                <a:cubicBezTo>
                  <a:pt x="508" y="4"/>
                  <a:pt x="296" y="0"/>
                  <a:pt x="192" y="56"/>
                </a:cubicBezTo>
                <a:cubicBezTo>
                  <a:pt x="88" y="112"/>
                  <a:pt x="0" y="80"/>
                  <a:pt x="96" y="344"/>
                </a:cubicBezTo>
                <a:cubicBezTo>
                  <a:pt x="192" y="608"/>
                  <a:pt x="480" y="1124"/>
                  <a:pt x="768" y="164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Text Box 38"/>
          <p:cNvSpPr txBox="1">
            <a:spLocks noChangeArrowheads="1"/>
          </p:cNvSpPr>
          <p:nvPr/>
        </p:nvSpPr>
        <p:spPr bwMode="auto">
          <a:xfrm>
            <a:off x="7467600" y="4949825"/>
            <a:ext cx="110490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All ops</a:t>
            </a:r>
          </a:p>
          <a:p>
            <a:r>
              <a:rPr lang="en-US" altLang="en-US"/>
              <a:t>have cdep</a:t>
            </a:r>
          </a:p>
          <a:p>
            <a:r>
              <a:rPr lang="en-US" altLang="en-US"/>
              <a:t>to op 9!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902575" y="1702911"/>
            <a:ext cx="208743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Dependences</a:t>
            </a:r>
            <a:br>
              <a:rPr lang="en-US" sz="1400" dirty="0" smtClean="0"/>
            </a:br>
            <a:r>
              <a:rPr lang="en-US" sz="1400" dirty="0" smtClean="0"/>
              <a:t>Bold edges are control</a:t>
            </a:r>
          </a:p>
          <a:p>
            <a:r>
              <a:rPr lang="en-US" sz="1400" dirty="0" smtClean="0"/>
              <a:t>Dashed edges are memory</a:t>
            </a:r>
            <a:br>
              <a:rPr lang="en-US" sz="1400" dirty="0" smtClean="0"/>
            </a:br>
            <a:r>
              <a:rPr lang="en-US" sz="1400" dirty="0" smtClean="0"/>
              <a:t>Non-bold are register</a:t>
            </a:r>
            <a:endParaRPr lang="en-US" sz="1400" dirty="0"/>
          </a:p>
        </p:txBody>
      </p:sp>
      <p:sp>
        <p:nvSpPr>
          <p:cNvPr id="30" name="Freeform 20"/>
          <p:cNvSpPr>
            <a:spLocks/>
          </p:cNvSpPr>
          <p:nvPr/>
        </p:nvSpPr>
        <p:spPr bwMode="auto">
          <a:xfrm>
            <a:off x="6877050" y="4267200"/>
            <a:ext cx="254000" cy="1295400"/>
          </a:xfrm>
          <a:custGeom>
            <a:avLst/>
            <a:gdLst>
              <a:gd name="T0" fmla="*/ 0 w 160"/>
              <a:gd name="T1" fmla="*/ 0 h 816"/>
              <a:gd name="T2" fmla="*/ 2147483646 w 160"/>
              <a:gd name="T3" fmla="*/ 2147483646 h 816"/>
              <a:gd name="T4" fmla="*/ 2147483646 w 160"/>
              <a:gd name="T5" fmla="*/ 2147483646 h 816"/>
              <a:gd name="T6" fmla="*/ 0 w 160"/>
              <a:gd name="T7" fmla="*/ 2147483646 h 816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60" h="816">
                <a:moveTo>
                  <a:pt x="0" y="0"/>
                </a:moveTo>
                <a:cubicBezTo>
                  <a:pt x="64" y="32"/>
                  <a:pt x="128" y="64"/>
                  <a:pt x="144" y="144"/>
                </a:cubicBezTo>
                <a:cubicBezTo>
                  <a:pt x="160" y="224"/>
                  <a:pt x="120" y="368"/>
                  <a:pt x="96" y="480"/>
                </a:cubicBezTo>
                <a:cubicBezTo>
                  <a:pt x="72" y="592"/>
                  <a:pt x="36" y="704"/>
                  <a:pt x="0" y="816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dash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4251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Relaxing Code Motion Restrictions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90599" y="1641475"/>
            <a:ext cx="4571999" cy="5216525"/>
          </a:xfrm>
        </p:spPr>
        <p:txBody>
          <a:bodyPr/>
          <a:lstStyle/>
          <a:p>
            <a:r>
              <a:rPr lang="en-US" altLang="en-US" sz="1800" dirty="0" smtClean="0"/>
              <a:t>Upward code motion is generally more effective</a:t>
            </a:r>
          </a:p>
          <a:p>
            <a:pPr lvl="1"/>
            <a:r>
              <a:rPr lang="en-US" altLang="en-US" sz="1600" dirty="0" smtClean="0"/>
              <a:t>Speculate that an op is useful (just like an out-of-order processor with branch </a:t>
            </a:r>
            <a:r>
              <a:rPr lang="en-US" altLang="en-US" sz="1600" dirty="0" err="1" smtClean="0"/>
              <a:t>pred</a:t>
            </a:r>
            <a:r>
              <a:rPr lang="en-US" altLang="en-US" sz="1600" dirty="0" smtClean="0"/>
              <a:t>)</a:t>
            </a:r>
          </a:p>
          <a:p>
            <a:pPr lvl="1"/>
            <a:r>
              <a:rPr lang="en-US" altLang="en-US" sz="1600" dirty="0" smtClean="0"/>
              <a:t>Start ops early, hide latency, overlap execution, more parallelism</a:t>
            </a:r>
          </a:p>
          <a:p>
            <a:r>
              <a:rPr lang="en-US" altLang="en-US" sz="1800" dirty="0" smtClean="0"/>
              <a:t>Removing restriction 1</a:t>
            </a:r>
          </a:p>
          <a:p>
            <a:pPr lvl="1"/>
            <a:r>
              <a:rPr lang="en-US" altLang="en-US" sz="1600" dirty="0" smtClean="0"/>
              <a:t>For register ops – use register renaming</a:t>
            </a:r>
          </a:p>
          <a:p>
            <a:pPr lvl="1"/>
            <a:r>
              <a:rPr lang="en-US" altLang="en-US" sz="1600" dirty="0" smtClean="0"/>
              <a:t>Could rename memory too, but generally not worth it</a:t>
            </a:r>
          </a:p>
          <a:p>
            <a:r>
              <a:rPr lang="en-US" altLang="en-US" sz="1800" dirty="0" smtClean="0"/>
              <a:t>Removing restriction </a:t>
            </a:r>
            <a:r>
              <a:rPr lang="en-US" altLang="en-US" sz="1800" dirty="0" smtClean="0"/>
              <a:t>2</a:t>
            </a:r>
          </a:p>
          <a:p>
            <a:pPr lvl="1"/>
            <a:r>
              <a:rPr lang="en-US" altLang="en-US" sz="1400" dirty="0" smtClean="0"/>
              <a:t>Restricted speculation: </a:t>
            </a:r>
            <a:r>
              <a:rPr lang="en-US" altLang="en-US" sz="1400" dirty="0"/>
              <a:t>Some ops don’t cause exceptions – This is what we have been doing! (load, store, </a:t>
            </a:r>
            <a:r>
              <a:rPr lang="en-US" altLang="en-US" sz="1400" dirty="0" err="1"/>
              <a:t>int</a:t>
            </a:r>
            <a:r>
              <a:rPr lang="en-US" altLang="en-US" sz="1400" dirty="0"/>
              <a:t> divide, FP can cause exceptions</a:t>
            </a:r>
            <a:r>
              <a:rPr lang="en-US" altLang="en-US" sz="1400" dirty="0" smtClean="0"/>
              <a:t>)</a:t>
            </a:r>
            <a:endParaRPr lang="en-US" altLang="en-US" sz="1400" dirty="0" smtClean="0"/>
          </a:p>
          <a:p>
            <a:pPr lvl="1"/>
            <a:r>
              <a:rPr lang="en-US" altLang="en-US" sz="1600" dirty="0" smtClean="0"/>
              <a:t>Need hardware support (aka </a:t>
            </a:r>
            <a:r>
              <a:rPr lang="en-US" altLang="en-US" sz="1600" u="sng" dirty="0" smtClean="0"/>
              <a:t>speculation models</a:t>
            </a:r>
            <a:r>
              <a:rPr lang="en-US" altLang="en-US" sz="1600" dirty="0" smtClean="0"/>
              <a:t>) to speculate potentially excepting instructions</a:t>
            </a:r>
            <a:endParaRPr lang="en-US" altLang="en-US" sz="1600" dirty="0" smtClean="0"/>
          </a:p>
          <a:p>
            <a:pPr lvl="2"/>
            <a:r>
              <a:rPr lang="en-US" altLang="en-US" sz="1400" dirty="0" smtClean="0"/>
              <a:t>Ignore </a:t>
            </a:r>
            <a:r>
              <a:rPr lang="en-US" altLang="en-US" sz="1400" dirty="0" smtClean="0"/>
              <a:t>exceptions</a:t>
            </a:r>
          </a:p>
          <a:p>
            <a:pPr lvl="2"/>
            <a:r>
              <a:rPr lang="en-US" altLang="en-US" sz="1400" dirty="0" smtClean="0"/>
              <a:t>Delay exceptions</a:t>
            </a:r>
          </a:p>
          <a:p>
            <a:endParaRPr lang="en-US" altLang="en-US" sz="1800" dirty="0" smtClean="0"/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5562600" y="1905000"/>
            <a:ext cx="1752600" cy="609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1: branch x &lt;= 0</a:t>
            </a:r>
          </a:p>
        </p:txBody>
      </p:sp>
      <p:sp>
        <p:nvSpPr>
          <p:cNvPr id="26629" name="Line 5"/>
          <p:cNvSpPr>
            <a:spLocks noChangeShapeType="1"/>
          </p:cNvSpPr>
          <p:nvPr/>
        </p:nvSpPr>
        <p:spPr bwMode="auto">
          <a:xfrm>
            <a:off x="6553200" y="2514600"/>
            <a:ext cx="1295400" cy="533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0" name="Line 6"/>
          <p:cNvSpPr>
            <a:spLocks noChangeShapeType="1"/>
          </p:cNvSpPr>
          <p:nvPr/>
        </p:nvSpPr>
        <p:spPr bwMode="auto">
          <a:xfrm>
            <a:off x="6553200" y="2514600"/>
            <a:ext cx="0" cy="685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1" name="Rectangle 7"/>
          <p:cNvSpPr>
            <a:spLocks noChangeArrowheads="1"/>
          </p:cNvSpPr>
          <p:nvPr/>
        </p:nvSpPr>
        <p:spPr bwMode="auto">
          <a:xfrm>
            <a:off x="5715000" y="3200400"/>
            <a:ext cx="1524000" cy="609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2: y = z / x </a:t>
            </a:r>
          </a:p>
        </p:txBody>
      </p:sp>
      <p:sp>
        <p:nvSpPr>
          <p:cNvPr id="26632" name="Text Box 8"/>
          <p:cNvSpPr txBox="1">
            <a:spLocks noChangeArrowheads="1"/>
          </p:cNvSpPr>
          <p:nvPr/>
        </p:nvSpPr>
        <p:spPr bwMode="auto">
          <a:xfrm>
            <a:off x="5334000" y="4416425"/>
            <a:ext cx="269875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R1: y is not in liveout(1)</a:t>
            </a:r>
          </a:p>
          <a:p>
            <a:r>
              <a:rPr lang="en-US" altLang="en-US"/>
              <a:t>R2: op 2 will never cause</a:t>
            </a:r>
          </a:p>
          <a:p>
            <a:r>
              <a:rPr lang="en-US" altLang="en-US"/>
              <a:t>       an exception when op1</a:t>
            </a:r>
          </a:p>
          <a:p>
            <a:r>
              <a:rPr lang="en-US" altLang="en-US"/>
              <a:t>       is taken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General Speculation Model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000" smtClean="0"/>
              <a:t>2 types of exceptions</a:t>
            </a:r>
          </a:p>
          <a:p>
            <a:pPr lvl="1">
              <a:lnSpc>
                <a:spcPct val="90000"/>
              </a:lnSpc>
            </a:pPr>
            <a:r>
              <a:rPr lang="en-US" altLang="en-US" sz="1800" smtClean="0"/>
              <a:t>Program terminating (traps)</a:t>
            </a:r>
          </a:p>
          <a:p>
            <a:pPr lvl="2">
              <a:lnSpc>
                <a:spcPct val="90000"/>
              </a:lnSpc>
            </a:pPr>
            <a:r>
              <a:rPr lang="en-US" altLang="en-US" sz="1600" smtClean="0"/>
              <a:t>Div by 0, illegal address</a:t>
            </a:r>
          </a:p>
          <a:p>
            <a:pPr lvl="1">
              <a:lnSpc>
                <a:spcPct val="90000"/>
              </a:lnSpc>
            </a:pPr>
            <a:r>
              <a:rPr lang="en-US" altLang="en-US" sz="1800" smtClean="0"/>
              <a:t>Fixable (normal and handled at run time)</a:t>
            </a:r>
          </a:p>
          <a:p>
            <a:pPr lvl="2">
              <a:lnSpc>
                <a:spcPct val="90000"/>
              </a:lnSpc>
            </a:pPr>
            <a:r>
              <a:rPr lang="en-US" altLang="en-US" sz="1600" smtClean="0"/>
              <a:t>Page fault, TLB miss</a:t>
            </a:r>
          </a:p>
          <a:p>
            <a:pPr>
              <a:lnSpc>
                <a:spcPct val="90000"/>
              </a:lnSpc>
            </a:pPr>
            <a:r>
              <a:rPr lang="en-US" altLang="en-US" sz="2000" smtClean="0"/>
              <a:t>General speculation</a:t>
            </a:r>
          </a:p>
          <a:p>
            <a:pPr lvl="1">
              <a:lnSpc>
                <a:spcPct val="90000"/>
              </a:lnSpc>
            </a:pPr>
            <a:r>
              <a:rPr lang="en-US" altLang="en-US" sz="1800" smtClean="0"/>
              <a:t>Processor provides non-trapping versions of all operations (div, load, etc)</a:t>
            </a:r>
          </a:p>
          <a:p>
            <a:pPr lvl="1">
              <a:lnSpc>
                <a:spcPct val="90000"/>
              </a:lnSpc>
            </a:pPr>
            <a:r>
              <a:rPr lang="en-US" altLang="en-US" sz="1800" smtClean="0"/>
              <a:t>Return some bogus value (0) when error occurs</a:t>
            </a:r>
          </a:p>
          <a:p>
            <a:pPr lvl="1">
              <a:lnSpc>
                <a:spcPct val="90000"/>
              </a:lnSpc>
            </a:pPr>
            <a:r>
              <a:rPr lang="en-US" altLang="en-US" sz="1800" smtClean="0"/>
              <a:t>R2 is completely ignored, only R1 limits speculation</a:t>
            </a:r>
          </a:p>
          <a:p>
            <a:pPr lvl="1">
              <a:lnSpc>
                <a:spcPct val="90000"/>
              </a:lnSpc>
            </a:pPr>
            <a:r>
              <a:rPr lang="en-US" altLang="en-US" sz="1800" smtClean="0"/>
              <a:t>Speculative ops converted into non-trapping version</a:t>
            </a:r>
          </a:p>
          <a:p>
            <a:pPr lvl="1">
              <a:lnSpc>
                <a:spcPct val="90000"/>
              </a:lnSpc>
            </a:pPr>
            <a:r>
              <a:rPr lang="en-US" altLang="en-US" sz="1800" smtClean="0"/>
              <a:t>Fixable exceptions handled as usual for non-trapping ops</a:t>
            </a:r>
          </a:p>
        </p:txBody>
      </p:sp>
      <p:sp>
        <p:nvSpPr>
          <p:cNvPr id="28676" name="Oval 4"/>
          <p:cNvSpPr>
            <a:spLocks noChangeArrowheads="1"/>
          </p:cNvSpPr>
          <p:nvPr/>
        </p:nvSpPr>
        <p:spPr bwMode="auto">
          <a:xfrm>
            <a:off x="8178800" y="18288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</a:t>
            </a:r>
          </a:p>
        </p:txBody>
      </p:sp>
      <p:sp>
        <p:nvSpPr>
          <p:cNvPr id="28677" name="Oval 5"/>
          <p:cNvSpPr>
            <a:spLocks noChangeArrowheads="1"/>
          </p:cNvSpPr>
          <p:nvPr/>
        </p:nvSpPr>
        <p:spPr bwMode="auto">
          <a:xfrm>
            <a:off x="8178800" y="23622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2</a:t>
            </a:r>
          </a:p>
        </p:txBody>
      </p:sp>
      <p:sp>
        <p:nvSpPr>
          <p:cNvPr id="28678" name="Oval 6"/>
          <p:cNvSpPr>
            <a:spLocks noChangeArrowheads="1"/>
          </p:cNvSpPr>
          <p:nvPr/>
        </p:nvSpPr>
        <p:spPr bwMode="auto">
          <a:xfrm>
            <a:off x="8178800" y="28956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3</a:t>
            </a:r>
          </a:p>
        </p:txBody>
      </p:sp>
      <p:sp>
        <p:nvSpPr>
          <p:cNvPr id="28679" name="Oval 7"/>
          <p:cNvSpPr>
            <a:spLocks noChangeArrowheads="1"/>
          </p:cNvSpPr>
          <p:nvPr/>
        </p:nvSpPr>
        <p:spPr bwMode="auto">
          <a:xfrm>
            <a:off x="8178800" y="39624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5</a:t>
            </a:r>
          </a:p>
        </p:txBody>
      </p:sp>
      <p:sp>
        <p:nvSpPr>
          <p:cNvPr id="28680" name="Oval 8"/>
          <p:cNvSpPr>
            <a:spLocks noChangeArrowheads="1"/>
          </p:cNvSpPr>
          <p:nvPr/>
        </p:nvSpPr>
        <p:spPr bwMode="auto">
          <a:xfrm>
            <a:off x="8178800" y="44958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6</a:t>
            </a:r>
          </a:p>
        </p:txBody>
      </p:sp>
      <p:sp>
        <p:nvSpPr>
          <p:cNvPr id="28681" name="Oval 9"/>
          <p:cNvSpPr>
            <a:spLocks noChangeArrowheads="1"/>
          </p:cNvSpPr>
          <p:nvPr/>
        </p:nvSpPr>
        <p:spPr bwMode="auto">
          <a:xfrm>
            <a:off x="8178800" y="34290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4</a:t>
            </a:r>
          </a:p>
        </p:txBody>
      </p:sp>
      <p:sp>
        <p:nvSpPr>
          <p:cNvPr id="28682" name="Oval 10"/>
          <p:cNvSpPr>
            <a:spLocks noChangeArrowheads="1"/>
          </p:cNvSpPr>
          <p:nvPr/>
        </p:nvSpPr>
        <p:spPr bwMode="auto">
          <a:xfrm>
            <a:off x="8178800" y="50292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7</a:t>
            </a:r>
          </a:p>
        </p:txBody>
      </p:sp>
      <p:sp>
        <p:nvSpPr>
          <p:cNvPr id="28683" name="Oval 11"/>
          <p:cNvSpPr>
            <a:spLocks noChangeArrowheads="1"/>
          </p:cNvSpPr>
          <p:nvPr/>
        </p:nvSpPr>
        <p:spPr bwMode="auto">
          <a:xfrm>
            <a:off x="8178800" y="55626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8</a:t>
            </a:r>
          </a:p>
        </p:txBody>
      </p:sp>
      <p:sp>
        <p:nvSpPr>
          <p:cNvPr id="28684" name="Oval 12"/>
          <p:cNvSpPr>
            <a:spLocks noChangeArrowheads="1"/>
          </p:cNvSpPr>
          <p:nvPr/>
        </p:nvSpPr>
        <p:spPr bwMode="auto">
          <a:xfrm>
            <a:off x="8178800" y="60960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9</a:t>
            </a:r>
          </a:p>
        </p:txBody>
      </p:sp>
      <p:sp>
        <p:nvSpPr>
          <p:cNvPr id="28685" name="Line 13"/>
          <p:cNvSpPr>
            <a:spLocks noChangeShapeType="1"/>
          </p:cNvSpPr>
          <p:nvPr/>
        </p:nvSpPr>
        <p:spPr bwMode="auto">
          <a:xfrm>
            <a:off x="8331200" y="21336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6" name="Line 14"/>
          <p:cNvSpPr>
            <a:spLocks noChangeShapeType="1"/>
          </p:cNvSpPr>
          <p:nvPr/>
        </p:nvSpPr>
        <p:spPr bwMode="auto">
          <a:xfrm>
            <a:off x="8331200" y="48006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7" name="Line 15"/>
          <p:cNvSpPr>
            <a:spLocks noChangeShapeType="1"/>
          </p:cNvSpPr>
          <p:nvPr/>
        </p:nvSpPr>
        <p:spPr bwMode="auto">
          <a:xfrm>
            <a:off x="8331200" y="53340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8" name="Line 16"/>
          <p:cNvSpPr>
            <a:spLocks noChangeShapeType="1"/>
          </p:cNvSpPr>
          <p:nvPr/>
        </p:nvSpPr>
        <p:spPr bwMode="auto">
          <a:xfrm>
            <a:off x="8331200" y="58674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9" name="Line 17"/>
          <p:cNvSpPr>
            <a:spLocks noChangeShapeType="1"/>
          </p:cNvSpPr>
          <p:nvPr/>
        </p:nvSpPr>
        <p:spPr bwMode="auto">
          <a:xfrm>
            <a:off x="8331200" y="32004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90" name="Freeform 18"/>
          <p:cNvSpPr>
            <a:spLocks/>
          </p:cNvSpPr>
          <p:nvPr/>
        </p:nvSpPr>
        <p:spPr bwMode="auto">
          <a:xfrm>
            <a:off x="7950200" y="2667000"/>
            <a:ext cx="304800" cy="1295400"/>
          </a:xfrm>
          <a:custGeom>
            <a:avLst/>
            <a:gdLst>
              <a:gd name="T0" fmla="*/ 2147483646 w 192"/>
              <a:gd name="T1" fmla="*/ 0 h 816"/>
              <a:gd name="T2" fmla="*/ 0 w 192"/>
              <a:gd name="T3" fmla="*/ 2147483646 h 816"/>
              <a:gd name="T4" fmla="*/ 2147483646 w 192"/>
              <a:gd name="T5" fmla="*/ 2147483646 h 81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92" h="816">
                <a:moveTo>
                  <a:pt x="192" y="0"/>
                </a:moveTo>
                <a:cubicBezTo>
                  <a:pt x="96" y="28"/>
                  <a:pt x="0" y="56"/>
                  <a:pt x="0" y="192"/>
                </a:cubicBezTo>
                <a:cubicBezTo>
                  <a:pt x="0" y="328"/>
                  <a:pt x="96" y="572"/>
                  <a:pt x="192" y="816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91" name="Freeform 19"/>
          <p:cNvSpPr>
            <a:spLocks/>
          </p:cNvSpPr>
          <p:nvPr/>
        </p:nvSpPr>
        <p:spPr bwMode="auto">
          <a:xfrm>
            <a:off x="8407400" y="2133600"/>
            <a:ext cx="533400" cy="2362200"/>
          </a:xfrm>
          <a:custGeom>
            <a:avLst/>
            <a:gdLst>
              <a:gd name="T0" fmla="*/ 0 w 336"/>
              <a:gd name="T1" fmla="*/ 0 h 1488"/>
              <a:gd name="T2" fmla="*/ 2147483646 w 336"/>
              <a:gd name="T3" fmla="*/ 2147483646 h 1488"/>
              <a:gd name="T4" fmla="*/ 0 w 336"/>
              <a:gd name="T5" fmla="*/ 2147483646 h 148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336" h="1488">
                <a:moveTo>
                  <a:pt x="0" y="0"/>
                </a:moveTo>
                <a:cubicBezTo>
                  <a:pt x="168" y="44"/>
                  <a:pt x="336" y="88"/>
                  <a:pt x="336" y="336"/>
                </a:cubicBezTo>
                <a:cubicBezTo>
                  <a:pt x="336" y="584"/>
                  <a:pt x="168" y="1036"/>
                  <a:pt x="0" y="1488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92" name="Freeform 20"/>
          <p:cNvSpPr>
            <a:spLocks/>
          </p:cNvSpPr>
          <p:nvPr/>
        </p:nvSpPr>
        <p:spPr bwMode="auto">
          <a:xfrm>
            <a:off x="8407400" y="2667000"/>
            <a:ext cx="254000" cy="1295400"/>
          </a:xfrm>
          <a:custGeom>
            <a:avLst/>
            <a:gdLst>
              <a:gd name="T0" fmla="*/ 0 w 160"/>
              <a:gd name="T1" fmla="*/ 0 h 816"/>
              <a:gd name="T2" fmla="*/ 2147483646 w 160"/>
              <a:gd name="T3" fmla="*/ 2147483646 h 816"/>
              <a:gd name="T4" fmla="*/ 2147483646 w 160"/>
              <a:gd name="T5" fmla="*/ 2147483646 h 816"/>
              <a:gd name="T6" fmla="*/ 0 w 160"/>
              <a:gd name="T7" fmla="*/ 2147483646 h 816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60" h="816">
                <a:moveTo>
                  <a:pt x="0" y="0"/>
                </a:moveTo>
                <a:cubicBezTo>
                  <a:pt x="64" y="32"/>
                  <a:pt x="128" y="64"/>
                  <a:pt x="144" y="144"/>
                </a:cubicBezTo>
                <a:cubicBezTo>
                  <a:pt x="160" y="224"/>
                  <a:pt x="120" y="368"/>
                  <a:pt x="96" y="480"/>
                </a:cubicBezTo>
                <a:cubicBezTo>
                  <a:pt x="72" y="592"/>
                  <a:pt x="36" y="704"/>
                  <a:pt x="0" y="816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dash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93" name="Line 21"/>
          <p:cNvSpPr>
            <a:spLocks noChangeShapeType="1"/>
          </p:cNvSpPr>
          <p:nvPr/>
        </p:nvSpPr>
        <p:spPr bwMode="auto">
          <a:xfrm>
            <a:off x="8331200" y="3733800"/>
            <a:ext cx="762000" cy="228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94" name="Line 22"/>
          <p:cNvSpPr>
            <a:spLocks noChangeShapeType="1"/>
          </p:cNvSpPr>
          <p:nvPr/>
        </p:nvSpPr>
        <p:spPr bwMode="auto">
          <a:xfrm>
            <a:off x="8331200" y="6400800"/>
            <a:ext cx="762000" cy="228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95" name="Line 23"/>
          <p:cNvSpPr>
            <a:spLocks noChangeShapeType="1"/>
          </p:cNvSpPr>
          <p:nvPr/>
        </p:nvSpPr>
        <p:spPr bwMode="auto">
          <a:xfrm>
            <a:off x="8331200" y="6400800"/>
            <a:ext cx="0" cy="304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96" name="Freeform 24"/>
          <p:cNvSpPr>
            <a:spLocks/>
          </p:cNvSpPr>
          <p:nvPr/>
        </p:nvSpPr>
        <p:spPr bwMode="auto">
          <a:xfrm>
            <a:off x="7785100" y="3733800"/>
            <a:ext cx="469900" cy="304800"/>
          </a:xfrm>
          <a:custGeom>
            <a:avLst/>
            <a:gdLst>
              <a:gd name="T0" fmla="*/ 2147483646 w 296"/>
              <a:gd name="T1" fmla="*/ 0 h 192"/>
              <a:gd name="T2" fmla="*/ 2147483646 w 296"/>
              <a:gd name="T3" fmla="*/ 2147483646 h 192"/>
              <a:gd name="T4" fmla="*/ 2147483646 w 296"/>
              <a:gd name="T5" fmla="*/ 2147483646 h 19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96" h="192">
                <a:moveTo>
                  <a:pt x="296" y="0"/>
                </a:moveTo>
                <a:cubicBezTo>
                  <a:pt x="156" y="32"/>
                  <a:pt x="16" y="64"/>
                  <a:pt x="8" y="96"/>
                </a:cubicBezTo>
                <a:cubicBezTo>
                  <a:pt x="0" y="128"/>
                  <a:pt x="124" y="160"/>
                  <a:pt x="248" y="192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97" name="Freeform 25"/>
          <p:cNvSpPr>
            <a:spLocks/>
          </p:cNvSpPr>
          <p:nvPr/>
        </p:nvSpPr>
        <p:spPr bwMode="auto">
          <a:xfrm>
            <a:off x="7569200" y="2133600"/>
            <a:ext cx="685800" cy="1371600"/>
          </a:xfrm>
          <a:custGeom>
            <a:avLst/>
            <a:gdLst>
              <a:gd name="T0" fmla="*/ 2147483646 w 432"/>
              <a:gd name="T1" fmla="*/ 0 h 864"/>
              <a:gd name="T2" fmla="*/ 2147483646 w 432"/>
              <a:gd name="T3" fmla="*/ 2147483646 h 864"/>
              <a:gd name="T4" fmla="*/ 2147483646 w 432"/>
              <a:gd name="T5" fmla="*/ 2147483646 h 864"/>
              <a:gd name="T6" fmla="*/ 2147483646 w 432"/>
              <a:gd name="T7" fmla="*/ 2147483646 h 86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432" h="864">
                <a:moveTo>
                  <a:pt x="432" y="0"/>
                </a:moveTo>
                <a:cubicBezTo>
                  <a:pt x="264" y="36"/>
                  <a:pt x="96" y="72"/>
                  <a:pt x="48" y="192"/>
                </a:cubicBezTo>
                <a:cubicBezTo>
                  <a:pt x="0" y="312"/>
                  <a:pt x="88" y="608"/>
                  <a:pt x="144" y="720"/>
                </a:cubicBezTo>
                <a:cubicBezTo>
                  <a:pt x="200" y="832"/>
                  <a:pt x="292" y="848"/>
                  <a:pt x="384" y="864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98" name="Freeform 26"/>
          <p:cNvSpPr>
            <a:spLocks/>
          </p:cNvSpPr>
          <p:nvPr/>
        </p:nvSpPr>
        <p:spPr bwMode="auto">
          <a:xfrm>
            <a:off x="7035800" y="3568700"/>
            <a:ext cx="1219200" cy="2527300"/>
          </a:xfrm>
          <a:custGeom>
            <a:avLst/>
            <a:gdLst>
              <a:gd name="T0" fmla="*/ 2147483646 w 768"/>
              <a:gd name="T1" fmla="*/ 2147483646 h 1640"/>
              <a:gd name="T2" fmla="*/ 2147483646 w 768"/>
              <a:gd name="T3" fmla="*/ 2147483646 h 1640"/>
              <a:gd name="T4" fmla="*/ 2147483646 w 768"/>
              <a:gd name="T5" fmla="*/ 2147483646 h 1640"/>
              <a:gd name="T6" fmla="*/ 2147483646 w 768"/>
              <a:gd name="T7" fmla="*/ 2147483646 h 164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768" h="1640">
                <a:moveTo>
                  <a:pt x="720" y="8"/>
                </a:moveTo>
                <a:cubicBezTo>
                  <a:pt x="508" y="4"/>
                  <a:pt x="296" y="0"/>
                  <a:pt x="192" y="56"/>
                </a:cubicBezTo>
                <a:cubicBezTo>
                  <a:pt x="88" y="112"/>
                  <a:pt x="0" y="80"/>
                  <a:pt x="96" y="344"/>
                </a:cubicBezTo>
                <a:cubicBezTo>
                  <a:pt x="192" y="608"/>
                  <a:pt x="480" y="1124"/>
                  <a:pt x="768" y="164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99" name="Text Box 27"/>
          <p:cNvSpPr txBox="1">
            <a:spLocks noChangeArrowheads="1"/>
          </p:cNvSpPr>
          <p:nvPr/>
        </p:nvSpPr>
        <p:spPr bwMode="auto">
          <a:xfrm>
            <a:off x="8839200" y="1452563"/>
            <a:ext cx="1117600" cy="91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Remove</a:t>
            </a:r>
          </a:p>
          <a:p>
            <a:r>
              <a:rPr lang="en-US" altLang="en-US"/>
              <a:t>edge from</a:t>
            </a:r>
          </a:p>
          <a:p>
            <a:r>
              <a:rPr lang="en-US" altLang="en-US"/>
              <a:t>4 to 7</a:t>
            </a:r>
          </a:p>
        </p:txBody>
      </p:sp>
      <p:sp>
        <p:nvSpPr>
          <p:cNvPr id="28700" name="Text Box 3"/>
          <p:cNvSpPr txBox="1">
            <a:spLocks noChangeArrowheads="1"/>
          </p:cNvSpPr>
          <p:nvPr/>
        </p:nvSpPr>
        <p:spPr bwMode="auto">
          <a:xfrm>
            <a:off x="4784725" y="1689100"/>
            <a:ext cx="1787525" cy="203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1: r1 = r2 + r3</a:t>
            </a:r>
          </a:p>
          <a:p>
            <a:r>
              <a:rPr lang="en-US" altLang="en-US" sz="1400"/>
              <a:t>2: r4 = load(r1)</a:t>
            </a:r>
          </a:p>
          <a:p>
            <a:r>
              <a:rPr lang="en-US" altLang="en-US" sz="1400"/>
              <a:t>3: p1 = cmpp(r2 == 0)</a:t>
            </a:r>
          </a:p>
          <a:p>
            <a:r>
              <a:rPr lang="en-US" altLang="en-US" sz="1400"/>
              <a:t>4: branch p1 Exit1</a:t>
            </a:r>
          </a:p>
          <a:p>
            <a:r>
              <a:rPr lang="en-US" altLang="en-US" sz="1400"/>
              <a:t>5: store (r4, -1)</a:t>
            </a:r>
          </a:p>
          <a:p>
            <a:r>
              <a:rPr lang="en-US" altLang="en-US" sz="1400"/>
              <a:t>6: r2 = r2 – 4</a:t>
            </a:r>
          </a:p>
          <a:p>
            <a:r>
              <a:rPr lang="en-US" altLang="en-US" sz="1400"/>
              <a:t>7: r5 = load(r2)</a:t>
            </a:r>
          </a:p>
          <a:p>
            <a:r>
              <a:rPr lang="en-US" altLang="en-US" sz="1400"/>
              <a:t>8: p2 = cmpp(r5 &gt; 9)</a:t>
            </a:r>
          </a:p>
          <a:p>
            <a:r>
              <a:rPr lang="en-US" altLang="en-US" sz="1400"/>
              <a:t>9: branch p2 Exit2</a:t>
            </a:r>
          </a:p>
        </p:txBody>
      </p:sp>
      <p:sp>
        <p:nvSpPr>
          <p:cNvPr id="28701" name="Rectangle 21"/>
          <p:cNvSpPr>
            <a:spLocks noChangeArrowheads="1"/>
          </p:cNvSpPr>
          <p:nvPr/>
        </p:nvSpPr>
        <p:spPr bwMode="auto">
          <a:xfrm>
            <a:off x="4724400" y="1574800"/>
            <a:ext cx="1847850" cy="2146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 sz="1400"/>
          </a:p>
        </p:txBody>
      </p:sp>
      <p:sp>
        <p:nvSpPr>
          <p:cNvPr id="28702" name="Line 22"/>
          <p:cNvSpPr>
            <a:spLocks noChangeShapeType="1"/>
          </p:cNvSpPr>
          <p:nvPr/>
        </p:nvSpPr>
        <p:spPr bwMode="auto">
          <a:xfrm>
            <a:off x="6572250" y="2552700"/>
            <a:ext cx="381000" cy="152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03" name="Line 23"/>
          <p:cNvSpPr>
            <a:spLocks noChangeShapeType="1"/>
          </p:cNvSpPr>
          <p:nvPr/>
        </p:nvSpPr>
        <p:spPr bwMode="auto">
          <a:xfrm>
            <a:off x="6572250" y="3729038"/>
            <a:ext cx="381000" cy="152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04" name="Line 24"/>
          <p:cNvSpPr>
            <a:spLocks noChangeShapeType="1"/>
          </p:cNvSpPr>
          <p:nvPr/>
        </p:nvSpPr>
        <p:spPr bwMode="auto">
          <a:xfrm>
            <a:off x="5410200" y="3729038"/>
            <a:ext cx="0" cy="381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05" name="Text Box 30"/>
          <p:cNvSpPr txBox="1">
            <a:spLocks noChangeArrowheads="1"/>
          </p:cNvSpPr>
          <p:nvPr/>
        </p:nvSpPr>
        <p:spPr bwMode="auto">
          <a:xfrm>
            <a:off x="6629400" y="2743200"/>
            <a:ext cx="506413" cy="30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{r1}</a:t>
            </a:r>
          </a:p>
        </p:txBody>
      </p:sp>
      <p:sp>
        <p:nvSpPr>
          <p:cNvPr id="28706" name="Text Box 31"/>
          <p:cNvSpPr txBox="1">
            <a:spLocks noChangeArrowheads="1"/>
          </p:cNvSpPr>
          <p:nvPr/>
        </p:nvSpPr>
        <p:spPr bwMode="auto">
          <a:xfrm>
            <a:off x="6629400" y="3868738"/>
            <a:ext cx="506413" cy="30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{r2}</a:t>
            </a:r>
          </a:p>
        </p:txBody>
      </p:sp>
      <p:sp>
        <p:nvSpPr>
          <p:cNvPr id="53" name="Text Box 32"/>
          <p:cNvSpPr txBox="1">
            <a:spLocks noChangeArrowheads="1"/>
          </p:cNvSpPr>
          <p:nvPr/>
        </p:nvSpPr>
        <p:spPr bwMode="auto">
          <a:xfrm>
            <a:off x="5156200" y="4073943"/>
            <a:ext cx="506412" cy="30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/>
              <a:t>{r5}</a:t>
            </a:r>
          </a:p>
        </p:txBody>
      </p:sp>
      <p:sp>
        <p:nvSpPr>
          <p:cNvPr id="36" name="Freeform 20"/>
          <p:cNvSpPr>
            <a:spLocks/>
          </p:cNvSpPr>
          <p:nvPr/>
        </p:nvSpPr>
        <p:spPr bwMode="auto">
          <a:xfrm>
            <a:off x="8483600" y="4191000"/>
            <a:ext cx="247650" cy="908050"/>
          </a:xfrm>
          <a:custGeom>
            <a:avLst/>
            <a:gdLst>
              <a:gd name="T0" fmla="*/ 0 w 160"/>
              <a:gd name="T1" fmla="*/ 0 h 816"/>
              <a:gd name="T2" fmla="*/ 2147483646 w 160"/>
              <a:gd name="T3" fmla="*/ 2147483646 h 816"/>
              <a:gd name="T4" fmla="*/ 2147483646 w 160"/>
              <a:gd name="T5" fmla="*/ 2147483646 h 816"/>
              <a:gd name="T6" fmla="*/ 0 w 160"/>
              <a:gd name="T7" fmla="*/ 2147483646 h 816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60" h="816">
                <a:moveTo>
                  <a:pt x="0" y="0"/>
                </a:moveTo>
                <a:cubicBezTo>
                  <a:pt x="64" y="32"/>
                  <a:pt x="128" y="64"/>
                  <a:pt x="144" y="144"/>
                </a:cubicBezTo>
                <a:cubicBezTo>
                  <a:pt x="160" y="224"/>
                  <a:pt x="120" y="368"/>
                  <a:pt x="96" y="480"/>
                </a:cubicBezTo>
                <a:cubicBezTo>
                  <a:pt x="72" y="592"/>
                  <a:pt x="36" y="704"/>
                  <a:pt x="0" y="816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dash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5760310" y="5599093"/>
            <a:ext cx="208743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Dependences</a:t>
            </a:r>
            <a:br>
              <a:rPr lang="en-US" sz="1400" dirty="0" smtClean="0"/>
            </a:br>
            <a:r>
              <a:rPr lang="en-US" sz="1400" dirty="0" smtClean="0"/>
              <a:t>Bold edges are control</a:t>
            </a:r>
          </a:p>
          <a:p>
            <a:r>
              <a:rPr lang="en-US" sz="1400" dirty="0" smtClean="0"/>
              <a:t>Dashed edges are memory</a:t>
            </a:r>
            <a:br>
              <a:rPr lang="en-US" sz="1400" dirty="0" smtClean="0"/>
            </a:br>
            <a:r>
              <a:rPr lang="en-US" sz="1400" dirty="0" smtClean="0"/>
              <a:t>Non-bold are register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8305800" cy="615950"/>
          </a:xfrm>
        </p:spPr>
        <p:txBody>
          <a:bodyPr/>
          <a:lstStyle/>
          <a:p>
            <a:r>
              <a:rPr lang="en-US" altLang="en-US" smtClean="0"/>
              <a:t>Programming Implications of General Spec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altLang="en-US" sz="2000" smtClean="0"/>
              <a:t>Correct  program</a:t>
            </a:r>
          </a:p>
          <a:p>
            <a:pPr lvl="1"/>
            <a:r>
              <a:rPr lang="en-US" altLang="en-US" sz="1800" smtClean="0"/>
              <a:t>No problem at all</a:t>
            </a:r>
          </a:p>
          <a:p>
            <a:pPr lvl="1"/>
            <a:r>
              <a:rPr lang="en-US" altLang="en-US" sz="1800" smtClean="0"/>
              <a:t>Exceptions will only result when branch is taken</a:t>
            </a:r>
          </a:p>
          <a:p>
            <a:pPr lvl="1"/>
            <a:r>
              <a:rPr lang="en-US" altLang="en-US" sz="1800" smtClean="0"/>
              <a:t>Results of excepting speculative operation(s) will not be used for anything useful (R1 guarantees this!)</a:t>
            </a:r>
          </a:p>
          <a:p>
            <a:r>
              <a:rPr lang="en-US" altLang="en-US" sz="2000" smtClean="0"/>
              <a:t>Program debugging</a:t>
            </a:r>
          </a:p>
          <a:p>
            <a:pPr lvl="1"/>
            <a:r>
              <a:rPr lang="en-US" altLang="en-US" sz="1800" smtClean="0"/>
              <a:t>Non-trapping ops make this almost impossible</a:t>
            </a:r>
          </a:p>
          <a:p>
            <a:pPr lvl="1"/>
            <a:r>
              <a:rPr lang="en-US" altLang="en-US" sz="1800" smtClean="0"/>
              <a:t>Disable general speculation during program debug phase</a:t>
            </a:r>
          </a:p>
          <a:p>
            <a:endParaRPr lang="en-US" altLang="en-US" sz="2000" smtClean="0"/>
          </a:p>
        </p:txBody>
      </p:sp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6629400" y="1524000"/>
            <a:ext cx="1752600" cy="609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1: branch x == 0</a:t>
            </a:r>
          </a:p>
        </p:txBody>
      </p:sp>
      <p:sp>
        <p:nvSpPr>
          <p:cNvPr id="29701" name="Line 5"/>
          <p:cNvSpPr>
            <a:spLocks noChangeShapeType="1"/>
          </p:cNvSpPr>
          <p:nvPr/>
        </p:nvSpPr>
        <p:spPr bwMode="auto">
          <a:xfrm>
            <a:off x="7620000" y="2133600"/>
            <a:ext cx="1295400" cy="533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2" name="Line 6"/>
          <p:cNvSpPr>
            <a:spLocks noChangeShapeType="1"/>
          </p:cNvSpPr>
          <p:nvPr/>
        </p:nvSpPr>
        <p:spPr bwMode="auto">
          <a:xfrm>
            <a:off x="7620000" y="2133600"/>
            <a:ext cx="0" cy="685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3" name="Rectangle 7"/>
          <p:cNvSpPr>
            <a:spLocks noChangeArrowheads="1"/>
          </p:cNvSpPr>
          <p:nvPr/>
        </p:nvSpPr>
        <p:spPr bwMode="auto">
          <a:xfrm>
            <a:off x="6781800" y="2819400"/>
            <a:ext cx="1524000" cy="1143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2: y = *x</a:t>
            </a:r>
          </a:p>
          <a:p>
            <a:pPr algn="ctr"/>
            <a:r>
              <a:rPr lang="en-US" altLang="en-US"/>
              <a:t>3: z = y + 4</a:t>
            </a:r>
          </a:p>
          <a:p>
            <a:pPr algn="ctr"/>
            <a:r>
              <a:rPr lang="en-US" altLang="en-US"/>
              <a:t>4: *w = z </a:t>
            </a:r>
          </a:p>
        </p:txBody>
      </p:sp>
      <p:sp>
        <p:nvSpPr>
          <p:cNvPr id="29704" name="Rectangle 8"/>
          <p:cNvSpPr>
            <a:spLocks noChangeArrowheads="1"/>
          </p:cNvSpPr>
          <p:nvPr/>
        </p:nvSpPr>
        <p:spPr bwMode="auto">
          <a:xfrm>
            <a:off x="6781800" y="4572000"/>
            <a:ext cx="1752600" cy="990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2’: y = *x</a:t>
            </a:r>
          </a:p>
          <a:p>
            <a:pPr algn="ctr"/>
            <a:r>
              <a:rPr lang="en-US" altLang="en-US"/>
              <a:t>3’: z = y + 4</a:t>
            </a:r>
          </a:p>
          <a:p>
            <a:pPr algn="ctr"/>
            <a:r>
              <a:rPr lang="en-US" altLang="en-US"/>
              <a:t>1: branch x == 0</a:t>
            </a:r>
          </a:p>
        </p:txBody>
      </p:sp>
      <p:sp>
        <p:nvSpPr>
          <p:cNvPr id="29705" name="Line 9"/>
          <p:cNvSpPr>
            <a:spLocks noChangeShapeType="1"/>
          </p:cNvSpPr>
          <p:nvPr/>
        </p:nvSpPr>
        <p:spPr bwMode="auto">
          <a:xfrm>
            <a:off x="7772400" y="5562600"/>
            <a:ext cx="1295400" cy="533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6" name="Line 10"/>
          <p:cNvSpPr>
            <a:spLocks noChangeShapeType="1"/>
          </p:cNvSpPr>
          <p:nvPr/>
        </p:nvSpPr>
        <p:spPr bwMode="auto">
          <a:xfrm>
            <a:off x="7772400" y="5562600"/>
            <a:ext cx="0" cy="685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7" name="Rectangle 11"/>
          <p:cNvSpPr>
            <a:spLocks noChangeArrowheads="1"/>
          </p:cNvSpPr>
          <p:nvPr/>
        </p:nvSpPr>
        <p:spPr bwMode="auto">
          <a:xfrm>
            <a:off x="6934200" y="6248400"/>
            <a:ext cx="1524000" cy="533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4: *w = z </a:t>
            </a:r>
          </a:p>
        </p:txBody>
      </p:sp>
      <p:sp>
        <p:nvSpPr>
          <p:cNvPr id="29708" name="AutoShape 12"/>
          <p:cNvSpPr>
            <a:spLocks noChangeArrowheads="1"/>
          </p:cNvSpPr>
          <p:nvPr/>
        </p:nvSpPr>
        <p:spPr bwMode="auto">
          <a:xfrm>
            <a:off x="5791200" y="3657600"/>
            <a:ext cx="762000" cy="1524000"/>
          </a:xfrm>
          <a:prstGeom prst="curvedRightArrow">
            <a:avLst>
              <a:gd name="adj1" fmla="val 40000"/>
              <a:gd name="adj2" fmla="val 80000"/>
              <a:gd name="adj3" fmla="val 33333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hp new">
  <a:themeElements>
    <a:clrScheme name="">
      <a:dk1>
        <a:srgbClr val="000000"/>
      </a:dk1>
      <a:lt1>
        <a:srgbClr val="FFFFFF"/>
      </a:lt1>
      <a:dk2>
        <a:srgbClr val="3333FF"/>
      </a:dk2>
      <a:lt2>
        <a:srgbClr val="777777"/>
      </a:lt2>
      <a:accent1>
        <a:srgbClr val="3333FF"/>
      </a:accent1>
      <a:accent2>
        <a:srgbClr val="3333FF"/>
      </a:accent2>
      <a:accent3>
        <a:srgbClr val="FFFFFF"/>
      </a:accent3>
      <a:accent4>
        <a:srgbClr val="000000"/>
      </a:accent4>
      <a:accent5>
        <a:srgbClr val="ADADFF"/>
      </a:accent5>
      <a:accent6>
        <a:srgbClr val="2D2DE7"/>
      </a:accent6>
      <a:hlink>
        <a:srgbClr val="000000"/>
      </a:hlink>
      <a:folHlink>
        <a:srgbClr val="0099CC"/>
      </a:folHlink>
    </a:clrScheme>
    <a:fontScheme name="hp new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accent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accent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hp new 1">
        <a:dk1>
          <a:srgbClr val="000099"/>
        </a:dk1>
        <a:lt1>
          <a:srgbClr val="FFFFFF"/>
        </a:lt1>
        <a:dk2>
          <a:srgbClr val="0000FF"/>
        </a:dk2>
        <a:lt2>
          <a:srgbClr val="FFFF00"/>
        </a:lt2>
        <a:accent1>
          <a:srgbClr val="FF6633"/>
        </a:accent1>
        <a:accent2>
          <a:srgbClr val="FF00FF"/>
        </a:accent2>
        <a:accent3>
          <a:srgbClr val="AAAAFF"/>
        </a:accent3>
        <a:accent4>
          <a:srgbClr val="DADADA"/>
        </a:accent4>
        <a:accent5>
          <a:srgbClr val="FFB8AD"/>
        </a:accent5>
        <a:accent6>
          <a:srgbClr val="E700E7"/>
        </a:accent6>
        <a:hlink>
          <a:srgbClr val="FF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p new 2">
        <a:dk1>
          <a:srgbClr val="000066"/>
        </a:dk1>
        <a:lt1>
          <a:srgbClr val="CCECFF"/>
        </a:lt1>
        <a:dk2>
          <a:srgbClr val="000080"/>
        </a:dk2>
        <a:lt2>
          <a:srgbClr val="000000"/>
        </a:lt2>
        <a:accent1>
          <a:srgbClr val="9999FF"/>
        </a:accent1>
        <a:accent2>
          <a:srgbClr val="CC00FF"/>
        </a:accent2>
        <a:accent3>
          <a:srgbClr val="E2F4FF"/>
        </a:accent3>
        <a:accent4>
          <a:srgbClr val="000056"/>
        </a:accent4>
        <a:accent5>
          <a:srgbClr val="CACAFF"/>
        </a:accent5>
        <a:accent6>
          <a:srgbClr val="B900E7"/>
        </a:accent6>
        <a:hlink>
          <a:srgbClr val="00CC99"/>
        </a:hlink>
        <a:folHlink>
          <a:srgbClr val="0099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 new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B2B2B2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797979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 new 4">
        <a:dk1>
          <a:srgbClr val="000000"/>
        </a:dk1>
        <a:lt1>
          <a:srgbClr val="FFFFFF"/>
        </a:lt1>
        <a:dk2>
          <a:srgbClr val="660033"/>
        </a:dk2>
        <a:lt2>
          <a:srgbClr val="FFFF66"/>
        </a:lt2>
        <a:accent1>
          <a:srgbClr val="FF0033"/>
        </a:accent1>
        <a:accent2>
          <a:srgbClr val="CC6600"/>
        </a:accent2>
        <a:accent3>
          <a:srgbClr val="B8AAAD"/>
        </a:accent3>
        <a:accent4>
          <a:srgbClr val="DADADA"/>
        </a:accent4>
        <a:accent5>
          <a:srgbClr val="FFAAAD"/>
        </a:accent5>
        <a:accent6>
          <a:srgbClr val="B95C00"/>
        </a:accent6>
        <a:hlink>
          <a:srgbClr val="999933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Designs\hp new.pot</Template>
  <TotalTime>12902</TotalTime>
  <Words>3917</Words>
  <Application>Microsoft Office PowerPoint</Application>
  <PresentationFormat>Custom</PresentationFormat>
  <Paragraphs>797</Paragraphs>
  <Slides>35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1" baseType="lpstr">
      <vt:lpstr>Arial</vt:lpstr>
      <vt:lpstr>Hewlett</vt:lpstr>
      <vt:lpstr>Monotype Sorts</vt:lpstr>
      <vt:lpstr>Times New Roman</vt:lpstr>
      <vt:lpstr>Wingdings</vt:lpstr>
      <vt:lpstr>hp new</vt:lpstr>
      <vt:lpstr>EECS 583 – Class 12 Superblock Scheduling, Intro to Modulo Scheduling</vt:lpstr>
      <vt:lpstr>Announcements &amp; Reading Material</vt:lpstr>
      <vt:lpstr>Recap: Upward Code Motion Across Branches</vt:lpstr>
      <vt:lpstr>Recap: Downward Code Motion Across Branches</vt:lpstr>
      <vt:lpstr>Add Control Dependences to a Superblock</vt:lpstr>
      <vt:lpstr>List Scheduling on Superblocks</vt:lpstr>
      <vt:lpstr>Relaxing Code Motion Restrictions</vt:lpstr>
      <vt:lpstr>General Speculation Model</vt:lpstr>
      <vt:lpstr>Programming Implications of General Spec</vt:lpstr>
      <vt:lpstr>Homework Problem</vt:lpstr>
      <vt:lpstr>Homework Problem – Solution </vt:lpstr>
      <vt:lpstr>Homework Problem – Solution (continued) </vt:lpstr>
      <vt:lpstr>Change Focus to Scheduling Loops</vt:lpstr>
      <vt:lpstr>Basic Approach – List Schedule the Loop Body</vt:lpstr>
      <vt:lpstr>Unroll Then Schedule Larger Body</vt:lpstr>
      <vt:lpstr>Problems With Unrolling</vt:lpstr>
      <vt:lpstr>Overlap Iterations Using Pipelining</vt:lpstr>
      <vt:lpstr>A Software Pipeline</vt:lpstr>
      <vt:lpstr>Creating Software Pipelines</vt:lpstr>
      <vt:lpstr>Creating Software Pipelines (2)</vt:lpstr>
      <vt:lpstr>Terminology</vt:lpstr>
      <vt:lpstr>Resource Usage Legality</vt:lpstr>
      <vt:lpstr>Dependences in a Loop</vt:lpstr>
      <vt:lpstr>Dynamic Single Assignment (DSA) Form</vt:lpstr>
      <vt:lpstr>Physical Realization of EVRs</vt:lpstr>
      <vt:lpstr>Loop Dependence Example</vt:lpstr>
      <vt:lpstr>Class Problem</vt:lpstr>
      <vt:lpstr>Class Problem Answer</vt:lpstr>
      <vt:lpstr>Minimum Initiation Interval (MII)</vt:lpstr>
      <vt:lpstr>ResMII</vt:lpstr>
      <vt:lpstr>ResMII Example</vt:lpstr>
      <vt:lpstr>RecMII</vt:lpstr>
      <vt:lpstr>RecMII Example</vt:lpstr>
      <vt:lpstr>Homework Problem</vt:lpstr>
      <vt:lpstr>Homework Problem – Answer </vt:lpstr>
    </vt:vector>
  </TitlesOfParts>
  <Company>University of Michigan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583 Lecture Notes</dc:title>
  <dc:creator>Scott Mahlke</dc:creator>
  <cp:lastModifiedBy>mahlke</cp:lastModifiedBy>
  <cp:revision>273</cp:revision>
  <cp:lastPrinted>2001-10-18T06:50:13Z</cp:lastPrinted>
  <dcterms:created xsi:type="dcterms:W3CDTF">1999-01-24T07:45:10Z</dcterms:created>
  <dcterms:modified xsi:type="dcterms:W3CDTF">2025-10-06T01:42:45Z</dcterms:modified>
</cp:coreProperties>
</file>