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08" r:id="rId3"/>
    <p:sldId id="576" r:id="rId4"/>
    <p:sldId id="577" r:id="rId5"/>
    <p:sldId id="578" r:id="rId6"/>
    <p:sldId id="571" r:id="rId7"/>
    <p:sldId id="543" r:id="rId8"/>
    <p:sldId id="544" r:id="rId9"/>
    <p:sldId id="545" r:id="rId10"/>
    <p:sldId id="546" r:id="rId11"/>
    <p:sldId id="547" r:id="rId12"/>
    <p:sldId id="549" r:id="rId13"/>
    <p:sldId id="550" r:id="rId14"/>
    <p:sldId id="551" r:id="rId15"/>
    <p:sldId id="553" r:id="rId16"/>
    <p:sldId id="554" r:id="rId17"/>
    <p:sldId id="555" r:id="rId18"/>
    <p:sldId id="556" r:id="rId19"/>
    <p:sldId id="572" r:id="rId20"/>
    <p:sldId id="557" r:id="rId21"/>
    <p:sldId id="558" r:id="rId22"/>
    <p:sldId id="575" r:id="rId23"/>
    <p:sldId id="559" r:id="rId24"/>
    <p:sldId id="560" r:id="rId25"/>
    <p:sldId id="561" r:id="rId26"/>
    <p:sldId id="562" r:id="rId27"/>
    <p:sldId id="573" r:id="rId28"/>
    <p:sldId id="574" r:id="rId29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8.xml"/><Relationship Id="rId1" Type="http://schemas.openxmlformats.org/officeDocument/2006/relationships/slide" Target="slides/slide7.xml"/><Relationship Id="rId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524AA7F-499F-4D37-994E-E7B87A2367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B835E0-FFA1-4545-92D3-9ECC9D26C7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C01A4277-804E-4BFE-8E40-C3F17A59A710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4301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8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06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73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32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2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4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1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1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0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7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5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03FBEAD9-9C06-43F9-9C9F-CA45AA40E264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10</a:t>
            </a:r>
            <a:br>
              <a:rPr lang="en-US" altLang="en-US" sz="4800" dirty="0" smtClean="0"/>
            </a:br>
            <a:r>
              <a:rPr lang="en-US" altLang="en-US" sz="4800" dirty="0" smtClean="0"/>
              <a:t>ILP Optimization and Intro. to Code Generation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29,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Induction Variable Expansion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With base+displacement addressing, often don’t need additional induction variables</a:t>
            </a:r>
          </a:p>
          <a:p>
            <a:pPr lvl="1"/>
            <a:r>
              <a:rPr lang="en-US" altLang="en-US" sz="1800" smtClean="0"/>
              <a:t>Just change offsets in each iterations to reflect step</a:t>
            </a:r>
          </a:p>
          <a:p>
            <a:pPr lvl="1"/>
            <a:r>
              <a:rPr lang="en-US" altLang="en-US" sz="1800" smtClean="0"/>
              <a:t>Change final increments to n * original step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6144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r2+4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r4+4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 + r15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r4+8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iter1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iter2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iter3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Homework Problem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Homework Problem - Answer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3678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 </a:t>
            </a:r>
            <a:r>
              <a:rPr lang="en-US" altLang="en-US"/>
              <a:t>goto loop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135413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715000" y="2057400"/>
            <a:ext cx="16002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562600" y="17526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410200" y="6172200"/>
            <a:ext cx="207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renaming and</a:t>
            </a:r>
          </a:p>
          <a:p>
            <a:r>
              <a:rPr lang="en-US" altLang="en-US">
                <a:solidFill>
                  <a:srgbClr val="FF3300"/>
                </a:solidFill>
              </a:rPr>
              <a:t>tree height reduction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391400" y="1981200"/>
            <a:ext cx="19050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load(r2+4)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r16 = r16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load(r2+8)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r26 = r26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+ 12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  <a:p>
            <a:r>
              <a:rPr lang="en-US" altLang="en-US"/>
              <a:t>r6 = r6 + r16</a:t>
            </a:r>
          </a:p>
          <a:p>
            <a:r>
              <a:rPr lang="en-US" altLang="en-US"/>
              <a:t>r6 = r6 + r26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315200" y="1447800"/>
            <a:ext cx="1393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r16 = r26 = 0</a:t>
            </a:r>
          </a:p>
          <a:p>
            <a:r>
              <a:rPr lang="en-US" altLang="en-US"/>
              <a:t>loop: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7543800" y="6172200"/>
            <a:ext cx="1460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acc and </a:t>
            </a:r>
          </a:p>
          <a:p>
            <a:r>
              <a:rPr lang="en-US" altLang="en-US">
                <a:solidFill>
                  <a:srgbClr val="FF3300"/>
                </a:solidFill>
              </a:rPr>
              <a:t>ind expansion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Code Generation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Map optimized “machine-independent” assembly to final assembly code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Input code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Classical optimizations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ILP optimizations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Formed regions (</a:t>
            </a:r>
            <a:r>
              <a:rPr lang="en-US" altLang="en-US" dirty="0" err="1" smtClean="0"/>
              <a:t>sbs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hbs</a:t>
            </a:r>
            <a:r>
              <a:rPr lang="en-US" altLang="en-US" dirty="0" smtClean="0"/>
              <a:t>), applied if-conversion (if appropriate)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Virtual </a:t>
            </a:r>
            <a:r>
              <a:rPr lang="en-US" altLang="en-US" dirty="0" smtClean="0">
                <a:sym typeface="Wingdings" panose="05000000000000000000" pitchFamily="2" charset="2"/>
              </a:rPr>
              <a:t> physical binding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2 big steps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1. Scheduling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Determine when every operation executions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Create </a:t>
            </a:r>
            <a:r>
              <a:rPr lang="en-US" altLang="en-US" dirty="0" err="1" smtClean="0">
                <a:sym typeface="Wingdings" panose="05000000000000000000" pitchFamily="2" charset="2"/>
              </a:rPr>
              <a:t>MultiOps</a:t>
            </a:r>
            <a:r>
              <a:rPr lang="en-US" altLang="en-US" dirty="0" smtClean="0">
                <a:sym typeface="Wingdings" panose="05000000000000000000" pitchFamily="2" charset="2"/>
              </a:rPr>
              <a:t> (for VLIW) or reorder instructions (for superscalar)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2. Register allocation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Map virtual  physical registers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Spill to memory if necessary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Scheduling Operations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smtClean="0"/>
              <a:t>Need information about the processor</a:t>
            </a:r>
          </a:p>
          <a:p>
            <a:pPr lvl="1"/>
            <a:r>
              <a:rPr lang="en-US" altLang="en-US" smtClean="0"/>
              <a:t>Number of resources, latencies, encoding limitations</a:t>
            </a:r>
          </a:p>
          <a:p>
            <a:pPr lvl="1"/>
            <a:r>
              <a:rPr lang="en-US" altLang="en-US" smtClean="0"/>
              <a:t>For example:</a:t>
            </a:r>
          </a:p>
          <a:p>
            <a:pPr lvl="2"/>
            <a:r>
              <a:rPr lang="en-US" altLang="en-US" smtClean="0"/>
              <a:t>2 issue slots, 1 memory port, 1 adder/multiplier</a:t>
            </a:r>
          </a:p>
          <a:p>
            <a:pPr lvl="2"/>
            <a:r>
              <a:rPr lang="en-US" altLang="en-US" smtClean="0"/>
              <a:t>load = 2 cycles, add = 1 cycle, mpy = 3 cycles; all fully pipelined</a:t>
            </a:r>
          </a:p>
          <a:p>
            <a:pPr lvl="2"/>
            <a:r>
              <a:rPr lang="en-US" altLang="en-US" smtClean="0"/>
              <a:t>Each operand can be register or 6 bit signed literal</a:t>
            </a:r>
          </a:p>
          <a:p>
            <a:r>
              <a:rPr lang="en-US" altLang="en-US" smtClean="0"/>
              <a:t>Need ordering constraints amongst operations</a:t>
            </a:r>
          </a:p>
          <a:p>
            <a:pPr lvl="1"/>
            <a:r>
              <a:rPr lang="en-US" altLang="en-US" smtClean="0"/>
              <a:t>What order defines correct program execution?</a:t>
            </a:r>
          </a:p>
          <a:p>
            <a:r>
              <a:rPr lang="en-US" altLang="en-US" sz="2000" smtClean="0"/>
              <a:t>Given multiple operations that can be scheduled, how do you pick the best one?</a:t>
            </a:r>
          </a:p>
          <a:p>
            <a:pPr lvl="1"/>
            <a:r>
              <a:rPr lang="en-US" altLang="en-US" sz="1800" smtClean="0"/>
              <a:t>Is there a best one?  Does it matter?</a:t>
            </a:r>
          </a:p>
          <a:p>
            <a:pPr lvl="1"/>
            <a:r>
              <a:rPr lang="en-US" altLang="en-US" sz="1800" smtClean="0"/>
              <a:t>Are decisions final?, or is this an iterative process?</a:t>
            </a:r>
          </a:p>
          <a:p>
            <a:r>
              <a:rPr lang="en-US" altLang="en-US" sz="2000" smtClean="0"/>
              <a:t>How do we keep track of resources that are busy/free</a:t>
            </a:r>
          </a:p>
          <a:p>
            <a:pPr lvl="1"/>
            <a:r>
              <a:rPr lang="en-US" altLang="en-US" sz="1600" smtClean="0"/>
              <a:t>Reservation table: Resources x time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Schedule Before or After Register Allocation?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447800" y="2282825"/>
            <a:ext cx="16954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>
                <a:solidFill>
                  <a:schemeClr val="tx1"/>
                </a:solidFill>
              </a:rPr>
              <a:t>r1 = load(r10)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r2 = load(r11)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r3 = r1 + 4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r4 = r1 – r12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r5 = r2 + r4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r6 = r5 + r3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r7 = load(r13)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r8 = r7 * 23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store (r8, r6)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410200" y="2359025"/>
            <a:ext cx="171132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>
                <a:solidFill>
                  <a:schemeClr val="tx1"/>
                </a:solidFill>
              </a:rPr>
              <a:t>R1 = load(R1)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R2 = load(R2)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R5 = R1 + 4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R1 = R1 – R3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R2 = R2 + R1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R2 = R2 + R5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R5 = load(R4)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R5 = R5 * 23</a:t>
            </a:r>
          </a:p>
          <a:p>
            <a:r>
              <a:rPr lang="en-US" altLang="en-US" sz="2000" b="1">
                <a:solidFill>
                  <a:schemeClr val="tx1"/>
                </a:solidFill>
              </a:rPr>
              <a:t>store (R5, R2)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394325" y="1790700"/>
            <a:ext cx="177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physical registers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600200" y="1828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virtual registers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371600" y="5302250"/>
            <a:ext cx="708342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Too many artificial ordering constraints if schedule after allocation!!!!</a:t>
            </a:r>
          </a:p>
          <a:p>
            <a:endParaRPr lang="en-US" altLang="en-US"/>
          </a:p>
          <a:p>
            <a:r>
              <a:rPr lang="en-US" altLang="en-US"/>
              <a:t>But, need to schedule after allocation to bind spill code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Solution, do both!  Prepass schedule, register allocation, postpass schedule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Data Dependences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Data dependences</a:t>
            </a:r>
          </a:p>
          <a:p>
            <a:pPr lvl="1"/>
            <a:r>
              <a:rPr lang="en-US" altLang="en-US" dirty="0" smtClean="0"/>
              <a:t>If 2 operations access the same register, they are dependent</a:t>
            </a:r>
          </a:p>
          <a:p>
            <a:pPr lvl="1"/>
            <a:r>
              <a:rPr lang="en-US" altLang="en-US" dirty="0" smtClean="0"/>
              <a:t>However, only keep dependences to most recent producer/consumer as other edges are transitively redundant</a:t>
            </a:r>
          </a:p>
          <a:p>
            <a:pPr lvl="1"/>
            <a:r>
              <a:rPr lang="en-US" altLang="en-US" dirty="0" smtClean="0"/>
              <a:t>Types of data dependences</a:t>
            </a:r>
          </a:p>
          <a:p>
            <a:endParaRPr lang="en-US" altLang="en-US" dirty="0" smtClean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635250" y="4727575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Flow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251325" y="46863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Output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232525" y="46863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Anti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406650" y="533717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r4 = r1 * 6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422525" y="5375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2955925" y="62134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2727325" y="56800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175125" y="5295900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r1 = r4 * 6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943600" y="525462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r2 = r5 * 6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4175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41751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327525" y="56038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60039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6461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6308725" y="56038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More Dependences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Memory dependences</a:t>
            </a:r>
          </a:p>
          <a:p>
            <a:pPr lvl="1"/>
            <a:r>
              <a:rPr lang="en-US" altLang="en-US" dirty="0" smtClean="0"/>
              <a:t>Similar as register, but through memory</a:t>
            </a:r>
          </a:p>
          <a:p>
            <a:pPr lvl="1"/>
            <a:r>
              <a:rPr lang="en-US" altLang="en-US" dirty="0" smtClean="0"/>
              <a:t>Memory dependences may be certain or maybe</a:t>
            </a:r>
          </a:p>
          <a:p>
            <a:r>
              <a:rPr lang="en-US" altLang="en-US" dirty="0" smtClean="0"/>
              <a:t>Control dependences</a:t>
            </a:r>
          </a:p>
          <a:p>
            <a:pPr lvl="1"/>
            <a:r>
              <a:rPr lang="en-US" altLang="en-US" dirty="0" smtClean="0"/>
              <a:t>We discussed this earlier</a:t>
            </a:r>
          </a:p>
          <a:p>
            <a:pPr lvl="1"/>
            <a:r>
              <a:rPr lang="en-US" altLang="en-US" dirty="0" smtClean="0"/>
              <a:t>Branch determines whether an operation is executed or not</a:t>
            </a:r>
          </a:p>
          <a:p>
            <a:pPr lvl="1"/>
            <a:r>
              <a:rPr lang="en-US" altLang="en-US" dirty="0" smtClean="0"/>
              <a:t>Operation must execute after/before a branch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355725" y="4918075"/>
            <a:ext cx="118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Mem-flow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971800" y="4876800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Mem-output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953000" y="4876800"/>
            <a:ext cx="1149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Mem-anti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127125" y="552767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r3 = load(r1)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1676400" y="58705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2895600" y="5486400"/>
            <a:ext cx="142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664075" y="54451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r2 = load(r1)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276600" y="57943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>
            <a:off x="5181600" y="57943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7239000" y="4876800"/>
            <a:ext cx="9499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 dirty="0" smtClean="0"/>
              <a:t>Control</a:t>
            </a:r>
            <a:endParaRPr lang="en-US" altLang="en-US" b="1" u="sng" dirty="0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6934200" y="5486400"/>
            <a:ext cx="16605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if (r1 != 0)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    r2 = load(r1)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7239000" y="5870575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 Graph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Represent dependences between operations in a block via a DAG</a:t>
            </a:r>
          </a:p>
          <a:p>
            <a:pPr lvl="1"/>
            <a:r>
              <a:rPr lang="en-US" altLang="en-US" dirty="0" smtClean="0"/>
              <a:t>Nodes = operations/instructions</a:t>
            </a:r>
          </a:p>
          <a:p>
            <a:pPr lvl="1"/>
            <a:r>
              <a:rPr lang="en-US" altLang="en-US" dirty="0" smtClean="0"/>
              <a:t>Edges = dependences</a:t>
            </a:r>
          </a:p>
          <a:p>
            <a:r>
              <a:rPr lang="en-US" altLang="en-US" dirty="0" smtClean="0"/>
              <a:t>Single-pass traversal required to </a:t>
            </a:r>
            <a:br>
              <a:rPr lang="en-US" altLang="en-US" dirty="0" smtClean="0"/>
            </a:br>
            <a:r>
              <a:rPr lang="en-US" altLang="en-US" dirty="0" smtClean="0"/>
              <a:t>insert dependences</a:t>
            </a:r>
          </a:p>
          <a:p>
            <a:r>
              <a:rPr lang="en-US" altLang="en-US" dirty="0" smtClean="0"/>
              <a:t>Example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828800" y="4419600"/>
            <a:ext cx="25892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/>
              <a:t>1: r1 = load(r2)</a:t>
            </a:r>
          </a:p>
          <a:p>
            <a:r>
              <a:rPr lang="en-US" altLang="en-US" sz="2000" b="1"/>
              <a:t>2: r2 = r1 + r4</a:t>
            </a:r>
          </a:p>
          <a:p>
            <a:r>
              <a:rPr lang="en-US" altLang="en-US" sz="2000" b="1"/>
              <a:t>3: store (r4, r2)</a:t>
            </a:r>
          </a:p>
          <a:p>
            <a:r>
              <a:rPr lang="en-US" altLang="en-US" sz="2000" b="1"/>
              <a:t>4: p1 = cmpp (r2 &lt; 0)</a:t>
            </a:r>
          </a:p>
          <a:p>
            <a:r>
              <a:rPr lang="en-US" altLang="en-US" sz="2000" b="1"/>
              <a:t>5: branch if p1 to BB3</a:t>
            </a:r>
          </a:p>
          <a:p>
            <a:r>
              <a:rPr lang="en-US" altLang="en-US" sz="2000" b="1"/>
              <a:t>6: store (r1, r2)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7391400" y="3048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73914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7391400" y="5486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295400" y="63246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BB3: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Dependence Graph - Solution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4876800" cy="5216525"/>
          </a:xfrm>
        </p:spPr>
        <p:txBody>
          <a:bodyPr/>
          <a:lstStyle/>
          <a:p>
            <a:r>
              <a:rPr lang="en-US" altLang="en-US" dirty="0" smtClean="0"/>
              <a:t>Example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447800" y="2062162"/>
            <a:ext cx="25892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dirty="0"/>
              <a:t>1: r1 = load(r2)</a:t>
            </a:r>
          </a:p>
          <a:p>
            <a:r>
              <a:rPr lang="en-US" altLang="en-US" sz="2000" b="1" dirty="0"/>
              <a:t>2: r2 = r1 + r4</a:t>
            </a:r>
          </a:p>
          <a:p>
            <a:r>
              <a:rPr lang="en-US" altLang="en-US" sz="2000" b="1" dirty="0"/>
              <a:t>3: store (r4, r2)</a:t>
            </a:r>
          </a:p>
          <a:p>
            <a:r>
              <a:rPr lang="en-US" altLang="en-US" sz="2000" b="1" dirty="0"/>
              <a:t>4: p1 = </a:t>
            </a:r>
            <a:r>
              <a:rPr lang="en-US" altLang="en-US" sz="2000" b="1" dirty="0" err="1"/>
              <a:t>cmpp</a:t>
            </a:r>
            <a:r>
              <a:rPr lang="en-US" altLang="en-US" sz="2000" b="1" dirty="0"/>
              <a:t> (r2 &lt; 0)</a:t>
            </a:r>
          </a:p>
          <a:p>
            <a:r>
              <a:rPr lang="en-US" altLang="en-US" sz="2000" b="1" dirty="0"/>
              <a:t>5: branch if p1 to BB3</a:t>
            </a:r>
          </a:p>
          <a:p>
            <a:r>
              <a:rPr lang="en-US" altLang="en-US" sz="2000" b="1" dirty="0"/>
              <a:t>6: store (r1, r2)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73914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73914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7391400" y="594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7391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7391400" y="647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968375" y="3931443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BB3:</a:t>
            </a:r>
          </a:p>
        </p:txBody>
      </p:sp>
      <p:cxnSp>
        <p:nvCxnSpPr>
          <p:cNvPr id="10252" name="Straight Arrow Connector 2"/>
          <p:cNvCxnSpPr>
            <a:cxnSpLocks noChangeShapeType="1"/>
            <a:endCxn id="10246" idx="0"/>
          </p:cNvCxnSpPr>
          <p:nvPr/>
        </p:nvCxnSpPr>
        <p:spPr bwMode="auto">
          <a:xfrm>
            <a:off x="7543800" y="38100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53" name="Straight Arrow Connector 8"/>
          <p:cNvCxnSpPr>
            <a:cxnSpLocks noChangeShapeType="1"/>
            <a:stCxn id="10246" idx="4"/>
            <a:endCxn id="10249" idx="0"/>
          </p:cNvCxnSpPr>
          <p:nvPr/>
        </p:nvCxnSpPr>
        <p:spPr bwMode="auto">
          <a:xfrm>
            <a:off x="7543800" y="44196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54" name="Straight Arrow Connector 10"/>
          <p:cNvCxnSpPr>
            <a:cxnSpLocks noChangeShapeType="1"/>
            <a:stCxn id="10248" idx="4"/>
            <a:endCxn id="10247" idx="0"/>
          </p:cNvCxnSpPr>
          <p:nvPr/>
        </p:nvCxnSpPr>
        <p:spPr bwMode="auto">
          <a:xfrm>
            <a:off x="7543800" y="56388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5" name="Freeform 15"/>
          <p:cNvSpPr>
            <a:spLocks/>
          </p:cNvSpPr>
          <p:nvPr/>
        </p:nvSpPr>
        <p:spPr bwMode="auto">
          <a:xfrm>
            <a:off x="6932613" y="3762375"/>
            <a:ext cx="479425" cy="2768600"/>
          </a:xfrm>
          <a:custGeom>
            <a:avLst/>
            <a:gdLst>
              <a:gd name="T0" fmla="*/ 455141 w 479262"/>
              <a:gd name="T1" fmla="*/ 0 h 2767477"/>
              <a:gd name="T2" fmla="*/ 398477 w 479262"/>
              <a:gd name="T3" fmla="*/ 72859 h 2767477"/>
              <a:gd name="T4" fmla="*/ 374193 w 479262"/>
              <a:gd name="T5" fmla="*/ 105240 h 2767477"/>
              <a:gd name="T6" fmla="*/ 317530 w 479262"/>
              <a:gd name="T7" fmla="*/ 178097 h 2767477"/>
              <a:gd name="T8" fmla="*/ 309435 w 479262"/>
              <a:gd name="T9" fmla="*/ 202383 h 2767477"/>
              <a:gd name="T10" fmla="*/ 277056 w 479262"/>
              <a:gd name="T11" fmla="*/ 250956 h 2767477"/>
              <a:gd name="T12" fmla="*/ 268961 w 479262"/>
              <a:gd name="T13" fmla="*/ 275242 h 2767477"/>
              <a:gd name="T14" fmla="*/ 252771 w 479262"/>
              <a:gd name="T15" fmla="*/ 291432 h 2767477"/>
              <a:gd name="T16" fmla="*/ 236581 w 479262"/>
              <a:gd name="T17" fmla="*/ 315718 h 2767477"/>
              <a:gd name="T18" fmla="*/ 228487 w 479262"/>
              <a:gd name="T19" fmla="*/ 348099 h 2767477"/>
              <a:gd name="T20" fmla="*/ 196108 w 479262"/>
              <a:gd name="T21" fmla="*/ 396671 h 2767477"/>
              <a:gd name="T22" fmla="*/ 171823 w 479262"/>
              <a:gd name="T23" fmla="*/ 445243 h 2767477"/>
              <a:gd name="T24" fmla="*/ 155634 w 479262"/>
              <a:gd name="T25" fmla="*/ 501911 h 2767477"/>
              <a:gd name="T26" fmla="*/ 147539 w 479262"/>
              <a:gd name="T27" fmla="*/ 534292 h 2767477"/>
              <a:gd name="T28" fmla="*/ 131350 w 479262"/>
              <a:gd name="T29" fmla="*/ 566673 h 2767477"/>
              <a:gd name="T30" fmla="*/ 107065 w 479262"/>
              <a:gd name="T31" fmla="*/ 615245 h 2767477"/>
              <a:gd name="T32" fmla="*/ 90876 w 479262"/>
              <a:gd name="T33" fmla="*/ 736675 h 2767477"/>
              <a:gd name="T34" fmla="*/ 74686 w 479262"/>
              <a:gd name="T35" fmla="*/ 760961 h 2767477"/>
              <a:gd name="T36" fmla="*/ 66592 w 479262"/>
              <a:gd name="T37" fmla="*/ 793342 h 2767477"/>
              <a:gd name="T38" fmla="*/ 58497 w 479262"/>
              <a:gd name="T39" fmla="*/ 841913 h 2767477"/>
              <a:gd name="T40" fmla="*/ 42307 w 479262"/>
              <a:gd name="T41" fmla="*/ 890485 h 2767477"/>
              <a:gd name="T42" fmla="*/ 26117 w 479262"/>
              <a:gd name="T43" fmla="*/ 1003820 h 2767477"/>
              <a:gd name="T44" fmla="*/ 9927 w 479262"/>
              <a:gd name="T45" fmla="*/ 1173822 h 2767477"/>
              <a:gd name="T46" fmla="*/ 9927 w 479262"/>
              <a:gd name="T47" fmla="*/ 1651446 h 2767477"/>
              <a:gd name="T48" fmla="*/ 42307 w 479262"/>
              <a:gd name="T49" fmla="*/ 1789066 h 2767477"/>
              <a:gd name="T50" fmla="*/ 74686 w 479262"/>
              <a:gd name="T51" fmla="*/ 1934782 h 2767477"/>
              <a:gd name="T52" fmla="*/ 90876 w 479262"/>
              <a:gd name="T53" fmla="*/ 1975258 h 2767477"/>
              <a:gd name="T54" fmla="*/ 123255 w 479262"/>
              <a:gd name="T55" fmla="*/ 2048116 h 2767477"/>
              <a:gd name="T56" fmla="*/ 139444 w 479262"/>
              <a:gd name="T57" fmla="*/ 2096688 h 2767477"/>
              <a:gd name="T58" fmla="*/ 147539 w 479262"/>
              <a:gd name="T59" fmla="*/ 2120974 h 2767477"/>
              <a:gd name="T60" fmla="*/ 163729 w 479262"/>
              <a:gd name="T61" fmla="*/ 2145260 h 2767477"/>
              <a:gd name="T62" fmla="*/ 188013 w 479262"/>
              <a:gd name="T63" fmla="*/ 2210022 h 2767477"/>
              <a:gd name="T64" fmla="*/ 204202 w 479262"/>
              <a:gd name="T65" fmla="*/ 2242404 h 2767477"/>
              <a:gd name="T66" fmla="*/ 228487 w 479262"/>
              <a:gd name="T67" fmla="*/ 2274785 h 2767477"/>
              <a:gd name="T68" fmla="*/ 244676 w 479262"/>
              <a:gd name="T69" fmla="*/ 2299072 h 2767477"/>
              <a:gd name="T70" fmla="*/ 260866 w 479262"/>
              <a:gd name="T71" fmla="*/ 2363834 h 2767477"/>
              <a:gd name="T72" fmla="*/ 293246 w 479262"/>
              <a:gd name="T73" fmla="*/ 2412406 h 2767477"/>
              <a:gd name="T74" fmla="*/ 325625 w 479262"/>
              <a:gd name="T75" fmla="*/ 2493358 h 2767477"/>
              <a:gd name="T76" fmla="*/ 349909 w 479262"/>
              <a:gd name="T77" fmla="*/ 2533836 h 2767477"/>
              <a:gd name="T78" fmla="*/ 374193 w 479262"/>
              <a:gd name="T79" fmla="*/ 2590503 h 2767477"/>
              <a:gd name="T80" fmla="*/ 414667 w 479262"/>
              <a:gd name="T81" fmla="*/ 2655265 h 2767477"/>
              <a:gd name="T82" fmla="*/ 447046 w 479262"/>
              <a:gd name="T83" fmla="*/ 2703837 h 2767477"/>
              <a:gd name="T84" fmla="*/ 455141 w 479262"/>
              <a:gd name="T85" fmla="*/ 2728123 h 2767477"/>
              <a:gd name="T86" fmla="*/ 471330 w 479262"/>
              <a:gd name="T87" fmla="*/ 2752408 h 2767477"/>
              <a:gd name="T88" fmla="*/ 479425 w 479262"/>
              <a:gd name="T89" fmla="*/ 2768600 h 276747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479262" h="2767477">
                <a:moveTo>
                  <a:pt x="454986" y="0"/>
                </a:moveTo>
                <a:lnTo>
                  <a:pt x="398342" y="72829"/>
                </a:lnTo>
                <a:cubicBezTo>
                  <a:pt x="390119" y="83519"/>
                  <a:pt x="381547" y="93975"/>
                  <a:pt x="374066" y="105197"/>
                </a:cubicBezTo>
                <a:cubicBezTo>
                  <a:pt x="335350" y="163271"/>
                  <a:pt x="355452" y="139995"/>
                  <a:pt x="317422" y="178025"/>
                </a:cubicBezTo>
                <a:cubicBezTo>
                  <a:pt x="314725" y="186117"/>
                  <a:pt x="313472" y="194845"/>
                  <a:pt x="309330" y="202301"/>
                </a:cubicBezTo>
                <a:cubicBezTo>
                  <a:pt x="299884" y="219304"/>
                  <a:pt x="283113" y="232401"/>
                  <a:pt x="276962" y="250854"/>
                </a:cubicBezTo>
                <a:cubicBezTo>
                  <a:pt x="274265" y="258946"/>
                  <a:pt x="273259" y="267816"/>
                  <a:pt x="268870" y="275130"/>
                </a:cubicBezTo>
                <a:cubicBezTo>
                  <a:pt x="264945" y="281672"/>
                  <a:pt x="257451" y="285356"/>
                  <a:pt x="252685" y="291314"/>
                </a:cubicBezTo>
                <a:cubicBezTo>
                  <a:pt x="246609" y="298908"/>
                  <a:pt x="241896" y="307498"/>
                  <a:pt x="236501" y="315590"/>
                </a:cubicBezTo>
                <a:cubicBezTo>
                  <a:pt x="233804" y="326379"/>
                  <a:pt x="233383" y="338011"/>
                  <a:pt x="228409" y="347958"/>
                </a:cubicBezTo>
                <a:cubicBezTo>
                  <a:pt x="219710" y="365355"/>
                  <a:pt x="202192" y="378057"/>
                  <a:pt x="196041" y="396510"/>
                </a:cubicBezTo>
                <a:cubicBezTo>
                  <a:pt x="184874" y="430012"/>
                  <a:pt x="192680" y="413689"/>
                  <a:pt x="171765" y="445062"/>
                </a:cubicBezTo>
                <a:cubicBezTo>
                  <a:pt x="146471" y="546240"/>
                  <a:pt x="178796" y="420454"/>
                  <a:pt x="155581" y="501707"/>
                </a:cubicBezTo>
                <a:cubicBezTo>
                  <a:pt x="152526" y="512400"/>
                  <a:pt x="151394" y="523662"/>
                  <a:pt x="147489" y="534075"/>
                </a:cubicBezTo>
                <a:cubicBezTo>
                  <a:pt x="143253" y="545370"/>
                  <a:pt x="136057" y="555355"/>
                  <a:pt x="131305" y="566443"/>
                </a:cubicBezTo>
                <a:cubicBezTo>
                  <a:pt x="111204" y="613346"/>
                  <a:pt x="138131" y="568342"/>
                  <a:pt x="107029" y="614995"/>
                </a:cubicBezTo>
                <a:cubicBezTo>
                  <a:pt x="105821" y="628278"/>
                  <a:pt x="103217" y="707507"/>
                  <a:pt x="90845" y="736376"/>
                </a:cubicBezTo>
                <a:cubicBezTo>
                  <a:pt x="87014" y="745315"/>
                  <a:pt x="80056" y="752560"/>
                  <a:pt x="74661" y="760652"/>
                </a:cubicBezTo>
                <a:cubicBezTo>
                  <a:pt x="71964" y="771441"/>
                  <a:pt x="68750" y="782115"/>
                  <a:pt x="66569" y="793020"/>
                </a:cubicBezTo>
                <a:cubicBezTo>
                  <a:pt x="63351" y="809109"/>
                  <a:pt x="62456" y="825655"/>
                  <a:pt x="58477" y="841572"/>
                </a:cubicBezTo>
                <a:cubicBezTo>
                  <a:pt x="54339" y="858122"/>
                  <a:pt x="42293" y="890124"/>
                  <a:pt x="42293" y="890124"/>
                </a:cubicBezTo>
                <a:cubicBezTo>
                  <a:pt x="36898" y="927887"/>
                  <a:pt x="29783" y="965444"/>
                  <a:pt x="26108" y="1003413"/>
                </a:cubicBezTo>
                <a:cubicBezTo>
                  <a:pt x="8156" y="1188907"/>
                  <a:pt x="31385" y="1087498"/>
                  <a:pt x="9924" y="1173346"/>
                </a:cubicBezTo>
                <a:cubicBezTo>
                  <a:pt x="-993" y="1380761"/>
                  <a:pt x="-5440" y="1389588"/>
                  <a:pt x="9924" y="1650776"/>
                </a:cubicBezTo>
                <a:cubicBezTo>
                  <a:pt x="18305" y="1793247"/>
                  <a:pt x="22712" y="1690432"/>
                  <a:pt x="42293" y="1788340"/>
                </a:cubicBezTo>
                <a:cubicBezTo>
                  <a:pt x="53633" y="1845041"/>
                  <a:pt x="56541" y="1885677"/>
                  <a:pt x="74661" y="1933997"/>
                </a:cubicBezTo>
                <a:cubicBezTo>
                  <a:pt x="79761" y="1947598"/>
                  <a:pt x="85881" y="1960806"/>
                  <a:pt x="90845" y="1974457"/>
                </a:cubicBezTo>
                <a:cubicBezTo>
                  <a:pt x="113956" y="2038013"/>
                  <a:pt x="95370" y="2005521"/>
                  <a:pt x="123213" y="2047285"/>
                </a:cubicBezTo>
                <a:lnTo>
                  <a:pt x="139397" y="2095838"/>
                </a:lnTo>
                <a:cubicBezTo>
                  <a:pt x="142094" y="2103930"/>
                  <a:pt x="142758" y="2113017"/>
                  <a:pt x="147489" y="2120114"/>
                </a:cubicBezTo>
                <a:cubicBezTo>
                  <a:pt x="152884" y="2128206"/>
                  <a:pt x="159324" y="2135691"/>
                  <a:pt x="163673" y="2144390"/>
                </a:cubicBezTo>
                <a:cubicBezTo>
                  <a:pt x="197202" y="2211448"/>
                  <a:pt x="166939" y="2160102"/>
                  <a:pt x="187949" y="2209126"/>
                </a:cubicBezTo>
                <a:cubicBezTo>
                  <a:pt x="192701" y="2220214"/>
                  <a:pt x="197740" y="2231265"/>
                  <a:pt x="204133" y="2241494"/>
                </a:cubicBezTo>
                <a:cubicBezTo>
                  <a:pt x="211281" y="2252931"/>
                  <a:pt x="220570" y="2262887"/>
                  <a:pt x="228409" y="2273862"/>
                </a:cubicBezTo>
                <a:cubicBezTo>
                  <a:pt x="234062" y="2281776"/>
                  <a:pt x="239198" y="2290047"/>
                  <a:pt x="244593" y="2298139"/>
                </a:cubicBezTo>
                <a:cubicBezTo>
                  <a:pt x="246835" y="2309348"/>
                  <a:pt x="253001" y="2348879"/>
                  <a:pt x="260777" y="2362875"/>
                </a:cubicBezTo>
                <a:cubicBezTo>
                  <a:pt x="270223" y="2379878"/>
                  <a:pt x="286995" y="2392974"/>
                  <a:pt x="293146" y="2411427"/>
                </a:cubicBezTo>
                <a:cubicBezTo>
                  <a:pt x="329983" y="2521938"/>
                  <a:pt x="289794" y="2409001"/>
                  <a:pt x="325514" y="2492347"/>
                </a:cubicBezTo>
                <a:cubicBezTo>
                  <a:pt x="341271" y="2529114"/>
                  <a:pt x="322877" y="2505893"/>
                  <a:pt x="349790" y="2532808"/>
                </a:cubicBezTo>
                <a:cubicBezTo>
                  <a:pt x="371196" y="2618431"/>
                  <a:pt x="342133" y="2517603"/>
                  <a:pt x="374066" y="2589452"/>
                </a:cubicBezTo>
                <a:cubicBezTo>
                  <a:pt x="402448" y="2653312"/>
                  <a:pt x="370855" y="2625074"/>
                  <a:pt x="414526" y="2654188"/>
                </a:cubicBezTo>
                <a:cubicBezTo>
                  <a:pt x="425315" y="2670372"/>
                  <a:pt x="440743" y="2684287"/>
                  <a:pt x="446894" y="2702740"/>
                </a:cubicBezTo>
                <a:cubicBezTo>
                  <a:pt x="449591" y="2710832"/>
                  <a:pt x="451171" y="2719387"/>
                  <a:pt x="454986" y="2727016"/>
                </a:cubicBezTo>
                <a:cubicBezTo>
                  <a:pt x="459335" y="2735715"/>
                  <a:pt x="466166" y="2742953"/>
                  <a:pt x="471170" y="2751292"/>
                </a:cubicBezTo>
                <a:cubicBezTo>
                  <a:pt x="474273" y="2756464"/>
                  <a:pt x="476565" y="2762082"/>
                  <a:pt x="479262" y="2767477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Freeform 16"/>
          <p:cNvSpPr>
            <a:spLocks/>
          </p:cNvSpPr>
          <p:nvPr/>
        </p:nvSpPr>
        <p:spPr bwMode="auto">
          <a:xfrm>
            <a:off x="7639050" y="4410075"/>
            <a:ext cx="469900" cy="2136775"/>
          </a:xfrm>
          <a:custGeom>
            <a:avLst/>
            <a:gdLst>
              <a:gd name="T0" fmla="*/ 0 w 469338"/>
              <a:gd name="T1" fmla="*/ 0 h 2136329"/>
              <a:gd name="T2" fmla="*/ 24306 w 469338"/>
              <a:gd name="T3" fmla="*/ 40468 h 2136329"/>
              <a:gd name="T4" fmla="*/ 40509 w 469338"/>
              <a:gd name="T5" fmla="*/ 56657 h 2136329"/>
              <a:gd name="T6" fmla="*/ 56713 w 469338"/>
              <a:gd name="T7" fmla="*/ 97125 h 2136329"/>
              <a:gd name="T8" fmla="*/ 81018 w 469338"/>
              <a:gd name="T9" fmla="*/ 129500 h 2136329"/>
              <a:gd name="T10" fmla="*/ 113425 w 469338"/>
              <a:gd name="T11" fmla="*/ 178062 h 2136329"/>
              <a:gd name="T12" fmla="*/ 153933 w 469338"/>
              <a:gd name="T13" fmla="*/ 234718 h 2136329"/>
              <a:gd name="T14" fmla="*/ 194442 w 469338"/>
              <a:gd name="T15" fmla="*/ 307562 h 2136329"/>
              <a:gd name="T16" fmla="*/ 210645 w 469338"/>
              <a:gd name="T17" fmla="*/ 331843 h 2136329"/>
              <a:gd name="T18" fmla="*/ 267358 w 469338"/>
              <a:gd name="T19" fmla="*/ 396593 h 2136329"/>
              <a:gd name="T20" fmla="*/ 291663 w 469338"/>
              <a:gd name="T21" fmla="*/ 453249 h 2136329"/>
              <a:gd name="T22" fmla="*/ 315968 w 469338"/>
              <a:gd name="T23" fmla="*/ 485623 h 2136329"/>
              <a:gd name="T24" fmla="*/ 332171 w 469338"/>
              <a:gd name="T25" fmla="*/ 526093 h 2136329"/>
              <a:gd name="T26" fmla="*/ 348375 w 469338"/>
              <a:gd name="T27" fmla="*/ 550374 h 2136329"/>
              <a:gd name="T28" fmla="*/ 380781 w 469338"/>
              <a:gd name="T29" fmla="*/ 615123 h 2136329"/>
              <a:gd name="T30" fmla="*/ 388883 w 469338"/>
              <a:gd name="T31" fmla="*/ 639404 h 2136329"/>
              <a:gd name="T32" fmla="*/ 421290 w 469338"/>
              <a:gd name="T33" fmla="*/ 687967 h 2136329"/>
              <a:gd name="T34" fmla="*/ 445595 w 469338"/>
              <a:gd name="T35" fmla="*/ 744623 h 2136329"/>
              <a:gd name="T36" fmla="*/ 453697 w 469338"/>
              <a:gd name="T37" fmla="*/ 801279 h 2136329"/>
              <a:gd name="T38" fmla="*/ 461798 w 469338"/>
              <a:gd name="T39" fmla="*/ 849841 h 2136329"/>
              <a:gd name="T40" fmla="*/ 469900 w 469338"/>
              <a:gd name="T41" fmla="*/ 995529 h 2136329"/>
              <a:gd name="T42" fmla="*/ 461798 w 469338"/>
              <a:gd name="T43" fmla="*/ 1100747 h 2136329"/>
              <a:gd name="T44" fmla="*/ 453697 w 469338"/>
              <a:gd name="T45" fmla="*/ 1125028 h 2136329"/>
              <a:gd name="T46" fmla="*/ 437493 w 469338"/>
              <a:gd name="T47" fmla="*/ 1214059 h 2136329"/>
              <a:gd name="T48" fmla="*/ 429392 w 469338"/>
              <a:gd name="T49" fmla="*/ 1286903 h 2136329"/>
              <a:gd name="T50" fmla="*/ 405086 w 469338"/>
              <a:gd name="T51" fmla="*/ 1408308 h 2136329"/>
              <a:gd name="T52" fmla="*/ 380781 w 469338"/>
              <a:gd name="T53" fmla="*/ 1513527 h 2136329"/>
              <a:gd name="T54" fmla="*/ 372680 w 469338"/>
              <a:gd name="T55" fmla="*/ 1545902 h 2136329"/>
              <a:gd name="T56" fmla="*/ 356476 w 469338"/>
              <a:gd name="T57" fmla="*/ 1570183 h 2136329"/>
              <a:gd name="T58" fmla="*/ 324070 w 469338"/>
              <a:gd name="T59" fmla="*/ 1634932 h 2136329"/>
              <a:gd name="T60" fmla="*/ 315968 w 469338"/>
              <a:gd name="T61" fmla="*/ 1667308 h 2136329"/>
              <a:gd name="T62" fmla="*/ 307866 w 469338"/>
              <a:gd name="T63" fmla="*/ 1707776 h 2136329"/>
              <a:gd name="T64" fmla="*/ 275459 w 469338"/>
              <a:gd name="T65" fmla="*/ 1772526 h 2136329"/>
              <a:gd name="T66" fmla="*/ 251154 w 469338"/>
              <a:gd name="T67" fmla="*/ 1804901 h 2136329"/>
              <a:gd name="T68" fmla="*/ 234950 w 469338"/>
              <a:gd name="T69" fmla="*/ 1821088 h 2136329"/>
              <a:gd name="T70" fmla="*/ 218747 w 469338"/>
              <a:gd name="T71" fmla="*/ 1845369 h 2136329"/>
              <a:gd name="T72" fmla="*/ 194442 w 469338"/>
              <a:gd name="T73" fmla="*/ 1910120 h 2136329"/>
              <a:gd name="T74" fmla="*/ 162035 w 469338"/>
              <a:gd name="T75" fmla="*/ 1958682 h 2136329"/>
              <a:gd name="T76" fmla="*/ 137730 w 469338"/>
              <a:gd name="T77" fmla="*/ 1974869 h 2136329"/>
              <a:gd name="T78" fmla="*/ 105323 w 469338"/>
              <a:gd name="T79" fmla="*/ 2031525 h 2136329"/>
              <a:gd name="T80" fmla="*/ 64815 w 469338"/>
              <a:gd name="T81" fmla="*/ 2080087 h 2136329"/>
              <a:gd name="T82" fmla="*/ 16203 w 469338"/>
              <a:gd name="T83" fmla="*/ 2096275 h 2136329"/>
              <a:gd name="T84" fmla="*/ 0 w 469338"/>
              <a:gd name="T85" fmla="*/ 2136744 h 213632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469338" h="2136329">
                <a:moveTo>
                  <a:pt x="0" y="0"/>
                </a:moveTo>
                <a:cubicBezTo>
                  <a:pt x="8092" y="13487"/>
                  <a:pt x="15135" y="27661"/>
                  <a:pt x="24277" y="40460"/>
                </a:cubicBezTo>
                <a:cubicBezTo>
                  <a:pt x="28712" y="46668"/>
                  <a:pt x="36676" y="50021"/>
                  <a:pt x="40461" y="56645"/>
                </a:cubicBezTo>
                <a:cubicBezTo>
                  <a:pt x="47668" y="69257"/>
                  <a:pt x="49591" y="84407"/>
                  <a:pt x="56645" y="97105"/>
                </a:cubicBezTo>
                <a:cubicBezTo>
                  <a:pt x="63195" y="108894"/>
                  <a:pt x="73187" y="118424"/>
                  <a:pt x="80921" y="129473"/>
                </a:cubicBezTo>
                <a:cubicBezTo>
                  <a:pt x="92075" y="145408"/>
                  <a:pt x="103282" y="161346"/>
                  <a:pt x="113289" y="178025"/>
                </a:cubicBezTo>
                <a:cubicBezTo>
                  <a:pt x="145242" y="231280"/>
                  <a:pt x="110839" y="191759"/>
                  <a:pt x="153749" y="234669"/>
                </a:cubicBezTo>
                <a:cubicBezTo>
                  <a:pt x="167992" y="277398"/>
                  <a:pt x="157110" y="251849"/>
                  <a:pt x="194209" y="307498"/>
                </a:cubicBezTo>
                <a:cubicBezTo>
                  <a:pt x="199604" y="315590"/>
                  <a:pt x="203516" y="324897"/>
                  <a:pt x="210393" y="331774"/>
                </a:cubicBezTo>
                <a:cubicBezTo>
                  <a:pt x="231487" y="352868"/>
                  <a:pt x="253656" y="369745"/>
                  <a:pt x="267038" y="396510"/>
                </a:cubicBezTo>
                <a:cubicBezTo>
                  <a:pt x="294570" y="451574"/>
                  <a:pt x="249218" y="385800"/>
                  <a:pt x="291314" y="453154"/>
                </a:cubicBezTo>
                <a:cubicBezTo>
                  <a:pt x="298462" y="464591"/>
                  <a:pt x="309040" y="473732"/>
                  <a:pt x="315590" y="485522"/>
                </a:cubicBezTo>
                <a:cubicBezTo>
                  <a:pt x="322644" y="498220"/>
                  <a:pt x="325278" y="512991"/>
                  <a:pt x="331774" y="525983"/>
                </a:cubicBezTo>
                <a:cubicBezTo>
                  <a:pt x="336123" y="534682"/>
                  <a:pt x="343301" y="541721"/>
                  <a:pt x="347958" y="550259"/>
                </a:cubicBezTo>
                <a:cubicBezTo>
                  <a:pt x="359511" y="571439"/>
                  <a:pt x="372697" y="592107"/>
                  <a:pt x="380326" y="614995"/>
                </a:cubicBezTo>
                <a:cubicBezTo>
                  <a:pt x="383023" y="623087"/>
                  <a:pt x="384276" y="631815"/>
                  <a:pt x="388418" y="639271"/>
                </a:cubicBezTo>
                <a:cubicBezTo>
                  <a:pt x="397864" y="656274"/>
                  <a:pt x="412087" y="670426"/>
                  <a:pt x="420786" y="687823"/>
                </a:cubicBezTo>
                <a:cubicBezTo>
                  <a:pt x="440785" y="727820"/>
                  <a:pt x="433156" y="708747"/>
                  <a:pt x="445062" y="744468"/>
                </a:cubicBezTo>
                <a:cubicBezTo>
                  <a:pt x="447759" y="763349"/>
                  <a:pt x="450254" y="782261"/>
                  <a:pt x="453154" y="801112"/>
                </a:cubicBezTo>
                <a:cubicBezTo>
                  <a:pt x="455649" y="817328"/>
                  <a:pt x="459883" y="833313"/>
                  <a:pt x="461246" y="849664"/>
                </a:cubicBezTo>
                <a:cubicBezTo>
                  <a:pt x="465284" y="898123"/>
                  <a:pt x="466641" y="946769"/>
                  <a:pt x="469338" y="995321"/>
                </a:cubicBezTo>
                <a:cubicBezTo>
                  <a:pt x="466641" y="1030386"/>
                  <a:pt x="465608" y="1065620"/>
                  <a:pt x="461246" y="1100517"/>
                </a:cubicBezTo>
                <a:cubicBezTo>
                  <a:pt x="460188" y="1108981"/>
                  <a:pt x="454680" y="1116401"/>
                  <a:pt x="453154" y="1124793"/>
                </a:cubicBezTo>
                <a:cubicBezTo>
                  <a:pt x="434854" y="1225446"/>
                  <a:pt x="455528" y="1158130"/>
                  <a:pt x="436970" y="1213806"/>
                </a:cubicBezTo>
                <a:cubicBezTo>
                  <a:pt x="434273" y="1238082"/>
                  <a:pt x="431194" y="1262319"/>
                  <a:pt x="428878" y="1286634"/>
                </a:cubicBezTo>
                <a:cubicBezTo>
                  <a:pt x="418495" y="1395655"/>
                  <a:pt x="439247" y="1356047"/>
                  <a:pt x="404602" y="1408014"/>
                </a:cubicBezTo>
                <a:cubicBezTo>
                  <a:pt x="391840" y="1497353"/>
                  <a:pt x="404561" y="1432427"/>
                  <a:pt x="380326" y="1513211"/>
                </a:cubicBezTo>
                <a:cubicBezTo>
                  <a:pt x="377130" y="1523863"/>
                  <a:pt x="376615" y="1535357"/>
                  <a:pt x="372234" y="1545579"/>
                </a:cubicBezTo>
                <a:cubicBezTo>
                  <a:pt x="368403" y="1554518"/>
                  <a:pt x="360707" y="1561317"/>
                  <a:pt x="356050" y="1569855"/>
                </a:cubicBezTo>
                <a:cubicBezTo>
                  <a:pt x="344497" y="1591035"/>
                  <a:pt x="323682" y="1634591"/>
                  <a:pt x="323682" y="1634591"/>
                </a:cubicBezTo>
                <a:cubicBezTo>
                  <a:pt x="320985" y="1645381"/>
                  <a:pt x="318003" y="1656103"/>
                  <a:pt x="315590" y="1666960"/>
                </a:cubicBezTo>
                <a:cubicBezTo>
                  <a:pt x="312606" y="1680386"/>
                  <a:pt x="312435" y="1694583"/>
                  <a:pt x="307498" y="1707420"/>
                </a:cubicBezTo>
                <a:cubicBezTo>
                  <a:pt x="298837" y="1729938"/>
                  <a:pt x="289605" y="1752855"/>
                  <a:pt x="275130" y="1772156"/>
                </a:cubicBezTo>
                <a:cubicBezTo>
                  <a:pt x="267038" y="1782945"/>
                  <a:pt x="259488" y="1794163"/>
                  <a:pt x="250854" y="1804524"/>
                </a:cubicBezTo>
                <a:cubicBezTo>
                  <a:pt x="245970" y="1810385"/>
                  <a:pt x="239435" y="1814750"/>
                  <a:pt x="234669" y="1820708"/>
                </a:cubicBezTo>
                <a:cubicBezTo>
                  <a:pt x="228593" y="1828302"/>
                  <a:pt x="223880" y="1836892"/>
                  <a:pt x="218485" y="1844984"/>
                </a:cubicBezTo>
                <a:cubicBezTo>
                  <a:pt x="210254" y="1877909"/>
                  <a:pt x="212344" y="1879495"/>
                  <a:pt x="194209" y="1909721"/>
                </a:cubicBezTo>
                <a:cubicBezTo>
                  <a:pt x="184202" y="1926400"/>
                  <a:pt x="178025" y="1947484"/>
                  <a:pt x="161841" y="1958273"/>
                </a:cubicBezTo>
                <a:lnTo>
                  <a:pt x="137565" y="1974457"/>
                </a:lnTo>
                <a:cubicBezTo>
                  <a:pt x="124434" y="2013851"/>
                  <a:pt x="135816" y="1988235"/>
                  <a:pt x="105197" y="2031101"/>
                </a:cubicBezTo>
                <a:cubicBezTo>
                  <a:pt x="93931" y="2046873"/>
                  <a:pt x="82633" y="2069711"/>
                  <a:pt x="64737" y="2079653"/>
                </a:cubicBezTo>
                <a:cubicBezTo>
                  <a:pt x="49824" y="2087938"/>
                  <a:pt x="16184" y="2095837"/>
                  <a:pt x="16184" y="2095837"/>
                </a:cubicBezTo>
                <a:cubicBezTo>
                  <a:pt x="7563" y="2138943"/>
                  <a:pt x="21846" y="2136298"/>
                  <a:pt x="0" y="213629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Freeform 17"/>
          <p:cNvSpPr>
            <a:spLocks/>
          </p:cNvSpPr>
          <p:nvPr/>
        </p:nvSpPr>
        <p:spPr bwMode="auto">
          <a:xfrm>
            <a:off x="7670800" y="3738563"/>
            <a:ext cx="96838" cy="444500"/>
          </a:xfrm>
          <a:custGeom>
            <a:avLst/>
            <a:gdLst>
              <a:gd name="T0" fmla="*/ 8070 w 97104"/>
              <a:gd name="T1" fmla="*/ 0 h 445062"/>
              <a:gd name="T2" fmla="*/ 56489 w 97104"/>
              <a:gd name="T3" fmla="*/ 8082 h 445062"/>
              <a:gd name="T4" fmla="*/ 72629 w 97104"/>
              <a:gd name="T5" fmla="*/ 32327 h 445062"/>
              <a:gd name="T6" fmla="*/ 96838 w 97104"/>
              <a:gd name="T7" fmla="*/ 113146 h 445062"/>
              <a:gd name="T8" fmla="*/ 88768 w 97104"/>
              <a:gd name="T9" fmla="*/ 282864 h 445062"/>
              <a:gd name="T10" fmla="*/ 80698 w 97104"/>
              <a:gd name="T11" fmla="*/ 307110 h 445062"/>
              <a:gd name="T12" fmla="*/ 56489 w 97104"/>
              <a:gd name="T13" fmla="*/ 371764 h 445062"/>
              <a:gd name="T14" fmla="*/ 48419 w 97104"/>
              <a:gd name="T15" fmla="*/ 396009 h 445062"/>
              <a:gd name="T16" fmla="*/ 32279 w 97104"/>
              <a:gd name="T17" fmla="*/ 420255 h 445062"/>
              <a:gd name="T18" fmla="*/ 0 w 97104"/>
              <a:gd name="T19" fmla="*/ 444500 h 44506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7104" h="445062">
                <a:moveTo>
                  <a:pt x="8092" y="0"/>
                </a:moveTo>
                <a:cubicBezTo>
                  <a:pt x="24276" y="2697"/>
                  <a:pt x="41969" y="754"/>
                  <a:pt x="56644" y="8092"/>
                </a:cubicBezTo>
                <a:cubicBezTo>
                  <a:pt x="65343" y="12441"/>
                  <a:pt x="68878" y="23481"/>
                  <a:pt x="72828" y="32368"/>
                </a:cubicBezTo>
                <a:cubicBezTo>
                  <a:pt x="84085" y="57697"/>
                  <a:pt x="90379" y="86389"/>
                  <a:pt x="97104" y="113289"/>
                </a:cubicBezTo>
                <a:cubicBezTo>
                  <a:pt x="94407" y="169933"/>
                  <a:pt x="93721" y="226709"/>
                  <a:pt x="89012" y="283222"/>
                </a:cubicBezTo>
                <a:cubicBezTo>
                  <a:pt x="88304" y="291722"/>
                  <a:pt x="83263" y="299296"/>
                  <a:pt x="80920" y="307498"/>
                </a:cubicBezTo>
                <a:cubicBezTo>
                  <a:pt x="59607" y="382093"/>
                  <a:pt x="88968" y="296811"/>
                  <a:pt x="56644" y="372234"/>
                </a:cubicBezTo>
                <a:cubicBezTo>
                  <a:pt x="53284" y="380074"/>
                  <a:pt x="52367" y="388881"/>
                  <a:pt x="48552" y="396510"/>
                </a:cubicBezTo>
                <a:cubicBezTo>
                  <a:pt x="44203" y="405209"/>
                  <a:pt x="39962" y="414711"/>
                  <a:pt x="32368" y="420786"/>
                </a:cubicBezTo>
                <a:cubicBezTo>
                  <a:pt x="-9296" y="454117"/>
                  <a:pt x="20156" y="404751"/>
                  <a:pt x="0" y="44506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TextBox 19"/>
          <p:cNvSpPr txBox="1">
            <a:spLocks noChangeArrowheads="1"/>
          </p:cNvSpPr>
          <p:nvPr/>
        </p:nvSpPr>
        <p:spPr bwMode="auto">
          <a:xfrm>
            <a:off x="7221538" y="3776663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59" name="TextBox 30"/>
          <p:cNvSpPr txBox="1">
            <a:spLocks noChangeArrowheads="1"/>
          </p:cNvSpPr>
          <p:nvPr/>
        </p:nvSpPr>
        <p:spPr bwMode="auto">
          <a:xfrm>
            <a:off x="6651625" y="4267200"/>
            <a:ext cx="322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60" name="TextBox 31"/>
          <p:cNvSpPr txBox="1">
            <a:spLocks noChangeArrowheads="1"/>
          </p:cNvSpPr>
          <p:nvPr/>
        </p:nvSpPr>
        <p:spPr bwMode="auto">
          <a:xfrm>
            <a:off x="7178675" y="4433888"/>
            <a:ext cx="3222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61" name="TextBox 32"/>
          <p:cNvSpPr txBox="1">
            <a:spLocks noChangeArrowheads="1"/>
          </p:cNvSpPr>
          <p:nvPr/>
        </p:nvSpPr>
        <p:spPr bwMode="auto">
          <a:xfrm>
            <a:off x="8108950" y="5486400"/>
            <a:ext cx="322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62" name="TextBox 33"/>
          <p:cNvSpPr txBox="1">
            <a:spLocks noChangeArrowheads="1"/>
          </p:cNvSpPr>
          <p:nvPr/>
        </p:nvSpPr>
        <p:spPr bwMode="auto">
          <a:xfrm>
            <a:off x="7510463" y="5605463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63" name="Freeform 20"/>
          <p:cNvSpPr>
            <a:spLocks/>
          </p:cNvSpPr>
          <p:nvPr/>
        </p:nvSpPr>
        <p:spPr bwMode="auto">
          <a:xfrm>
            <a:off x="7029450" y="4329113"/>
            <a:ext cx="390525" cy="1117600"/>
          </a:xfrm>
          <a:custGeom>
            <a:avLst/>
            <a:gdLst>
              <a:gd name="T0" fmla="*/ 366253 w 390593"/>
              <a:gd name="T1" fmla="*/ 0 h 1116701"/>
              <a:gd name="T2" fmla="*/ 341981 w 390593"/>
              <a:gd name="T3" fmla="*/ 40493 h 1116701"/>
              <a:gd name="T4" fmla="*/ 325800 w 390593"/>
              <a:gd name="T5" fmla="*/ 64788 h 1116701"/>
              <a:gd name="T6" fmla="*/ 244894 w 390593"/>
              <a:gd name="T7" fmla="*/ 113379 h 1116701"/>
              <a:gd name="T8" fmla="*/ 155897 w 390593"/>
              <a:gd name="T9" fmla="*/ 202464 h 1116701"/>
              <a:gd name="T10" fmla="*/ 131625 w 390593"/>
              <a:gd name="T11" fmla="*/ 226759 h 1116701"/>
              <a:gd name="T12" fmla="*/ 99263 w 390593"/>
              <a:gd name="T13" fmla="*/ 275350 h 1116701"/>
              <a:gd name="T14" fmla="*/ 83082 w 390593"/>
              <a:gd name="T15" fmla="*/ 299646 h 1116701"/>
              <a:gd name="T16" fmla="*/ 50719 w 390593"/>
              <a:gd name="T17" fmla="*/ 356336 h 1116701"/>
              <a:gd name="T18" fmla="*/ 42629 w 390593"/>
              <a:gd name="T19" fmla="*/ 380632 h 1116701"/>
              <a:gd name="T20" fmla="*/ 26447 w 390593"/>
              <a:gd name="T21" fmla="*/ 404928 h 1116701"/>
              <a:gd name="T22" fmla="*/ 18357 w 390593"/>
              <a:gd name="T23" fmla="*/ 461617 h 1116701"/>
              <a:gd name="T24" fmla="*/ 10266 w 390593"/>
              <a:gd name="T25" fmla="*/ 485913 h 1116701"/>
              <a:gd name="T26" fmla="*/ 10266 w 390593"/>
              <a:gd name="T27" fmla="*/ 761263 h 1116701"/>
              <a:gd name="T28" fmla="*/ 18357 w 390593"/>
              <a:gd name="T29" fmla="*/ 785559 h 1116701"/>
              <a:gd name="T30" fmla="*/ 34538 w 390593"/>
              <a:gd name="T31" fmla="*/ 842250 h 1116701"/>
              <a:gd name="T32" fmla="*/ 66900 w 390593"/>
              <a:gd name="T33" fmla="*/ 890841 h 1116701"/>
              <a:gd name="T34" fmla="*/ 74991 w 390593"/>
              <a:gd name="T35" fmla="*/ 915136 h 1116701"/>
              <a:gd name="T36" fmla="*/ 83082 w 390593"/>
              <a:gd name="T37" fmla="*/ 947530 h 1116701"/>
              <a:gd name="T38" fmla="*/ 99263 w 390593"/>
              <a:gd name="T39" fmla="*/ 971826 h 1116701"/>
              <a:gd name="T40" fmla="*/ 147806 w 390593"/>
              <a:gd name="T41" fmla="*/ 988023 h 1116701"/>
              <a:gd name="T42" fmla="*/ 172079 w 390593"/>
              <a:gd name="T43" fmla="*/ 996121 h 1116701"/>
              <a:gd name="T44" fmla="*/ 252985 w 390593"/>
              <a:gd name="T45" fmla="*/ 1044713 h 1116701"/>
              <a:gd name="T46" fmla="*/ 285347 w 390593"/>
              <a:gd name="T47" fmla="*/ 1052812 h 1116701"/>
              <a:gd name="T48" fmla="*/ 333891 w 390593"/>
              <a:gd name="T49" fmla="*/ 1085206 h 1116701"/>
              <a:gd name="T50" fmla="*/ 390525 w 390593"/>
              <a:gd name="T51" fmla="*/ 1101403 h 1116701"/>
              <a:gd name="T52" fmla="*/ 366253 w 390593"/>
              <a:gd name="T53" fmla="*/ 1117600 h 111670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390593" h="1116701">
                <a:moveTo>
                  <a:pt x="366317" y="0"/>
                </a:moveTo>
                <a:cubicBezTo>
                  <a:pt x="358225" y="13487"/>
                  <a:pt x="350377" y="27123"/>
                  <a:pt x="342041" y="40460"/>
                </a:cubicBezTo>
                <a:cubicBezTo>
                  <a:pt x="336887" y="48707"/>
                  <a:pt x="333328" y="58510"/>
                  <a:pt x="325857" y="64736"/>
                </a:cubicBezTo>
                <a:cubicBezTo>
                  <a:pt x="249241" y="128583"/>
                  <a:pt x="346821" y="11401"/>
                  <a:pt x="244937" y="113288"/>
                </a:cubicBezTo>
                <a:lnTo>
                  <a:pt x="155924" y="202301"/>
                </a:lnTo>
                <a:cubicBezTo>
                  <a:pt x="147832" y="210393"/>
                  <a:pt x="137996" y="217055"/>
                  <a:pt x="131648" y="226577"/>
                </a:cubicBezTo>
                <a:lnTo>
                  <a:pt x="99280" y="275129"/>
                </a:lnTo>
                <a:cubicBezTo>
                  <a:pt x="93885" y="283221"/>
                  <a:pt x="87445" y="290706"/>
                  <a:pt x="83096" y="299405"/>
                </a:cubicBezTo>
                <a:cubicBezTo>
                  <a:pt x="62563" y="340472"/>
                  <a:pt x="73603" y="321736"/>
                  <a:pt x="50728" y="356049"/>
                </a:cubicBezTo>
                <a:cubicBezTo>
                  <a:pt x="48031" y="364141"/>
                  <a:pt x="46451" y="372696"/>
                  <a:pt x="42636" y="380326"/>
                </a:cubicBezTo>
                <a:cubicBezTo>
                  <a:pt x="38287" y="389025"/>
                  <a:pt x="29247" y="395287"/>
                  <a:pt x="26452" y="404602"/>
                </a:cubicBezTo>
                <a:cubicBezTo>
                  <a:pt x="20971" y="422871"/>
                  <a:pt x="22101" y="442543"/>
                  <a:pt x="18360" y="461246"/>
                </a:cubicBezTo>
                <a:cubicBezTo>
                  <a:pt x="16687" y="469610"/>
                  <a:pt x="12965" y="477430"/>
                  <a:pt x="10268" y="485522"/>
                </a:cubicBezTo>
                <a:cubicBezTo>
                  <a:pt x="-3707" y="611298"/>
                  <a:pt x="-3137" y="572977"/>
                  <a:pt x="10268" y="760651"/>
                </a:cubicBezTo>
                <a:cubicBezTo>
                  <a:pt x="10876" y="769159"/>
                  <a:pt x="16017" y="776725"/>
                  <a:pt x="18360" y="784927"/>
                </a:cubicBezTo>
                <a:cubicBezTo>
                  <a:pt x="20825" y="793555"/>
                  <a:pt x="28837" y="831300"/>
                  <a:pt x="34544" y="841572"/>
                </a:cubicBezTo>
                <a:cubicBezTo>
                  <a:pt x="43990" y="858575"/>
                  <a:pt x="60761" y="871671"/>
                  <a:pt x="66912" y="890124"/>
                </a:cubicBezTo>
                <a:cubicBezTo>
                  <a:pt x="69609" y="898216"/>
                  <a:pt x="72661" y="906198"/>
                  <a:pt x="75004" y="914400"/>
                </a:cubicBezTo>
                <a:cubicBezTo>
                  <a:pt x="78059" y="925093"/>
                  <a:pt x="78715" y="936546"/>
                  <a:pt x="83096" y="946768"/>
                </a:cubicBezTo>
                <a:cubicBezTo>
                  <a:pt x="86927" y="955707"/>
                  <a:pt x="91033" y="965890"/>
                  <a:pt x="99280" y="971044"/>
                </a:cubicBezTo>
                <a:cubicBezTo>
                  <a:pt x="113746" y="980085"/>
                  <a:pt x="131648" y="981833"/>
                  <a:pt x="147832" y="987228"/>
                </a:cubicBezTo>
                <a:lnTo>
                  <a:pt x="172109" y="995320"/>
                </a:lnTo>
                <a:cubicBezTo>
                  <a:pt x="196302" y="1011449"/>
                  <a:pt x="224596" y="1033210"/>
                  <a:pt x="253029" y="1043873"/>
                </a:cubicBezTo>
                <a:cubicBezTo>
                  <a:pt x="263442" y="1047778"/>
                  <a:pt x="274608" y="1049268"/>
                  <a:pt x="285397" y="1051965"/>
                </a:cubicBezTo>
                <a:cubicBezTo>
                  <a:pt x="301581" y="1062754"/>
                  <a:pt x="315079" y="1079616"/>
                  <a:pt x="333949" y="1084333"/>
                </a:cubicBezTo>
                <a:cubicBezTo>
                  <a:pt x="374592" y="1094494"/>
                  <a:pt x="355766" y="1088908"/>
                  <a:pt x="390593" y="1100517"/>
                </a:cubicBezTo>
                <a:cubicBezTo>
                  <a:pt x="363758" y="1109462"/>
                  <a:pt x="366317" y="1100079"/>
                  <a:pt x="366317" y="1116701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TextBox 35"/>
          <p:cNvSpPr txBox="1">
            <a:spLocks noChangeArrowheads="1"/>
          </p:cNvSpPr>
          <p:nvPr/>
        </p:nvSpPr>
        <p:spPr bwMode="auto">
          <a:xfrm>
            <a:off x="7032625" y="4927600"/>
            <a:ext cx="3238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10265" name="TextBox 36"/>
          <p:cNvSpPr txBox="1">
            <a:spLocks noChangeArrowheads="1"/>
          </p:cNvSpPr>
          <p:nvPr/>
        </p:nvSpPr>
        <p:spPr bwMode="auto">
          <a:xfrm>
            <a:off x="7724775" y="3751263"/>
            <a:ext cx="346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ra</a:t>
            </a:r>
          </a:p>
        </p:txBody>
      </p:sp>
      <p:sp>
        <p:nvSpPr>
          <p:cNvPr id="10266" name="Freeform 22"/>
          <p:cNvSpPr>
            <a:spLocks/>
          </p:cNvSpPr>
          <p:nvPr/>
        </p:nvSpPr>
        <p:spPr bwMode="auto">
          <a:xfrm>
            <a:off x="7670800" y="3600450"/>
            <a:ext cx="587375" cy="1246188"/>
          </a:xfrm>
          <a:custGeom>
            <a:avLst/>
            <a:gdLst>
              <a:gd name="T0" fmla="*/ 16178 w 587597"/>
              <a:gd name="T1" fmla="*/ 0 h 1246238"/>
              <a:gd name="T2" fmla="*/ 88978 w 587597"/>
              <a:gd name="T3" fmla="*/ 40458 h 1246238"/>
              <a:gd name="T4" fmla="*/ 129423 w 587597"/>
              <a:gd name="T5" fmla="*/ 56642 h 1246238"/>
              <a:gd name="T6" fmla="*/ 169868 w 587597"/>
              <a:gd name="T7" fmla="*/ 80917 h 1246238"/>
              <a:gd name="T8" fmla="*/ 202224 w 587597"/>
              <a:gd name="T9" fmla="*/ 97100 h 1246238"/>
              <a:gd name="T10" fmla="*/ 218402 w 587597"/>
              <a:gd name="T11" fmla="*/ 113283 h 1246238"/>
              <a:gd name="T12" fmla="*/ 242669 w 587597"/>
              <a:gd name="T13" fmla="*/ 129467 h 1246238"/>
              <a:gd name="T14" fmla="*/ 258847 w 587597"/>
              <a:gd name="T15" fmla="*/ 153742 h 1246238"/>
              <a:gd name="T16" fmla="*/ 299292 w 587597"/>
              <a:gd name="T17" fmla="*/ 186110 h 1246238"/>
              <a:gd name="T18" fmla="*/ 323559 w 587597"/>
              <a:gd name="T19" fmla="*/ 218476 h 1246238"/>
              <a:gd name="T20" fmla="*/ 412537 w 587597"/>
              <a:gd name="T21" fmla="*/ 267026 h 1246238"/>
              <a:gd name="T22" fmla="*/ 452983 w 587597"/>
              <a:gd name="T23" fmla="*/ 339851 h 1246238"/>
              <a:gd name="T24" fmla="*/ 485339 w 587597"/>
              <a:gd name="T25" fmla="*/ 364126 h 1246238"/>
              <a:gd name="T26" fmla="*/ 525783 w 587597"/>
              <a:gd name="T27" fmla="*/ 445044 h 1246238"/>
              <a:gd name="T28" fmla="*/ 558139 w 587597"/>
              <a:gd name="T29" fmla="*/ 517869 h 1246238"/>
              <a:gd name="T30" fmla="*/ 574317 w 587597"/>
              <a:gd name="T31" fmla="*/ 542144 h 1246238"/>
              <a:gd name="T32" fmla="*/ 574317 w 587597"/>
              <a:gd name="T33" fmla="*/ 728254 h 1246238"/>
              <a:gd name="T34" fmla="*/ 558139 w 587597"/>
              <a:gd name="T35" fmla="*/ 784896 h 1246238"/>
              <a:gd name="T36" fmla="*/ 533872 w 587597"/>
              <a:gd name="T37" fmla="*/ 841537 h 1246238"/>
              <a:gd name="T38" fmla="*/ 517694 w 587597"/>
              <a:gd name="T39" fmla="*/ 890088 h 1246238"/>
              <a:gd name="T40" fmla="*/ 501516 w 587597"/>
              <a:gd name="T41" fmla="*/ 914363 h 1246238"/>
              <a:gd name="T42" fmla="*/ 493428 w 587597"/>
              <a:gd name="T43" fmla="*/ 938638 h 1246238"/>
              <a:gd name="T44" fmla="*/ 452983 w 587597"/>
              <a:gd name="T45" fmla="*/ 995280 h 1246238"/>
              <a:gd name="T46" fmla="*/ 428715 w 587597"/>
              <a:gd name="T47" fmla="*/ 1035738 h 1246238"/>
              <a:gd name="T48" fmla="*/ 412537 w 587597"/>
              <a:gd name="T49" fmla="*/ 1060013 h 1246238"/>
              <a:gd name="T50" fmla="*/ 388270 w 587597"/>
              <a:gd name="T51" fmla="*/ 1076197 h 1246238"/>
              <a:gd name="T52" fmla="*/ 347826 w 587597"/>
              <a:gd name="T53" fmla="*/ 1100473 h 1246238"/>
              <a:gd name="T54" fmla="*/ 291203 w 587597"/>
              <a:gd name="T55" fmla="*/ 1140931 h 1246238"/>
              <a:gd name="T56" fmla="*/ 242669 w 587597"/>
              <a:gd name="T57" fmla="*/ 1157115 h 1246238"/>
              <a:gd name="T58" fmla="*/ 194135 w 587597"/>
              <a:gd name="T59" fmla="*/ 1173298 h 1246238"/>
              <a:gd name="T60" fmla="*/ 169868 w 587597"/>
              <a:gd name="T61" fmla="*/ 1181390 h 1246238"/>
              <a:gd name="T62" fmla="*/ 137512 w 587597"/>
              <a:gd name="T63" fmla="*/ 1189481 h 1246238"/>
              <a:gd name="T64" fmla="*/ 56623 w 587597"/>
              <a:gd name="T65" fmla="*/ 1229940 h 1246238"/>
              <a:gd name="T66" fmla="*/ 0 w 587597"/>
              <a:gd name="T67" fmla="*/ 1246123 h 12462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87597" h="1246238">
                <a:moveTo>
                  <a:pt x="16184" y="0"/>
                </a:moveTo>
                <a:cubicBezTo>
                  <a:pt x="145241" y="43019"/>
                  <a:pt x="5952" y="-11453"/>
                  <a:pt x="89012" y="40460"/>
                </a:cubicBezTo>
                <a:cubicBezTo>
                  <a:pt x="101330" y="48159"/>
                  <a:pt x="116480" y="50148"/>
                  <a:pt x="129472" y="56644"/>
                </a:cubicBezTo>
                <a:cubicBezTo>
                  <a:pt x="143540" y="63678"/>
                  <a:pt x="156183" y="73282"/>
                  <a:pt x="169932" y="80920"/>
                </a:cubicBezTo>
                <a:cubicBezTo>
                  <a:pt x="180477" y="86778"/>
                  <a:pt x="192263" y="90413"/>
                  <a:pt x="202300" y="97104"/>
                </a:cubicBezTo>
                <a:cubicBezTo>
                  <a:pt x="208648" y="101336"/>
                  <a:pt x="212527" y="108522"/>
                  <a:pt x="218485" y="113288"/>
                </a:cubicBezTo>
                <a:cubicBezTo>
                  <a:pt x="226079" y="119363"/>
                  <a:pt x="234669" y="124077"/>
                  <a:pt x="242761" y="129472"/>
                </a:cubicBezTo>
                <a:cubicBezTo>
                  <a:pt x="248156" y="137564"/>
                  <a:pt x="252068" y="146871"/>
                  <a:pt x="258945" y="153748"/>
                </a:cubicBezTo>
                <a:cubicBezTo>
                  <a:pt x="311216" y="206019"/>
                  <a:pt x="259362" y="138065"/>
                  <a:pt x="299405" y="186117"/>
                </a:cubicBezTo>
                <a:cubicBezTo>
                  <a:pt x="308039" y="196478"/>
                  <a:pt x="313243" y="209945"/>
                  <a:pt x="323681" y="218485"/>
                </a:cubicBezTo>
                <a:cubicBezTo>
                  <a:pt x="366975" y="253907"/>
                  <a:pt x="373888" y="254102"/>
                  <a:pt x="412693" y="267037"/>
                </a:cubicBezTo>
                <a:cubicBezTo>
                  <a:pt x="421625" y="284901"/>
                  <a:pt x="441297" y="326315"/>
                  <a:pt x="453154" y="339865"/>
                </a:cubicBezTo>
                <a:cubicBezTo>
                  <a:pt x="462035" y="350015"/>
                  <a:pt x="474733" y="356049"/>
                  <a:pt x="485522" y="364141"/>
                </a:cubicBezTo>
                <a:cubicBezTo>
                  <a:pt x="499009" y="391115"/>
                  <a:pt x="514782" y="417062"/>
                  <a:pt x="525982" y="445062"/>
                </a:cubicBezTo>
                <a:cubicBezTo>
                  <a:pt x="537543" y="473963"/>
                  <a:pt x="543230" y="491430"/>
                  <a:pt x="558350" y="517890"/>
                </a:cubicBezTo>
                <a:cubicBezTo>
                  <a:pt x="563175" y="526334"/>
                  <a:pt x="569139" y="534074"/>
                  <a:pt x="574534" y="542166"/>
                </a:cubicBezTo>
                <a:cubicBezTo>
                  <a:pt x="593539" y="618187"/>
                  <a:pt x="590289" y="591741"/>
                  <a:pt x="574534" y="728283"/>
                </a:cubicBezTo>
                <a:cubicBezTo>
                  <a:pt x="572283" y="747790"/>
                  <a:pt x="563517" y="765982"/>
                  <a:pt x="558350" y="784927"/>
                </a:cubicBezTo>
                <a:cubicBezTo>
                  <a:pt x="546291" y="829142"/>
                  <a:pt x="557833" y="805932"/>
                  <a:pt x="534074" y="841571"/>
                </a:cubicBezTo>
                <a:cubicBezTo>
                  <a:pt x="528679" y="857755"/>
                  <a:pt x="527353" y="875929"/>
                  <a:pt x="517890" y="890124"/>
                </a:cubicBezTo>
                <a:cubicBezTo>
                  <a:pt x="512495" y="898216"/>
                  <a:pt x="506055" y="905701"/>
                  <a:pt x="501706" y="914400"/>
                </a:cubicBezTo>
                <a:cubicBezTo>
                  <a:pt x="497891" y="922029"/>
                  <a:pt x="497429" y="931047"/>
                  <a:pt x="493614" y="938676"/>
                </a:cubicBezTo>
                <a:cubicBezTo>
                  <a:pt x="487698" y="950509"/>
                  <a:pt x="458652" y="987989"/>
                  <a:pt x="453154" y="995320"/>
                </a:cubicBezTo>
                <a:cubicBezTo>
                  <a:pt x="439101" y="1037480"/>
                  <a:pt x="454268" y="1004043"/>
                  <a:pt x="428877" y="1035780"/>
                </a:cubicBezTo>
                <a:cubicBezTo>
                  <a:pt x="422801" y="1043374"/>
                  <a:pt x="419570" y="1053179"/>
                  <a:pt x="412693" y="1060056"/>
                </a:cubicBezTo>
                <a:cubicBezTo>
                  <a:pt x="405816" y="1066933"/>
                  <a:pt x="396011" y="1070164"/>
                  <a:pt x="388417" y="1076240"/>
                </a:cubicBezTo>
                <a:cubicBezTo>
                  <a:pt x="356680" y="1101631"/>
                  <a:pt x="390117" y="1086464"/>
                  <a:pt x="347957" y="1100517"/>
                </a:cubicBezTo>
                <a:cubicBezTo>
                  <a:pt x="343610" y="1103778"/>
                  <a:pt x="300994" y="1136674"/>
                  <a:pt x="291313" y="1140977"/>
                </a:cubicBezTo>
                <a:cubicBezTo>
                  <a:pt x="275724" y="1147905"/>
                  <a:pt x="258945" y="1151766"/>
                  <a:pt x="242761" y="1157161"/>
                </a:cubicBezTo>
                <a:lnTo>
                  <a:pt x="194208" y="1173345"/>
                </a:lnTo>
                <a:cubicBezTo>
                  <a:pt x="186116" y="1176042"/>
                  <a:pt x="178207" y="1179368"/>
                  <a:pt x="169932" y="1181437"/>
                </a:cubicBezTo>
                <a:lnTo>
                  <a:pt x="137564" y="1189529"/>
                </a:lnTo>
                <a:cubicBezTo>
                  <a:pt x="57355" y="1243001"/>
                  <a:pt x="120691" y="1208640"/>
                  <a:pt x="56644" y="1229989"/>
                </a:cubicBezTo>
                <a:cubicBezTo>
                  <a:pt x="2081" y="1248177"/>
                  <a:pt x="34087" y="1246173"/>
                  <a:pt x="0" y="1246173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Freeform 23"/>
          <p:cNvSpPr>
            <a:spLocks/>
          </p:cNvSpPr>
          <p:nvPr/>
        </p:nvSpPr>
        <p:spPr bwMode="auto">
          <a:xfrm>
            <a:off x="7696200" y="3617913"/>
            <a:ext cx="1108075" cy="3009900"/>
          </a:xfrm>
          <a:custGeom>
            <a:avLst/>
            <a:gdLst>
              <a:gd name="T0" fmla="*/ 16176 w 1108609"/>
              <a:gd name="T1" fmla="*/ 0 h 3010237"/>
              <a:gd name="T2" fmla="*/ 97057 w 1108609"/>
              <a:gd name="T3" fmla="*/ 24273 h 3010237"/>
              <a:gd name="T4" fmla="*/ 121322 w 1108609"/>
              <a:gd name="T5" fmla="*/ 48547 h 3010237"/>
              <a:gd name="T6" fmla="*/ 218380 w 1108609"/>
              <a:gd name="T7" fmla="*/ 121366 h 3010237"/>
              <a:gd name="T8" fmla="*/ 331613 w 1108609"/>
              <a:gd name="T9" fmla="*/ 178005 h 3010237"/>
              <a:gd name="T10" fmla="*/ 461024 w 1108609"/>
              <a:gd name="T11" fmla="*/ 250825 h 3010237"/>
              <a:gd name="T12" fmla="*/ 493376 w 1108609"/>
              <a:gd name="T13" fmla="*/ 258916 h 3010237"/>
              <a:gd name="T14" fmla="*/ 517641 w 1108609"/>
              <a:gd name="T15" fmla="*/ 275098 h 3010237"/>
              <a:gd name="T16" fmla="*/ 582345 w 1108609"/>
              <a:gd name="T17" fmla="*/ 315554 h 3010237"/>
              <a:gd name="T18" fmla="*/ 663227 w 1108609"/>
              <a:gd name="T19" fmla="*/ 396466 h 3010237"/>
              <a:gd name="T20" fmla="*/ 760285 w 1108609"/>
              <a:gd name="T21" fmla="*/ 461194 h 3010237"/>
              <a:gd name="T22" fmla="*/ 784549 w 1108609"/>
              <a:gd name="T23" fmla="*/ 477377 h 3010237"/>
              <a:gd name="T24" fmla="*/ 816901 w 1108609"/>
              <a:gd name="T25" fmla="*/ 501650 h 3010237"/>
              <a:gd name="T26" fmla="*/ 841166 w 1108609"/>
              <a:gd name="T27" fmla="*/ 517832 h 3010237"/>
              <a:gd name="T28" fmla="*/ 897783 w 1108609"/>
              <a:gd name="T29" fmla="*/ 582561 h 3010237"/>
              <a:gd name="T30" fmla="*/ 922048 w 1108609"/>
              <a:gd name="T31" fmla="*/ 623017 h 3010237"/>
              <a:gd name="T32" fmla="*/ 954400 w 1108609"/>
              <a:gd name="T33" fmla="*/ 679655 h 3010237"/>
              <a:gd name="T34" fmla="*/ 970576 w 1108609"/>
              <a:gd name="T35" fmla="*/ 720110 h 3010237"/>
              <a:gd name="T36" fmla="*/ 978664 w 1108609"/>
              <a:gd name="T37" fmla="*/ 776748 h 3010237"/>
              <a:gd name="T38" fmla="*/ 1002929 w 1108609"/>
              <a:gd name="T39" fmla="*/ 841478 h 3010237"/>
              <a:gd name="T40" fmla="*/ 1011017 w 1108609"/>
              <a:gd name="T41" fmla="*/ 881933 h 3010237"/>
              <a:gd name="T42" fmla="*/ 1027193 w 1108609"/>
              <a:gd name="T43" fmla="*/ 930480 h 3010237"/>
              <a:gd name="T44" fmla="*/ 1043369 w 1108609"/>
              <a:gd name="T45" fmla="*/ 1011391 h 3010237"/>
              <a:gd name="T46" fmla="*/ 1051457 w 1108609"/>
              <a:gd name="T47" fmla="*/ 1051846 h 3010237"/>
              <a:gd name="T48" fmla="*/ 1067633 w 1108609"/>
              <a:gd name="T49" fmla="*/ 1157031 h 3010237"/>
              <a:gd name="T50" fmla="*/ 1091898 w 1108609"/>
              <a:gd name="T51" fmla="*/ 1254125 h 3010237"/>
              <a:gd name="T52" fmla="*/ 1099986 w 1108609"/>
              <a:gd name="T53" fmla="*/ 1326945 h 3010237"/>
              <a:gd name="T54" fmla="*/ 1108075 w 1108609"/>
              <a:gd name="T55" fmla="*/ 1359310 h 3010237"/>
              <a:gd name="T56" fmla="*/ 1099986 w 1108609"/>
              <a:gd name="T57" fmla="*/ 1618226 h 3010237"/>
              <a:gd name="T58" fmla="*/ 1083810 w 1108609"/>
              <a:gd name="T59" fmla="*/ 1707228 h 3010237"/>
              <a:gd name="T60" fmla="*/ 1067633 w 1108609"/>
              <a:gd name="T61" fmla="*/ 1836686 h 3010237"/>
              <a:gd name="T62" fmla="*/ 1035281 w 1108609"/>
              <a:gd name="T63" fmla="*/ 1958053 h 3010237"/>
              <a:gd name="T64" fmla="*/ 1027193 w 1108609"/>
              <a:gd name="T65" fmla="*/ 1990418 h 3010237"/>
              <a:gd name="T66" fmla="*/ 1019105 w 1108609"/>
              <a:gd name="T67" fmla="*/ 2030874 h 3010237"/>
              <a:gd name="T68" fmla="*/ 1011017 w 1108609"/>
              <a:gd name="T69" fmla="*/ 2055147 h 3010237"/>
              <a:gd name="T70" fmla="*/ 1002929 w 1108609"/>
              <a:gd name="T71" fmla="*/ 2087511 h 3010237"/>
              <a:gd name="T72" fmla="*/ 970576 w 1108609"/>
              <a:gd name="T73" fmla="*/ 2168422 h 3010237"/>
              <a:gd name="T74" fmla="*/ 962488 w 1108609"/>
              <a:gd name="T75" fmla="*/ 2192695 h 3010237"/>
              <a:gd name="T76" fmla="*/ 946312 w 1108609"/>
              <a:gd name="T77" fmla="*/ 2216970 h 3010237"/>
              <a:gd name="T78" fmla="*/ 897783 w 1108609"/>
              <a:gd name="T79" fmla="*/ 2297881 h 3010237"/>
              <a:gd name="T80" fmla="*/ 873518 w 1108609"/>
              <a:gd name="T81" fmla="*/ 2314063 h 3010237"/>
              <a:gd name="T82" fmla="*/ 808813 w 1108609"/>
              <a:gd name="T83" fmla="*/ 2386883 h 3010237"/>
              <a:gd name="T84" fmla="*/ 784549 w 1108609"/>
              <a:gd name="T85" fmla="*/ 2411156 h 3010237"/>
              <a:gd name="T86" fmla="*/ 760285 w 1108609"/>
              <a:gd name="T87" fmla="*/ 2435429 h 3010237"/>
              <a:gd name="T88" fmla="*/ 671315 w 1108609"/>
              <a:gd name="T89" fmla="*/ 2492068 h 3010237"/>
              <a:gd name="T90" fmla="*/ 622786 w 1108609"/>
              <a:gd name="T91" fmla="*/ 2540615 h 3010237"/>
              <a:gd name="T92" fmla="*/ 574257 w 1108609"/>
              <a:gd name="T93" fmla="*/ 2572979 h 3010237"/>
              <a:gd name="T94" fmla="*/ 517641 w 1108609"/>
              <a:gd name="T95" fmla="*/ 2629617 h 3010237"/>
              <a:gd name="T96" fmla="*/ 493376 w 1108609"/>
              <a:gd name="T97" fmla="*/ 2653890 h 3010237"/>
              <a:gd name="T98" fmla="*/ 469112 w 1108609"/>
              <a:gd name="T99" fmla="*/ 2670073 h 3010237"/>
              <a:gd name="T100" fmla="*/ 420583 w 1108609"/>
              <a:gd name="T101" fmla="*/ 2702437 h 3010237"/>
              <a:gd name="T102" fmla="*/ 404406 w 1108609"/>
              <a:gd name="T103" fmla="*/ 2718620 h 3010237"/>
              <a:gd name="T104" fmla="*/ 372054 w 1108609"/>
              <a:gd name="T105" fmla="*/ 2767166 h 3010237"/>
              <a:gd name="T106" fmla="*/ 347789 w 1108609"/>
              <a:gd name="T107" fmla="*/ 2791439 h 3010237"/>
              <a:gd name="T108" fmla="*/ 331613 w 1108609"/>
              <a:gd name="T109" fmla="*/ 2815713 h 3010237"/>
              <a:gd name="T110" fmla="*/ 258820 w 1108609"/>
              <a:gd name="T111" fmla="*/ 2856168 h 3010237"/>
              <a:gd name="T112" fmla="*/ 210292 w 1108609"/>
              <a:gd name="T113" fmla="*/ 2888533 h 3010237"/>
              <a:gd name="T114" fmla="*/ 194115 w 1108609"/>
              <a:gd name="T115" fmla="*/ 2904716 h 3010237"/>
              <a:gd name="T116" fmla="*/ 121322 w 1108609"/>
              <a:gd name="T117" fmla="*/ 2937080 h 3010237"/>
              <a:gd name="T118" fmla="*/ 113233 w 1108609"/>
              <a:gd name="T119" fmla="*/ 2961353 h 3010237"/>
              <a:gd name="T120" fmla="*/ 56617 w 1108609"/>
              <a:gd name="T121" fmla="*/ 2993718 h 3010237"/>
              <a:gd name="T122" fmla="*/ 24264 w 1108609"/>
              <a:gd name="T123" fmla="*/ 3001809 h 3010237"/>
              <a:gd name="T124" fmla="*/ 0 w 1108609"/>
              <a:gd name="T125" fmla="*/ 3009900 h 30102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108609" h="3010237">
                <a:moveTo>
                  <a:pt x="16184" y="0"/>
                </a:moveTo>
                <a:cubicBezTo>
                  <a:pt x="44204" y="5604"/>
                  <a:pt x="72055" y="8620"/>
                  <a:pt x="97104" y="24276"/>
                </a:cubicBezTo>
                <a:cubicBezTo>
                  <a:pt x="106808" y="30341"/>
                  <a:pt x="112444" y="41403"/>
                  <a:pt x="121380" y="48552"/>
                </a:cubicBezTo>
                <a:cubicBezTo>
                  <a:pt x="152974" y="73827"/>
                  <a:pt x="182296" y="103285"/>
                  <a:pt x="218485" y="121380"/>
                </a:cubicBezTo>
                <a:cubicBezTo>
                  <a:pt x="256248" y="140262"/>
                  <a:pt x="296644" y="154606"/>
                  <a:pt x="331773" y="178025"/>
                </a:cubicBezTo>
                <a:cubicBezTo>
                  <a:pt x="367371" y="201757"/>
                  <a:pt x="421917" y="241021"/>
                  <a:pt x="461246" y="250853"/>
                </a:cubicBezTo>
                <a:lnTo>
                  <a:pt x="493614" y="258945"/>
                </a:lnTo>
                <a:cubicBezTo>
                  <a:pt x="501706" y="264340"/>
                  <a:pt x="509446" y="270304"/>
                  <a:pt x="517890" y="275129"/>
                </a:cubicBezTo>
                <a:cubicBezTo>
                  <a:pt x="547803" y="292222"/>
                  <a:pt x="556839" y="289802"/>
                  <a:pt x="582626" y="315589"/>
                </a:cubicBezTo>
                <a:cubicBezTo>
                  <a:pt x="654891" y="387854"/>
                  <a:pt x="535687" y="302297"/>
                  <a:pt x="663547" y="396510"/>
                </a:cubicBezTo>
                <a:cubicBezTo>
                  <a:pt x="694865" y="419586"/>
                  <a:pt x="728283" y="439667"/>
                  <a:pt x="760651" y="461246"/>
                </a:cubicBezTo>
                <a:cubicBezTo>
                  <a:pt x="768743" y="466641"/>
                  <a:pt x="777147" y="471595"/>
                  <a:pt x="784927" y="477430"/>
                </a:cubicBezTo>
                <a:cubicBezTo>
                  <a:pt x="795716" y="485522"/>
                  <a:pt x="806320" y="493867"/>
                  <a:pt x="817295" y="501706"/>
                </a:cubicBezTo>
                <a:cubicBezTo>
                  <a:pt x="825209" y="507359"/>
                  <a:pt x="834252" y="511486"/>
                  <a:pt x="841571" y="517890"/>
                </a:cubicBezTo>
                <a:cubicBezTo>
                  <a:pt x="860322" y="534296"/>
                  <a:pt x="886029" y="558251"/>
                  <a:pt x="898216" y="582626"/>
                </a:cubicBezTo>
                <a:cubicBezTo>
                  <a:pt x="919226" y="624646"/>
                  <a:pt x="890880" y="591473"/>
                  <a:pt x="922492" y="623087"/>
                </a:cubicBezTo>
                <a:cubicBezTo>
                  <a:pt x="942078" y="681846"/>
                  <a:pt x="914035" y="606246"/>
                  <a:pt x="954860" y="679731"/>
                </a:cubicBezTo>
                <a:cubicBezTo>
                  <a:pt x="961914" y="692429"/>
                  <a:pt x="965649" y="706704"/>
                  <a:pt x="971044" y="720191"/>
                </a:cubicBezTo>
                <a:cubicBezTo>
                  <a:pt x="973741" y="739072"/>
                  <a:pt x="975395" y="758132"/>
                  <a:pt x="979136" y="776835"/>
                </a:cubicBezTo>
                <a:cubicBezTo>
                  <a:pt x="982280" y="792556"/>
                  <a:pt x="1000309" y="831227"/>
                  <a:pt x="1003412" y="841572"/>
                </a:cubicBezTo>
                <a:cubicBezTo>
                  <a:pt x="1007364" y="854746"/>
                  <a:pt x="1007885" y="868763"/>
                  <a:pt x="1011504" y="882032"/>
                </a:cubicBezTo>
                <a:cubicBezTo>
                  <a:pt x="1015993" y="898490"/>
                  <a:pt x="1023550" y="914034"/>
                  <a:pt x="1027688" y="930584"/>
                </a:cubicBezTo>
                <a:cubicBezTo>
                  <a:pt x="1034360" y="957270"/>
                  <a:pt x="1038477" y="984531"/>
                  <a:pt x="1043872" y="1011504"/>
                </a:cubicBezTo>
                <a:cubicBezTo>
                  <a:pt x="1046569" y="1024991"/>
                  <a:pt x="1050019" y="1038348"/>
                  <a:pt x="1051964" y="1051964"/>
                </a:cubicBezTo>
                <a:cubicBezTo>
                  <a:pt x="1054545" y="1070034"/>
                  <a:pt x="1063657" y="1136950"/>
                  <a:pt x="1068148" y="1157161"/>
                </a:cubicBezTo>
                <a:cubicBezTo>
                  <a:pt x="1075386" y="1189731"/>
                  <a:pt x="1084332" y="1221897"/>
                  <a:pt x="1092424" y="1254265"/>
                </a:cubicBezTo>
                <a:cubicBezTo>
                  <a:pt x="1095121" y="1278541"/>
                  <a:pt x="1096802" y="1302952"/>
                  <a:pt x="1100516" y="1327094"/>
                </a:cubicBezTo>
                <a:cubicBezTo>
                  <a:pt x="1102207" y="1338086"/>
                  <a:pt x="1108609" y="1348341"/>
                  <a:pt x="1108609" y="1359462"/>
                </a:cubicBezTo>
                <a:cubicBezTo>
                  <a:pt x="1108609" y="1445819"/>
                  <a:pt x="1104829" y="1532158"/>
                  <a:pt x="1100516" y="1618407"/>
                </a:cubicBezTo>
                <a:cubicBezTo>
                  <a:pt x="1097825" y="1672231"/>
                  <a:pt x="1096768" y="1670112"/>
                  <a:pt x="1084332" y="1707419"/>
                </a:cubicBezTo>
                <a:cubicBezTo>
                  <a:pt x="1078937" y="1750577"/>
                  <a:pt x="1074299" y="1793836"/>
                  <a:pt x="1068148" y="1836892"/>
                </a:cubicBezTo>
                <a:cubicBezTo>
                  <a:pt x="1053598" y="1938739"/>
                  <a:pt x="1069208" y="1908130"/>
                  <a:pt x="1035780" y="1958272"/>
                </a:cubicBezTo>
                <a:cubicBezTo>
                  <a:pt x="1033083" y="1969062"/>
                  <a:pt x="1030101" y="1979784"/>
                  <a:pt x="1027688" y="1990641"/>
                </a:cubicBezTo>
                <a:cubicBezTo>
                  <a:pt x="1024704" y="2004067"/>
                  <a:pt x="1022932" y="2017758"/>
                  <a:pt x="1019596" y="2031101"/>
                </a:cubicBezTo>
                <a:cubicBezTo>
                  <a:pt x="1017527" y="2039376"/>
                  <a:pt x="1013847" y="2047175"/>
                  <a:pt x="1011504" y="2055377"/>
                </a:cubicBezTo>
                <a:cubicBezTo>
                  <a:pt x="1008449" y="2066070"/>
                  <a:pt x="1006467" y="2077052"/>
                  <a:pt x="1003412" y="2087745"/>
                </a:cubicBezTo>
                <a:cubicBezTo>
                  <a:pt x="994205" y="2119968"/>
                  <a:pt x="985720" y="2131976"/>
                  <a:pt x="971044" y="2168665"/>
                </a:cubicBezTo>
                <a:cubicBezTo>
                  <a:pt x="967876" y="2176585"/>
                  <a:pt x="966767" y="2185312"/>
                  <a:pt x="962952" y="2192941"/>
                </a:cubicBezTo>
                <a:cubicBezTo>
                  <a:pt x="958603" y="2201640"/>
                  <a:pt x="951593" y="2208774"/>
                  <a:pt x="946768" y="2217218"/>
                </a:cubicBezTo>
                <a:cubicBezTo>
                  <a:pt x="934777" y="2238202"/>
                  <a:pt x="916488" y="2285957"/>
                  <a:pt x="898216" y="2298138"/>
                </a:cubicBezTo>
                <a:lnTo>
                  <a:pt x="873939" y="2314322"/>
                </a:lnTo>
                <a:cubicBezTo>
                  <a:pt x="845059" y="2357642"/>
                  <a:pt x="864632" y="2331721"/>
                  <a:pt x="809203" y="2387150"/>
                </a:cubicBezTo>
                <a:lnTo>
                  <a:pt x="784927" y="2411426"/>
                </a:lnTo>
                <a:cubicBezTo>
                  <a:pt x="776835" y="2419518"/>
                  <a:pt x="770464" y="2429814"/>
                  <a:pt x="760651" y="2435702"/>
                </a:cubicBezTo>
                <a:cubicBezTo>
                  <a:pt x="745049" y="2445063"/>
                  <a:pt x="681909" y="2482077"/>
                  <a:pt x="671639" y="2492347"/>
                </a:cubicBezTo>
                <a:cubicBezTo>
                  <a:pt x="655455" y="2508531"/>
                  <a:pt x="642130" y="2528203"/>
                  <a:pt x="623086" y="2540899"/>
                </a:cubicBezTo>
                <a:cubicBezTo>
                  <a:pt x="606902" y="2551688"/>
                  <a:pt x="588288" y="2559513"/>
                  <a:pt x="574534" y="2573267"/>
                </a:cubicBezTo>
                <a:lnTo>
                  <a:pt x="517890" y="2629911"/>
                </a:lnTo>
                <a:cubicBezTo>
                  <a:pt x="509798" y="2638003"/>
                  <a:pt x="503136" y="2647839"/>
                  <a:pt x="493614" y="2654187"/>
                </a:cubicBezTo>
                <a:cubicBezTo>
                  <a:pt x="485522" y="2659582"/>
                  <a:pt x="476809" y="2664146"/>
                  <a:pt x="469338" y="2670372"/>
                </a:cubicBezTo>
                <a:cubicBezTo>
                  <a:pt x="428930" y="2704046"/>
                  <a:pt x="463447" y="2688520"/>
                  <a:pt x="420786" y="2702740"/>
                </a:cubicBezTo>
                <a:cubicBezTo>
                  <a:pt x="415391" y="2708135"/>
                  <a:pt x="409179" y="2712820"/>
                  <a:pt x="404601" y="2718924"/>
                </a:cubicBezTo>
                <a:cubicBezTo>
                  <a:pt x="392930" y="2734484"/>
                  <a:pt x="385987" y="2753722"/>
                  <a:pt x="372233" y="2767476"/>
                </a:cubicBezTo>
                <a:cubicBezTo>
                  <a:pt x="364141" y="2775568"/>
                  <a:pt x="355283" y="2782961"/>
                  <a:pt x="347957" y="2791752"/>
                </a:cubicBezTo>
                <a:cubicBezTo>
                  <a:pt x="341731" y="2799223"/>
                  <a:pt x="339092" y="2809624"/>
                  <a:pt x="331773" y="2816028"/>
                </a:cubicBezTo>
                <a:cubicBezTo>
                  <a:pt x="297527" y="2845993"/>
                  <a:pt x="292288" y="2845374"/>
                  <a:pt x="258945" y="2856488"/>
                </a:cubicBezTo>
                <a:cubicBezTo>
                  <a:pt x="197209" y="2918224"/>
                  <a:pt x="268951" y="2853720"/>
                  <a:pt x="210393" y="2888856"/>
                </a:cubicBezTo>
                <a:cubicBezTo>
                  <a:pt x="203851" y="2892781"/>
                  <a:pt x="201033" y="2901629"/>
                  <a:pt x="194209" y="2905041"/>
                </a:cubicBezTo>
                <a:cubicBezTo>
                  <a:pt x="78643" y="2962825"/>
                  <a:pt x="192794" y="2889800"/>
                  <a:pt x="121380" y="2937409"/>
                </a:cubicBezTo>
                <a:cubicBezTo>
                  <a:pt x="118683" y="2945501"/>
                  <a:pt x="118749" y="2955132"/>
                  <a:pt x="113288" y="2961685"/>
                </a:cubicBezTo>
                <a:cubicBezTo>
                  <a:pt x="96439" y="2981904"/>
                  <a:pt x="79584" y="2987499"/>
                  <a:pt x="56644" y="2994053"/>
                </a:cubicBezTo>
                <a:cubicBezTo>
                  <a:pt x="45951" y="2997108"/>
                  <a:pt x="34969" y="2999090"/>
                  <a:pt x="24276" y="3002145"/>
                </a:cubicBezTo>
                <a:cubicBezTo>
                  <a:pt x="16074" y="3004488"/>
                  <a:pt x="0" y="3010237"/>
                  <a:pt x="0" y="3010237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Freeform 24"/>
          <p:cNvSpPr>
            <a:spLocks/>
          </p:cNvSpPr>
          <p:nvPr/>
        </p:nvSpPr>
        <p:spPr bwMode="auto">
          <a:xfrm>
            <a:off x="6846888" y="5024438"/>
            <a:ext cx="614362" cy="1684337"/>
          </a:xfrm>
          <a:custGeom>
            <a:avLst/>
            <a:gdLst>
              <a:gd name="T0" fmla="*/ 614362 w 613757"/>
              <a:gd name="T1" fmla="*/ 0 h 1683143"/>
              <a:gd name="T2" fmla="*/ 573861 w 613757"/>
              <a:gd name="T3" fmla="*/ 24293 h 1683143"/>
              <a:gd name="T4" fmla="*/ 533361 w 613757"/>
              <a:gd name="T5" fmla="*/ 89075 h 1683143"/>
              <a:gd name="T6" fmla="*/ 517161 w 613757"/>
              <a:gd name="T7" fmla="*/ 113368 h 1683143"/>
              <a:gd name="T8" fmla="*/ 460461 w 613757"/>
              <a:gd name="T9" fmla="*/ 170054 h 1683143"/>
              <a:gd name="T10" fmla="*/ 444261 w 613757"/>
              <a:gd name="T11" fmla="*/ 194347 h 1683143"/>
              <a:gd name="T12" fmla="*/ 419962 w 613757"/>
              <a:gd name="T13" fmla="*/ 226738 h 1683143"/>
              <a:gd name="T14" fmla="*/ 403762 w 613757"/>
              <a:gd name="T15" fmla="*/ 251031 h 1683143"/>
              <a:gd name="T16" fmla="*/ 379462 w 613757"/>
              <a:gd name="T17" fmla="*/ 283422 h 1683143"/>
              <a:gd name="T18" fmla="*/ 347061 w 613757"/>
              <a:gd name="T19" fmla="*/ 323911 h 1683143"/>
              <a:gd name="T20" fmla="*/ 314661 w 613757"/>
              <a:gd name="T21" fmla="*/ 372498 h 1683143"/>
              <a:gd name="T22" fmla="*/ 306561 w 613757"/>
              <a:gd name="T23" fmla="*/ 396791 h 1683143"/>
              <a:gd name="T24" fmla="*/ 266061 w 613757"/>
              <a:gd name="T25" fmla="*/ 445378 h 1683143"/>
              <a:gd name="T26" fmla="*/ 249861 w 613757"/>
              <a:gd name="T27" fmla="*/ 534453 h 1683143"/>
              <a:gd name="T28" fmla="*/ 233661 w 613757"/>
              <a:gd name="T29" fmla="*/ 558746 h 1683143"/>
              <a:gd name="T30" fmla="*/ 209361 w 613757"/>
              <a:gd name="T31" fmla="*/ 583040 h 1683143"/>
              <a:gd name="T32" fmla="*/ 201261 w 613757"/>
              <a:gd name="T33" fmla="*/ 607334 h 1683143"/>
              <a:gd name="T34" fmla="*/ 160761 w 613757"/>
              <a:gd name="T35" fmla="*/ 664018 h 1683143"/>
              <a:gd name="T36" fmla="*/ 136461 w 613757"/>
              <a:gd name="T37" fmla="*/ 712604 h 1683143"/>
              <a:gd name="T38" fmla="*/ 104060 w 613757"/>
              <a:gd name="T39" fmla="*/ 761191 h 1683143"/>
              <a:gd name="T40" fmla="*/ 87861 w 613757"/>
              <a:gd name="T41" fmla="*/ 793582 h 1683143"/>
              <a:gd name="T42" fmla="*/ 71661 w 613757"/>
              <a:gd name="T43" fmla="*/ 817876 h 1683143"/>
              <a:gd name="T44" fmla="*/ 39261 w 613757"/>
              <a:gd name="T45" fmla="*/ 931244 h 1683143"/>
              <a:gd name="T46" fmla="*/ 31161 w 613757"/>
              <a:gd name="T47" fmla="*/ 996026 h 1683143"/>
              <a:gd name="T48" fmla="*/ 23061 w 613757"/>
              <a:gd name="T49" fmla="*/ 1044614 h 1683143"/>
              <a:gd name="T50" fmla="*/ 14961 w 613757"/>
              <a:gd name="T51" fmla="*/ 1109395 h 1683143"/>
              <a:gd name="T52" fmla="*/ 31161 w 613757"/>
              <a:gd name="T53" fmla="*/ 1214666 h 1683143"/>
              <a:gd name="T54" fmla="*/ 31161 w 613757"/>
              <a:gd name="T55" fmla="*/ 1441404 h 1683143"/>
              <a:gd name="T56" fmla="*/ 152661 w 613757"/>
              <a:gd name="T57" fmla="*/ 1570969 h 1683143"/>
              <a:gd name="T58" fmla="*/ 233661 w 613757"/>
              <a:gd name="T59" fmla="*/ 1660044 h 1683143"/>
              <a:gd name="T60" fmla="*/ 257961 w 613757"/>
              <a:gd name="T61" fmla="*/ 1676239 h 1683143"/>
              <a:gd name="T62" fmla="*/ 306561 w 613757"/>
              <a:gd name="T63" fmla="*/ 1684337 h 1683143"/>
              <a:gd name="T64" fmla="*/ 557661 w 613757"/>
              <a:gd name="T65" fmla="*/ 1676239 h 168314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3757" h="1683143">
                <a:moveTo>
                  <a:pt x="613757" y="0"/>
                </a:moveTo>
                <a:cubicBezTo>
                  <a:pt x="600270" y="8092"/>
                  <a:pt x="585133" y="13919"/>
                  <a:pt x="573296" y="24276"/>
                </a:cubicBezTo>
                <a:cubicBezTo>
                  <a:pt x="551193" y="43616"/>
                  <a:pt x="546634" y="64866"/>
                  <a:pt x="532836" y="89012"/>
                </a:cubicBezTo>
                <a:cubicBezTo>
                  <a:pt x="528011" y="97456"/>
                  <a:pt x="522305" y="105374"/>
                  <a:pt x="516652" y="113288"/>
                </a:cubicBezTo>
                <a:cubicBezTo>
                  <a:pt x="462705" y="188815"/>
                  <a:pt x="524744" y="105197"/>
                  <a:pt x="460008" y="169933"/>
                </a:cubicBezTo>
                <a:cubicBezTo>
                  <a:pt x="453131" y="176810"/>
                  <a:pt x="449477" y="186295"/>
                  <a:pt x="443824" y="194209"/>
                </a:cubicBezTo>
                <a:cubicBezTo>
                  <a:pt x="435985" y="205184"/>
                  <a:pt x="427387" y="215602"/>
                  <a:pt x="419548" y="226577"/>
                </a:cubicBezTo>
                <a:cubicBezTo>
                  <a:pt x="413895" y="234491"/>
                  <a:pt x="409017" y="242939"/>
                  <a:pt x="403364" y="250853"/>
                </a:cubicBezTo>
                <a:cubicBezTo>
                  <a:pt x="395525" y="261828"/>
                  <a:pt x="386927" y="272246"/>
                  <a:pt x="379088" y="283221"/>
                </a:cubicBezTo>
                <a:cubicBezTo>
                  <a:pt x="353569" y="318948"/>
                  <a:pt x="373785" y="296617"/>
                  <a:pt x="346719" y="323681"/>
                </a:cubicBezTo>
                <a:cubicBezTo>
                  <a:pt x="327479" y="381404"/>
                  <a:pt x="354760" y="311620"/>
                  <a:pt x="314351" y="372234"/>
                </a:cubicBezTo>
                <a:cubicBezTo>
                  <a:pt x="309620" y="379331"/>
                  <a:pt x="310074" y="388881"/>
                  <a:pt x="306259" y="396510"/>
                </a:cubicBezTo>
                <a:cubicBezTo>
                  <a:pt x="294993" y="419042"/>
                  <a:pt x="283695" y="427166"/>
                  <a:pt x="265799" y="445062"/>
                </a:cubicBezTo>
                <a:cubicBezTo>
                  <a:pt x="263010" y="467377"/>
                  <a:pt x="262089" y="509126"/>
                  <a:pt x="249615" y="534074"/>
                </a:cubicBezTo>
                <a:cubicBezTo>
                  <a:pt x="245266" y="542773"/>
                  <a:pt x="239657" y="550879"/>
                  <a:pt x="233431" y="558350"/>
                </a:cubicBezTo>
                <a:cubicBezTo>
                  <a:pt x="226105" y="567142"/>
                  <a:pt x="217247" y="574535"/>
                  <a:pt x="209155" y="582627"/>
                </a:cubicBezTo>
                <a:cubicBezTo>
                  <a:pt x="206458" y="590719"/>
                  <a:pt x="204878" y="599274"/>
                  <a:pt x="201063" y="606903"/>
                </a:cubicBezTo>
                <a:cubicBezTo>
                  <a:pt x="194706" y="619617"/>
                  <a:pt x="166712" y="654994"/>
                  <a:pt x="160603" y="663547"/>
                </a:cubicBezTo>
                <a:cubicBezTo>
                  <a:pt x="106713" y="738993"/>
                  <a:pt x="176415" y="639942"/>
                  <a:pt x="136327" y="712099"/>
                </a:cubicBezTo>
                <a:cubicBezTo>
                  <a:pt x="126881" y="729102"/>
                  <a:pt x="112657" y="743254"/>
                  <a:pt x="103958" y="760651"/>
                </a:cubicBezTo>
                <a:cubicBezTo>
                  <a:pt x="98563" y="771440"/>
                  <a:pt x="93759" y="782545"/>
                  <a:pt x="87774" y="793019"/>
                </a:cubicBezTo>
                <a:cubicBezTo>
                  <a:pt x="82949" y="801463"/>
                  <a:pt x="75331" y="808318"/>
                  <a:pt x="71590" y="817296"/>
                </a:cubicBezTo>
                <a:cubicBezTo>
                  <a:pt x="56078" y="854526"/>
                  <a:pt x="45284" y="891178"/>
                  <a:pt x="39222" y="930584"/>
                </a:cubicBezTo>
                <a:cubicBezTo>
                  <a:pt x="35915" y="952078"/>
                  <a:pt x="34205" y="973792"/>
                  <a:pt x="31130" y="995320"/>
                </a:cubicBezTo>
                <a:cubicBezTo>
                  <a:pt x="28810" y="1011563"/>
                  <a:pt x="25358" y="1027630"/>
                  <a:pt x="23038" y="1043873"/>
                </a:cubicBezTo>
                <a:cubicBezTo>
                  <a:pt x="19963" y="1065401"/>
                  <a:pt x="17643" y="1087030"/>
                  <a:pt x="14946" y="1108609"/>
                </a:cubicBezTo>
                <a:cubicBezTo>
                  <a:pt x="20341" y="1143674"/>
                  <a:pt x="29358" y="1178371"/>
                  <a:pt x="31130" y="1213805"/>
                </a:cubicBezTo>
                <a:cubicBezTo>
                  <a:pt x="36415" y="1319504"/>
                  <a:pt x="-41485" y="1272462"/>
                  <a:pt x="31130" y="1440382"/>
                </a:cubicBezTo>
                <a:cubicBezTo>
                  <a:pt x="54610" y="1494680"/>
                  <a:pt x="112319" y="1526447"/>
                  <a:pt x="152511" y="1569855"/>
                </a:cubicBezTo>
                <a:cubicBezTo>
                  <a:pt x="179754" y="1599278"/>
                  <a:pt x="200067" y="1636624"/>
                  <a:pt x="233431" y="1658867"/>
                </a:cubicBezTo>
                <a:cubicBezTo>
                  <a:pt x="241523" y="1664262"/>
                  <a:pt x="248481" y="1671976"/>
                  <a:pt x="257707" y="1675051"/>
                </a:cubicBezTo>
                <a:cubicBezTo>
                  <a:pt x="273272" y="1680239"/>
                  <a:pt x="290075" y="1680446"/>
                  <a:pt x="306259" y="1683143"/>
                </a:cubicBezTo>
                <a:cubicBezTo>
                  <a:pt x="389874" y="1680356"/>
                  <a:pt x="473451" y="1675051"/>
                  <a:pt x="557112" y="1675051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TextBox 41"/>
          <p:cNvSpPr txBox="1">
            <a:spLocks noChangeArrowheads="1"/>
          </p:cNvSpPr>
          <p:nvPr/>
        </p:nvSpPr>
        <p:spPr bwMode="auto">
          <a:xfrm>
            <a:off x="8826500" y="5029200"/>
            <a:ext cx="436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ma</a:t>
            </a:r>
          </a:p>
        </p:txBody>
      </p:sp>
      <p:sp>
        <p:nvSpPr>
          <p:cNvPr id="10270" name="TextBox 42"/>
          <p:cNvSpPr txBox="1">
            <a:spLocks noChangeArrowheads="1"/>
          </p:cNvSpPr>
          <p:nvPr/>
        </p:nvSpPr>
        <p:spPr bwMode="auto">
          <a:xfrm>
            <a:off x="8213725" y="4267200"/>
            <a:ext cx="436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ma</a:t>
            </a:r>
          </a:p>
        </p:txBody>
      </p:sp>
      <p:sp>
        <p:nvSpPr>
          <p:cNvPr id="10271" name="TextBox 43"/>
          <p:cNvSpPr txBox="1">
            <a:spLocks noChangeArrowheads="1"/>
          </p:cNvSpPr>
          <p:nvPr/>
        </p:nvSpPr>
        <p:spPr bwMode="auto">
          <a:xfrm>
            <a:off x="6427788" y="6154738"/>
            <a:ext cx="4476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mo</a:t>
            </a:r>
          </a:p>
        </p:txBody>
      </p:sp>
      <p:sp>
        <p:nvSpPr>
          <p:cNvPr id="10272" name="TextBox 25"/>
          <p:cNvSpPr txBox="1">
            <a:spLocks noChangeArrowheads="1"/>
          </p:cNvSpPr>
          <p:nvPr/>
        </p:nvSpPr>
        <p:spPr bwMode="auto">
          <a:xfrm>
            <a:off x="6564313" y="1770063"/>
            <a:ext cx="30877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Instructions 1-4 </a:t>
            </a:r>
            <a:r>
              <a:rPr lang="en-US" altLang="en-US" sz="1600" dirty="0" smtClean="0">
                <a:solidFill>
                  <a:srgbClr val="FF0000"/>
                </a:solidFill>
              </a:rPr>
              <a:t>have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control </a:t>
            </a:r>
            <a:r>
              <a:rPr lang="en-US" altLang="en-US" sz="1600" dirty="0">
                <a:solidFill>
                  <a:srgbClr val="FF0000"/>
                </a:solidFill>
              </a:rPr>
              <a:t>dependence to instruction 5</a:t>
            </a:r>
          </a:p>
          <a:p>
            <a:endParaRPr lang="en-US" altLang="en-US" sz="1600" dirty="0">
              <a:solidFill>
                <a:srgbClr val="FF0000"/>
              </a:solidFill>
            </a:endParaRPr>
          </a:p>
          <a:p>
            <a:r>
              <a:rPr lang="en-US" altLang="en-US" sz="1600" dirty="0">
                <a:solidFill>
                  <a:srgbClr val="FF0000"/>
                </a:solidFill>
              </a:rPr>
              <a:t>5</a:t>
            </a:r>
            <a:r>
              <a:rPr lang="en-US" altLang="en-US" sz="16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6 control </a:t>
            </a:r>
            <a:r>
              <a:rPr lang="en-US" altLang="en-US" sz="1600" dirty="0">
                <a:solidFill>
                  <a:srgbClr val="FF0000"/>
                </a:solidFill>
                <a:sym typeface="Wingdings" panose="05000000000000000000" pitchFamily="2" charset="2"/>
              </a:rPr>
              <a:t>dependence</a:t>
            </a:r>
            <a:endParaRPr lang="en-US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04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27163"/>
            <a:ext cx="8229600" cy="5216525"/>
          </a:xfrm>
        </p:spPr>
        <p:txBody>
          <a:bodyPr/>
          <a:lstStyle/>
          <a:p>
            <a:r>
              <a:rPr lang="en-US" altLang="en-US" sz="2000" dirty="0" smtClean="0"/>
              <a:t>Reminder: HW 2</a:t>
            </a:r>
          </a:p>
          <a:p>
            <a:pPr lvl="1"/>
            <a:r>
              <a:rPr lang="en-US" altLang="en-US" sz="1800" dirty="0" smtClean="0">
                <a:sym typeface="Wingdings" panose="05000000000000000000" pitchFamily="2" charset="2"/>
              </a:rPr>
              <a:t>Due next week Wed (Oct 8)</a:t>
            </a:r>
          </a:p>
          <a:p>
            <a:pPr lvl="1"/>
            <a:r>
              <a:rPr lang="en-US" altLang="en-US" sz="1800" dirty="0" smtClean="0">
                <a:sym typeface="Wingdings" panose="05000000000000000000" pitchFamily="2" charset="2"/>
              </a:rPr>
              <a:t>You should have started by now</a:t>
            </a:r>
          </a:p>
          <a:p>
            <a:pPr lvl="1"/>
            <a:r>
              <a:rPr lang="en-US" altLang="en-US" sz="1800" dirty="0" smtClean="0">
                <a:sym typeface="Wingdings" panose="05000000000000000000" pitchFamily="2" charset="2"/>
              </a:rPr>
              <a:t>Talk to GSIs if you are stuck</a:t>
            </a:r>
            <a:endParaRPr lang="en-US" altLang="en-US" sz="1800" dirty="0" smtClean="0"/>
          </a:p>
          <a:p>
            <a:r>
              <a:rPr lang="en-US" altLang="en-US" sz="2000" dirty="0" smtClean="0"/>
              <a:t>Class project</a:t>
            </a:r>
          </a:p>
          <a:p>
            <a:pPr lvl="1"/>
            <a:r>
              <a:rPr lang="en-US" altLang="en-US" sz="1800" dirty="0" smtClean="0"/>
              <a:t>Focus on project team formation and general topic area</a:t>
            </a:r>
          </a:p>
          <a:p>
            <a:r>
              <a:rPr lang="en-US" altLang="en-US" sz="2000" dirty="0" smtClean="0"/>
              <a:t>Today’s class</a:t>
            </a:r>
          </a:p>
          <a:p>
            <a:pPr lvl="1"/>
            <a:r>
              <a:rPr lang="en-US" altLang="en-US" sz="1800" dirty="0" smtClean="0"/>
              <a:t>“Machine Description Driven Compilers for EPIC Processors”, B. Rau, V. </a:t>
            </a:r>
            <a:r>
              <a:rPr lang="en-US" altLang="en-US" sz="1800" dirty="0" err="1" smtClean="0"/>
              <a:t>Kathail</a:t>
            </a:r>
            <a:r>
              <a:rPr lang="en-US" altLang="en-US" sz="1800" dirty="0" smtClean="0"/>
              <a:t>, and S. Aditya, HP Technical Report, HPL-98-40, 1998. (long paper but informative)</a:t>
            </a:r>
          </a:p>
          <a:p>
            <a:r>
              <a:rPr lang="en-US" altLang="en-US" sz="2000" dirty="0" smtClean="0"/>
              <a:t>Next class</a:t>
            </a:r>
          </a:p>
          <a:p>
            <a:pPr lvl="1"/>
            <a:r>
              <a:rPr lang="en-US" altLang="en-US" sz="1800" dirty="0" smtClean="0">
                <a:cs typeface="Arial" panose="020B0604020202020204" pitchFamily="34" charset="0"/>
              </a:rPr>
              <a:t>“The Importance of </a:t>
            </a:r>
            <a:r>
              <a:rPr lang="en-US" altLang="en-US" sz="1800" dirty="0" err="1" smtClean="0">
                <a:cs typeface="Arial" panose="020B0604020202020204" pitchFamily="34" charset="0"/>
              </a:rPr>
              <a:t>Prepass</a:t>
            </a:r>
            <a:r>
              <a:rPr lang="en-US" altLang="en-US" sz="1800" dirty="0" smtClean="0">
                <a:cs typeface="Arial" panose="020B0604020202020204" pitchFamily="34" charset="0"/>
              </a:rPr>
              <a:t> Code Scheduling for Superscalar and </a:t>
            </a:r>
            <a:r>
              <a:rPr lang="en-US" altLang="en-US" sz="1800" dirty="0" err="1" smtClean="0">
                <a:cs typeface="Arial" panose="020B0604020202020204" pitchFamily="34" charset="0"/>
              </a:rPr>
              <a:t>Superpipelined</a:t>
            </a:r>
            <a:r>
              <a:rPr lang="en-US" altLang="en-US" sz="1800" dirty="0" smtClean="0">
                <a:cs typeface="Arial" panose="020B0604020202020204" pitchFamily="34" charset="0"/>
              </a:rPr>
              <a:t> Processors,” P. Chang et al., IEEE Transactions on Computers, 1995, pp. 353-370.</a:t>
            </a:r>
            <a:endParaRPr lang="en-US" altLang="en-US" sz="1800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 Edge Latencies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u="sng" dirty="0" smtClean="0"/>
              <a:t>Edge latency</a:t>
            </a:r>
            <a:r>
              <a:rPr lang="en-US" altLang="en-US" dirty="0" smtClean="0"/>
              <a:t> = minimum number of cycles necessary between initiation of the predecessor and successor in order to satisfy the dependence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Register flow dependence, </a:t>
            </a:r>
            <a:r>
              <a:rPr lang="en-US" altLang="en-US" dirty="0" smtClean="0">
                <a:solidFill>
                  <a:srgbClr val="FF0000"/>
                </a:solidFill>
              </a:rPr>
              <a:t>a</a:t>
            </a:r>
            <a:r>
              <a:rPr lang="en-US" altLang="en-US" dirty="0" smtClean="0"/>
              <a:t> = b + c </a:t>
            </a:r>
            <a:r>
              <a:rPr lang="en-US" altLang="en-US" dirty="0" smtClean="0">
                <a:sym typeface="Wingdings" panose="05000000000000000000" pitchFamily="2" charset="2"/>
              </a:rPr>
              <a:t> d = </a:t>
            </a:r>
            <a:r>
              <a:rPr lang="en-US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en-US" altLang="en-US" dirty="0" smtClean="0">
                <a:sym typeface="Wingdings" panose="05000000000000000000" pitchFamily="2" charset="2"/>
              </a:rPr>
              <a:t> + 1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Latency of producer instruction for most processors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Register anti dependence, a = </a:t>
            </a:r>
            <a:r>
              <a:rPr lang="en-US" altLang="en-US" dirty="0" smtClean="0">
                <a:solidFill>
                  <a:srgbClr val="FF0000"/>
                </a:solidFill>
              </a:rPr>
              <a:t>b</a:t>
            </a:r>
            <a:r>
              <a:rPr lang="en-US" altLang="en-US" dirty="0" smtClean="0"/>
              <a:t> + c  </a:t>
            </a:r>
            <a:r>
              <a:rPr lang="en-US" altLang="en-US" dirty="0" smtClean="0">
                <a:sym typeface="Wingdings" panose="05000000000000000000" pitchFamily="2" charset="2"/>
              </a:rPr>
              <a:t>  </a:t>
            </a:r>
            <a:r>
              <a:rPr lang="en-US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b</a:t>
            </a:r>
            <a:r>
              <a:rPr lang="en-US" altLang="en-US" dirty="0" smtClean="0">
                <a:sym typeface="Wingdings" panose="05000000000000000000" pitchFamily="2" charset="2"/>
              </a:rPr>
              <a:t> = d + 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0 cycles for most processors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Register output dependence, </a:t>
            </a:r>
            <a:r>
              <a:rPr lang="en-US" altLang="en-US" dirty="0" smtClean="0">
                <a:solidFill>
                  <a:srgbClr val="FF0000"/>
                </a:solidFill>
              </a:rPr>
              <a:t>a</a:t>
            </a:r>
            <a:r>
              <a:rPr lang="en-US" altLang="en-US" dirty="0" smtClean="0"/>
              <a:t> = b + c </a:t>
            </a:r>
            <a:r>
              <a:rPr lang="en-US" altLang="en-US" dirty="0" smtClean="0">
                <a:sym typeface="Wingdings" panose="05000000000000000000" pitchFamily="2" charset="2"/>
              </a:rPr>
              <a:t> </a:t>
            </a:r>
            <a:r>
              <a:rPr lang="en-US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en-US" altLang="en-US" dirty="0" smtClean="0">
                <a:sym typeface="Wingdings" panose="05000000000000000000" pitchFamily="2" charset="2"/>
              </a:rPr>
              <a:t> = d + 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1 cycle for most processors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Is negative latency possible?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Yes, means successor can start before predecessor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We will only deal with latency &gt;=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 Edge Latencies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Memory dependences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</a:t>
            </a:r>
            <a:r>
              <a:rPr lang="en-US" altLang="en-US" dirty="0" smtClean="0"/>
              <a:t>tore </a:t>
            </a:r>
            <a:r>
              <a:rPr lang="en-US" altLang="en-US" dirty="0" smtClean="0">
                <a:sym typeface="Wingdings" panose="05000000000000000000" pitchFamily="2" charset="2"/>
              </a:rPr>
              <a:t> load (memory flow)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Load  Store (memory anti)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Store  Store (memory output)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All 1 cycle for most processors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Control dependences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branch </a:t>
            </a:r>
            <a:r>
              <a:rPr lang="en-US" altLang="en-US" dirty="0" smtClean="0">
                <a:sym typeface="Wingdings" panose="05000000000000000000" pitchFamily="2" charset="2"/>
              </a:rPr>
              <a:t> b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Instructions inside then/else paths dependent on branch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1 cycle for most processors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branch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Op a must be issued before the branch completes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sym typeface="Wingdings" panose="05000000000000000000" pitchFamily="2" charset="2"/>
              </a:rPr>
              <a:t>0 cycles for most processors </a:t>
            </a:r>
          </a:p>
          <a:p>
            <a:pPr lvl="2">
              <a:lnSpc>
                <a:spcPct val="90000"/>
              </a:lnSpc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– Add Latencies to Dependence Edges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110799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latencies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 smtClean="0"/>
              <a:t>add:    1</a:t>
            </a:r>
          </a:p>
          <a:p>
            <a:r>
              <a:rPr lang="en-US" altLang="en-US" dirty="0" err="1" smtClean="0"/>
              <a:t>cmpp</a:t>
            </a:r>
            <a:r>
              <a:rPr lang="en-US" altLang="en-US" dirty="0" smtClean="0"/>
              <a:t>:    </a:t>
            </a:r>
            <a:r>
              <a:rPr lang="en-US" altLang="en-US" dirty="0"/>
              <a:t>1</a:t>
            </a:r>
          </a:p>
          <a:p>
            <a:r>
              <a:rPr lang="en-US" altLang="en-US" dirty="0" smtClean="0"/>
              <a:t>load</a:t>
            </a:r>
            <a:r>
              <a:rPr lang="en-US" altLang="en-US" dirty="0"/>
              <a:t>:   </a:t>
            </a:r>
            <a:r>
              <a:rPr lang="en-US" altLang="en-US" dirty="0" smtClean="0"/>
              <a:t>2</a:t>
            </a:r>
            <a:endParaRPr lang="en-US" altLang="en-US" dirty="0"/>
          </a:p>
          <a:p>
            <a:r>
              <a:rPr lang="en-US" altLang="en-US" dirty="0"/>
              <a:t>store: </a:t>
            </a:r>
            <a:r>
              <a:rPr lang="en-US" altLang="en-US" dirty="0" smtClean="0"/>
              <a:t>1</a:t>
            </a:r>
            <a:endParaRPr lang="en-US" altLang="en-US" dirty="0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73914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73914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7391400" y="594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7391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7391400" y="647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21" name="Straight Arrow Connector 2"/>
          <p:cNvCxnSpPr>
            <a:cxnSpLocks noChangeShapeType="1"/>
            <a:endCxn id="16" idx="0"/>
          </p:cNvCxnSpPr>
          <p:nvPr/>
        </p:nvCxnSpPr>
        <p:spPr bwMode="auto">
          <a:xfrm>
            <a:off x="7543800" y="38100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8"/>
          <p:cNvCxnSpPr>
            <a:cxnSpLocks noChangeShapeType="1"/>
            <a:stCxn id="16" idx="4"/>
            <a:endCxn id="19" idx="0"/>
          </p:cNvCxnSpPr>
          <p:nvPr/>
        </p:nvCxnSpPr>
        <p:spPr bwMode="auto">
          <a:xfrm>
            <a:off x="7543800" y="44196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10"/>
          <p:cNvCxnSpPr>
            <a:cxnSpLocks noChangeShapeType="1"/>
            <a:stCxn id="18" idx="4"/>
            <a:endCxn id="17" idx="0"/>
          </p:cNvCxnSpPr>
          <p:nvPr/>
        </p:nvCxnSpPr>
        <p:spPr bwMode="auto">
          <a:xfrm>
            <a:off x="7543800" y="5638800"/>
            <a:ext cx="0" cy="3048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Freeform 15"/>
          <p:cNvSpPr>
            <a:spLocks/>
          </p:cNvSpPr>
          <p:nvPr/>
        </p:nvSpPr>
        <p:spPr bwMode="auto">
          <a:xfrm>
            <a:off x="6932613" y="3762375"/>
            <a:ext cx="479425" cy="2768600"/>
          </a:xfrm>
          <a:custGeom>
            <a:avLst/>
            <a:gdLst>
              <a:gd name="T0" fmla="*/ 455141 w 479262"/>
              <a:gd name="T1" fmla="*/ 0 h 2767477"/>
              <a:gd name="T2" fmla="*/ 398477 w 479262"/>
              <a:gd name="T3" fmla="*/ 72859 h 2767477"/>
              <a:gd name="T4" fmla="*/ 374193 w 479262"/>
              <a:gd name="T5" fmla="*/ 105240 h 2767477"/>
              <a:gd name="T6" fmla="*/ 317530 w 479262"/>
              <a:gd name="T7" fmla="*/ 178097 h 2767477"/>
              <a:gd name="T8" fmla="*/ 309435 w 479262"/>
              <a:gd name="T9" fmla="*/ 202383 h 2767477"/>
              <a:gd name="T10" fmla="*/ 277056 w 479262"/>
              <a:gd name="T11" fmla="*/ 250956 h 2767477"/>
              <a:gd name="T12" fmla="*/ 268961 w 479262"/>
              <a:gd name="T13" fmla="*/ 275242 h 2767477"/>
              <a:gd name="T14" fmla="*/ 252771 w 479262"/>
              <a:gd name="T15" fmla="*/ 291432 h 2767477"/>
              <a:gd name="T16" fmla="*/ 236581 w 479262"/>
              <a:gd name="T17" fmla="*/ 315718 h 2767477"/>
              <a:gd name="T18" fmla="*/ 228487 w 479262"/>
              <a:gd name="T19" fmla="*/ 348099 h 2767477"/>
              <a:gd name="T20" fmla="*/ 196108 w 479262"/>
              <a:gd name="T21" fmla="*/ 396671 h 2767477"/>
              <a:gd name="T22" fmla="*/ 171823 w 479262"/>
              <a:gd name="T23" fmla="*/ 445243 h 2767477"/>
              <a:gd name="T24" fmla="*/ 155634 w 479262"/>
              <a:gd name="T25" fmla="*/ 501911 h 2767477"/>
              <a:gd name="T26" fmla="*/ 147539 w 479262"/>
              <a:gd name="T27" fmla="*/ 534292 h 2767477"/>
              <a:gd name="T28" fmla="*/ 131350 w 479262"/>
              <a:gd name="T29" fmla="*/ 566673 h 2767477"/>
              <a:gd name="T30" fmla="*/ 107065 w 479262"/>
              <a:gd name="T31" fmla="*/ 615245 h 2767477"/>
              <a:gd name="T32" fmla="*/ 90876 w 479262"/>
              <a:gd name="T33" fmla="*/ 736675 h 2767477"/>
              <a:gd name="T34" fmla="*/ 74686 w 479262"/>
              <a:gd name="T35" fmla="*/ 760961 h 2767477"/>
              <a:gd name="T36" fmla="*/ 66592 w 479262"/>
              <a:gd name="T37" fmla="*/ 793342 h 2767477"/>
              <a:gd name="T38" fmla="*/ 58497 w 479262"/>
              <a:gd name="T39" fmla="*/ 841913 h 2767477"/>
              <a:gd name="T40" fmla="*/ 42307 w 479262"/>
              <a:gd name="T41" fmla="*/ 890485 h 2767477"/>
              <a:gd name="T42" fmla="*/ 26117 w 479262"/>
              <a:gd name="T43" fmla="*/ 1003820 h 2767477"/>
              <a:gd name="T44" fmla="*/ 9927 w 479262"/>
              <a:gd name="T45" fmla="*/ 1173822 h 2767477"/>
              <a:gd name="T46" fmla="*/ 9927 w 479262"/>
              <a:gd name="T47" fmla="*/ 1651446 h 2767477"/>
              <a:gd name="T48" fmla="*/ 42307 w 479262"/>
              <a:gd name="T49" fmla="*/ 1789066 h 2767477"/>
              <a:gd name="T50" fmla="*/ 74686 w 479262"/>
              <a:gd name="T51" fmla="*/ 1934782 h 2767477"/>
              <a:gd name="T52" fmla="*/ 90876 w 479262"/>
              <a:gd name="T53" fmla="*/ 1975258 h 2767477"/>
              <a:gd name="T54" fmla="*/ 123255 w 479262"/>
              <a:gd name="T55" fmla="*/ 2048116 h 2767477"/>
              <a:gd name="T56" fmla="*/ 139444 w 479262"/>
              <a:gd name="T57" fmla="*/ 2096688 h 2767477"/>
              <a:gd name="T58" fmla="*/ 147539 w 479262"/>
              <a:gd name="T59" fmla="*/ 2120974 h 2767477"/>
              <a:gd name="T60" fmla="*/ 163729 w 479262"/>
              <a:gd name="T61" fmla="*/ 2145260 h 2767477"/>
              <a:gd name="T62" fmla="*/ 188013 w 479262"/>
              <a:gd name="T63" fmla="*/ 2210022 h 2767477"/>
              <a:gd name="T64" fmla="*/ 204202 w 479262"/>
              <a:gd name="T65" fmla="*/ 2242404 h 2767477"/>
              <a:gd name="T66" fmla="*/ 228487 w 479262"/>
              <a:gd name="T67" fmla="*/ 2274785 h 2767477"/>
              <a:gd name="T68" fmla="*/ 244676 w 479262"/>
              <a:gd name="T69" fmla="*/ 2299072 h 2767477"/>
              <a:gd name="T70" fmla="*/ 260866 w 479262"/>
              <a:gd name="T71" fmla="*/ 2363834 h 2767477"/>
              <a:gd name="T72" fmla="*/ 293246 w 479262"/>
              <a:gd name="T73" fmla="*/ 2412406 h 2767477"/>
              <a:gd name="T74" fmla="*/ 325625 w 479262"/>
              <a:gd name="T75" fmla="*/ 2493358 h 2767477"/>
              <a:gd name="T76" fmla="*/ 349909 w 479262"/>
              <a:gd name="T77" fmla="*/ 2533836 h 2767477"/>
              <a:gd name="T78" fmla="*/ 374193 w 479262"/>
              <a:gd name="T79" fmla="*/ 2590503 h 2767477"/>
              <a:gd name="T80" fmla="*/ 414667 w 479262"/>
              <a:gd name="T81" fmla="*/ 2655265 h 2767477"/>
              <a:gd name="T82" fmla="*/ 447046 w 479262"/>
              <a:gd name="T83" fmla="*/ 2703837 h 2767477"/>
              <a:gd name="T84" fmla="*/ 455141 w 479262"/>
              <a:gd name="T85" fmla="*/ 2728123 h 2767477"/>
              <a:gd name="T86" fmla="*/ 471330 w 479262"/>
              <a:gd name="T87" fmla="*/ 2752408 h 2767477"/>
              <a:gd name="T88" fmla="*/ 479425 w 479262"/>
              <a:gd name="T89" fmla="*/ 2768600 h 276747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479262" h="2767477">
                <a:moveTo>
                  <a:pt x="454986" y="0"/>
                </a:moveTo>
                <a:lnTo>
                  <a:pt x="398342" y="72829"/>
                </a:lnTo>
                <a:cubicBezTo>
                  <a:pt x="390119" y="83519"/>
                  <a:pt x="381547" y="93975"/>
                  <a:pt x="374066" y="105197"/>
                </a:cubicBezTo>
                <a:cubicBezTo>
                  <a:pt x="335350" y="163271"/>
                  <a:pt x="355452" y="139995"/>
                  <a:pt x="317422" y="178025"/>
                </a:cubicBezTo>
                <a:cubicBezTo>
                  <a:pt x="314725" y="186117"/>
                  <a:pt x="313472" y="194845"/>
                  <a:pt x="309330" y="202301"/>
                </a:cubicBezTo>
                <a:cubicBezTo>
                  <a:pt x="299884" y="219304"/>
                  <a:pt x="283113" y="232401"/>
                  <a:pt x="276962" y="250854"/>
                </a:cubicBezTo>
                <a:cubicBezTo>
                  <a:pt x="274265" y="258946"/>
                  <a:pt x="273259" y="267816"/>
                  <a:pt x="268870" y="275130"/>
                </a:cubicBezTo>
                <a:cubicBezTo>
                  <a:pt x="264945" y="281672"/>
                  <a:pt x="257451" y="285356"/>
                  <a:pt x="252685" y="291314"/>
                </a:cubicBezTo>
                <a:cubicBezTo>
                  <a:pt x="246609" y="298908"/>
                  <a:pt x="241896" y="307498"/>
                  <a:pt x="236501" y="315590"/>
                </a:cubicBezTo>
                <a:cubicBezTo>
                  <a:pt x="233804" y="326379"/>
                  <a:pt x="233383" y="338011"/>
                  <a:pt x="228409" y="347958"/>
                </a:cubicBezTo>
                <a:cubicBezTo>
                  <a:pt x="219710" y="365355"/>
                  <a:pt x="202192" y="378057"/>
                  <a:pt x="196041" y="396510"/>
                </a:cubicBezTo>
                <a:cubicBezTo>
                  <a:pt x="184874" y="430012"/>
                  <a:pt x="192680" y="413689"/>
                  <a:pt x="171765" y="445062"/>
                </a:cubicBezTo>
                <a:cubicBezTo>
                  <a:pt x="146471" y="546240"/>
                  <a:pt x="178796" y="420454"/>
                  <a:pt x="155581" y="501707"/>
                </a:cubicBezTo>
                <a:cubicBezTo>
                  <a:pt x="152526" y="512400"/>
                  <a:pt x="151394" y="523662"/>
                  <a:pt x="147489" y="534075"/>
                </a:cubicBezTo>
                <a:cubicBezTo>
                  <a:pt x="143253" y="545370"/>
                  <a:pt x="136057" y="555355"/>
                  <a:pt x="131305" y="566443"/>
                </a:cubicBezTo>
                <a:cubicBezTo>
                  <a:pt x="111204" y="613346"/>
                  <a:pt x="138131" y="568342"/>
                  <a:pt x="107029" y="614995"/>
                </a:cubicBezTo>
                <a:cubicBezTo>
                  <a:pt x="105821" y="628278"/>
                  <a:pt x="103217" y="707507"/>
                  <a:pt x="90845" y="736376"/>
                </a:cubicBezTo>
                <a:cubicBezTo>
                  <a:pt x="87014" y="745315"/>
                  <a:pt x="80056" y="752560"/>
                  <a:pt x="74661" y="760652"/>
                </a:cubicBezTo>
                <a:cubicBezTo>
                  <a:pt x="71964" y="771441"/>
                  <a:pt x="68750" y="782115"/>
                  <a:pt x="66569" y="793020"/>
                </a:cubicBezTo>
                <a:cubicBezTo>
                  <a:pt x="63351" y="809109"/>
                  <a:pt x="62456" y="825655"/>
                  <a:pt x="58477" y="841572"/>
                </a:cubicBezTo>
                <a:cubicBezTo>
                  <a:pt x="54339" y="858122"/>
                  <a:pt x="42293" y="890124"/>
                  <a:pt x="42293" y="890124"/>
                </a:cubicBezTo>
                <a:cubicBezTo>
                  <a:pt x="36898" y="927887"/>
                  <a:pt x="29783" y="965444"/>
                  <a:pt x="26108" y="1003413"/>
                </a:cubicBezTo>
                <a:cubicBezTo>
                  <a:pt x="8156" y="1188907"/>
                  <a:pt x="31385" y="1087498"/>
                  <a:pt x="9924" y="1173346"/>
                </a:cubicBezTo>
                <a:cubicBezTo>
                  <a:pt x="-993" y="1380761"/>
                  <a:pt x="-5440" y="1389588"/>
                  <a:pt x="9924" y="1650776"/>
                </a:cubicBezTo>
                <a:cubicBezTo>
                  <a:pt x="18305" y="1793247"/>
                  <a:pt x="22712" y="1690432"/>
                  <a:pt x="42293" y="1788340"/>
                </a:cubicBezTo>
                <a:cubicBezTo>
                  <a:pt x="53633" y="1845041"/>
                  <a:pt x="56541" y="1885677"/>
                  <a:pt x="74661" y="1933997"/>
                </a:cubicBezTo>
                <a:cubicBezTo>
                  <a:pt x="79761" y="1947598"/>
                  <a:pt x="85881" y="1960806"/>
                  <a:pt x="90845" y="1974457"/>
                </a:cubicBezTo>
                <a:cubicBezTo>
                  <a:pt x="113956" y="2038013"/>
                  <a:pt x="95370" y="2005521"/>
                  <a:pt x="123213" y="2047285"/>
                </a:cubicBezTo>
                <a:lnTo>
                  <a:pt x="139397" y="2095838"/>
                </a:lnTo>
                <a:cubicBezTo>
                  <a:pt x="142094" y="2103930"/>
                  <a:pt x="142758" y="2113017"/>
                  <a:pt x="147489" y="2120114"/>
                </a:cubicBezTo>
                <a:cubicBezTo>
                  <a:pt x="152884" y="2128206"/>
                  <a:pt x="159324" y="2135691"/>
                  <a:pt x="163673" y="2144390"/>
                </a:cubicBezTo>
                <a:cubicBezTo>
                  <a:pt x="197202" y="2211448"/>
                  <a:pt x="166939" y="2160102"/>
                  <a:pt x="187949" y="2209126"/>
                </a:cubicBezTo>
                <a:cubicBezTo>
                  <a:pt x="192701" y="2220214"/>
                  <a:pt x="197740" y="2231265"/>
                  <a:pt x="204133" y="2241494"/>
                </a:cubicBezTo>
                <a:cubicBezTo>
                  <a:pt x="211281" y="2252931"/>
                  <a:pt x="220570" y="2262887"/>
                  <a:pt x="228409" y="2273862"/>
                </a:cubicBezTo>
                <a:cubicBezTo>
                  <a:pt x="234062" y="2281776"/>
                  <a:pt x="239198" y="2290047"/>
                  <a:pt x="244593" y="2298139"/>
                </a:cubicBezTo>
                <a:cubicBezTo>
                  <a:pt x="246835" y="2309348"/>
                  <a:pt x="253001" y="2348879"/>
                  <a:pt x="260777" y="2362875"/>
                </a:cubicBezTo>
                <a:cubicBezTo>
                  <a:pt x="270223" y="2379878"/>
                  <a:pt x="286995" y="2392974"/>
                  <a:pt x="293146" y="2411427"/>
                </a:cubicBezTo>
                <a:cubicBezTo>
                  <a:pt x="329983" y="2521938"/>
                  <a:pt x="289794" y="2409001"/>
                  <a:pt x="325514" y="2492347"/>
                </a:cubicBezTo>
                <a:cubicBezTo>
                  <a:pt x="341271" y="2529114"/>
                  <a:pt x="322877" y="2505893"/>
                  <a:pt x="349790" y="2532808"/>
                </a:cubicBezTo>
                <a:cubicBezTo>
                  <a:pt x="371196" y="2618431"/>
                  <a:pt x="342133" y="2517603"/>
                  <a:pt x="374066" y="2589452"/>
                </a:cubicBezTo>
                <a:cubicBezTo>
                  <a:pt x="402448" y="2653312"/>
                  <a:pt x="370855" y="2625074"/>
                  <a:pt x="414526" y="2654188"/>
                </a:cubicBezTo>
                <a:cubicBezTo>
                  <a:pt x="425315" y="2670372"/>
                  <a:pt x="440743" y="2684287"/>
                  <a:pt x="446894" y="2702740"/>
                </a:cubicBezTo>
                <a:cubicBezTo>
                  <a:pt x="449591" y="2710832"/>
                  <a:pt x="451171" y="2719387"/>
                  <a:pt x="454986" y="2727016"/>
                </a:cubicBezTo>
                <a:cubicBezTo>
                  <a:pt x="459335" y="2735715"/>
                  <a:pt x="466166" y="2742953"/>
                  <a:pt x="471170" y="2751292"/>
                </a:cubicBezTo>
                <a:cubicBezTo>
                  <a:pt x="474273" y="2756464"/>
                  <a:pt x="476565" y="2762082"/>
                  <a:pt x="479262" y="2767477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16"/>
          <p:cNvSpPr>
            <a:spLocks/>
          </p:cNvSpPr>
          <p:nvPr/>
        </p:nvSpPr>
        <p:spPr bwMode="auto">
          <a:xfrm>
            <a:off x="7639050" y="4410075"/>
            <a:ext cx="469900" cy="2136775"/>
          </a:xfrm>
          <a:custGeom>
            <a:avLst/>
            <a:gdLst>
              <a:gd name="T0" fmla="*/ 0 w 469338"/>
              <a:gd name="T1" fmla="*/ 0 h 2136329"/>
              <a:gd name="T2" fmla="*/ 24306 w 469338"/>
              <a:gd name="T3" fmla="*/ 40468 h 2136329"/>
              <a:gd name="T4" fmla="*/ 40509 w 469338"/>
              <a:gd name="T5" fmla="*/ 56657 h 2136329"/>
              <a:gd name="T6" fmla="*/ 56713 w 469338"/>
              <a:gd name="T7" fmla="*/ 97125 h 2136329"/>
              <a:gd name="T8" fmla="*/ 81018 w 469338"/>
              <a:gd name="T9" fmla="*/ 129500 h 2136329"/>
              <a:gd name="T10" fmla="*/ 113425 w 469338"/>
              <a:gd name="T11" fmla="*/ 178062 h 2136329"/>
              <a:gd name="T12" fmla="*/ 153933 w 469338"/>
              <a:gd name="T13" fmla="*/ 234718 h 2136329"/>
              <a:gd name="T14" fmla="*/ 194442 w 469338"/>
              <a:gd name="T15" fmla="*/ 307562 h 2136329"/>
              <a:gd name="T16" fmla="*/ 210645 w 469338"/>
              <a:gd name="T17" fmla="*/ 331843 h 2136329"/>
              <a:gd name="T18" fmla="*/ 267358 w 469338"/>
              <a:gd name="T19" fmla="*/ 396593 h 2136329"/>
              <a:gd name="T20" fmla="*/ 291663 w 469338"/>
              <a:gd name="T21" fmla="*/ 453249 h 2136329"/>
              <a:gd name="T22" fmla="*/ 315968 w 469338"/>
              <a:gd name="T23" fmla="*/ 485623 h 2136329"/>
              <a:gd name="T24" fmla="*/ 332171 w 469338"/>
              <a:gd name="T25" fmla="*/ 526093 h 2136329"/>
              <a:gd name="T26" fmla="*/ 348375 w 469338"/>
              <a:gd name="T27" fmla="*/ 550374 h 2136329"/>
              <a:gd name="T28" fmla="*/ 380781 w 469338"/>
              <a:gd name="T29" fmla="*/ 615123 h 2136329"/>
              <a:gd name="T30" fmla="*/ 388883 w 469338"/>
              <a:gd name="T31" fmla="*/ 639404 h 2136329"/>
              <a:gd name="T32" fmla="*/ 421290 w 469338"/>
              <a:gd name="T33" fmla="*/ 687967 h 2136329"/>
              <a:gd name="T34" fmla="*/ 445595 w 469338"/>
              <a:gd name="T35" fmla="*/ 744623 h 2136329"/>
              <a:gd name="T36" fmla="*/ 453697 w 469338"/>
              <a:gd name="T37" fmla="*/ 801279 h 2136329"/>
              <a:gd name="T38" fmla="*/ 461798 w 469338"/>
              <a:gd name="T39" fmla="*/ 849841 h 2136329"/>
              <a:gd name="T40" fmla="*/ 469900 w 469338"/>
              <a:gd name="T41" fmla="*/ 995529 h 2136329"/>
              <a:gd name="T42" fmla="*/ 461798 w 469338"/>
              <a:gd name="T43" fmla="*/ 1100747 h 2136329"/>
              <a:gd name="T44" fmla="*/ 453697 w 469338"/>
              <a:gd name="T45" fmla="*/ 1125028 h 2136329"/>
              <a:gd name="T46" fmla="*/ 437493 w 469338"/>
              <a:gd name="T47" fmla="*/ 1214059 h 2136329"/>
              <a:gd name="T48" fmla="*/ 429392 w 469338"/>
              <a:gd name="T49" fmla="*/ 1286903 h 2136329"/>
              <a:gd name="T50" fmla="*/ 405086 w 469338"/>
              <a:gd name="T51" fmla="*/ 1408308 h 2136329"/>
              <a:gd name="T52" fmla="*/ 380781 w 469338"/>
              <a:gd name="T53" fmla="*/ 1513527 h 2136329"/>
              <a:gd name="T54" fmla="*/ 372680 w 469338"/>
              <a:gd name="T55" fmla="*/ 1545902 h 2136329"/>
              <a:gd name="T56" fmla="*/ 356476 w 469338"/>
              <a:gd name="T57" fmla="*/ 1570183 h 2136329"/>
              <a:gd name="T58" fmla="*/ 324070 w 469338"/>
              <a:gd name="T59" fmla="*/ 1634932 h 2136329"/>
              <a:gd name="T60" fmla="*/ 315968 w 469338"/>
              <a:gd name="T61" fmla="*/ 1667308 h 2136329"/>
              <a:gd name="T62" fmla="*/ 307866 w 469338"/>
              <a:gd name="T63" fmla="*/ 1707776 h 2136329"/>
              <a:gd name="T64" fmla="*/ 275459 w 469338"/>
              <a:gd name="T65" fmla="*/ 1772526 h 2136329"/>
              <a:gd name="T66" fmla="*/ 251154 w 469338"/>
              <a:gd name="T67" fmla="*/ 1804901 h 2136329"/>
              <a:gd name="T68" fmla="*/ 234950 w 469338"/>
              <a:gd name="T69" fmla="*/ 1821088 h 2136329"/>
              <a:gd name="T70" fmla="*/ 218747 w 469338"/>
              <a:gd name="T71" fmla="*/ 1845369 h 2136329"/>
              <a:gd name="T72" fmla="*/ 194442 w 469338"/>
              <a:gd name="T73" fmla="*/ 1910120 h 2136329"/>
              <a:gd name="T74" fmla="*/ 162035 w 469338"/>
              <a:gd name="T75" fmla="*/ 1958682 h 2136329"/>
              <a:gd name="T76" fmla="*/ 137730 w 469338"/>
              <a:gd name="T77" fmla="*/ 1974869 h 2136329"/>
              <a:gd name="T78" fmla="*/ 105323 w 469338"/>
              <a:gd name="T79" fmla="*/ 2031525 h 2136329"/>
              <a:gd name="T80" fmla="*/ 64815 w 469338"/>
              <a:gd name="T81" fmla="*/ 2080087 h 2136329"/>
              <a:gd name="T82" fmla="*/ 16203 w 469338"/>
              <a:gd name="T83" fmla="*/ 2096275 h 2136329"/>
              <a:gd name="T84" fmla="*/ 0 w 469338"/>
              <a:gd name="T85" fmla="*/ 2136744 h 213632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469338" h="2136329">
                <a:moveTo>
                  <a:pt x="0" y="0"/>
                </a:moveTo>
                <a:cubicBezTo>
                  <a:pt x="8092" y="13487"/>
                  <a:pt x="15135" y="27661"/>
                  <a:pt x="24277" y="40460"/>
                </a:cubicBezTo>
                <a:cubicBezTo>
                  <a:pt x="28712" y="46668"/>
                  <a:pt x="36676" y="50021"/>
                  <a:pt x="40461" y="56645"/>
                </a:cubicBezTo>
                <a:cubicBezTo>
                  <a:pt x="47668" y="69257"/>
                  <a:pt x="49591" y="84407"/>
                  <a:pt x="56645" y="97105"/>
                </a:cubicBezTo>
                <a:cubicBezTo>
                  <a:pt x="63195" y="108894"/>
                  <a:pt x="73187" y="118424"/>
                  <a:pt x="80921" y="129473"/>
                </a:cubicBezTo>
                <a:cubicBezTo>
                  <a:pt x="92075" y="145408"/>
                  <a:pt x="103282" y="161346"/>
                  <a:pt x="113289" y="178025"/>
                </a:cubicBezTo>
                <a:cubicBezTo>
                  <a:pt x="145242" y="231280"/>
                  <a:pt x="110839" y="191759"/>
                  <a:pt x="153749" y="234669"/>
                </a:cubicBezTo>
                <a:cubicBezTo>
                  <a:pt x="167992" y="277398"/>
                  <a:pt x="157110" y="251849"/>
                  <a:pt x="194209" y="307498"/>
                </a:cubicBezTo>
                <a:cubicBezTo>
                  <a:pt x="199604" y="315590"/>
                  <a:pt x="203516" y="324897"/>
                  <a:pt x="210393" y="331774"/>
                </a:cubicBezTo>
                <a:cubicBezTo>
                  <a:pt x="231487" y="352868"/>
                  <a:pt x="253656" y="369745"/>
                  <a:pt x="267038" y="396510"/>
                </a:cubicBezTo>
                <a:cubicBezTo>
                  <a:pt x="294570" y="451574"/>
                  <a:pt x="249218" y="385800"/>
                  <a:pt x="291314" y="453154"/>
                </a:cubicBezTo>
                <a:cubicBezTo>
                  <a:pt x="298462" y="464591"/>
                  <a:pt x="309040" y="473732"/>
                  <a:pt x="315590" y="485522"/>
                </a:cubicBezTo>
                <a:cubicBezTo>
                  <a:pt x="322644" y="498220"/>
                  <a:pt x="325278" y="512991"/>
                  <a:pt x="331774" y="525983"/>
                </a:cubicBezTo>
                <a:cubicBezTo>
                  <a:pt x="336123" y="534682"/>
                  <a:pt x="343301" y="541721"/>
                  <a:pt x="347958" y="550259"/>
                </a:cubicBezTo>
                <a:cubicBezTo>
                  <a:pt x="359511" y="571439"/>
                  <a:pt x="372697" y="592107"/>
                  <a:pt x="380326" y="614995"/>
                </a:cubicBezTo>
                <a:cubicBezTo>
                  <a:pt x="383023" y="623087"/>
                  <a:pt x="384276" y="631815"/>
                  <a:pt x="388418" y="639271"/>
                </a:cubicBezTo>
                <a:cubicBezTo>
                  <a:pt x="397864" y="656274"/>
                  <a:pt x="412087" y="670426"/>
                  <a:pt x="420786" y="687823"/>
                </a:cubicBezTo>
                <a:cubicBezTo>
                  <a:pt x="440785" y="727820"/>
                  <a:pt x="433156" y="708747"/>
                  <a:pt x="445062" y="744468"/>
                </a:cubicBezTo>
                <a:cubicBezTo>
                  <a:pt x="447759" y="763349"/>
                  <a:pt x="450254" y="782261"/>
                  <a:pt x="453154" y="801112"/>
                </a:cubicBezTo>
                <a:cubicBezTo>
                  <a:pt x="455649" y="817328"/>
                  <a:pt x="459883" y="833313"/>
                  <a:pt x="461246" y="849664"/>
                </a:cubicBezTo>
                <a:cubicBezTo>
                  <a:pt x="465284" y="898123"/>
                  <a:pt x="466641" y="946769"/>
                  <a:pt x="469338" y="995321"/>
                </a:cubicBezTo>
                <a:cubicBezTo>
                  <a:pt x="466641" y="1030386"/>
                  <a:pt x="465608" y="1065620"/>
                  <a:pt x="461246" y="1100517"/>
                </a:cubicBezTo>
                <a:cubicBezTo>
                  <a:pt x="460188" y="1108981"/>
                  <a:pt x="454680" y="1116401"/>
                  <a:pt x="453154" y="1124793"/>
                </a:cubicBezTo>
                <a:cubicBezTo>
                  <a:pt x="434854" y="1225446"/>
                  <a:pt x="455528" y="1158130"/>
                  <a:pt x="436970" y="1213806"/>
                </a:cubicBezTo>
                <a:cubicBezTo>
                  <a:pt x="434273" y="1238082"/>
                  <a:pt x="431194" y="1262319"/>
                  <a:pt x="428878" y="1286634"/>
                </a:cubicBezTo>
                <a:cubicBezTo>
                  <a:pt x="418495" y="1395655"/>
                  <a:pt x="439247" y="1356047"/>
                  <a:pt x="404602" y="1408014"/>
                </a:cubicBezTo>
                <a:cubicBezTo>
                  <a:pt x="391840" y="1497353"/>
                  <a:pt x="404561" y="1432427"/>
                  <a:pt x="380326" y="1513211"/>
                </a:cubicBezTo>
                <a:cubicBezTo>
                  <a:pt x="377130" y="1523863"/>
                  <a:pt x="376615" y="1535357"/>
                  <a:pt x="372234" y="1545579"/>
                </a:cubicBezTo>
                <a:cubicBezTo>
                  <a:pt x="368403" y="1554518"/>
                  <a:pt x="360707" y="1561317"/>
                  <a:pt x="356050" y="1569855"/>
                </a:cubicBezTo>
                <a:cubicBezTo>
                  <a:pt x="344497" y="1591035"/>
                  <a:pt x="323682" y="1634591"/>
                  <a:pt x="323682" y="1634591"/>
                </a:cubicBezTo>
                <a:cubicBezTo>
                  <a:pt x="320985" y="1645381"/>
                  <a:pt x="318003" y="1656103"/>
                  <a:pt x="315590" y="1666960"/>
                </a:cubicBezTo>
                <a:cubicBezTo>
                  <a:pt x="312606" y="1680386"/>
                  <a:pt x="312435" y="1694583"/>
                  <a:pt x="307498" y="1707420"/>
                </a:cubicBezTo>
                <a:cubicBezTo>
                  <a:pt x="298837" y="1729938"/>
                  <a:pt x="289605" y="1752855"/>
                  <a:pt x="275130" y="1772156"/>
                </a:cubicBezTo>
                <a:cubicBezTo>
                  <a:pt x="267038" y="1782945"/>
                  <a:pt x="259488" y="1794163"/>
                  <a:pt x="250854" y="1804524"/>
                </a:cubicBezTo>
                <a:cubicBezTo>
                  <a:pt x="245970" y="1810385"/>
                  <a:pt x="239435" y="1814750"/>
                  <a:pt x="234669" y="1820708"/>
                </a:cubicBezTo>
                <a:cubicBezTo>
                  <a:pt x="228593" y="1828302"/>
                  <a:pt x="223880" y="1836892"/>
                  <a:pt x="218485" y="1844984"/>
                </a:cubicBezTo>
                <a:cubicBezTo>
                  <a:pt x="210254" y="1877909"/>
                  <a:pt x="212344" y="1879495"/>
                  <a:pt x="194209" y="1909721"/>
                </a:cubicBezTo>
                <a:cubicBezTo>
                  <a:pt x="184202" y="1926400"/>
                  <a:pt x="178025" y="1947484"/>
                  <a:pt x="161841" y="1958273"/>
                </a:cubicBezTo>
                <a:lnTo>
                  <a:pt x="137565" y="1974457"/>
                </a:lnTo>
                <a:cubicBezTo>
                  <a:pt x="124434" y="2013851"/>
                  <a:pt x="135816" y="1988235"/>
                  <a:pt x="105197" y="2031101"/>
                </a:cubicBezTo>
                <a:cubicBezTo>
                  <a:pt x="93931" y="2046873"/>
                  <a:pt x="82633" y="2069711"/>
                  <a:pt x="64737" y="2079653"/>
                </a:cubicBezTo>
                <a:cubicBezTo>
                  <a:pt x="49824" y="2087938"/>
                  <a:pt x="16184" y="2095837"/>
                  <a:pt x="16184" y="2095837"/>
                </a:cubicBezTo>
                <a:cubicBezTo>
                  <a:pt x="7563" y="2138943"/>
                  <a:pt x="21846" y="2136298"/>
                  <a:pt x="0" y="213629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7"/>
          <p:cNvSpPr>
            <a:spLocks/>
          </p:cNvSpPr>
          <p:nvPr/>
        </p:nvSpPr>
        <p:spPr bwMode="auto">
          <a:xfrm>
            <a:off x="7670800" y="3738563"/>
            <a:ext cx="96838" cy="444500"/>
          </a:xfrm>
          <a:custGeom>
            <a:avLst/>
            <a:gdLst>
              <a:gd name="T0" fmla="*/ 8070 w 97104"/>
              <a:gd name="T1" fmla="*/ 0 h 445062"/>
              <a:gd name="T2" fmla="*/ 56489 w 97104"/>
              <a:gd name="T3" fmla="*/ 8082 h 445062"/>
              <a:gd name="T4" fmla="*/ 72629 w 97104"/>
              <a:gd name="T5" fmla="*/ 32327 h 445062"/>
              <a:gd name="T6" fmla="*/ 96838 w 97104"/>
              <a:gd name="T7" fmla="*/ 113146 h 445062"/>
              <a:gd name="T8" fmla="*/ 88768 w 97104"/>
              <a:gd name="T9" fmla="*/ 282864 h 445062"/>
              <a:gd name="T10" fmla="*/ 80698 w 97104"/>
              <a:gd name="T11" fmla="*/ 307110 h 445062"/>
              <a:gd name="T12" fmla="*/ 56489 w 97104"/>
              <a:gd name="T13" fmla="*/ 371764 h 445062"/>
              <a:gd name="T14" fmla="*/ 48419 w 97104"/>
              <a:gd name="T15" fmla="*/ 396009 h 445062"/>
              <a:gd name="T16" fmla="*/ 32279 w 97104"/>
              <a:gd name="T17" fmla="*/ 420255 h 445062"/>
              <a:gd name="T18" fmla="*/ 0 w 97104"/>
              <a:gd name="T19" fmla="*/ 444500 h 44506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7104" h="445062">
                <a:moveTo>
                  <a:pt x="8092" y="0"/>
                </a:moveTo>
                <a:cubicBezTo>
                  <a:pt x="24276" y="2697"/>
                  <a:pt x="41969" y="754"/>
                  <a:pt x="56644" y="8092"/>
                </a:cubicBezTo>
                <a:cubicBezTo>
                  <a:pt x="65343" y="12441"/>
                  <a:pt x="68878" y="23481"/>
                  <a:pt x="72828" y="32368"/>
                </a:cubicBezTo>
                <a:cubicBezTo>
                  <a:pt x="84085" y="57697"/>
                  <a:pt x="90379" y="86389"/>
                  <a:pt x="97104" y="113289"/>
                </a:cubicBezTo>
                <a:cubicBezTo>
                  <a:pt x="94407" y="169933"/>
                  <a:pt x="93721" y="226709"/>
                  <a:pt x="89012" y="283222"/>
                </a:cubicBezTo>
                <a:cubicBezTo>
                  <a:pt x="88304" y="291722"/>
                  <a:pt x="83263" y="299296"/>
                  <a:pt x="80920" y="307498"/>
                </a:cubicBezTo>
                <a:cubicBezTo>
                  <a:pt x="59607" y="382093"/>
                  <a:pt x="88968" y="296811"/>
                  <a:pt x="56644" y="372234"/>
                </a:cubicBezTo>
                <a:cubicBezTo>
                  <a:pt x="53284" y="380074"/>
                  <a:pt x="52367" y="388881"/>
                  <a:pt x="48552" y="396510"/>
                </a:cubicBezTo>
                <a:cubicBezTo>
                  <a:pt x="44203" y="405209"/>
                  <a:pt x="39962" y="414711"/>
                  <a:pt x="32368" y="420786"/>
                </a:cubicBezTo>
                <a:cubicBezTo>
                  <a:pt x="-9296" y="454117"/>
                  <a:pt x="20156" y="404751"/>
                  <a:pt x="0" y="44506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Box 19"/>
          <p:cNvSpPr txBox="1">
            <a:spLocks noChangeArrowheads="1"/>
          </p:cNvSpPr>
          <p:nvPr/>
        </p:nvSpPr>
        <p:spPr bwMode="auto">
          <a:xfrm>
            <a:off x="7221538" y="3776663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28" name="TextBox 30"/>
          <p:cNvSpPr txBox="1">
            <a:spLocks noChangeArrowheads="1"/>
          </p:cNvSpPr>
          <p:nvPr/>
        </p:nvSpPr>
        <p:spPr bwMode="auto">
          <a:xfrm>
            <a:off x="6651625" y="4267200"/>
            <a:ext cx="322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29" name="TextBox 31"/>
          <p:cNvSpPr txBox="1">
            <a:spLocks noChangeArrowheads="1"/>
          </p:cNvSpPr>
          <p:nvPr/>
        </p:nvSpPr>
        <p:spPr bwMode="auto">
          <a:xfrm>
            <a:off x="7178675" y="4433888"/>
            <a:ext cx="3222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30" name="TextBox 32"/>
          <p:cNvSpPr txBox="1">
            <a:spLocks noChangeArrowheads="1"/>
          </p:cNvSpPr>
          <p:nvPr/>
        </p:nvSpPr>
        <p:spPr bwMode="auto">
          <a:xfrm>
            <a:off x="8108950" y="5486400"/>
            <a:ext cx="322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31" name="TextBox 33"/>
          <p:cNvSpPr txBox="1">
            <a:spLocks noChangeArrowheads="1"/>
          </p:cNvSpPr>
          <p:nvPr/>
        </p:nvSpPr>
        <p:spPr bwMode="auto">
          <a:xfrm>
            <a:off x="7510463" y="5605463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7029450" y="4329113"/>
            <a:ext cx="390525" cy="1117600"/>
          </a:xfrm>
          <a:custGeom>
            <a:avLst/>
            <a:gdLst>
              <a:gd name="T0" fmla="*/ 366253 w 390593"/>
              <a:gd name="T1" fmla="*/ 0 h 1116701"/>
              <a:gd name="T2" fmla="*/ 341981 w 390593"/>
              <a:gd name="T3" fmla="*/ 40493 h 1116701"/>
              <a:gd name="T4" fmla="*/ 325800 w 390593"/>
              <a:gd name="T5" fmla="*/ 64788 h 1116701"/>
              <a:gd name="T6" fmla="*/ 244894 w 390593"/>
              <a:gd name="T7" fmla="*/ 113379 h 1116701"/>
              <a:gd name="T8" fmla="*/ 155897 w 390593"/>
              <a:gd name="T9" fmla="*/ 202464 h 1116701"/>
              <a:gd name="T10" fmla="*/ 131625 w 390593"/>
              <a:gd name="T11" fmla="*/ 226759 h 1116701"/>
              <a:gd name="T12" fmla="*/ 99263 w 390593"/>
              <a:gd name="T13" fmla="*/ 275350 h 1116701"/>
              <a:gd name="T14" fmla="*/ 83082 w 390593"/>
              <a:gd name="T15" fmla="*/ 299646 h 1116701"/>
              <a:gd name="T16" fmla="*/ 50719 w 390593"/>
              <a:gd name="T17" fmla="*/ 356336 h 1116701"/>
              <a:gd name="T18" fmla="*/ 42629 w 390593"/>
              <a:gd name="T19" fmla="*/ 380632 h 1116701"/>
              <a:gd name="T20" fmla="*/ 26447 w 390593"/>
              <a:gd name="T21" fmla="*/ 404928 h 1116701"/>
              <a:gd name="T22" fmla="*/ 18357 w 390593"/>
              <a:gd name="T23" fmla="*/ 461617 h 1116701"/>
              <a:gd name="T24" fmla="*/ 10266 w 390593"/>
              <a:gd name="T25" fmla="*/ 485913 h 1116701"/>
              <a:gd name="T26" fmla="*/ 10266 w 390593"/>
              <a:gd name="T27" fmla="*/ 761263 h 1116701"/>
              <a:gd name="T28" fmla="*/ 18357 w 390593"/>
              <a:gd name="T29" fmla="*/ 785559 h 1116701"/>
              <a:gd name="T30" fmla="*/ 34538 w 390593"/>
              <a:gd name="T31" fmla="*/ 842250 h 1116701"/>
              <a:gd name="T32" fmla="*/ 66900 w 390593"/>
              <a:gd name="T33" fmla="*/ 890841 h 1116701"/>
              <a:gd name="T34" fmla="*/ 74991 w 390593"/>
              <a:gd name="T35" fmla="*/ 915136 h 1116701"/>
              <a:gd name="T36" fmla="*/ 83082 w 390593"/>
              <a:gd name="T37" fmla="*/ 947530 h 1116701"/>
              <a:gd name="T38" fmla="*/ 99263 w 390593"/>
              <a:gd name="T39" fmla="*/ 971826 h 1116701"/>
              <a:gd name="T40" fmla="*/ 147806 w 390593"/>
              <a:gd name="T41" fmla="*/ 988023 h 1116701"/>
              <a:gd name="T42" fmla="*/ 172079 w 390593"/>
              <a:gd name="T43" fmla="*/ 996121 h 1116701"/>
              <a:gd name="T44" fmla="*/ 252985 w 390593"/>
              <a:gd name="T45" fmla="*/ 1044713 h 1116701"/>
              <a:gd name="T46" fmla="*/ 285347 w 390593"/>
              <a:gd name="T47" fmla="*/ 1052812 h 1116701"/>
              <a:gd name="T48" fmla="*/ 333891 w 390593"/>
              <a:gd name="T49" fmla="*/ 1085206 h 1116701"/>
              <a:gd name="T50" fmla="*/ 390525 w 390593"/>
              <a:gd name="T51" fmla="*/ 1101403 h 1116701"/>
              <a:gd name="T52" fmla="*/ 366253 w 390593"/>
              <a:gd name="T53" fmla="*/ 1117600 h 111670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390593" h="1116701">
                <a:moveTo>
                  <a:pt x="366317" y="0"/>
                </a:moveTo>
                <a:cubicBezTo>
                  <a:pt x="358225" y="13487"/>
                  <a:pt x="350377" y="27123"/>
                  <a:pt x="342041" y="40460"/>
                </a:cubicBezTo>
                <a:cubicBezTo>
                  <a:pt x="336887" y="48707"/>
                  <a:pt x="333328" y="58510"/>
                  <a:pt x="325857" y="64736"/>
                </a:cubicBezTo>
                <a:cubicBezTo>
                  <a:pt x="249241" y="128583"/>
                  <a:pt x="346821" y="11401"/>
                  <a:pt x="244937" y="113288"/>
                </a:cubicBezTo>
                <a:lnTo>
                  <a:pt x="155924" y="202301"/>
                </a:lnTo>
                <a:cubicBezTo>
                  <a:pt x="147832" y="210393"/>
                  <a:pt x="137996" y="217055"/>
                  <a:pt x="131648" y="226577"/>
                </a:cubicBezTo>
                <a:lnTo>
                  <a:pt x="99280" y="275129"/>
                </a:lnTo>
                <a:cubicBezTo>
                  <a:pt x="93885" y="283221"/>
                  <a:pt x="87445" y="290706"/>
                  <a:pt x="83096" y="299405"/>
                </a:cubicBezTo>
                <a:cubicBezTo>
                  <a:pt x="62563" y="340472"/>
                  <a:pt x="73603" y="321736"/>
                  <a:pt x="50728" y="356049"/>
                </a:cubicBezTo>
                <a:cubicBezTo>
                  <a:pt x="48031" y="364141"/>
                  <a:pt x="46451" y="372696"/>
                  <a:pt x="42636" y="380326"/>
                </a:cubicBezTo>
                <a:cubicBezTo>
                  <a:pt x="38287" y="389025"/>
                  <a:pt x="29247" y="395287"/>
                  <a:pt x="26452" y="404602"/>
                </a:cubicBezTo>
                <a:cubicBezTo>
                  <a:pt x="20971" y="422871"/>
                  <a:pt x="22101" y="442543"/>
                  <a:pt x="18360" y="461246"/>
                </a:cubicBezTo>
                <a:cubicBezTo>
                  <a:pt x="16687" y="469610"/>
                  <a:pt x="12965" y="477430"/>
                  <a:pt x="10268" y="485522"/>
                </a:cubicBezTo>
                <a:cubicBezTo>
                  <a:pt x="-3707" y="611298"/>
                  <a:pt x="-3137" y="572977"/>
                  <a:pt x="10268" y="760651"/>
                </a:cubicBezTo>
                <a:cubicBezTo>
                  <a:pt x="10876" y="769159"/>
                  <a:pt x="16017" y="776725"/>
                  <a:pt x="18360" y="784927"/>
                </a:cubicBezTo>
                <a:cubicBezTo>
                  <a:pt x="20825" y="793555"/>
                  <a:pt x="28837" y="831300"/>
                  <a:pt x="34544" y="841572"/>
                </a:cubicBezTo>
                <a:cubicBezTo>
                  <a:pt x="43990" y="858575"/>
                  <a:pt x="60761" y="871671"/>
                  <a:pt x="66912" y="890124"/>
                </a:cubicBezTo>
                <a:cubicBezTo>
                  <a:pt x="69609" y="898216"/>
                  <a:pt x="72661" y="906198"/>
                  <a:pt x="75004" y="914400"/>
                </a:cubicBezTo>
                <a:cubicBezTo>
                  <a:pt x="78059" y="925093"/>
                  <a:pt x="78715" y="936546"/>
                  <a:pt x="83096" y="946768"/>
                </a:cubicBezTo>
                <a:cubicBezTo>
                  <a:pt x="86927" y="955707"/>
                  <a:pt x="91033" y="965890"/>
                  <a:pt x="99280" y="971044"/>
                </a:cubicBezTo>
                <a:cubicBezTo>
                  <a:pt x="113746" y="980085"/>
                  <a:pt x="131648" y="981833"/>
                  <a:pt x="147832" y="987228"/>
                </a:cubicBezTo>
                <a:lnTo>
                  <a:pt x="172109" y="995320"/>
                </a:lnTo>
                <a:cubicBezTo>
                  <a:pt x="196302" y="1011449"/>
                  <a:pt x="224596" y="1033210"/>
                  <a:pt x="253029" y="1043873"/>
                </a:cubicBezTo>
                <a:cubicBezTo>
                  <a:pt x="263442" y="1047778"/>
                  <a:pt x="274608" y="1049268"/>
                  <a:pt x="285397" y="1051965"/>
                </a:cubicBezTo>
                <a:cubicBezTo>
                  <a:pt x="301581" y="1062754"/>
                  <a:pt x="315079" y="1079616"/>
                  <a:pt x="333949" y="1084333"/>
                </a:cubicBezTo>
                <a:cubicBezTo>
                  <a:pt x="374592" y="1094494"/>
                  <a:pt x="355766" y="1088908"/>
                  <a:pt x="390593" y="1100517"/>
                </a:cubicBezTo>
                <a:cubicBezTo>
                  <a:pt x="363758" y="1109462"/>
                  <a:pt x="366317" y="1100079"/>
                  <a:pt x="366317" y="1116701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Box 35"/>
          <p:cNvSpPr txBox="1">
            <a:spLocks noChangeArrowheads="1"/>
          </p:cNvSpPr>
          <p:nvPr/>
        </p:nvSpPr>
        <p:spPr bwMode="auto">
          <a:xfrm>
            <a:off x="7032625" y="4927600"/>
            <a:ext cx="3238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rf</a:t>
            </a:r>
          </a:p>
        </p:txBody>
      </p:sp>
      <p:sp>
        <p:nvSpPr>
          <p:cNvPr id="34" name="TextBox 36"/>
          <p:cNvSpPr txBox="1">
            <a:spLocks noChangeArrowheads="1"/>
          </p:cNvSpPr>
          <p:nvPr/>
        </p:nvSpPr>
        <p:spPr bwMode="auto">
          <a:xfrm>
            <a:off x="7724775" y="3751263"/>
            <a:ext cx="346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ra</a:t>
            </a:r>
          </a:p>
        </p:txBody>
      </p:sp>
      <p:sp>
        <p:nvSpPr>
          <p:cNvPr id="35" name="Freeform 22"/>
          <p:cNvSpPr>
            <a:spLocks/>
          </p:cNvSpPr>
          <p:nvPr/>
        </p:nvSpPr>
        <p:spPr bwMode="auto">
          <a:xfrm>
            <a:off x="7670800" y="3600450"/>
            <a:ext cx="587375" cy="1246188"/>
          </a:xfrm>
          <a:custGeom>
            <a:avLst/>
            <a:gdLst>
              <a:gd name="T0" fmla="*/ 16178 w 587597"/>
              <a:gd name="T1" fmla="*/ 0 h 1246238"/>
              <a:gd name="T2" fmla="*/ 88978 w 587597"/>
              <a:gd name="T3" fmla="*/ 40458 h 1246238"/>
              <a:gd name="T4" fmla="*/ 129423 w 587597"/>
              <a:gd name="T5" fmla="*/ 56642 h 1246238"/>
              <a:gd name="T6" fmla="*/ 169868 w 587597"/>
              <a:gd name="T7" fmla="*/ 80917 h 1246238"/>
              <a:gd name="T8" fmla="*/ 202224 w 587597"/>
              <a:gd name="T9" fmla="*/ 97100 h 1246238"/>
              <a:gd name="T10" fmla="*/ 218402 w 587597"/>
              <a:gd name="T11" fmla="*/ 113283 h 1246238"/>
              <a:gd name="T12" fmla="*/ 242669 w 587597"/>
              <a:gd name="T13" fmla="*/ 129467 h 1246238"/>
              <a:gd name="T14" fmla="*/ 258847 w 587597"/>
              <a:gd name="T15" fmla="*/ 153742 h 1246238"/>
              <a:gd name="T16" fmla="*/ 299292 w 587597"/>
              <a:gd name="T17" fmla="*/ 186110 h 1246238"/>
              <a:gd name="T18" fmla="*/ 323559 w 587597"/>
              <a:gd name="T19" fmla="*/ 218476 h 1246238"/>
              <a:gd name="T20" fmla="*/ 412537 w 587597"/>
              <a:gd name="T21" fmla="*/ 267026 h 1246238"/>
              <a:gd name="T22" fmla="*/ 452983 w 587597"/>
              <a:gd name="T23" fmla="*/ 339851 h 1246238"/>
              <a:gd name="T24" fmla="*/ 485339 w 587597"/>
              <a:gd name="T25" fmla="*/ 364126 h 1246238"/>
              <a:gd name="T26" fmla="*/ 525783 w 587597"/>
              <a:gd name="T27" fmla="*/ 445044 h 1246238"/>
              <a:gd name="T28" fmla="*/ 558139 w 587597"/>
              <a:gd name="T29" fmla="*/ 517869 h 1246238"/>
              <a:gd name="T30" fmla="*/ 574317 w 587597"/>
              <a:gd name="T31" fmla="*/ 542144 h 1246238"/>
              <a:gd name="T32" fmla="*/ 574317 w 587597"/>
              <a:gd name="T33" fmla="*/ 728254 h 1246238"/>
              <a:gd name="T34" fmla="*/ 558139 w 587597"/>
              <a:gd name="T35" fmla="*/ 784896 h 1246238"/>
              <a:gd name="T36" fmla="*/ 533872 w 587597"/>
              <a:gd name="T37" fmla="*/ 841537 h 1246238"/>
              <a:gd name="T38" fmla="*/ 517694 w 587597"/>
              <a:gd name="T39" fmla="*/ 890088 h 1246238"/>
              <a:gd name="T40" fmla="*/ 501516 w 587597"/>
              <a:gd name="T41" fmla="*/ 914363 h 1246238"/>
              <a:gd name="T42" fmla="*/ 493428 w 587597"/>
              <a:gd name="T43" fmla="*/ 938638 h 1246238"/>
              <a:gd name="T44" fmla="*/ 452983 w 587597"/>
              <a:gd name="T45" fmla="*/ 995280 h 1246238"/>
              <a:gd name="T46" fmla="*/ 428715 w 587597"/>
              <a:gd name="T47" fmla="*/ 1035738 h 1246238"/>
              <a:gd name="T48" fmla="*/ 412537 w 587597"/>
              <a:gd name="T49" fmla="*/ 1060013 h 1246238"/>
              <a:gd name="T50" fmla="*/ 388270 w 587597"/>
              <a:gd name="T51" fmla="*/ 1076197 h 1246238"/>
              <a:gd name="T52" fmla="*/ 347826 w 587597"/>
              <a:gd name="T53" fmla="*/ 1100473 h 1246238"/>
              <a:gd name="T54" fmla="*/ 291203 w 587597"/>
              <a:gd name="T55" fmla="*/ 1140931 h 1246238"/>
              <a:gd name="T56" fmla="*/ 242669 w 587597"/>
              <a:gd name="T57" fmla="*/ 1157115 h 1246238"/>
              <a:gd name="T58" fmla="*/ 194135 w 587597"/>
              <a:gd name="T59" fmla="*/ 1173298 h 1246238"/>
              <a:gd name="T60" fmla="*/ 169868 w 587597"/>
              <a:gd name="T61" fmla="*/ 1181390 h 1246238"/>
              <a:gd name="T62" fmla="*/ 137512 w 587597"/>
              <a:gd name="T63" fmla="*/ 1189481 h 1246238"/>
              <a:gd name="T64" fmla="*/ 56623 w 587597"/>
              <a:gd name="T65" fmla="*/ 1229940 h 1246238"/>
              <a:gd name="T66" fmla="*/ 0 w 587597"/>
              <a:gd name="T67" fmla="*/ 1246123 h 12462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87597" h="1246238">
                <a:moveTo>
                  <a:pt x="16184" y="0"/>
                </a:moveTo>
                <a:cubicBezTo>
                  <a:pt x="145241" y="43019"/>
                  <a:pt x="5952" y="-11453"/>
                  <a:pt x="89012" y="40460"/>
                </a:cubicBezTo>
                <a:cubicBezTo>
                  <a:pt x="101330" y="48159"/>
                  <a:pt x="116480" y="50148"/>
                  <a:pt x="129472" y="56644"/>
                </a:cubicBezTo>
                <a:cubicBezTo>
                  <a:pt x="143540" y="63678"/>
                  <a:pt x="156183" y="73282"/>
                  <a:pt x="169932" y="80920"/>
                </a:cubicBezTo>
                <a:cubicBezTo>
                  <a:pt x="180477" y="86778"/>
                  <a:pt x="192263" y="90413"/>
                  <a:pt x="202300" y="97104"/>
                </a:cubicBezTo>
                <a:cubicBezTo>
                  <a:pt x="208648" y="101336"/>
                  <a:pt x="212527" y="108522"/>
                  <a:pt x="218485" y="113288"/>
                </a:cubicBezTo>
                <a:cubicBezTo>
                  <a:pt x="226079" y="119363"/>
                  <a:pt x="234669" y="124077"/>
                  <a:pt x="242761" y="129472"/>
                </a:cubicBezTo>
                <a:cubicBezTo>
                  <a:pt x="248156" y="137564"/>
                  <a:pt x="252068" y="146871"/>
                  <a:pt x="258945" y="153748"/>
                </a:cubicBezTo>
                <a:cubicBezTo>
                  <a:pt x="311216" y="206019"/>
                  <a:pt x="259362" y="138065"/>
                  <a:pt x="299405" y="186117"/>
                </a:cubicBezTo>
                <a:cubicBezTo>
                  <a:pt x="308039" y="196478"/>
                  <a:pt x="313243" y="209945"/>
                  <a:pt x="323681" y="218485"/>
                </a:cubicBezTo>
                <a:cubicBezTo>
                  <a:pt x="366975" y="253907"/>
                  <a:pt x="373888" y="254102"/>
                  <a:pt x="412693" y="267037"/>
                </a:cubicBezTo>
                <a:cubicBezTo>
                  <a:pt x="421625" y="284901"/>
                  <a:pt x="441297" y="326315"/>
                  <a:pt x="453154" y="339865"/>
                </a:cubicBezTo>
                <a:cubicBezTo>
                  <a:pt x="462035" y="350015"/>
                  <a:pt x="474733" y="356049"/>
                  <a:pt x="485522" y="364141"/>
                </a:cubicBezTo>
                <a:cubicBezTo>
                  <a:pt x="499009" y="391115"/>
                  <a:pt x="514782" y="417062"/>
                  <a:pt x="525982" y="445062"/>
                </a:cubicBezTo>
                <a:cubicBezTo>
                  <a:pt x="537543" y="473963"/>
                  <a:pt x="543230" y="491430"/>
                  <a:pt x="558350" y="517890"/>
                </a:cubicBezTo>
                <a:cubicBezTo>
                  <a:pt x="563175" y="526334"/>
                  <a:pt x="569139" y="534074"/>
                  <a:pt x="574534" y="542166"/>
                </a:cubicBezTo>
                <a:cubicBezTo>
                  <a:pt x="593539" y="618187"/>
                  <a:pt x="590289" y="591741"/>
                  <a:pt x="574534" y="728283"/>
                </a:cubicBezTo>
                <a:cubicBezTo>
                  <a:pt x="572283" y="747790"/>
                  <a:pt x="563517" y="765982"/>
                  <a:pt x="558350" y="784927"/>
                </a:cubicBezTo>
                <a:cubicBezTo>
                  <a:pt x="546291" y="829142"/>
                  <a:pt x="557833" y="805932"/>
                  <a:pt x="534074" y="841571"/>
                </a:cubicBezTo>
                <a:cubicBezTo>
                  <a:pt x="528679" y="857755"/>
                  <a:pt x="527353" y="875929"/>
                  <a:pt x="517890" y="890124"/>
                </a:cubicBezTo>
                <a:cubicBezTo>
                  <a:pt x="512495" y="898216"/>
                  <a:pt x="506055" y="905701"/>
                  <a:pt x="501706" y="914400"/>
                </a:cubicBezTo>
                <a:cubicBezTo>
                  <a:pt x="497891" y="922029"/>
                  <a:pt x="497429" y="931047"/>
                  <a:pt x="493614" y="938676"/>
                </a:cubicBezTo>
                <a:cubicBezTo>
                  <a:pt x="487698" y="950509"/>
                  <a:pt x="458652" y="987989"/>
                  <a:pt x="453154" y="995320"/>
                </a:cubicBezTo>
                <a:cubicBezTo>
                  <a:pt x="439101" y="1037480"/>
                  <a:pt x="454268" y="1004043"/>
                  <a:pt x="428877" y="1035780"/>
                </a:cubicBezTo>
                <a:cubicBezTo>
                  <a:pt x="422801" y="1043374"/>
                  <a:pt x="419570" y="1053179"/>
                  <a:pt x="412693" y="1060056"/>
                </a:cubicBezTo>
                <a:cubicBezTo>
                  <a:pt x="405816" y="1066933"/>
                  <a:pt x="396011" y="1070164"/>
                  <a:pt x="388417" y="1076240"/>
                </a:cubicBezTo>
                <a:cubicBezTo>
                  <a:pt x="356680" y="1101631"/>
                  <a:pt x="390117" y="1086464"/>
                  <a:pt x="347957" y="1100517"/>
                </a:cubicBezTo>
                <a:cubicBezTo>
                  <a:pt x="343610" y="1103778"/>
                  <a:pt x="300994" y="1136674"/>
                  <a:pt x="291313" y="1140977"/>
                </a:cubicBezTo>
                <a:cubicBezTo>
                  <a:pt x="275724" y="1147905"/>
                  <a:pt x="258945" y="1151766"/>
                  <a:pt x="242761" y="1157161"/>
                </a:cubicBezTo>
                <a:lnTo>
                  <a:pt x="194208" y="1173345"/>
                </a:lnTo>
                <a:cubicBezTo>
                  <a:pt x="186116" y="1176042"/>
                  <a:pt x="178207" y="1179368"/>
                  <a:pt x="169932" y="1181437"/>
                </a:cubicBezTo>
                <a:lnTo>
                  <a:pt x="137564" y="1189529"/>
                </a:lnTo>
                <a:cubicBezTo>
                  <a:pt x="57355" y="1243001"/>
                  <a:pt x="120691" y="1208640"/>
                  <a:pt x="56644" y="1229989"/>
                </a:cubicBezTo>
                <a:cubicBezTo>
                  <a:pt x="2081" y="1248177"/>
                  <a:pt x="34087" y="1246173"/>
                  <a:pt x="0" y="1246173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23"/>
          <p:cNvSpPr>
            <a:spLocks/>
          </p:cNvSpPr>
          <p:nvPr/>
        </p:nvSpPr>
        <p:spPr bwMode="auto">
          <a:xfrm>
            <a:off x="7696200" y="3617913"/>
            <a:ext cx="1108075" cy="3009900"/>
          </a:xfrm>
          <a:custGeom>
            <a:avLst/>
            <a:gdLst>
              <a:gd name="T0" fmla="*/ 16176 w 1108609"/>
              <a:gd name="T1" fmla="*/ 0 h 3010237"/>
              <a:gd name="T2" fmla="*/ 97057 w 1108609"/>
              <a:gd name="T3" fmla="*/ 24273 h 3010237"/>
              <a:gd name="T4" fmla="*/ 121322 w 1108609"/>
              <a:gd name="T5" fmla="*/ 48547 h 3010237"/>
              <a:gd name="T6" fmla="*/ 218380 w 1108609"/>
              <a:gd name="T7" fmla="*/ 121366 h 3010237"/>
              <a:gd name="T8" fmla="*/ 331613 w 1108609"/>
              <a:gd name="T9" fmla="*/ 178005 h 3010237"/>
              <a:gd name="T10" fmla="*/ 461024 w 1108609"/>
              <a:gd name="T11" fmla="*/ 250825 h 3010237"/>
              <a:gd name="T12" fmla="*/ 493376 w 1108609"/>
              <a:gd name="T13" fmla="*/ 258916 h 3010237"/>
              <a:gd name="T14" fmla="*/ 517641 w 1108609"/>
              <a:gd name="T15" fmla="*/ 275098 h 3010237"/>
              <a:gd name="T16" fmla="*/ 582345 w 1108609"/>
              <a:gd name="T17" fmla="*/ 315554 h 3010237"/>
              <a:gd name="T18" fmla="*/ 663227 w 1108609"/>
              <a:gd name="T19" fmla="*/ 396466 h 3010237"/>
              <a:gd name="T20" fmla="*/ 760285 w 1108609"/>
              <a:gd name="T21" fmla="*/ 461194 h 3010237"/>
              <a:gd name="T22" fmla="*/ 784549 w 1108609"/>
              <a:gd name="T23" fmla="*/ 477377 h 3010237"/>
              <a:gd name="T24" fmla="*/ 816901 w 1108609"/>
              <a:gd name="T25" fmla="*/ 501650 h 3010237"/>
              <a:gd name="T26" fmla="*/ 841166 w 1108609"/>
              <a:gd name="T27" fmla="*/ 517832 h 3010237"/>
              <a:gd name="T28" fmla="*/ 897783 w 1108609"/>
              <a:gd name="T29" fmla="*/ 582561 h 3010237"/>
              <a:gd name="T30" fmla="*/ 922048 w 1108609"/>
              <a:gd name="T31" fmla="*/ 623017 h 3010237"/>
              <a:gd name="T32" fmla="*/ 954400 w 1108609"/>
              <a:gd name="T33" fmla="*/ 679655 h 3010237"/>
              <a:gd name="T34" fmla="*/ 970576 w 1108609"/>
              <a:gd name="T35" fmla="*/ 720110 h 3010237"/>
              <a:gd name="T36" fmla="*/ 978664 w 1108609"/>
              <a:gd name="T37" fmla="*/ 776748 h 3010237"/>
              <a:gd name="T38" fmla="*/ 1002929 w 1108609"/>
              <a:gd name="T39" fmla="*/ 841478 h 3010237"/>
              <a:gd name="T40" fmla="*/ 1011017 w 1108609"/>
              <a:gd name="T41" fmla="*/ 881933 h 3010237"/>
              <a:gd name="T42" fmla="*/ 1027193 w 1108609"/>
              <a:gd name="T43" fmla="*/ 930480 h 3010237"/>
              <a:gd name="T44" fmla="*/ 1043369 w 1108609"/>
              <a:gd name="T45" fmla="*/ 1011391 h 3010237"/>
              <a:gd name="T46" fmla="*/ 1051457 w 1108609"/>
              <a:gd name="T47" fmla="*/ 1051846 h 3010237"/>
              <a:gd name="T48" fmla="*/ 1067633 w 1108609"/>
              <a:gd name="T49" fmla="*/ 1157031 h 3010237"/>
              <a:gd name="T50" fmla="*/ 1091898 w 1108609"/>
              <a:gd name="T51" fmla="*/ 1254125 h 3010237"/>
              <a:gd name="T52" fmla="*/ 1099986 w 1108609"/>
              <a:gd name="T53" fmla="*/ 1326945 h 3010237"/>
              <a:gd name="T54" fmla="*/ 1108075 w 1108609"/>
              <a:gd name="T55" fmla="*/ 1359310 h 3010237"/>
              <a:gd name="T56" fmla="*/ 1099986 w 1108609"/>
              <a:gd name="T57" fmla="*/ 1618226 h 3010237"/>
              <a:gd name="T58" fmla="*/ 1083810 w 1108609"/>
              <a:gd name="T59" fmla="*/ 1707228 h 3010237"/>
              <a:gd name="T60" fmla="*/ 1067633 w 1108609"/>
              <a:gd name="T61" fmla="*/ 1836686 h 3010237"/>
              <a:gd name="T62" fmla="*/ 1035281 w 1108609"/>
              <a:gd name="T63" fmla="*/ 1958053 h 3010237"/>
              <a:gd name="T64" fmla="*/ 1027193 w 1108609"/>
              <a:gd name="T65" fmla="*/ 1990418 h 3010237"/>
              <a:gd name="T66" fmla="*/ 1019105 w 1108609"/>
              <a:gd name="T67" fmla="*/ 2030874 h 3010237"/>
              <a:gd name="T68" fmla="*/ 1011017 w 1108609"/>
              <a:gd name="T69" fmla="*/ 2055147 h 3010237"/>
              <a:gd name="T70" fmla="*/ 1002929 w 1108609"/>
              <a:gd name="T71" fmla="*/ 2087511 h 3010237"/>
              <a:gd name="T72" fmla="*/ 970576 w 1108609"/>
              <a:gd name="T73" fmla="*/ 2168422 h 3010237"/>
              <a:gd name="T74" fmla="*/ 962488 w 1108609"/>
              <a:gd name="T75" fmla="*/ 2192695 h 3010237"/>
              <a:gd name="T76" fmla="*/ 946312 w 1108609"/>
              <a:gd name="T77" fmla="*/ 2216970 h 3010237"/>
              <a:gd name="T78" fmla="*/ 897783 w 1108609"/>
              <a:gd name="T79" fmla="*/ 2297881 h 3010237"/>
              <a:gd name="T80" fmla="*/ 873518 w 1108609"/>
              <a:gd name="T81" fmla="*/ 2314063 h 3010237"/>
              <a:gd name="T82" fmla="*/ 808813 w 1108609"/>
              <a:gd name="T83" fmla="*/ 2386883 h 3010237"/>
              <a:gd name="T84" fmla="*/ 784549 w 1108609"/>
              <a:gd name="T85" fmla="*/ 2411156 h 3010237"/>
              <a:gd name="T86" fmla="*/ 760285 w 1108609"/>
              <a:gd name="T87" fmla="*/ 2435429 h 3010237"/>
              <a:gd name="T88" fmla="*/ 671315 w 1108609"/>
              <a:gd name="T89" fmla="*/ 2492068 h 3010237"/>
              <a:gd name="T90" fmla="*/ 622786 w 1108609"/>
              <a:gd name="T91" fmla="*/ 2540615 h 3010237"/>
              <a:gd name="T92" fmla="*/ 574257 w 1108609"/>
              <a:gd name="T93" fmla="*/ 2572979 h 3010237"/>
              <a:gd name="T94" fmla="*/ 517641 w 1108609"/>
              <a:gd name="T95" fmla="*/ 2629617 h 3010237"/>
              <a:gd name="T96" fmla="*/ 493376 w 1108609"/>
              <a:gd name="T97" fmla="*/ 2653890 h 3010237"/>
              <a:gd name="T98" fmla="*/ 469112 w 1108609"/>
              <a:gd name="T99" fmla="*/ 2670073 h 3010237"/>
              <a:gd name="T100" fmla="*/ 420583 w 1108609"/>
              <a:gd name="T101" fmla="*/ 2702437 h 3010237"/>
              <a:gd name="T102" fmla="*/ 404406 w 1108609"/>
              <a:gd name="T103" fmla="*/ 2718620 h 3010237"/>
              <a:gd name="T104" fmla="*/ 372054 w 1108609"/>
              <a:gd name="T105" fmla="*/ 2767166 h 3010237"/>
              <a:gd name="T106" fmla="*/ 347789 w 1108609"/>
              <a:gd name="T107" fmla="*/ 2791439 h 3010237"/>
              <a:gd name="T108" fmla="*/ 331613 w 1108609"/>
              <a:gd name="T109" fmla="*/ 2815713 h 3010237"/>
              <a:gd name="T110" fmla="*/ 258820 w 1108609"/>
              <a:gd name="T111" fmla="*/ 2856168 h 3010237"/>
              <a:gd name="T112" fmla="*/ 210292 w 1108609"/>
              <a:gd name="T113" fmla="*/ 2888533 h 3010237"/>
              <a:gd name="T114" fmla="*/ 194115 w 1108609"/>
              <a:gd name="T115" fmla="*/ 2904716 h 3010237"/>
              <a:gd name="T116" fmla="*/ 121322 w 1108609"/>
              <a:gd name="T117" fmla="*/ 2937080 h 3010237"/>
              <a:gd name="T118" fmla="*/ 113233 w 1108609"/>
              <a:gd name="T119" fmla="*/ 2961353 h 3010237"/>
              <a:gd name="T120" fmla="*/ 56617 w 1108609"/>
              <a:gd name="T121" fmla="*/ 2993718 h 3010237"/>
              <a:gd name="T122" fmla="*/ 24264 w 1108609"/>
              <a:gd name="T123" fmla="*/ 3001809 h 3010237"/>
              <a:gd name="T124" fmla="*/ 0 w 1108609"/>
              <a:gd name="T125" fmla="*/ 3009900 h 30102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108609" h="3010237">
                <a:moveTo>
                  <a:pt x="16184" y="0"/>
                </a:moveTo>
                <a:cubicBezTo>
                  <a:pt x="44204" y="5604"/>
                  <a:pt x="72055" y="8620"/>
                  <a:pt x="97104" y="24276"/>
                </a:cubicBezTo>
                <a:cubicBezTo>
                  <a:pt x="106808" y="30341"/>
                  <a:pt x="112444" y="41403"/>
                  <a:pt x="121380" y="48552"/>
                </a:cubicBezTo>
                <a:cubicBezTo>
                  <a:pt x="152974" y="73827"/>
                  <a:pt x="182296" y="103285"/>
                  <a:pt x="218485" y="121380"/>
                </a:cubicBezTo>
                <a:cubicBezTo>
                  <a:pt x="256248" y="140262"/>
                  <a:pt x="296644" y="154606"/>
                  <a:pt x="331773" y="178025"/>
                </a:cubicBezTo>
                <a:cubicBezTo>
                  <a:pt x="367371" y="201757"/>
                  <a:pt x="421917" y="241021"/>
                  <a:pt x="461246" y="250853"/>
                </a:cubicBezTo>
                <a:lnTo>
                  <a:pt x="493614" y="258945"/>
                </a:lnTo>
                <a:cubicBezTo>
                  <a:pt x="501706" y="264340"/>
                  <a:pt x="509446" y="270304"/>
                  <a:pt x="517890" y="275129"/>
                </a:cubicBezTo>
                <a:cubicBezTo>
                  <a:pt x="547803" y="292222"/>
                  <a:pt x="556839" y="289802"/>
                  <a:pt x="582626" y="315589"/>
                </a:cubicBezTo>
                <a:cubicBezTo>
                  <a:pt x="654891" y="387854"/>
                  <a:pt x="535687" y="302297"/>
                  <a:pt x="663547" y="396510"/>
                </a:cubicBezTo>
                <a:cubicBezTo>
                  <a:pt x="694865" y="419586"/>
                  <a:pt x="728283" y="439667"/>
                  <a:pt x="760651" y="461246"/>
                </a:cubicBezTo>
                <a:cubicBezTo>
                  <a:pt x="768743" y="466641"/>
                  <a:pt x="777147" y="471595"/>
                  <a:pt x="784927" y="477430"/>
                </a:cubicBezTo>
                <a:cubicBezTo>
                  <a:pt x="795716" y="485522"/>
                  <a:pt x="806320" y="493867"/>
                  <a:pt x="817295" y="501706"/>
                </a:cubicBezTo>
                <a:cubicBezTo>
                  <a:pt x="825209" y="507359"/>
                  <a:pt x="834252" y="511486"/>
                  <a:pt x="841571" y="517890"/>
                </a:cubicBezTo>
                <a:cubicBezTo>
                  <a:pt x="860322" y="534296"/>
                  <a:pt x="886029" y="558251"/>
                  <a:pt x="898216" y="582626"/>
                </a:cubicBezTo>
                <a:cubicBezTo>
                  <a:pt x="919226" y="624646"/>
                  <a:pt x="890880" y="591473"/>
                  <a:pt x="922492" y="623087"/>
                </a:cubicBezTo>
                <a:cubicBezTo>
                  <a:pt x="942078" y="681846"/>
                  <a:pt x="914035" y="606246"/>
                  <a:pt x="954860" y="679731"/>
                </a:cubicBezTo>
                <a:cubicBezTo>
                  <a:pt x="961914" y="692429"/>
                  <a:pt x="965649" y="706704"/>
                  <a:pt x="971044" y="720191"/>
                </a:cubicBezTo>
                <a:cubicBezTo>
                  <a:pt x="973741" y="739072"/>
                  <a:pt x="975395" y="758132"/>
                  <a:pt x="979136" y="776835"/>
                </a:cubicBezTo>
                <a:cubicBezTo>
                  <a:pt x="982280" y="792556"/>
                  <a:pt x="1000309" y="831227"/>
                  <a:pt x="1003412" y="841572"/>
                </a:cubicBezTo>
                <a:cubicBezTo>
                  <a:pt x="1007364" y="854746"/>
                  <a:pt x="1007885" y="868763"/>
                  <a:pt x="1011504" y="882032"/>
                </a:cubicBezTo>
                <a:cubicBezTo>
                  <a:pt x="1015993" y="898490"/>
                  <a:pt x="1023550" y="914034"/>
                  <a:pt x="1027688" y="930584"/>
                </a:cubicBezTo>
                <a:cubicBezTo>
                  <a:pt x="1034360" y="957270"/>
                  <a:pt x="1038477" y="984531"/>
                  <a:pt x="1043872" y="1011504"/>
                </a:cubicBezTo>
                <a:cubicBezTo>
                  <a:pt x="1046569" y="1024991"/>
                  <a:pt x="1050019" y="1038348"/>
                  <a:pt x="1051964" y="1051964"/>
                </a:cubicBezTo>
                <a:cubicBezTo>
                  <a:pt x="1054545" y="1070034"/>
                  <a:pt x="1063657" y="1136950"/>
                  <a:pt x="1068148" y="1157161"/>
                </a:cubicBezTo>
                <a:cubicBezTo>
                  <a:pt x="1075386" y="1189731"/>
                  <a:pt x="1084332" y="1221897"/>
                  <a:pt x="1092424" y="1254265"/>
                </a:cubicBezTo>
                <a:cubicBezTo>
                  <a:pt x="1095121" y="1278541"/>
                  <a:pt x="1096802" y="1302952"/>
                  <a:pt x="1100516" y="1327094"/>
                </a:cubicBezTo>
                <a:cubicBezTo>
                  <a:pt x="1102207" y="1338086"/>
                  <a:pt x="1108609" y="1348341"/>
                  <a:pt x="1108609" y="1359462"/>
                </a:cubicBezTo>
                <a:cubicBezTo>
                  <a:pt x="1108609" y="1445819"/>
                  <a:pt x="1104829" y="1532158"/>
                  <a:pt x="1100516" y="1618407"/>
                </a:cubicBezTo>
                <a:cubicBezTo>
                  <a:pt x="1097825" y="1672231"/>
                  <a:pt x="1096768" y="1670112"/>
                  <a:pt x="1084332" y="1707419"/>
                </a:cubicBezTo>
                <a:cubicBezTo>
                  <a:pt x="1078937" y="1750577"/>
                  <a:pt x="1074299" y="1793836"/>
                  <a:pt x="1068148" y="1836892"/>
                </a:cubicBezTo>
                <a:cubicBezTo>
                  <a:pt x="1053598" y="1938739"/>
                  <a:pt x="1069208" y="1908130"/>
                  <a:pt x="1035780" y="1958272"/>
                </a:cubicBezTo>
                <a:cubicBezTo>
                  <a:pt x="1033083" y="1969062"/>
                  <a:pt x="1030101" y="1979784"/>
                  <a:pt x="1027688" y="1990641"/>
                </a:cubicBezTo>
                <a:cubicBezTo>
                  <a:pt x="1024704" y="2004067"/>
                  <a:pt x="1022932" y="2017758"/>
                  <a:pt x="1019596" y="2031101"/>
                </a:cubicBezTo>
                <a:cubicBezTo>
                  <a:pt x="1017527" y="2039376"/>
                  <a:pt x="1013847" y="2047175"/>
                  <a:pt x="1011504" y="2055377"/>
                </a:cubicBezTo>
                <a:cubicBezTo>
                  <a:pt x="1008449" y="2066070"/>
                  <a:pt x="1006467" y="2077052"/>
                  <a:pt x="1003412" y="2087745"/>
                </a:cubicBezTo>
                <a:cubicBezTo>
                  <a:pt x="994205" y="2119968"/>
                  <a:pt x="985720" y="2131976"/>
                  <a:pt x="971044" y="2168665"/>
                </a:cubicBezTo>
                <a:cubicBezTo>
                  <a:pt x="967876" y="2176585"/>
                  <a:pt x="966767" y="2185312"/>
                  <a:pt x="962952" y="2192941"/>
                </a:cubicBezTo>
                <a:cubicBezTo>
                  <a:pt x="958603" y="2201640"/>
                  <a:pt x="951593" y="2208774"/>
                  <a:pt x="946768" y="2217218"/>
                </a:cubicBezTo>
                <a:cubicBezTo>
                  <a:pt x="934777" y="2238202"/>
                  <a:pt x="916488" y="2285957"/>
                  <a:pt x="898216" y="2298138"/>
                </a:cubicBezTo>
                <a:lnTo>
                  <a:pt x="873939" y="2314322"/>
                </a:lnTo>
                <a:cubicBezTo>
                  <a:pt x="845059" y="2357642"/>
                  <a:pt x="864632" y="2331721"/>
                  <a:pt x="809203" y="2387150"/>
                </a:cubicBezTo>
                <a:lnTo>
                  <a:pt x="784927" y="2411426"/>
                </a:lnTo>
                <a:cubicBezTo>
                  <a:pt x="776835" y="2419518"/>
                  <a:pt x="770464" y="2429814"/>
                  <a:pt x="760651" y="2435702"/>
                </a:cubicBezTo>
                <a:cubicBezTo>
                  <a:pt x="745049" y="2445063"/>
                  <a:pt x="681909" y="2482077"/>
                  <a:pt x="671639" y="2492347"/>
                </a:cubicBezTo>
                <a:cubicBezTo>
                  <a:pt x="655455" y="2508531"/>
                  <a:pt x="642130" y="2528203"/>
                  <a:pt x="623086" y="2540899"/>
                </a:cubicBezTo>
                <a:cubicBezTo>
                  <a:pt x="606902" y="2551688"/>
                  <a:pt x="588288" y="2559513"/>
                  <a:pt x="574534" y="2573267"/>
                </a:cubicBezTo>
                <a:lnTo>
                  <a:pt x="517890" y="2629911"/>
                </a:lnTo>
                <a:cubicBezTo>
                  <a:pt x="509798" y="2638003"/>
                  <a:pt x="503136" y="2647839"/>
                  <a:pt x="493614" y="2654187"/>
                </a:cubicBezTo>
                <a:cubicBezTo>
                  <a:pt x="485522" y="2659582"/>
                  <a:pt x="476809" y="2664146"/>
                  <a:pt x="469338" y="2670372"/>
                </a:cubicBezTo>
                <a:cubicBezTo>
                  <a:pt x="428930" y="2704046"/>
                  <a:pt x="463447" y="2688520"/>
                  <a:pt x="420786" y="2702740"/>
                </a:cubicBezTo>
                <a:cubicBezTo>
                  <a:pt x="415391" y="2708135"/>
                  <a:pt x="409179" y="2712820"/>
                  <a:pt x="404601" y="2718924"/>
                </a:cubicBezTo>
                <a:cubicBezTo>
                  <a:pt x="392930" y="2734484"/>
                  <a:pt x="385987" y="2753722"/>
                  <a:pt x="372233" y="2767476"/>
                </a:cubicBezTo>
                <a:cubicBezTo>
                  <a:pt x="364141" y="2775568"/>
                  <a:pt x="355283" y="2782961"/>
                  <a:pt x="347957" y="2791752"/>
                </a:cubicBezTo>
                <a:cubicBezTo>
                  <a:pt x="341731" y="2799223"/>
                  <a:pt x="339092" y="2809624"/>
                  <a:pt x="331773" y="2816028"/>
                </a:cubicBezTo>
                <a:cubicBezTo>
                  <a:pt x="297527" y="2845993"/>
                  <a:pt x="292288" y="2845374"/>
                  <a:pt x="258945" y="2856488"/>
                </a:cubicBezTo>
                <a:cubicBezTo>
                  <a:pt x="197209" y="2918224"/>
                  <a:pt x="268951" y="2853720"/>
                  <a:pt x="210393" y="2888856"/>
                </a:cubicBezTo>
                <a:cubicBezTo>
                  <a:pt x="203851" y="2892781"/>
                  <a:pt x="201033" y="2901629"/>
                  <a:pt x="194209" y="2905041"/>
                </a:cubicBezTo>
                <a:cubicBezTo>
                  <a:pt x="78643" y="2962825"/>
                  <a:pt x="192794" y="2889800"/>
                  <a:pt x="121380" y="2937409"/>
                </a:cubicBezTo>
                <a:cubicBezTo>
                  <a:pt x="118683" y="2945501"/>
                  <a:pt x="118749" y="2955132"/>
                  <a:pt x="113288" y="2961685"/>
                </a:cubicBezTo>
                <a:cubicBezTo>
                  <a:pt x="96439" y="2981904"/>
                  <a:pt x="79584" y="2987499"/>
                  <a:pt x="56644" y="2994053"/>
                </a:cubicBezTo>
                <a:cubicBezTo>
                  <a:pt x="45951" y="2997108"/>
                  <a:pt x="34969" y="2999090"/>
                  <a:pt x="24276" y="3002145"/>
                </a:cubicBezTo>
                <a:cubicBezTo>
                  <a:pt x="16074" y="3004488"/>
                  <a:pt x="0" y="3010237"/>
                  <a:pt x="0" y="3010237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24"/>
          <p:cNvSpPr>
            <a:spLocks/>
          </p:cNvSpPr>
          <p:nvPr/>
        </p:nvSpPr>
        <p:spPr bwMode="auto">
          <a:xfrm>
            <a:off x="6846888" y="5024438"/>
            <a:ext cx="614362" cy="1684337"/>
          </a:xfrm>
          <a:custGeom>
            <a:avLst/>
            <a:gdLst>
              <a:gd name="T0" fmla="*/ 614362 w 613757"/>
              <a:gd name="T1" fmla="*/ 0 h 1683143"/>
              <a:gd name="T2" fmla="*/ 573861 w 613757"/>
              <a:gd name="T3" fmla="*/ 24293 h 1683143"/>
              <a:gd name="T4" fmla="*/ 533361 w 613757"/>
              <a:gd name="T5" fmla="*/ 89075 h 1683143"/>
              <a:gd name="T6" fmla="*/ 517161 w 613757"/>
              <a:gd name="T7" fmla="*/ 113368 h 1683143"/>
              <a:gd name="T8" fmla="*/ 460461 w 613757"/>
              <a:gd name="T9" fmla="*/ 170054 h 1683143"/>
              <a:gd name="T10" fmla="*/ 444261 w 613757"/>
              <a:gd name="T11" fmla="*/ 194347 h 1683143"/>
              <a:gd name="T12" fmla="*/ 419962 w 613757"/>
              <a:gd name="T13" fmla="*/ 226738 h 1683143"/>
              <a:gd name="T14" fmla="*/ 403762 w 613757"/>
              <a:gd name="T15" fmla="*/ 251031 h 1683143"/>
              <a:gd name="T16" fmla="*/ 379462 w 613757"/>
              <a:gd name="T17" fmla="*/ 283422 h 1683143"/>
              <a:gd name="T18" fmla="*/ 347061 w 613757"/>
              <a:gd name="T19" fmla="*/ 323911 h 1683143"/>
              <a:gd name="T20" fmla="*/ 314661 w 613757"/>
              <a:gd name="T21" fmla="*/ 372498 h 1683143"/>
              <a:gd name="T22" fmla="*/ 306561 w 613757"/>
              <a:gd name="T23" fmla="*/ 396791 h 1683143"/>
              <a:gd name="T24" fmla="*/ 266061 w 613757"/>
              <a:gd name="T25" fmla="*/ 445378 h 1683143"/>
              <a:gd name="T26" fmla="*/ 249861 w 613757"/>
              <a:gd name="T27" fmla="*/ 534453 h 1683143"/>
              <a:gd name="T28" fmla="*/ 233661 w 613757"/>
              <a:gd name="T29" fmla="*/ 558746 h 1683143"/>
              <a:gd name="T30" fmla="*/ 209361 w 613757"/>
              <a:gd name="T31" fmla="*/ 583040 h 1683143"/>
              <a:gd name="T32" fmla="*/ 201261 w 613757"/>
              <a:gd name="T33" fmla="*/ 607334 h 1683143"/>
              <a:gd name="T34" fmla="*/ 160761 w 613757"/>
              <a:gd name="T35" fmla="*/ 664018 h 1683143"/>
              <a:gd name="T36" fmla="*/ 136461 w 613757"/>
              <a:gd name="T37" fmla="*/ 712604 h 1683143"/>
              <a:gd name="T38" fmla="*/ 104060 w 613757"/>
              <a:gd name="T39" fmla="*/ 761191 h 1683143"/>
              <a:gd name="T40" fmla="*/ 87861 w 613757"/>
              <a:gd name="T41" fmla="*/ 793582 h 1683143"/>
              <a:gd name="T42" fmla="*/ 71661 w 613757"/>
              <a:gd name="T43" fmla="*/ 817876 h 1683143"/>
              <a:gd name="T44" fmla="*/ 39261 w 613757"/>
              <a:gd name="T45" fmla="*/ 931244 h 1683143"/>
              <a:gd name="T46" fmla="*/ 31161 w 613757"/>
              <a:gd name="T47" fmla="*/ 996026 h 1683143"/>
              <a:gd name="T48" fmla="*/ 23061 w 613757"/>
              <a:gd name="T49" fmla="*/ 1044614 h 1683143"/>
              <a:gd name="T50" fmla="*/ 14961 w 613757"/>
              <a:gd name="T51" fmla="*/ 1109395 h 1683143"/>
              <a:gd name="T52" fmla="*/ 31161 w 613757"/>
              <a:gd name="T53" fmla="*/ 1214666 h 1683143"/>
              <a:gd name="T54" fmla="*/ 31161 w 613757"/>
              <a:gd name="T55" fmla="*/ 1441404 h 1683143"/>
              <a:gd name="T56" fmla="*/ 152661 w 613757"/>
              <a:gd name="T57" fmla="*/ 1570969 h 1683143"/>
              <a:gd name="T58" fmla="*/ 233661 w 613757"/>
              <a:gd name="T59" fmla="*/ 1660044 h 1683143"/>
              <a:gd name="T60" fmla="*/ 257961 w 613757"/>
              <a:gd name="T61" fmla="*/ 1676239 h 1683143"/>
              <a:gd name="T62" fmla="*/ 306561 w 613757"/>
              <a:gd name="T63" fmla="*/ 1684337 h 1683143"/>
              <a:gd name="T64" fmla="*/ 557661 w 613757"/>
              <a:gd name="T65" fmla="*/ 1676239 h 168314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3757" h="1683143">
                <a:moveTo>
                  <a:pt x="613757" y="0"/>
                </a:moveTo>
                <a:cubicBezTo>
                  <a:pt x="600270" y="8092"/>
                  <a:pt x="585133" y="13919"/>
                  <a:pt x="573296" y="24276"/>
                </a:cubicBezTo>
                <a:cubicBezTo>
                  <a:pt x="551193" y="43616"/>
                  <a:pt x="546634" y="64866"/>
                  <a:pt x="532836" y="89012"/>
                </a:cubicBezTo>
                <a:cubicBezTo>
                  <a:pt x="528011" y="97456"/>
                  <a:pt x="522305" y="105374"/>
                  <a:pt x="516652" y="113288"/>
                </a:cubicBezTo>
                <a:cubicBezTo>
                  <a:pt x="462705" y="188815"/>
                  <a:pt x="524744" y="105197"/>
                  <a:pt x="460008" y="169933"/>
                </a:cubicBezTo>
                <a:cubicBezTo>
                  <a:pt x="453131" y="176810"/>
                  <a:pt x="449477" y="186295"/>
                  <a:pt x="443824" y="194209"/>
                </a:cubicBezTo>
                <a:cubicBezTo>
                  <a:pt x="435985" y="205184"/>
                  <a:pt x="427387" y="215602"/>
                  <a:pt x="419548" y="226577"/>
                </a:cubicBezTo>
                <a:cubicBezTo>
                  <a:pt x="413895" y="234491"/>
                  <a:pt x="409017" y="242939"/>
                  <a:pt x="403364" y="250853"/>
                </a:cubicBezTo>
                <a:cubicBezTo>
                  <a:pt x="395525" y="261828"/>
                  <a:pt x="386927" y="272246"/>
                  <a:pt x="379088" y="283221"/>
                </a:cubicBezTo>
                <a:cubicBezTo>
                  <a:pt x="353569" y="318948"/>
                  <a:pt x="373785" y="296617"/>
                  <a:pt x="346719" y="323681"/>
                </a:cubicBezTo>
                <a:cubicBezTo>
                  <a:pt x="327479" y="381404"/>
                  <a:pt x="354760" y="311620"/>
                  <a:pt x="314351" y="372234"/>
                </a:cubicBezTo>
                <a:cubicBezTo>
                  <a:pt x="309620" y="379331"/>
                  <a:pt x="310074" y="388881"/>
                  <a:pt x="306259" y="396510"/>
                </a:cubicBezTo>
                <a:cubicBezTo>
                  <a:pt x="294993" y="419042"/>
                  <a:pt x="283695" y="427166"/>
                  <a:pt x="265799" y="445062"/>
                </a:cubicBezTo>
                <a:cubicBezTo>
                  <a:pt x="263010" y="467377"/>
                  <a:pt x="262089" y="509126"/>
                  <a:pt x="249615" y="534074"/>
                </a:cubicBezTo>
                <a:cubicBezTo>
                  <a:pt x="245266" y="542773"/>
                  <a:pt x="239657" y="550879"/>
                  <a:pt x="233431" y="558350"/>
                </a:cubicBezTo>
                <a:cubicBezTo>
                  <a:pt x="226105" y="567142"/>
                  <a:pt x="217247" y="574535"/>
                  <a:pt x="209155" y="582627"/>
                </a:cubicBezTo>
                <a:cubicBezTo>
                  <a:pt x="206458" y="590719"/>
                  <a:pt x="204878" y="599274"/>
                  <a:pt x="201063" y="606903"/>
                </a:cubicBezTo>
                <a:cubicBezTo>
                  <a:pt x="194706" y="619617"/>
                  <a:pt x="166712" y="654994"/>
                  <a:pt x="160603" y="663547"/>
                </a:cubicBezTo>
                <a:cubicBezTo>
                  <a:pt x="106713" y="738993"/>
                  <a:pt x="176415" y="639942"/>
                  <a:pt x="136327" y="712099"/>
                </a:cubicBezTo>
                <a:cubicBezTo>
                  <a:pt x="126881" y="729102"/>
                  <a:pt x="112657" y="743254"/>
                  <a:pt x="103958" y="760651"/>
                </a:cubicBezTo>
                <a:cubicBezTo>
                  <a:pt x="98563" y="771440"/>
                  <a:pt x="93759" y="782545"/>
                  <a:pt x="87774" y="793019"/>
                </a:cubicBezTo>
                <a:cubicBezTo>
                  <a:pt x="82949" y="801463"/>
                  <a:pt x="75331" y="808318"/>
                  <a:pt x="71590" y="817296"/>
                </a:cubicBezTo>
                <a:cubicBezTo>
                  <a:pt x="56078" y="854526"/>
                  <a:pt x="45284" y="891178"/>
                  <a:pt x="39222" y="930584"/>
                </a:cubicBezTo>
                <a:cubicBezTo>
                  <a:pt x="35915" y="952078"/>
                  <a:pt x="34205" y="973792"/>
                  <a:pt x="31130" y="995320"/>
                </a:cubicBezTo>
                <a:cubicBezTo>
                  <a:pt x="28810" y="1011563"/>
                  <a:pt x="25358" y="1027630"/>
                  <a:pt x="23038" y="1043873"/>
                </a:cubicBezTo>
                <a:cubicBezTo>
                  <a:pt x="19963" y="1065401"/>
                  <a:pt x="17643" y="1087030"/>
                  <a:pt x="14946" y="1108609"/>
                </a:cubicBezTo>
                <a:cubicBezTo>
                  <a:pt x="20341" y="1143674"/>
                  <a:pt x="29358" y="1178371"/>
                  <a:pt x="31130" y="1213805"/>
                </a:cubicBezTo>
                <a:cubicBezTo>
                  <a:pt x="36415" y="1319504"/>
                  <a:pt x="-41485" y="1272462"/>
                  <a:pt x="31130" y="1440382"/>
                </a:cubicBezTo>
                <a:cubicBezTo>
                  <a:pt x="54610" y="1494680"/>
                  <a:pt x="112319" y="1526447"/>
                  <a:pt x="152511" y="1569855"/>
                </a:cubicBezTo>
                <a:cubicBezTo>
                  <a:pt x="179754" y="1599278"/>
                  <a:pt x="200067" y="1636624"/>
                  <a:pt x="233431" y="1658867"/>
                </a:cubicBezTo>
                <a:cubicBezTo>
                  <a:pt x="241523" y="1664262"/>
                  <a:pt x="248481" y="1671976"/>
                  <a:pt x="257707" y="1675051"/>
                </a:cubicBezTo>
                <a:cubicBezTo>
                  <a:pt x="273272" y="1680239"/>
                  <a:pt x="290075" y="1680446"/>
                  <a:pt x="306259" y="1683143"/>
                </a:cubicBezTo>
                <a:cubicBezTo>
                  <a:pt x="389874" y="1680356"/>
                  <a:pt x="473451" y="1675051"/>
                  <a:pt x="557112" y="1675051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Box 41"/>
          <p:cNvSpPr txBox="1">
            <a:spLocks noChangeArrowheads="1"/>
          </p:cNvSpPr>
          <p:nvPr/>
        </p:nvSpPr>
        <p:spPr bwMode="auto">
          <a:xfrm>
            <a:off x="8826500" y="5029200"/>
            <a:ext cx="436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ma</a:t>
            </a:r>
          </a:p>
        </p:txBody>
      </p:sp>
      <p:sp>
        <p:nvSpPr>
          <p:cNvPr id="39" name="TextBox 42"/>
          <p:cNvSpPr txBox="1">
            <a:spLocks noChangeArrowheads="1"/>
          </p:cNvSpPr>
          <p:nvPr/>
        </p:nvSpPr>
        <p:spPr bwMode="auto">
          <a:xfrm>
            <a:off x="8213725" y="4267200"/>
            <a:ext cx="436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ma</a:t>
            </a:r>
          </a:p>
        </p:txBody>
      </p:sp>
      <p:sp>
        <p:nvSpPr>
          <p:cNvPr id="40" name="TextBox 43"/>
          <p:cNvSpPr txBox="1">
            <a:spLocks noChangeArrowheads="1"/>
          </p:cNvSpPr>
          <p:nvPr/>
        </p:nvSpPr>
        <p:spPr bwMode="auto">
          <a:xfrm>
            <a:off x="6427788" y="6154738"/>
            <a:ext cx="4476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mo</a:t>
            </a:r>
          </a:p>
        </p:txBody>
      </p:sp>
      <p:sp>
        <p:nvSpPr>
          <p:cNvPr id="41" name="TextBox 25"/>
          <p:cNvSpPr txBox="1">
            <a:spLocks noChangeArrowheads="1"/>
          </p:cNvSpPr>
          <p:nvPr/>
        </p:nvSpPr>
        <p:spPr bwMode="auto">
          <a:xfrm>
            <a:off x="6564313" y="1770063"/>
            <a:ext cx="259398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chemeClr val="tx2"/>
                </a:solidFill>
              </a:rPr>
              <a:t>Instructions 1-4 have </a:t>
            </a:r>
            <a:r>
              <a:rPr lang="en-US" altLang="en-US" sz="1600" dirty="0" smtClean="0">
                <a:solidFill>
                  <a:schemeClr val="tx2"/>
                </a:solidFill>
              </a:rPr>
              <a:t>control</a:t>
            </a:r>
            <a:br>
              <a:rPr lang="en-US" altLang="en-US" sz="1600" dirty="0" smtClean="0">
                <a:solidFill>
                  <a:schemeClr val="tx2"/>
                </a:solidFill>
              </a:rPr>
            </a:br>
            <a:r>
              <a:rPr lang="en-US" altLang="en-US" sz="1600" dirty="0" smtClean="0">
                <a:solidFill>
                  <a:schemeClr val="tx2"/>
                </a:solidFill>
              </a:rPr>
              <a:t>dependence </a:t>
            </a:r>
            <a:r>
              <a:rPr lang="en-US" altLang="en-US" sz="1600" dirty="0">
                <a:solidFill>
                  <a:schemeClr val="tx2"/>
                </a:solidFill>
              </a:rPr>
              <a:t>to instruction 5</a:t>
            </a:r>
          </a:p>
          <a:p>
            <a:endParaRPr lang="en-US" altLang="en-US" sz="1600" dirty="0">
              <a:solidFill>
                <a:schemeClr val="tx2"/>
              </a:solidFill>
            </a:endParaRPr>
          </a:p>
          <a:p>
            <a:r>
              <a:rPr lang="en-US" altLang="en-US" sz="1600" dirty="0">
                <a:solidFill>
                  <a:schemeClr val="tx2"/>
                </a:solidFill>
              </a:rPr>
              <a:t>5</a:t>
            </a:r>
            <a:r>
              <a:rPr lang="en-US" altLang="en-US" sz="1600" dirty="0">
                <a:solidFill>
                  <a:schemeClr val="tx2"/>
                </a:solidFill>
                <a:sym typeface="Wingdings" panose="05000000000000000000" pitchFamily="2" charset="2"/>
              </a:rPr>
              <a:t>6 </a:t>
            </a:r>
            <a:r>
              <a:rPr lang="en-US" altLang="en-US" sz="1600" dirty="0" smtClean="0">
                <a:solidFill>
                  <a:schemeClr val="tx2"/>
                </a:solidFill>
                <a:sym typeface="Wingdings" panose="05000000000000000000" pitchFamily="2" charset="2"/>
              </a:rPr>
              <a:t>control </a:t>
            </a:r>
            <a:r>
              <a:rPr lang="en-US" altLang="en-US" sz="1600" dirty="0">
                <a:solidFill>
                  <a:schemeClr val="tx2"/>
                </a:solidFill>
                <a:sym typeface="Wingdings" panose="05000000000000000000" pitchFamily="2" charset="2"/>
              </a:rPr>
              <a:t>dependence</a:t>
            </a:r>
            <a:endParaRPr lang="en-US" altLang="en-US" sz="1600" dirty="0">
              <a:solidFill>
                <a:schemeClr val="tx2"/>
              </a:solidFill>
            </a:endParaRP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2709069" y="1825626"/>
            <a:ext cx="3029744" cy="2357438"/>
          </a:xfrm>
          <a:prstGeom prst="rect">
            <a:avLst/>
          </a:prstGeom>
        </p:spPr>
        <p:txBody>
          <a:bodyPr/>
          <a:lstStyle>
            <a:lvl1pPr marL="377825" indent="-377825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Monotype Sorts" pitchFamily="2" charset="2"/>
              <a:buChar char="v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6450" indent="-314325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00000"/>
              <a:buChar char="»"/>
              <a:defRPr sz="2000">
                <a:solidFill>
                  <a:schemeClr val="tx1"/>
                </a:solidFill>
                <a:latin typeface="+mn-lt"/>
              </a:defRPr>
            </a:lvl2pPr>
            <a:lvl3pPr marL="1171575" indent="-250825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Ÿ"/>
              <a:defRPr>
                <a:solidFill>
                  <a:schemeClr val="tx1"/>
                </a:solidFill>
                <a:latin typeface="+mn-lt"/>
              </a:defRPr>
            </a:lvl3pPr>
            <a:lvl4pPr marL="1538288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Monotype Sorts" pitchFamily="2" charset="2"/>
              <a:buChar char="u"/>
              <a:defRPr sz="1600">
                <a:solidFill>
                  <a:schemeClr val="tx1"/>
                </a:solidFill>
                <a:latin typeface="+mn-lt"/>
              </a:defRPr>
            </a:lvl4pPr>
            <a:lvl5pPr marL="1905000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â"/>
              <a:defRPr sz="1600">
                <a:solidFill>
                  <a:schemeClr val="tx1"/>
                </a:solidFill>
                <a:latin typeface="+mn-lt"/>
              </a:defRPr>
            </a:lvl5pPr>
            <a:lvl6pPr marL="2362200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â"/>
              <a:defRPr sz="1600">
                <a:solidFill>
                  <a:schemeClr val="tx1"/>
                </a:solidFill>
                <a:latin typeface="+mn-lt"/>
              </a:defRPr>
            </a:lvl6pPr>
            <a:lvl7pPr marL="2819400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â"/>
              <a:defRPr sz="1600">
                <a:solidFill>
                  <a:schemeClr val="tx1"/>
                </a:solidFill>
                <a:latin typeface="+mn-lt"/>
              </a:defRPr>
            </a:lvl7pPr>
            <a:lvl8pPr marL="3276600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â"/>
              <a:defRPr sz="1600">
                <a:solidFill>
                  <a:schemeClr val="tx1"/>
                </a:solidFill>
                <a:latin typeface="+mn-lt"/>
              </a:defRPr>
            </a:lvl8pPr>
            <a:lvl9pPr marL="3733800" indent="-252413" algn="l" defTabSz="1106488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 smtClean="0"/>
              <a:t>Example</a:t>
            </a: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3166270" y="2246312"/>
            <a:ext cx="263756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dirty="0"/>
              <a:t>1: r1 = load(r2)</a:t>
            </a:r>
          </a:p>
          <a:p>
            <a:r>
              <a:rPr lang="en-US" altLang="en-US" sz="2000" b="1" dirty="0"/>
              <a:t>2: r2 = r1 + r4</a:t>
            </a:r>
          </a:p>
          <a:p>
            <a:r>
              <a:rPr lang="en-US" altLang="en-US" sz="2000" b="1" dirty="0"/>
              <a:t>3: store (r4, r2)</a:t>
            </a:r>
          </a:p>
          <a:p>
            <a:r>
              <a:rPr lang="en-US" altLang="en-US" sz="2000" b="1" dirty="0"/>
              <a:t>4: p1 = </a:t>
            </a:r>
            <a:r>
              <a:rPr lang="en-US" altLang="en-US" sz="2000" b="1" dirty="0" err="1"/>
              <a:t>cmpp</a:t>
            </a:r>
            <a:r>
              <a:rPr lang="en-US" altLang="en-US" sz="2000" b="1" dirty="0"/>
              <a:t> (r2 &lt; 0)</a:t>
            </a:r>
          </a:p>
          <a:p>
            <a:r>
              <a:rPr lang="en-US" altLang="en-US" sz="2000" b="1" dirty="0"/>
              <a:t>5: branch if p1 to BB3</a:t>
            </a:r>
          </a:p>
          <a:p>
            <a:r>
              <a:rPr lang="en-US" altLang="en-US" sz="2000" b="1" dirty="0"/>
              <a:t>6: store (r1, r2)</a:t>
            </a: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3073428" y="4097676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BB3:</a:t>
            </a:r>
          </a:p>
        </p:txBody>
      </p:sp>
    </p:spTree>
    <p:extLst>
      <p:ext uri="{BB962C8B-B14F-4D97-AF65-F5344CB8AC3E}">
        <p14:creationId xmlns:p14="http://schemas.microsoft.com/office/powerpoint/2010/main" val="1271860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1 – Answer Next Time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75101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r2 = r2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store (r8, 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r3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r4 = r1 *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6. r5 = r5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7. r2 = r6 + 4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8. store (r2, r5)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160172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machine model</a:t>
            </a:r>
          </a:p>
          <a:p>
            <a:endParaRPr lang="en-US" altLang="en-US" dirty="0"/>
          </a:p>
          <a:p>
            <a:r>
              <a:rPr lang="en-US" altLang="en-US" dirty="0"/>
              <a:t>latencies</a:t>
            </a:r>
          </a:p>
          <a:p>
            <a:endParaRPr lang="en-US" altLang="en-US" dirty="0"/>
          </a:p>
          <a:p>
            <a:r>
              <a:rPr lang="en-US" altLang="en-US" dirty="0"/>
              <a:t>add:    1</a:t>
            </a:r>
          </a:p>
          <a:p>
            <a:r>
              <a:rPr lang="en-US" altLang="en-US" dirty="0" err="1"/>
              <a:t>mpy</a:t>
            </a:r>
            <a:r>
              <a:rPr lang="en-US" altLang="en-US" dirty="0"/>
              <a:t>:    3</a:t>
            </a:r>
          </a:p>
          <a:p>
            <a:r>
              <a:rPr lang="en-US" altLang="en-US" dirty="0"/>
              <a:t>load:   </a:t>
            </a:r>
            <a:r>
              <a:rPr lang="en-US" altLang="en-US" dirty="0" smtClean="0"/>
              <a:t>2</a:t>
            </a:r>
            <a:endParaRPr lang="en-US" altLang="en-US" dirty="0"/>
          </a:p>
          <a:p>
            <a:r>
              <a:rPr lang="en-US" altLang="en-US" dirty="0"/>
              <a:t>store: </a:t>
            </a:r>
            <a:r>
              <a:rPr lang="en-US" altLang="en-US" dirty="0" smtClean="0"/>
              <a:t>1</a:t>
            </a:r>
            <a:endParaRPr lang="en-US" altLang="en-US" dirty="0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81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Draw dependence graph</a:t>
            </a:r>
          </a:p>
          <a:p>
            <a:r>
              <a:rPr lang="en-US" altLang="en-US"/>
              <a:t>2. Label edges with type and</a:t>
            </a:r>
          </a:p>
          <a:p>
            <a:r>
              <a:rPr lang="en-US" altLang="en-US"/>
              <a:t>latencies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848600" y="1825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848600" y="24352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848600" y="42640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848600" y="36544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848600" y="30448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848600" y="4873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848600" y="5490378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7</a:t>
            </a:r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7848600" y="6107131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 Graph Properties - Estart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Estart = earliest start time, (as soon as possible - ASAP)</a:t>
            </a:r>
          </a:p>
          <a:p>
            <a:pPr lvl="1"/>
            <a:r>
              <a:rPr lang="en-US" altLang="en-US" smtClean="0"/>
              <a:t>Schedule length with infinite resources (dependence height)</a:t>
            </a:r>
          </a:p>
          <a:p>
            <a:pPr lvl="1"/>
            <a:r>
              <a:rPr lang="en-US" altLang="en-US" smtClean="0"/>
              <a:t>Estart = 0 if node has no predecessors</a:t>
            </a:r>
          </a:p>
          <a:p>
            <a:pPr lvl="1"/>
            <a:r>
              <a:rPr lang="en-US" altLang="en-US" smtClean="0"/>
              <a:t>Estart = MAX(Estart(pred) + latency) for each predecessor node</a:t>
            </a:r>
          </a:p>
          <a:p>
            <a:pPr lvl="1"/>
            <a:r>
              <a:rPr lang="en-US" altLang="en-US" smtClean="0"/>
              <a:t>Example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44958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8862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45720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3886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4572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46482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50292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41910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4114800" y="3810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648200" y="3810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4038600" y="4419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4038600" y="44196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47244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0386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4114800" y="5181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4724400" y="5181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876800" y="5943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4419600" y="59436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1148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6482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4953000" y="5864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42672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40386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733800" y="4492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4114800" y="4264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4724400" y="4568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4800600" y="5257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4343400" y="4264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Lstart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Lstart = latest start time, ALAP </a:t>
            </a:r>
          </a:p>
          <a:p>
            <a:pPr lvl="1"/>
            <a:r>
              <a:rPr lang="en-US" altLang="en-US" smtClean="0"/>
              <a:t>Latest time a node can be scheduled s.t. sched length not increased beyond infinite resource schedule length</a:t>
            </a:r>
          </a:p>
          <a:p>
            <a:pPr lvl="1"/>
            <a:r>
              <a:rPr lang="en-US" altLang="en-US" smtClean="0"/>
              <a:t>Lstart = Estart if node has no successors</a:t>
            </a:r>
          </a:p>
          <a:p>
            <a:pPr lvl="1"/>
            <a:r>
              <a:rPr lang="en-US" altLang="en-US" smtClean="0"/>
              <a:t>Lstart = MIN(Lstart(succ) - latency) for each successor node</a:t>
            </a:r>
          </a:p>
          <a:p>
            <a:pPr lvl="1"/>
            <a:r>
              <a:rPr lang="en-US" altLang="en-US" smtClean="0"/>
              <a:t>Example</a:t>
            </a: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457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39624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4648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3962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46482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47244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51054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42672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4191000" y="3810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4724400" y="3810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4114800" y="4419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4114800" y="44196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48006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41148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4191000" y="5181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4800600" y="5181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4953000" y="5943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4495800" y="59436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41910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47244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5029200" y="5864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43434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41148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3810000" y="4492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4191000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4800600" y="4568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4876800" y="5257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4419600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Slack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Slack =  measure of the scheduling freedom</a:t>
            </a:r>
          </a:p>
          <a:p>
            <a:pPr lvl="1"/>
            <a:r>
              <a:rPr lang="en-US" altLang="en-US" smtClean="0"/>
              <a:t>Slack = Lstart – Estart for each node</a:t>
            </a:r>
          </a:p>
          <a:p>
            <a:pPr lvl="1"/>
            <a:r>
              <a:rPr lang="en-US" altLang="en-US" smtClean="0"/>
              <a:t>Larger slack means more mobility</a:t>
            </a:r>
          </a:p>
          <a:p>
            <a:pPr lvl="1"/>
            <a:r>
              <a:rPr lang="en-US" altLang="en-US" smtClean="0"/>
              <a:t>Example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457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39624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648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3962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46482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3801" name="Oval 9"/>
          <p:cNvSpPr>
            <a:spLocks noChangeArrowheads="1"/>
          </p:cNvSpPr>
          <p:nvPr/>
        </p:nvSpPr>
        <p:spPr bwMode="auto">
          <a:xfrm>
            <a:off x="47244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51054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42672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4191000" y="3810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4724400" y="3810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4114800" y="4419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4114800" y="44196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48006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41148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4191000" y="5181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>
            <a:off x="4800600" y="5181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>
            <a:off x="4953000" y="5943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H="1">
            <a:off x="4495800" y="59436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41910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47244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5029200" y="5864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43434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41148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3810000" y="4492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4191000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4800600" y="4568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4876800" y="5257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4419600" y="4264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Critical Path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Critical operations = Operations with slack = 0</a:t>
            </a:r>
          </a:p>
          <a:p>
            <a:pPr lvl="1"/>
            <a:r>
              <a:rPr lang="en-US" altLang="en-US" smtClean="0"/>
              <a:t>No mobility, cannot be delayed without extending the schedule length of the block</a:t>
            </a:r>
          </a:p>
          <a:p>
            <a:pPr lvl="1"/>
            <a:r>
              <a:rPr lang="en-US" altLang="en-US" smtClean="0"/>
              <a:t>Critical path = sequence of critical operations from node with no predecessors to exit node, can be multiple crit paths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57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39624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4648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3962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46482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47244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51054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4267200" y="632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4191000" y="3810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724400" y="3810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114800" y="4419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4114800" y="44196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48006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4114800" y="4419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4191000" y="5181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800600" y="5181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953000" y="5943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4495800" y="59436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1910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47244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5029200" y="5864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43434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41148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3810000" y="4492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4191000" y="42672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800600" y="4568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4876800" y="5257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4419600" y="43434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36145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2 – Answer Next Time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4384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2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288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4290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971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057400" y="25908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590800" y="25908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81200" y="3200400"/>
            <a:ext cx="762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1981200" y="32004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667000" y="3200400"/>
            <a:ext cx="152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981200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057400" y="39624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7400" y="2435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590800" y="2587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81400" y="5026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6576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6764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286000" y="3048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667000" y="3349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581400" y="3200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819400" y="3124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505200" y="3200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971800" y="4572000"/>
            <a:ext cx="533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581400" y="38862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2004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819400" y="4648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9718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6670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57400" y="4111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2860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953000" y="1901825"/>
            <a:ext cx="34353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Node	Estart	Lstart	Slack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4876800" y="1752600"/>
            <a:ext cx="36576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48200" y="5026025"/>
            <a:ext cx="1804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Critical path(s) = </a:t>
            </a:r>
          </a:p>
        </p:txBody>
      </p:sp>
    </p:spTree>
    <p:extLst>
      <p:ext uri="{BB962C8B-B14F-4D97-AF65-F5344CB8AC3E}">
        <p14:creationId xmlns:p14="http://schemas.microsoft.com/office/powerpoint/2010/main" val="2375446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Time: Loop Unrolling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752600" y="2743200"/>
            <a:ext cx="22367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066800" y="27432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216116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f (r4 &gt;= 400) </a:t>
            </a:r>
            <a:r>
              <a:rPr lang="en-US" altLang="en-US" sz="1600" b="1" dirty="0" err="1" smtClean="0">
                <a:solidFill>
                  <a:schemeClr val="tx2"/>
                </a:solidFill>
              </a:rPr>
              <a:t>goto</a:t>
            </a:r>
            <a:r>
              <a:rPr lang="en-US" altLang="en-US" sz="1600" b="1" dirty="0" smtClean="0">
                <a:solidFill>
                  <a:schemeClr val="tx2"/>
                </a:solidFill>
              </a:rPr>
              <a:t> exit</a:t>
            </a:r>
            <a:endParaRPr lang="en-US" altLang="en-US" sz="1600" b="1" dirty="0">
              <a:solidFill>
                <a:schemeClr val="tx2"/>
              </a:solidFill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3197225"/>
            <a:ext cx="213872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  <a:p>
            <a:r>
              <a:rPr lang="en-US" altLang="en-US" sz="1600" b="1" dirty="0" smtClean="0">
                <a:solidFill>
                  <a:schemeClr val="tx1"/>
                </a:solidFill>
              </a:rPr>
              <a:t>if (r4 &gt;= 400) </a:t>
            </a:r>
            <a:r>
              <a:rPr lang="en-US" altLang="en-US" sz="1600" b="1" dirty="0" err="1" smtClean="0">
                <a:solidFill>
                  <a:schemeClr val="tx2"/>
                </a:solidFill>
              </a:rPr>
              <a:t>goto</a:t>
            </a:r>
            <a:r>
              <a:rPr lang="en-US" altLang="en-US" sz="1600" b="1" dirty="0" smtClean="0">
                <a:solidFill>
                  <a:schemeClr val="tx2"/>
                </a:solidFill>
              </a:rPr>
              <a:t> exit</a:t>
            </a:r>
          </a:p>
          <a:p>
            <a:endParaRPr lang="en-US" altLang="en-US" sz="16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2660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9376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9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388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6388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295400" y="5105400"/>
            <a:ext cx="287290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= replicate loop body </a:t>
            </a:r>
          </a:p>
          <a:p>
            <a:r>
              <a:rPr lang="en-US" altLang="en-US" dirty="0"/>
              <a:t>n-1 times.</a:t>
            </a:r>
          </a:p>
          <a:p>
            <a:endParaRPr lang="en-US" altLang="en-US" dirty="0"/>
          </a:p>
          <a:p>
            <a:r>
              <a:rPr lang="en-US" altLang="en-US" dirty="0"/>
              <a:t>Hope to enable overlap of</a:t>
            </a:r>
          </a:p>
          <a:p>
            <a:r>
              <a:rPr lang="en-US" altLang="en-US" dirty="0"/>
              <a:t>operation execution from</a:t>
            </a:r>
          </a:p>
          <a:p>
            <a:r>
              <a:rPr lang="en-US" altLang="en-US" dirty="0"/>
              <a:t>different </a:t>
            </a:r>
            <a:r>
              <a:rPr lang="en-US" altLang="en-US" dirty="0" smtClean="0"/>
              <a:t>iterations</a:t>
            </a:r>
            <a:endParaRPr lang="en-US" altLang="en-US" dirty="0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648200" y="2895600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62400" y="2511425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 3 times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747568" y="6524152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100418" y="1526182"/>
            <a:ext cx="230864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f</a:t>
            </a:r>
            <a:r>
              <a:rPr lang="en-US" altLang="en-US" dirty="0" smtClean="0">
                <a:solidFill>
                  <a:schemeClr val="tx1"/>
                </a:solidFill>
              </a:rPr>
              <a:t>or (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=x; 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&lt; 100; 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    sum += a[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]</a:t>
            </a:r>
            <a:r>
              <a:rPr lang="en-US" altLang="en-US" dirty="0" smtClean="0">
                <a:solidFill>
                  <a:schemeClr val="tx1"/>
                </a:solidFill>
              </a:rPr>
              <a:t>*b[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}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" name="Down Arrow 1"/>
          <p:cNvSpPr/>
          <p:nvPr/>
        </p:nvSpPr>
        <p:spPr bwMode="auto">
          <a:xfrm>
            <a:off x="2286000" y="2395538"/>
            <a:ext cx="445851" cy="371475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8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 smtClean="0"/>
              <a:t>Smarter Loop Unrolling with Known Trip Count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483652" y="2819945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</a:t>
            </a:r>
            <a:r>
              <a:rPr lang="en-US" altLang="en-US" dirty="0" smtClean="0">
                <a:solidFill>
                  <a:schemeClr val="tx1"/>
                </a:solidFill>
              </a:rPr>
              <a:t>4 = 0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r1 </a:t>
            </a:r>
            <a:r>
              <a:rPr lang="en-US" altLang="en-US" dirty="0">
                <a:solidFill>
                  <a:schemeClr val="tx1"/>
                </a:solidFill>
              </a:rPr>
              <a:t>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15275" y="313903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2957754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389131" y="588674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296092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506515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369" y="2200409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27350" y="3564322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205704" y="3466276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05910" y="2819945"/>
            <a:ext cx="15632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</a:t>
            </a:r>
            <a:r>
              <a:rPr lang="en-US" altLang="en-US" dirty="0" smtClean="0"/>
              <a:t>multiple</a:t>
            </a:r>
          </a:p>
          <a:p>
            <a:r>
              <a:rPr lang="en-US" altLang="en-US" dirty="0"/>
              <a:t>o</a:t>
            </a:r>
            <a:r>
              <a:rPr lang="en-US" altLang="en-US" dirty="0" smtClean="0"/>
              <a:t>f trip count</a:t>
            </a:r>
            <a:endParaRPr lang="en-US" altLang="en-US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49967" y="7468266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28700" y="1645592"/>
            <a:ext cx="345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Want to remove early exit branches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194" y="2446535"/>
            <a:ext cx="250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Trip count = 400/4 = 100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6389688" y="4429768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6324600" y="5973221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622369" y="5031242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>
                <a:solidFill>
                  <a:srgbClr val="00B050"/>
                </a:solidFill>
              </a:rPr>
              <a:t>iter3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5615030" y="6367134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>
                <a:solidFill>
                  <a:srgbClr val="00B050"/>
                </a:solidFill>
              </a:rPr>
              <a:t>iter4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89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 smtClean="0"/>
              <a:t>What if the Trip Count is not Statically Known?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635075" y="3124200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</a:t>
            </a:r>
            <a:r>
              <a:rPr lang="en-US" altLang="en-US" dirty="0" smtClean="0">
                <a:solidFill>
                  <a:schemeClr val="tx1"/>
                </a:solidFill>
              </a:rPr>
              <a:t>4 = ??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r1 </a:t>
            </a:r>
            <a:r>
              <a:rPr lang="en-US" altLang="en-US" dirty="0">
                <a:solidFill>
                  <a:schemeClr val="tx1"/>
                </a:solidFill>
              </a:rPr>
              <a:t>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62397" y="344011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28901" y="2397775"/>
            <a:ext cx="11641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14651" y="3725932"/>
            <a:ext cx="116410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4</a:t>
            </a:r>
            <a:endParaRPr lang="en-US" altLang="en-US" sz="1400" b="1" dirty="0" smtClean="0">
              <a:solidFill>
                <a:schemeClr val="tx2"/>
              </a:solidFill>
            </a:endParaRPr>
          </a:p>
          <a:p>
            <a:endParaRPr lang="en-US" altLang="en-US" sz="14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89383"/>
            <a:ext cx="1835759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400" b="1" dirty="0" err="1"/>
              <a:t>goto</a:t>
            </a:r>
            <a:r>
              <a:rPr lang="en-US" altLang="en-US" sz="14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280150" y="3744197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280150" y="508110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730338" y="2867836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724829" y="4130014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724829" y="5612403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808218" y="23622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038709" y="3897362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216711" y="2543868"/>
            <a:ext cx="26212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>
                <a:solidFill>
                  <a:srgbClr val="FF0000"/>
                </a:solidFill>
              </a:rPr>
              <a:t>Create a </a:t>
            </a:r>
            <a:r>
              <a:rPr lang="en-US" altLang="en-US" dirty="0" err="1" smtClean="0">
                <a:solidFill>
                  <a:srgbClr val="FF0000"/>
                </a:solidFill>
              </a:rPr>
              <a:t>preloop</a:t>
            </a:r>
            <a:r>
              <a:rPr lang="en-US" altLang="en-US" dirty="0" smtClean="0">
                <a:solidFill>
                  <a:srgbClr val="FF0000"/>
                </a:solidFill>
              </a:rPr>
              <a:t> to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ensure trip count of 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unrolled loop is a multiple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of the unroll factor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08218" y="6510409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414651" y="1679242"/>
            <a:ext cx="273658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f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or (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=0; 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&lt; ((400-r4)/4)%3; 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sz="1400" b="1" dirty="0" smtClean="0">
                <a:solidFill>
                  <a:schemeClr val="tx1"/>
                </a:solidFill>
              </a:rPr>
              <a:t>    sum += a[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]*b[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}</a:t>
            </a:r>
            <a:endParaRPr lang="en-US" altLang="en-US" sz="1400" b="1" dirty="0" smtClean="0">
              <a:solidFill>
                <a:schemeClr val="tx1"/>
              </a:solidFill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460580" y="1690747"/>
            <a:ext cx="9371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err="1" smtClean="0">
                <a:solidFill>
                  <a:srgbClr val="00B050"/>
                </a:solidFill>
              </a:rPr>
              <a:t>preloop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864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Unrolling Not Enough for Overlapping Iterations: Register Renaming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4384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438400" y="3197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4384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3622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3622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6605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6764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6764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8288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09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609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09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601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601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31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33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33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548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4456112" y="3579813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09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Register Renaming is Not Enough!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Still not much overlap possible</a:t>
            </a:r>
          </a:p>
          <a:p>
            <a:r>
              <a:rPr lang="en-US" altLang="en-US" sz="2000" smtClean="0"/>
              <a:t>Problems</a:t>
            </a:r>
          </a:p>
          <a:p>
            <a:pPr lvl="1"/>
            <a:r>
              <a:rPr lang="en-US" altLang="en-US" sz="1800" smtClean="0"/>
              <a:t>r2, r4, r6 sequentialize the iterations</a:t>
            </a:r>
          </a:p>
          <a:p>
            <a:pPr lvl="1"/>
            <a:r>
              <a:rPr lang="en-US" altLang="en-US" sz="1800" smtClean="0"/>
              <a:t>Need to rename these</a:t>
            </a:r>
          </a:p>
          <a:p>
            <a:r>
              <a:rPr lang="en-US" altLang="en-US" sz="2000" smtClean="0"/>
              <a:t>2 specialized renaming optis</a:t>
            </a:r>
          </a:p>
          <a:p>
            <a:pPr lvl="1"/>
            <a:r>
              <a:rPr lang="en-US" altLang="en-US" sz="1800" smtClean="0"/>
              <a:t>Accumulator variable expansion (r6)</a:t>
            </a:r>
          </a:p>
          <a:p>
            <a:pPr lvl="1"/>
            <a:r>
              <a:rPr lang="en-US" altLang="en-US" sz="1800" smtClean="0"/>
              <a:t>Induction variable expansion (r2, r4)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iter1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iter2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iter3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Accumulator Variable Expansion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Accumulator variable</a:t>
            </a:r>
          </a:p>
          <a:p>
            <a:pPr lvl="1"/>
            <a:r>
              <a:rPr lang="en-US" altLang="en-US" sz="1800" smtClean="0"/>
              <a:t>x = x + y or x = x – y</a:t>
            </a:r>
          </a:p>
          <a:p>
            <a:pPr lvl="1"/>
            <a:r>
              <a:rPr lang="en-US" altLang="en-US" sz="1800" smtClean="0"/>
              <a:t>where y is loop </a:t>
            </a:r>
            <a:r>
              <a:rPr lang="en-US" altLang="en-US" sz="1800" u="sng" smtClean="0"/>
              <a:t>variant</a:t>
            </a:r>
            <a:r>
              <a:rPr lang="en-US" altLang="en-US" sz="1800" smtClean="0"/>
              <a:t>!!</a:t>
            </a:r>
          </a:p>
          <a:p>
            <a:r>
              <a:rPr lang="en-US" altLang="en-US" sz="2000" smtClean="0"/>
              <a:t>Create n-1 temporary accumulators</a:t>
            </a:r>
          </a:p>
          <a:p>
            <a:r>
              <a:rPr lang="en-US" altLang="en-US" sz="2000" smtClean="0"/>
              <a:t>Each iteration targets a different accumulator</a:t>
            </a:r>
          </a:p>
          <a:p>
            <a:r>
              <a:rPr lang="en-US" altLang="en-US" sz="2000" smtClean="0"/>
              <a:t>Sum up the accumulator variables at the end</a:t>
            </a:r>
          </a:p>
          <a:p>
            <a:r>
              <a:rPr lang="en-US" altLang="en-US" sz="2000" smtClean="0"/>
              <a:t>May not be safe for floating-point values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r16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r16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r26 </a:t>
            </a:r>
            <a:r>
              <a:rPr lang="en-US" altLang="en-US" sz="1600" b="1">
                <a:solidFill>
                  <a:schemeClr val="tx1"/>
                </a:solidFill>
              </a:rPr>
              <a:t>= </a:t>
            </a:r>
            <a:r>
              <a:rPr lang="en-US" altLang="en-US" sz="1600" b="1">
                <a:solidFill>
                  <a:srgbClr val="FF0000"/>
                </a:solidFill>
              </a:rPr>
              <a:t>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iter1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iter2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iter3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r16 = r26 = 0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r6 = r6 + r16 + r26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Induction Variable Expansion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Induction variable</a:t>
            </a:r>
          </a:p>
          <a:p>
            <a:pPr lvl="1"/>
            <a:r>
              <a:rPr lang="en-US" altLang="en-US" sz="1800" smtClean="0"/>
              <a:t>x = x + y or x = x – y</a:t>
            </a:r>
          </a:p>
          <a:p>
            <a:pPr lvl="1"/>
            <a:r>
              <a:rPr lang="en-US" altLang="en-US" sz="1800" smtClean="0"/>
              <a:t>where y is loop </a:t>
            </a:r>
            <a:r>
              <a:rPr lang="en-US" altLang="en-US" sz="1800" u="sng" smtClean="0"/>
              <a:t>invariant</a:t>
            </a:r>
            <a:r>
              <a:rPr lang="en-US" altLang="en-US" sz="1800" smtClean="0"/>
              <a:t>!!</a:t>
            </a:r>
          </a:p>
          <a:p>
            <a:r>
              <a:rPr lang="en-US" altLang="en-US" sz="2000" smtClean="0"/>
              <a:t>Create n-1 additional induction variables</a:t>
            </a:r>
          </a:p>
          <a:p>
            <a:r>
              <a:rPr lang="en-US" altLang="en-US" sz="2000" smtClean="0"/>
              <a:t>Each iteration uses and modifies a different induction variable</a:t>
            </a:r>
          </a:p>
          <a:p>
            <a:r>
              <a:rPr lang="en-US" altLang="en-US" sz="2000" smtClean="0"/>
              <a:t>Initialize induction variables to init, init+step, init+2*step, etc.</a:t>
            </a:r>
          </a:p>
          <a:p>
            <a:r>
              <a:rPr lang="en-US" altLang="en-US" sz="2000" smtClean="0"/>
              <a:t>Step increased to n*original step</a:t>
            </a:r>
          </a:p>
          <a:p>
            <a:r>
              <a:rPr lang="en-US" altLang="en-US" sz="2000" smtClean="0"/>
              <a:t>Now iterations are completely independent !!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0" y="2054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86000" y="3578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r12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r14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</a:t>
            </a:r>
            <a:r>
              <a:rPr lang="en-US" altLang="en-US" sz="1600" b="1">
                <a:solidFill>
                  <a:srgbClr val="FF0000"/>
                </a:solidFill>
              </a:rPr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r12 = r12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r14 = r14 + 12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286000" y="5102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r24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r22 = r22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r24 = r24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209800" y="3581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2209800" y="5105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508125" y="2781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iter1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524000" y="4187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iter2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524000" y="5711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iter3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676400" y="2054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286000" y="1851025"/>
            <a:ext cx="116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286000" y="6854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286000" y="1444625"/>
            <a:ext cx="20637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rgbClr val="FF0000"/>
                </a:solidFill>
              </a:rPr>
              <a:t>r12 = r2 + 4, r22 = r2 + 8</a:t>
            </a:r>
          </a:p>
          <a:p>
            <a:r>
              <a:rPr lang="en-US" altLang="en-US" sz="1400" b="1">
                <a:solidFill>
                  <a:srgbClr val="FF0000"/>
                </a:solidFill>
              </a:rPr>
              <a:t>r14 = r4 + 4, r24 = r4 + 8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15073</TotalTime>
  <Words>3094</Words>
  <Application>Microsoft Office PowerPoint</Application>
  <PresentationFormat>Custom</PresentationFormat>
  <Paragraphs>770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10 ILP Optimization and Intro. to Code Generation</vt:lpstr>
      <vt:lpstr>Announcements &amp; Reading Material</vt:lpstr>
      <vt:lpstr>From Last Time: Loop Unrolling</vt:lpstr>
      <vt:lpstr>Smarter Loop Unrolling with Known Trip Count</vt:lpstr>
      <vt:lpstr>What if the Trip Count is not Statically Known?</vt:lpstr>
      <vt:lpstr>Unrolling Not Enough for Overlapping Iterations: Register Renaming</vt:lpstr>
      <vt:lpstr>Register Renaming is Not Enough!</vt:lpstr>
      <vt:lpstr>Accumulator Variable Expansion</vt:lpstr>
      <vt:lpstr>Induction Variable Expansion</vt:lpstr>
      <vt:lpstr>Better Induction Variable Expansion</vt:lpstr>
      <vt:lpstr>Homework Problem</vt:lpstr>
      <vt:lpstr>Homework Problem - Answer</vt:lpstr>
      <vt:lpstr>Code Generation</vt:lpstr>
      <vt:lpstr>Scheduling Operations</vt:lpstr>
      <vt:lpstr>Schedule Before or After Register Allocation?</vt:lpstr>
      <vt:lpstr>Data Dependences</vt:lpstr>
      <vt:lpstr>More Dependences</vt:lpstr>
      <vt:lpstr>Dependence Graph</vt:lpstr>
      <vt:lpstr>Dependence Graph - Solution</vt:lpstr>
      <vt:lpstr>Dependence Edge Latencies</vt:lpstr>
      <vt:lpstr>Dependence Edge Latencies (2)</vt:lpstr>
      <vt:lpstr>Class Problem – Add Latencies to Dependence Edges</vt:lpstr>
      <vt:lpstr>Homework Problem 1 – Answer Next Time</vt:lpstr>
      <vt:lpstr>Dependence Graph Properties - Estart</vt:lpstr>
      <vt:lpstr>Lstart</vt:lpstr>
      <vt:lpstr>Slack</vt:lpstr>
      <vt:lpstr>Critical Path</vt:lpstr>
      <vt:lpstr>Homework Problem 2 – Answer Next Time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255</cp:revision>
  <cp:lastPrinted>2001-10-18T06:50:13Z</cp:lastPrinted>
  <dcterms:created xsi:type="dcterms:W3CDTF">1999-01-24T07:45:10Z</dcterms:created>
  <dcterms:modified xsi:type="dcterms:W3CDTF">2025-09-29T01:26:12Z</dcterms:modified>
</cp:coreProperties>
</file>