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256" r:id="rId2"/>
    <p:sldId id="389" r:id="rId3"/>
    <p:sldId id="390" r:id="rId4"/>
    <p:sldId id="348" r:id="rId5"/>
    <p:sldId id="383" r:id="rId6"/>
    <p:sldId id="385" r:id="rId7"/>
    <p:sldId id="387" r:id="rId8"/>
    <p:sldId id="388" r:id="rId9"/>
    <p:sldId id="312" r:id="rId10"/>
    <p:sldId id="315" r:id="rId11"/>
    <p:sldId id="321" r:id="rId12"/>
    <p:sldId id="314" r:id="rId13"/>
    <p:sldId id="316" r:id="rId14"/>
    <p:sldId id="313" r:id="rId15"/>
    <p:sldId id="318" r:id="rId16"/>
    <p:sldId id="319" r:id="rId17"/>
    <p:sldId id="349" r:id="rId18"/>
    <p:sldId id="372" r:id="rId19"/>
    <p:sldId id="320" r:id="rId20"/>
    <p:sldId id="376" r:id="rId21"/>
    <p:sldId id="354" r:id="rId22"/>
    <p:sldId id="369" r:id="rId23"/>
    <p:sldId id="375" r:id="rId24"/>
    <p:sldId id="362" r:id="rId25"/>
    <p:sldId id="363" r:id="rId26"/>
    <p:sldId id="364" r:id="rId27"/>
    <p:sldId id="365" r:id="rId28"/>
    <p:sldId id="366" r:id="rId29"/>
    <p:sldId id="367" r:id="rId30"/>
    <p:sldId id="368" r:id="rId31"/>
    <p:sldId id="373" r:id="rId32"/>
    <p:sldId id="391" r:id="rId33"/>
    <p:sldId id="392" r:id="rId34"/>
    <p:sldId id="382" r:id="rId35"/>
  </p:sldIdLst>
  <p:sldSz cx="10058400" cy="7772400"/>
  <p:notesSz cx="6858000" cy="9029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0">
          <p15:clr>
            <a:srgbClr val="A4A3A4"/>
          </p15:clr>
        </p15:guide>
        <p15:guide id="2" pos="30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45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CBCBCB"/>
    <a:srgbClr val="00FFFF"/>
    <a:srgbClr val="CCECFF"/>
    <a:srgbClr val="FFFF00"/>
    <a:srgbClr val="FF6600"/>
    <a:srgbClr val="CCFFFF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22" autoAdjust="0"/>
    <p:restoredTop sz="94660"/>
  </p:normalViewPr>
  <p:slideViewPr>
    <p:cSldViewPr>
      <p:cViewPr varScale="1">
        <p:scale>
          <a:sx n="101" d="100"/>
          <a:sy n="101" d="100"/>
        </p:scale>
        <p:origin x="396" y="120"/>
      </p:cViewPr>
      <p:guideLst>
        <p:guide orient="horz" pos="1200"/>
        <p:guide pos="3072"/>
      </p:guideLst>
    </p:cSldViewPr>
  </p:slideViewPr>
  <p:outlineViewPr>
    <p:cViewPr>
      <p:scale>
        <a:sx n="50" d="100"/>
        <a:sy n="50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1478" y="-58"/>
      </p:cViewPr>
      <p:guideLst>
        <p:guide orient="horz" pos="2845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30.xml"/><Relationship Id="rId1" Type="http://schemas.openxmlformats.org/officeDocument/2006/relationships/slide" Target="slides/slide2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92438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defTabSz="887413">
              <a:defRPr sz="1000" i="1">
                <a:solidFill>
                  <a:srgbClr val="FF0033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8263" y="30163"/>
            <a:ext cx="29940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algn="r" defTabSz="887413">
              <a:defRPr sz="1000" i="1">
                <a:solidFill>
                  <a:srgbClr val="FF0033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14288" y="8543925"/>
            <a:ext cx="2994026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defTabSz="887413">
              <a:defRPr sz="1000" i="1">
                <a:solidFill>
                  <a:srgbClr val="FF0033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8263" y="8543925"/>
            <a:ext cx="29940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algn="r"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fld id="{650F17D3-5A2B-4907-97A7-8883EB9C0E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7463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defTabSz="977900"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17463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algn="r" defTabSz="977900"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8413" y="715963"/>
            <a:ext cx="4324350" cy="33416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9163" y="4305300"/>
            <a:ext cx="5019675" cy="4033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59" tIns="59330" rIns="90559" bIns="593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59800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defTabSz="977900"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559800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algn="r"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72D86F7-D0FB-4E79-B1EB-AE9BFB137F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71488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46150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430338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908175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DF0DBD40-114C-4822-A54A-38C55ABA4ACE}" type="slidenum">
              <a:rPr lang="en-US" altLang="en-US" smtClean="0">
                <a:solidFill>
                  <a:schemeClr val="tx1"/>
                </a:solidFill>
              </a:rPr>
              <a:pPr/>
              <a:t>0</a:t>
            </a:fld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120" rIns="92120"/>
          <a:lstStyle/>
          <a:p>
            <a:endParaRPr lang="en-US" altLang="en-US" sz="1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914400" y="3886200"/>
            <a:ext cx="777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2438400"/>
            <a:ext cx="7772400" cy="144780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508125" y="4403725"/>
            <a:ext cx="7042150" cy="198755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>
              <a:buFont typeface="Monotype Sorts" pitchFamily="2" charset="2"/>
              <a:buNone/>
              <a:defRPr sz="32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306301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365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835025"/>
            <a:ext cx="1962150" cy="6022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835025"/>
            <a:ext cx="5734050" cy="6022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4875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5025"/>
            <a:ext cx="7772400" cy="6159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451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267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994275"/>
            <a:ext cx="8548687" cy="15446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94063"/>
            <a:ext cx="8548687" cy="170021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544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630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11150"/>
            <a:ext cx="9051925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739900"/>
            <a:ext cx="4443412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465388"/>
            <a:ext cx="4443412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0163" y="1739900"/>
            <a:ext cx="4445000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0163" y="2465388"/>
            <a:ext cx="4445000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67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353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581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9563"/>
            <a:ext cx="3308350" cy="131762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238" y="309563"/>
            <a:ext cx="5622925" cy="66341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627188"/>
            <a:ext cx="3308350" cy="53165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683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675" y="5440363"/>
            <a:ext cx="6035675" cy="64293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675" y="693738"/>
            <a:ext cx="6035675" cy="4664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675" y="6083300"/>
            <a:ext cx="6035675" cy="9112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46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914400" y="1447800"/>
            <a:ext cx="776922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835025"/>
            <a:ext cx="7772400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600" tIns="50800" rIns="1016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641475"/>
            <a:ext cx="7696200" cy="521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600" tIns="50800" rIns="1016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781800"/>
            <a:ext cx="3429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1600" tIns="50800" rIns="101600" bIns="50800" numCol="1" anchor="ctr" anchorCtr="0" compatLnSpc="1">
            <a:prstTxWarp prst="textNoShape">
              <a:avLst/>
            </a:prstTxWarp>
          </a:bodyPr>
          <a:lstStyle>
            <a:lvl1pPr defTabSz="1106488">
              <a:defRPr sz="1000" b="1" i="1">
                <a:solidFill>
                  <a:schemeClr val="tx2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315200" y="6781800"/>
            <a:ext cx="152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1600" tIns="50800" rIns="101600" bIns="50800" numCol="1" anchor="ctr" anchorCtr="0" compatLnSpc="1">
            <a:prstTxWarp prst="textNoShape">
              <a:avLst/>
            </a:prstTxWarp>
          </a:bodyPr>
          <a:lstStyle>
            <a:lvl1pPr algn="r" defTabSz="1106488">
              <a:defRPr sz="1400">
                <a:solidFill>
                  <a:schemeClr val="tx2"/>
                </a:solidFill>
                <a:latin typeface="Hewlett" pitchFamily="8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914400" y="6858000"/>
            <a:ext cx="777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4495800" y="6858000"/>
            <a:ext cx="685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>
            <a:lvl1pPr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en-US" altLang="en-US" sz="1400">
                <a:solidFill>
                  <a:schemeClr val="tx1"/>
                </a:solidFill>
              </a:rPr>
              <a:t>- </a:t>
            </a:r>
            <a:fld id="{811453DA-B780-4880-915D-5649E9031945}" type="slidenum">
              <a:rPr lang="en-US" altLang="en-US" sz="1400" smtClean="0">
                <a:solidFill>
                  <a:schemeClr val="tx1"/>
                </a:solidFill>
              </a:rPr>
              <a:pPr algn="ctr">
                <a:defRPr/>
              </a:pPr>
              <a:t>‹#›</a:t>
            </a:fld>
            <a:r>
              <a:rPr lang="en-US" altLang="en-US" sz="1400">
                <a:solidFill>
                  <a:schemeClr val="tx1"/>
                </a:solidFill>
              </a:rPr>
              <a:t> -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31" r:id="rId2"/>
    <p:sldLayoutId id="2147483832" r:id="rId3"/>
    <p:sldLayoutId id="2147483833" r:id="rId4"/>
    <p:sldLayoutId id="2147483834" r:id="rId5"/>
    <p:sldLayoutId id="2147483835" r:id="rId6"/>
    <p:sldLayoutId id="2147483836" r:id="rId7"/>
    <p:sldLayoutId id="2147483837" r:id="rId8"/>
    <p:sldLayoutId id="2147483838" r:id="rId9"/>
    <p:sldLayoutId id="2147483839" r:id="rId10"/>
    <p:sldLayoutId id="2147483840" r:id="rId11"/>
    <p:sldLayoutId id="2147483841" r:id="rId12"/>
  </p:sldLayoutIdLst>
  <p:txStyles>
    <p:titleStyle>
      <a:lvl1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charset="0"/>
        </a:defRPr>
      </a:lvl2pPr>
      <a:lvl3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charset="0"/>
        </a:defRPr>
      </a:lvl3pPr>
      <a:lvl4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charset="0"/>
        </a:defRPr>
      </a:lvl4pPr>
      <a:lvl5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charset="0"/>
        </a:defRPr>
      </a:lvl5pPr>
      <a:lvl6pPr marL="4572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charset="0"/>
        </a:defRPr>
      </a:lvl6pPr>
      <a:lvl7pPr marL="9144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charset="0"/>
        </a:defRPr>
      </a:lvl7pPr>
      <a:lvl8pPr marL="13716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charset="0"/>
        </a:defRPr>
      </a:lvl8pPr>
      <a:lvl9pPr marL="18288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charset="0"/>
        </a:defRPr>
      </a:lvl9pPr>
    </p:titleStyle>
    <p:bodyStyle>
      <a:lvl1pPr marL="377825" indent="-3778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75000"/>
        <a:buFont typeface="Monotype Sorts" pitchFamily="2" charset="2"/>
        <a:buChar char="v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806450" indent="-3143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100000"/>
        <a:buChar char="»"/>
        <a:defRPr sz="2400">
          <a:solidFill>
            <a:schemeClr val="tx1"/>
          </a:solidFill>
          <a:latin typeface="+mn-lt"/>
        </a:defRPr>
      </a:lvl2pPr>
      <a:lvl3pPr marL="1171575" indent="-2508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Wingdings" panose="05000000000000000000" pitchFamily="2" charset="2"/>
        <a:buChar char="Ÿ"/>
        <a:defRPr sz="2000">
          <a:solidFill>
            <a:schemeClr val="tx1"/>
          </a:solidFill>
          <a:latin typeface="+mn-lt"/>
        </a:defRPr>
      </a:lvl3pPr>
      <a:lvl4pPr marL="1538288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65000"/>
        <a:buFont typeface="Monotype Sorts" pitchFamily="2" charset="2"/>
        <a:buChar char="u"/>
        <a:defRPr>
          <a:solidFill>
            <a:schemeClr val="tx1"/>
          </a:solidFill>
          <a:latin typeface="+mn-lt"/>
        </a:defRPr>
      </a:lvl4pPr>
      <a:lvl5pPr marL="19050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5pPr>
      <a:lvl6pPr marL="23622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6pPr>
      <a:lvl7pPr marL="28194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7pPr>
      <a:lvl8pPr marL="32766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8pPr>
      <a:lvl9pPr marL="37338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iazza.com/" TargetMode="External"/><Relationship Id="rId2" Type="http://schemas.openxmlformats.org/officeDocument/2006/relationships/hyperlink" Target="http://www.llvm.org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http://llvm.org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mahlke@umich.edu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438400"/>
            <a:ext cx="8001000" cy="1447800"/>
          </a:xfrm>
          <a:noFill/>
        </p:spPr>
        <p:txBody>
          <a:bodyPr lIns="111125" tIns="55562" rIns="111125" bIns="55562"/>
          <a:lstStyle/>
          <a:p>
            <a:r>
              <a:rPr lang="en-US" altLang="en-US" sz="4400" dirty="0" smtClean="0"/>
              <a:t>CSE </a:t>
            </a:r>
            <a:r>
              <a:rPr lang="en-US" altLang="en-US" sz="4400" dirty="0"/>
              <a:t>583 – Advanced Compilers</a:t>
            </a:r>
            <a:br>
              <a:rPr lang="en-US" altLang="en-US" sz="4400" dirty="0"/>
            </a:br>
            <a:r>
              <a:rPr lang="en-US" altLang="en-US" sz="4400" dirty="0">
                <a:solidFill>
                  <a:schemeClr val="tx2"/>
                </a:solidFill>
              </a:rPr>
              <a:t>Course Overview, Introduction to Control Flow Analysis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 lIns="111125" tIns="55562" rIns="111125" bIns="55562"/>
          <a:lstStyle/>
          <a:p>
            <a:pPr algn="l">
              <a:lnSpc>
                <a:spcPct val="80000"/>
              </a:lnSpc>
            </a:pPr>
            <a:r>
              <a:rPr lang="en-US" altLang="en-US" dirty="0"/>
              <a:t>Fall </a:t>
            </a:r>
            <a:r>
              <a:rPr lang="en-US" altLang="en-US" dirty="0" smtClean="0"/>
              <a:t>2025, </a:t>
            </a:r>
            <a:r>
              <a:rPr lang="en-US" altLang="en-US" dirty="0"/>
              <a:t>University of Michigan</a:t>
            </a:r>
          </a:p>
          <a:p>
            <a:pPr algn="l">
              <a:lnSpc>
                <a:spcPct val="80000"/>
              </a:lnSpc>
            </a:pPr>
            <a:endParaRPr lang="en-US" altLang="en-US" dirty="0"/>
          </a:p>
          <a:p>
            <a:pPr algn="l">
              <a:lnSpc>
                <a:spcPct val="80000"/>
              </a:lnSpc>
            </a:pPr>
            <a:r>
              <a:rPr lang="en-US" altLang="en-US" dirty="0"/>
              <a:t>Aug </a:t>
            </a:r>
            <a:r>
              <a:rPr lang="en-US" altLang="en-US" dirty="0" smtClean="0"/>
              <a:t>25, 2025</a:t>
            </a:r>
            <a:endParaRPr lang="en-US" altLang="en-US" dirty="0"/>
          </a:p>
          <a:p>
            <a:pPr algn="l">
              <a:lnSpc>
                <a:spcPct val="80000"/>
              </a:lnSpc>
            </a:pPr>
            <a:endParaRPr lang="en-US" altLang="en-US" dirty="0"/>
          </a:p>
          <a:p>
            <a:pPr algn="l">
              <a:lnSpc>
                <a:spcPct val="80000"/>
              </a:lnSpc>
            </a:pPr>
            <a:r>
              <a:rPr lang="en-US" alt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https://web.eecs.umich.edu/~</a:t>
            </a:r>
            <a:r>
              <a:rPr lang="en-US" altLang="en-US" sz="18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mahlke/courses/583f25</a:t>
            </a:r>
            <a:endParaRPr lang="en-US" altLang="en-US" sz="18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Background You Should Have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41475"/>
            <a:ext cx="8305800" cy="5216525"/>
          </a:xfrm>
        </p:spPr>
        <p:txBody>
          <a:bodyPr/>
          <a:lstStyle/>
          <a:p>
            <a:r>
              <a:rPr lang="en-US" altLang="en-US" sz="2400" dirty="0"/>
              <a:t>1. Programming</a:t>
            </a:r>
          </a:p>
          <a:p>
            <a:pPr lvl="1"/>
            <a:r>
              <a:rPr lang="en-US" altLang="en-US" sz="2000" dirty="0"/>
              <a:t>Good C++ programmer (essential)</a:t>
            </a:r>
          </a:p>
          <a:p>
            <a:pPr lvl="1"/>
            <a:r>
              <a:rPr lang="en-US" altLang="en-US" sz="2000" dirty="0"/>
              <a:t>Linux, </a:t>
            </a:r>
            <a:r>
              <a:rPr lang="en-US" altLang="en-US" sz="2000" dirty="0" err="1"/>
              <a:t>gcc</a:t>
            </a:r>
            <a:r>
              <a:rPr lang="en-US" altLang="en-US" sz="2000" dirty="0"/>
              <a:t>, emacs (vi or other editor is ok too)</a:t>
            </a:r>
          </a:p>
          <a:p>
            <a:pPr lvl="1"/>
            <a:r>
              <a:rPr lang="en-US" altLang="en-US" sz="2000" dirty="0"/>
              <a:t>Debugging experience – hard to debug with </a:t>
            </a:r>
            <a:r>
              <a:rPr lang="en-US" altLang="en-US" sz="2000" dirty="0" err="1"/>
              <a:t>printf’s</a:t>
            </a:r>
            <a:r>
              <a:rPr lang="en-US" altLang="en-US" sz="2000" dirty="0"/>
              <a:t> alone – </a:t>
            </a:r>
            <a:r>
              <a:rPr lang="en-US" altLang="en-US" sz="2000" dirty="0" err="1"/>
              <a:t>gdb</a:t>
            </a:r>
            <a:r>
              <a:rPr lang="en-US" altLang="en-US" sz="2000" dirty="0"/>
              <a:t>!</a:t>
            </a:r>
          </a:p>
          <a:p>
            <a:pPr lvl="1"/>
            <a:r>
              <a:rPr lang="en-US" altLang="en-US" sz="2000" dirty="0"/>
              <a:t>Compiler system not ported to </a:t>
            </a:r>
            <a:r>
              <a:rPr lang="en-US" altLang="en-US" sz="2000" dirty="0" smtClean="0"/>
              <a:t>Windows, Mac should work</a:t>
            </a:r>
            <a:endParaRPr lang="en-US" altLang="en-US" sz="2000" dirty="0"/>
          </a:p>
          <a:p>
            <a:r>
              <a:rPr lang="en-US" altLang="en-US" sz="2400" dirty="0"/>
              <a:t>2. Computer architecture</a:t>
            </a:r>
          </a:p>
          <a:p>
            <a:pPr lvl="1"/>
            <a:r>
              <a:rPr lang="en-US" altLang="en-US" sz="2000" dirty="0"/>
              <a:t>EECS 370 is good, 470 is better but not essential</a:t>
            </a:r>
          </a:p>
          <a:p>
            <a:pPr lvl="1"/>
            <a:r>
              <a:rPr lang="en-US" altLang="en-US" sz="2000" dirty="0"/>
              <a:t>Basics – caches, pipelining, function units, registers, virtual memory, branches, multiple cores, assembly code</a:t>
            </a:r>
          </a:p>
          <a:p>
            <a:r>
              <a:rPr lang="en-US" altLang="en-US" sz="2400" dirty="0"/>
              <a:t>3. Compilers</a:t>
            </a:r>
          </a:p>
          <a:p>
            <a:pPr lvl="1"/>
            <a:r>
              <a:rPr lang="en-US" altLang="en-US" sz="2000" dirty="0"/>
              <a:t>Frontend stuff is not very relevant for this class, but good to know</a:t>
            </a:r>
          </a:p>
          <a:p>
            <a:pPr lvl="1"/>
            <a:r>
              <a:rPr lang="en-US" altLang="en-US" sz="2000" dirty="0"/>
              <a:t>Basic backend stuff we will go over fast</a:t>
            </a:r>
          </a:p>
          <a:p>
            <a:pPr lvl="2"/>
            <a:r>
              <a:rPr lang="en-US" altLang="en-US" sz="1800" dirty="0"/>
              <a:t>Non-EECS 483 people will have to do some supplemental reading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Textbook and Other Classroom Material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41475"/>
            <a:ext cx="8229600" cy="5216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/>
              <a:t>No required text – Lecture notes, papers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LLVM compiler system – we will use version </a:t>
            </a:r>
            <a:r>
              <a:rPr lang="en-US" altLang="en-US" dirty="0" smtClean="0"/>
              <a:t>20.1.8</a:t>
            </a:r>
            <a:endParaRPr lang="en-US" altLang="en-US" dirty="0"/>
          </a:p>
          <a:p>
            <a:pPr lvl="1">
              <a:lnSpc>
                <a:spcPct val="90000"/>
              </a:lnSpc>
            </a:pPr>
            <a:r>
              <a:rPr lang="en-US" altLang="en-US" dirty="0"/>
              <a:t>LLVM webpage: </a:t>
            </a:r>
            <a:r>
              <a:rPr lang="en-US" altLang="en-US" u="sng" dirty="0">
                <a:solidFill>
                  <a:schemeClr val="accent1"/>
                </a:solidFill>
                <a:hlinkClick r:id="rId2"/>
              </a:rPr>
              <a:t>http://www.llvm.org</a:t>
            </a:r>
            <a:endParaRPr lang="en-US" altLang="en-US" u="sng" dirty="0">
              <a:solidFill>
                <a:schemeClr val="accent1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altLang="en-US" dirty="0"/>
              <a:t>Read the documentation!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LLVM users group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Course webpage + course newsgroup</a:t>
            </a:r>
          </a:p>
          <a:p>
            <a:pPr lvl="1">
              <a:lnSpc>
                <a:spcPct val="90000"/>
              </a:lnSpc>
            </a:pPr>
            <a:r>
              <a:rPr lang="en-US" altLang="en-US" u="sng" dirty="0">
                <a:solidFill>
                  <a:schemeClr val="accent1"/>
                </a:solidFill>
              </a:rPr>
              <a:t>https://www.eecs.umich.edu/~</a:t>
            </a:r>
            <a:r>
              <a:rPr lang="en-US" altLang="en-US" u="sng" dirty="0" smtClean="0">
                <a:solidFill>
                  <a:schemeClr val="accent1"/>
                </a:solidFill>
              </a:rPr>
              <a:t>mahlke/courses/583f25</a:t>
            </a:r>
            <a:endParaRPr lang="en-US" altLang="en-US" u="sng" dirty="0">
              <a:solidFill>
                <a:schemeClr val="accent1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altLang="en-US" dirty="0"/>
              <a:t>Lecture notes – available the night before class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Piazza – ask/answer questions, GSIs and I will try to check regularly but may not be able to do so always</a:t>
            </a:r>
          </a:p>
          <a:p>
            <a:pPr lvl="2">
              <a:lnSpc>
                <a:spcPct val="90000"/>
              </a:lnSpc>
            </a:pPr>
            <a:r>
              <a:rPr lang="en-US" altLang="en-US" dirty="0">
                <a:solidFill>
                  <a:schemeClr val="accent1"/>
                </a:solidFill>
                <a:hlinkClick r:id="rId3"/>
              </a:rPr>
              <a:t>http://www.piazza.com</a:t>
            </a:r>
            <a:endParaRPr lang="en-US" alt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What the Class Will be Like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50975"/>
            <a:ext cx="9067800" cy="5216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/>
              <a:t>Core backend stuff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Text book material – some overlap with 483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2 </a:t>
            </a:r>
            <a:r>
              <a:rPr lang="en-US" altLang="en-US" dirty="0" err="1"/>
              <a:t>homeworks</a:t>
            </a:r>
            <a:r>
              <a:rPr lang="en-US" altLang="en-US" dirty="0"/>
              <a:t> to apply classroom material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Research papers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Last 1/3</a:t>
            </a:r>
            <a:r>
              <a:rPr lang="en-US" altLang="en-US" baseline="30000" dirty="0"/>
              <a:t>rd</a:t>
            </a:r>
            <a:r>
              <a:rPr lang="en-US" altLang="en-US" dirty="0"/>
              <a:t> of the semester, students take over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Select paper related to your project 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Each project team - presents 1 paper.  15 min talk + Q&amp;A.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Entire class is expected to watch presentations and grade presentations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You will need to attend live for at least your own presentation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What the Class Will be Like (2)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12875"/>
            <a:ext cx="7696200" cy="5216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/>
              <a:t>Learning compilers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No memorizing definitions, terms, formulas, algorithms, </a:t>
            </a:r>
            <a:r>
              <a:rPr lang="en-US" altLang="en-US" dirty="0" err="1"/>
              <a:t>etc</a:t>
            </a:r>
            <a:endParaRPr lang="en-US" altLang="en-US" dirty="0"/>
          </a:p>
          <a:p>
            <a:pPr lvl="1">
              <a:lnSpc>
                <a:spcPct val="90000"/>
              </a:lnSpc>
            </a:pPr>
            <a:r>
              <a:rPr lang="en-US" altLang="en-US" dirty="0"/>
              <a:t>Learn by doing – Writing code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Substantial amount of programming</a:t>
            </a:r>
          </a:p>
          <a:p>
            <a:pPr lvl="2">
              <a:lnSpc>
                <a:spcPct val="90000"/>
              </a:lnSpc>
            </a:pPr>
            <a:r>
              <a:rPr lang="en-US" altLang="en-US" dirty="0"/>
              <a:t>Fair learning curve for LLVM compiler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Reasonable amount of reading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Classroom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Attendance – Best to </a:t>
            </a:r>
            <a:r>
              <a:rPr lang="en-US" altLang="en-US" dirty="0" smtClean="0"/>
              <a:t>attend class</a:t>
            </a:r>
            <a:r>
              <a:rPr lang="en-US" altLang="en-US" dirty="0" smtClean="0"/>
              <a:t>, </a:t>
            </a:r>
            <a:r>
              <a:rPr lang="en-US" altLang="en-US" dirty="0"/>
              <a:t>lots of examples solved in class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Discussion important</a:t>
            </a:r>
          </a:p>
          <a:p>
            <a:pPr lvl="2">
              <a:lnSpc>
                <a:spcPct val="90000"/>
              </a:lnSpc>
            </a:pPr>
            <a:r>
              <a:rPr lang="en-US" altLang="en-US" dirty="0"/>
              <a:t>Work out examples, discuss papers, </a:t>
            </a:r>
            <a:r>
              <a:rPr lang="en-US" altLang="en-US" dirty="0" err="1"/>
              <a:t>etc</a:t>
            </a:r>
            <a:endParaRPr lang="en-US" altLang="en-US" dirty="0"/>
          </a:p>
          <a:p>
            <a:pPr lvl="1">
              <a:lnSpc>
                <a:spcPct val="90000"/>
              </a:lnSpc>
            </a:pPr>
            <a:r>
              <a:rPr lang="en-US" altLang="en-US" dirty="0"/>
              <a:t>Essential to stay caught up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Extra meetings outside of class to discuss projects</a:t>
            </a:r>
          </a:p>
          <a:p>
            <a:pPr lvl="1">
              <a:lnSpc>
                <a:spcPct val="90000"/>
              </a:lnSpc>
            </a:pPr>
            <a:endParaRPr lang="en-US" altLang="en-US" dirty="0"/>
          </a:p>
          <a:p>
            <a:pPr lvl="1">
              <a:lnSpc>
                <a:spcPct val="90000"/>
              </a:lnSpc>
            </a:pPr>
            <a:endParaRPr lang="en-US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Course Grading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Yes, everyone will get a grade</a:t>
            </a:r>
          </a:p>
          <a:p>
            <a:pPr lvl="1"/>
            <a:r>
              <a:rPr lang="en-US" altLang="en-US"/>
              <a:t>Distribution of grades, scale, etc - ???</a:t>
            </a:r>
          </a:p>
          <a:p>
            <a:pPr lvl="1"/>
            <a:r>
              <a:rPr lang="en-US" altLang="en-US"/>
              <a:t>Most (hopefully all) will get A’s and B’s</a:t>
            </a:r>
          </a:p>
          <a:p>
            <a:pPr lvl="1"/>
            <a:r>
              <a:rPr lang="en-US" altLang="en-US"/>
              <a:t>Slackers will be obvious </a:t>
            </a:r>
          </a:p>
          <a:p>
            <a:r>
              <a:rPr lang="en-US" altLang="en-US"/>
              <a:t>Components</a:t>
            </a:r>
          </a:p>
          <a:p>
            <a:pPr lvl="1"/>
            <a:r>
              <a:rPr lang="en-US" altLang="en-US"/>
              <a:t>Midterm exam – 25%</a:t>
            </a:r>
          </a:p>
          <a:p>
            <a:pPr lvl="1"/>
            <a:r>
              <a:rPr lang="en-US" altLang="en-US"/>
              <a:t>Project – 45%</a:t>
            </a:r>
          </a:p>
          <a:p>
            <a:pPr lvl="1"/>
            <a:r>
              <a:rPr lang="en-US" altLang="en-US"/>
              <a:t>Homeworks – 15%</a:t>
            </a:r>
          </a:p>
          <a:p>
            <a:pPr lvl="1"/>
            <a:r>
              <a:rPr lang="en-US" altLang="en-US"/>
              <a:t>Paper presentation – 10%</a:t>
            </a:r>
          </a:p>
          <a:p>
            <a:pPr lvl="1"/>
            <a:r>
              <a:rPr lang="en-US" altLang="en-US"/>
              <a:t>Class participation – 5%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Homeworks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41475"/>
            <a:ext cx="8229600" cy="5216525"/>
          </a:xfrm>
        </p:spPr>
        <p:txBody>
          <a:bodyPr/>
          <a:lstStyle/>
          <a:p>
            <a:r>
              <a:rPr lang="en-US" altLang="en-US" sz="2400" dirty="0"/>
              <a:t>1 preliminary (HW0), available on course webpage now</a:t>
            </a:r>
          </a:p>
          <a:p>
            <a:pPr lvl="1"/>
            <a:r>
              <a:rPr lang="en-US" altLang="en-US" sz="2000" dirty="0"/>
              <a:t>Get LLVM set up, nothing to submit</a:t>
            </a:r>
          </a:p>
          <a:p>
            <a:r>
              <a:rPr lang="en-US" altLang="en-US" sz="2400" dirty="0"/>
              <a:t>2 real </a:t>
            </a:r>
            <a:r>
              <a:rPr lang="en-US" altLang="en-US" sz="2400" dirty="0" err="1"/>
              <a:t>homeworks</a:t>
            </a:r>
            <a:endParaRPr lang="en-US" altLang="en-US" sz="2400" dirty="0"/>
          </a:p>
          <a:p>
            <a:pPr lvl="1"/>
            <a:r>
              <a:rPr lang="en-US" altLang="en-US" sz="2000" dirty="0"/>
              <a:t>1 small &amp;1 harder programming assignment</a:t>
            </a:r>
          </a:p>
          <a:p>
            <a:r>
              <a:rPr lang="en-US" altLang="en-US" sz="2400" dirty="0" smtClean="0"/>
              <a:t>Goals</a:t>
            </a:r>
            <a:endParaRPr lang="en-US" altLang="en-US" sz="2400" dirty="0"/>
          </a:p>
          <a:p>
            <a:pPr lvl="1"/>
            <a:r>
              <a:rPr lang="en-US" altLang="en-US" sz="2000" dirty="0"/>
              <a:t>Learn the important concepts </a:t>
            </a:r>
          </a:p>
          <a:p>
            <a:pPr lvl="1"/>
            <a:r>
              <a:rPr lang="en-US" altLang="en-US" sz="2000" dirty="0"/>
              <a:t>Learn the compiler infrastructure so you can do the project</a:t>
            </a:r>
          </a:p>
          <a:p>
            <a:r>
              <a:rPr lang="en-US" altLang="en-US" sz="2400" dirty="0"/>
              <a:t>Grading</a:t>
            </a:r>
          </a:p>
          <a:p>
            <a:pPr lvl="1"/>
            <a:r>
              <a:rPr lang="en-US" altLang="en-US" sz="2000" dirty="0"/>
              <a:t>Working testcases?, Does anything work? Level of effort</a:t>
            </a:r>
            <a:r>
              <a:rPr lang="en-US" altLang="en-US" sz="2000" dirty="0" smtClean="0"/>
              <a:t>?</a:t>
            </a:r>
          </a:p>
          <a:p>
            <a:pPr lvl="1"/>
            <a:r>
              <a:rPr lang="en-US" altLang="en-US" sz="2000" dirty="0" smtClean="0"/>
              <a:t>We have an </a:t>
            </a:r>
            <a:r>
              <a:rPr lang="en-US" altLang="en-US" sz="2000" dirty="0" err="1" smtClean="0"/>
              <a:t>autograder</a:t>
            </a:r>
            <a:r>
              <a:rPr lang="en-US" altLang="en-US" sz="2000" dirty="0" smtClean="0"/>
              <a:t>, more on this with HW1</a:t>
            </a:r>
            <a:endParaRPr lang="en-US" altLang="en-US" sz="2000" dirty="0"/>
          </a:p>
          <a:p>
            <a:r>
              <a:rPr lang="en-US" altLang="en-US" sz="2400" dirty="0"/>
              <a:t>Working together on the concepts is fine</a:t>
            </a:r>
          </a:p>
          <a:p>
            <a:pPr lvl="1"/>
            <a:r>
              <a:rPr lang="en-US" altLang="en-US" sz="2000" dirty="0"/>
              <a:t>Make sure you understand things or it will come back to bite you</a:t>
            </a:r>
          </a:p>
          <a:p>
            <a:pPr lvl="1"/>
            <a:r>
              <a:rPr lang="en-US" altLang="en-US" sz="2000" dirty="0"/>
              <a:t>Everyone must do and turn in their own assignment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Projects – Most Important Part of the Class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41475"/>
            <a:ext cx="8153400" cy="5216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 dirty="0"/>
              <a:t>Design and implement an “interesting” compiler technique and demonstrate its usefulness using LLVM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Topic/scope/work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3-5 people per project (Other group sizes allowed in some cases)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You will pick the topics (I have to agree)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You will have to</a:t>
            </a:r>
          </a:p>
          <a:p>
            <a:pPr lvl="2">
              <a:lnSpc>
                <a:spcPct val="90000"/>
              </a:lnSpc>
            </a:pPr>
            <a:r>
              <a:rPr lang="en-US" altLang="en-US" sz="1800" dirty="0"/>
              <a:t>Read background material</a:t>
            </a:r>
          </a:p>
          <a:p>
            <a:pPr lvl="2">
              <a:lnSpc>
                <a:spcPct val="90000"/>
              </a:lnSpc>
            </a:pPr>
            <a:r>
              <a:rPr lang="en-US" altLang="en-US" sz="1800" dirty="0"/>
              <a:t>Plan and design</a:t>
            </a:r>
          </a:p>
          <a:p>
            <a:pPr lvl="2">
              <a:lnSpc>
                <a:spcPct val="90000"/>
              </a:lnSpc>
            </a:pPr>
            <a:r>
              <a:rPr lang="en-US" altLang="en-US" sz="1800" dirty="0"/>
              <a:t>Implement and debug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Deliverables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Working implementation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Project report:  ~5 page paper describing what you did/results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15 min presentation at end (demo if you want)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Project proposal (late Oct) scheduled with each group during semester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Types of Projects</a:t>
            </a:r>
          </a:p>
        </p:txBody>
      </p:sp>
      <p:sp>
        <p:nvSpPr>
          <p:cNvPr id="22531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8534400" cy="5216525"/>
          </a:xfrm>
        </p:spPr>
        <p:txBody>
          <a:bodyPr/>
          <a:lstStyle/>
          <a:p>
            <a:r>
              <a:rPr lang="en-US" altLang="en-US" dirty="0"/>
              <a:t>New idea</a:t>
            </a:r>
          </a:p>
          <a:p>
            <a:pPr lvl="1"/>
            <a:r>
              <a:rPr lang="en-US" altLang="en-US" dirty="0"/>
              <a:t>Small research idea</a:t>
            </a:r>
          </a:p>
          <a:p>
            <a:pPr lvl="1"/>
            <a:r>
              <a:rPr lang="en-US" altLang="en-US" dirty="0"/>
              <a:t>Design and implement it, see how it works</a:t>
            </a:r>
          </a:p>
          <a:p>
            <a:r>
              <a:rPr lang="en-US" altLang="en-US" dirty="0">
                <a:solidFill>
                  <a:srgbClr val="FF0000"/>
                </a:solidFill>
              </a:rPr>
              <a:t>Extend existing idea</a:t>
            </a:r>
          </a:p>
          <a:p>
            <a:pPr lvl="1"/>
            <a:r>
              <a:rPr lang="en-US" altLang="en-US" dirty="0">
                <a:solidFill>
                  <a:srgbClr val="FF0000"/>
                </a:solidFill>
              </a:rPr>
              <a:t>Take an existing paper, implement their technique</a:t>
            </a:r>
          </a:p>
          <a:p>
            <a:pPr lvl="1"/>
            <a:r>
              <a:rPr lang="en-US" altLang="en-US" dirty="0">
                <a:solidFill>
                  <a:srgbClr val="FF0000"/>
                </a:solidFill>
              </a:rPr>
              <a:t>Then, extend it to do something small but interesting</a:t>
            </a:r>
          </a:p>
          <a:p>
            <a:pPr lvl="2"/>
            <a:r>
              <a:rPr lang="en-US" altLang="en-US" dirty="0">
                <a:solidFill>
                  <a:srgbClr val="FF0000"/>
                </a:solidFill>
              </a:rPr>
              <a:t>Generalize strategy, make more efficient/effective</a:t>
            </a:r>
          </a:p>
          <a:p>
            <a:r>
              <a:rPr lang="en-US" altLang="en-US" dirty="0"/>
              <a:t>Implementation</a:t>
            </a:r>
          </a:p>
          <a:p>
            <a:pPr lvl="1"/>
            <a:r>
              <a:rPr lang="en-US" altLang="en-US" dirty="0"/>
              <a:t>Take existing idea, create </a:t>
            </a:r>
            <a:r>
              <a:rPr lang="en-US" altLang="en-US" u="sng" dirty="0"/>
              <a:t>quality</a:t>
            </a:r>
            <a:r>
              <a:rPr lang="en-US" altLang="en-US" dirty="0"/>
              <a:t> implementation in LLVM</a:t>
            </a:r>
          </a:p>
          <a:p>
            <a:pPr lvl="1"/>
            <a:r>
              <a:rPr lang="en-US" altLang="en-US" dirty="0"/>
              <a:t>Try to get your code released into main LLVM system</a:t>
            </a:r>
          </a:p>
          <a:p>
            <a:r>
              <a:rPr lang="en-US" altLang="en-US" dirty="0"/>
              <a:t>Using other compilers/systems (GPUs, JIT, mobile phone, etc.) is possible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/>
              <a:t>Topic Areas (You are Welcome to Propose Others)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336675"/>
            <a:ext cx="4305300" cy="5216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/>
              <a:t>Automatic parallelization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Loop parallelization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Vectorization/SIMDization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Transactional memories/speculation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Breaking dependences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Memory system performance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Instruction/data prefetching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Use of scratchpad memories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Data layout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Reliability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Catching transient faults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Reducing AVF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Customized hardware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High level synthesis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HW optimization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914900" y="1600200"/>
            <a:ext cx="4914900" cy="5216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/>
              <a:t>Power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Instruction scheduling techniques to reduce power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Identification of narrow computations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Streaming/GPUs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Stream scheduling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Memory management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Optimizing CUDA programs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Security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Program analysis to identify vulnerabilities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Eliminate vulnerabilities via xforms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Dynamic optimization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DynamoRIO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Run-time optimization</a:t>
            </a:r>
          </a:p>
          <a:p>
            <a:pPr lvl="1">
              <a:lnSpc>
                <a:spcPct val="90000"/>
              </a:lnSpc>
            </a:pPr>
            <a:endParaRPr lang="en-US" altLang="en-US" sz="20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Class Participation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/>
              <a:t>Interaction and discussion is </a:t>
            </a:r>
            <a:r>
              <a:rPr lang="en-US" altLang="en-US" dirty="0" smtClean="0"/>
              <a:t>essential</a:t>
            </a:r>
            <a:endParaRPr lang="en-US" altLang="en-US" dirty="0"/>
          </a:p>
          <a:p>
            <a:pPr lvl="1">
              <a:lnSpc>
                <a:spcPct val="90000"/>
              </a:lnSpc>
            </a:pPr>
            <a:r>
              <a:rPr lang="en-US" altLang="en-US" dirty="0"/>
              <a:t>Try to join live if you </a:t>
            </a:r>
            <a:r>
              <a:rPr lang="en-US" altLang="en-US" dirty="0" smtClean="0"/>
              <a:t>can (we don’t take attendance, but we notice who is here frequently)</a:t>
            </a:r>
            <a:endParaRPr lang="en-US" altLang="en-US" dirty="0"/>
          </a:p>
          <a:p>
            <a:pPr lvl="1">
              <a:lnSpc>
                <a:spcPct val="90000"/>
              </a:lnSpc>
            </a:pPr>
            <a:r>
              <a:rPr lang="en-US" altLang="en-US" dirty="0"/>
              <a:t>If you are here, don’t just stare at the wall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Be prepared to discuss the material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Have something useful to contribute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Opportunities for participation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Research paper presentations – thoughts, comments, questions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Saying what you think during class or in project discussions outside of class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Lectures: Solving class problems, asking questions</a:t>
            </a:r>
          </a:p>
          <a:p>
            <a:pPr lvl="1">
              <a:lnSpc>
                <a:spcPct val="90000"/>
              </a:lnSpc>
            </a:pPr>
            <a:r>
              <a:rPr lang="en-US" altLang="en-US" dirty="0">
                <a:solidFill>
                  <a:srgbClr val="FF0000"/>
                </a:solidFill>
              </a:rPr>
              <a:t>Helping answer questions on piazza!</a:t>
            </a:r>
            <a:r>
              <a:rPr lang="en-US" altLang="en-US" dirty="0"/>
              <a:t/>
            </a:r>
            <a:br>
              <a:rPr lang="en-US" altLang="en-US" dirty="0"/>
            </a:br>
            <a:endParaRPr lang="en-US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Lectures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914400" y="1450975"/>
            <a:ext cx="7696200" cy="5216525"/>
          </a:xfrm>
        </p:spPr>
        <p:txBody>
          <a:bodyPr/>
          <a:lstStyle/>
          <a:p>
            <a:r>
              <a:rPr lang="en-US" altLang="en-US" sz="2400" dirty="0"/>
              <a:t>Class meeting pattern</a:t>
            </a:r>
          </a:p>
          <a:p>
            <a:pPr lvl="1"/>
            <a:r>
              <a:rPr lang="en-US" sz="2000" dirty="0" smtClean="0"/>
              <a:t>Mon/Wed 10:30-12:20 </a:t>
            </a:r>
            <a:r>
              <a:rPr lang="en-US" sz="2000" dirty="0"/>
              <a:t>(we’ll stop at ~noon)</a:t>
            </a:r>
          </a:p>
          <a:p>
            <a:pPr lvl="1"/>
            <a:r>
              <a:rPr lang="en-US" sz="2000" dirty="0"/>
              <a:t>Scott office hours right after lecture: noon-12:30</a:t>
            </a:r>
          </a:p>
          <a:p>
            <a:r>
              <a:rPr lang="en-US" altLang="en-US" sz="2400" dirty="0"/>
              <a:t>In-person lecture: </a:t>
            </a:r>
            <a:r>
              <a:rPr lang="en-US" sz="1800" dirty="0"/>
              <a:t>1500 EECS (</a:t>
            </a:r>
            <a:r>
              <a:rPr lang="en-US" sz="1800" dirty="0" smtClean="0"/>
              <a:t>Mon/Wed)</a:t>
            </a:r>
            <a:endParaRPr lang="en-US" altLang="en-US" sz="2400" dirty="0"/>
          </a:p>
          <a:p>
            <a:pPr lvl="1"/>
            <a:r>
              <a:rPr lang="en-US" altLang="en-US" sz="2000" dirty="0" smtClean="0"/>
              <a:t>Please attend</a:t>
            </a:r>
            <a:r>
              <a:rPr lang="en-US" altLang="en-US" sz="2000" dirty="0"/>
              <a:t>, get </a:t>
            </a:r>
            <a:r>
              <a:rPr lang="en-US" altLang="en-US" sz="2000" dirty="0" smtClean="0"/>
              <a:t>much more </a:t>
            </a:r>
            <a:r>
              <a:rPr lang="en-US" altLang="en-US" sz="2000" dirty="0"/>
              <a:t>out of the lecture</a:t>
            </a:r>
          </a:p>
          <a:p>
            <a:pPr lvl="1"/>
            <a:r>
              <a:rPr lang="en-US" altLang="en-US" sz="2000" dirty="0" smtClean="0"/>
              <a:t>Will keep things fast paced and interesting</a:t>
            </a:r>
            <a:endParaRPr lang="en-US" altLang="en-US" sz="2000" dirty="0"/>
          </a:p>
          <a:p>
            <a:pPr lvl="1"/>
            <a:r>
              <a:rPr lang="en-US" altLang="en-US" sz="2000" dirty="0"/>
              <a:t>May have some virtual classes during the semester</a:t>
            </a:r>
          </a:p>
          <a:p>
            <a:r>
              <a:rPr lang="en-US" altLang="en-US" sz="2400" dirty="0"/>
              <a:t>Class will also be presented live on </a:t>
            </a:r>
            <a:r>
              <a:rPr lang="en-US" altLang="en-US" sz="2400" dirty="0" smtClean="0"/>
              <a:t>Zoom</a:t>
            </a:r>
          </a:p>
          <a:p>
            <a:pPr lvl="1"/>
            <a:r>
              <a:rPr lang="en-US" altLang="en-US" sz="2000" dirty="0" smtClean="0"/>
              <a:t>Should be used as a backup when sick</a:t>
            </a:r>
            <a:endParaRPr lang="en-US" altLang="en-US" sz="2000" dirty="0"/>
          </a:p>
          <a:p>
            <a:pPr lvl="1"/>
            <a:r>
              <a:rPr lang="en-US" altLang="en-US" sz="2000" dirty="0" smtClean="0"/>
              <a:t>Zoom </a:t>
            </a:r>
            <a:r>
              <a:rPr lang="en-US" altLang="en-US" sz="2000" dirty="0"/>
              <a:t>videos also available (try to use just for review!)</a:t>
            </a:r>
          </a:p>
          <a:p>
            <a:pPr lvl="2"/>
            <a:r>
              <a:rPr lang="en-US" altLang="en-US" sz="1600" dirty="0"/>
              <a:t>Bad idea if this is all you do: run 1.5x, multi-task, don’t pay attention</a:t>
            </a:r>
          </a:p>
          <a:p>
            <a:r>
              <a:rPr lang="en-US" altLang="en-US" sz="2400" dirty="0"/>
              <a:t>Zoom info</a:t>
            </a:r>
          </a:p>
          <a:p>
            <a:pPr lvl="1"/>
            <a:r>
              <a:rPr lang="en-US" altLang="en-US" sz="2000" dirty="0"/>
              <a:t>Same link/password for all lectures, posted on course website</a:t>
            </a:r>
          </a:p>
          <a:p>
            <a:pPr lvl="1"/>
            <a:r>
              <a:rPr lang="en-US" altLang="en-US" sz="2000" dirty="0"/>
              <a:t>Separate link for GSI office </a:t>
            </a:r>
            <a:r>
              <a:rPr lang="en-US" altLang="en-US" sz="2000" dirty="0" err="1"/>
              <a:t>hrs</a:t>
            </a:r>
            <a:r>
              <a:rPr lang="en-US" altLang="en-US" sz="2000" dirty="0"/>
              <a:t> – more later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Tentative Class Schedule (on course website)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975485" y="1811337"/>
          <a:ext cx="5726430" cy="4876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8680">
                  <a:extLst>
                    <a:ext uri="{9D8B030D-6E8A-4147-A177-3AD203B41FA5}">
                      <a16:colId xmlns:a16="http://schemas.microsoft.com/office/drawing/2014/main" val="1099532746"/>
                    </a:ext>
                  </a:extLst>
                </a:gridCol>
                <a:gridCol w="1085850">
                  <a:extLst>
                    <a:ext uri="{9D8B030D-6E8A-4147-A177-3AD203B41FA5}">
                      <a16:colId xmlns:a16="http://schemas.microsoft.com/office/drawing/2014/main" val="2960083821"/>
                    </a:ext>
                  </a:extLst>
                </a:gridCol>
                <a:gridCol w="3771900">
                  <a:extLst>
                    <a:ext uri="{9D8B030D-6E8A-4147-A177-3AD203B41FA5}">
                      <a16:colId xmlns:a16="http://schemas.microsoft.com/office/drawing/2014/main" val="323248620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indent="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Week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Date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Topic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651788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1  Mon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Aug 25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Course intro, Control flow analysis, 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757722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     Wed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Aug 27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Control flow analysis, HW #0 out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667285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2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Sep 1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No class, Labor Day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719978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Sep 3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Control flow analysis, HW #0 due, HW #1 out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150223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3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Sep 8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Control flow analysis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125946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Sep 10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Dataflow analysis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507807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4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Sep 15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Dataflow analysis, HW #1 due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298848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Sep 17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SSA form, HW #2 out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565235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5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Sep 22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Code optimization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303433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Sep 24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Code optimization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65141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6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Sep 29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Code generation 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6546485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Oct 1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Code generation 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789363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7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Oct 6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Code generation 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80513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Oct 8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Code generation, HW #2 due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246175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8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Oct 13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No class – Fall Break!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719812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Oct 15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Code generation, Advanced topics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946662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9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Oct 20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No regular class - Project proposals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7407508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Oct 22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No regular class - Project proposals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043971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10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Oct 27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Midterm Review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041617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Oct 29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Midterm Exam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735102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11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Nov 3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Research paper presentations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90386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Nov 5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Research paper presentations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83684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12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Nov 10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Research paper presentations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354314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Nov 12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Research paper presentations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601247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13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Nov 17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Research paper presentations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698082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Nov 19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Research paper presentations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909935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14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Nov 24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Research paper presentations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179124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Nov 26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No class, Thanksgiving break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673710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15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Dec 1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Research paper presentations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859355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Dec 3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Research paper presentations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537431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>
                          <a:effectLst/>
                        </a:rPr>
                        <a:t>Dec 5-12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000" dirty="0">
                          <a:effectLst/>
                        </a:rPr>
                        <a:t>Project demos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5518368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/>
              <a:t>Target Processors:  1) VLIW/EPIC Architectures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209800"/>
            <a:ext cx="7696200" cy="5216525"/>
          </a:xfrm>
        </p:spPr>
        <p:txBody>
          <a:bodyPr/>
          <a:lstStyle/>
          <a:p>
            <a:endParaRPr lang="en-US" altLang="en-US"/>
          </a:p>
          <a:p>
            <a:endParaRPr lang="en-US" altLang="en-US" sz="2400"/>
          </a:p>
          <a:p>
            <a:r>
              <a:rPr lang="en-US" altLang="en-US" sz="2400"/>
              <a:t>VLIW = Very Long Instruction Word </a:t>
            </a:r>
          </a:p>
          <a:p>
            <a:pPr lvl="1"/>
            <a:r>
              <a:rPr lang="en-US" altLang="en-US" sz="2000"/>
              <a:t>Aka EPIC = Explicitly Parallel Instruction Computing</a:t>
            </a:r>
          </a:p>
          <a:p>
            <a:pPr lvl="1"/>
            <a:r>
              <a:rPr lang="en-US" altLang="en-US" sz="2000"/>
              <a:t>Compiler managed multi-issue processor</a:t>
            </a:r>
          </a:p>
          <a:p>
            <a:r>
              <a:rPr lang="en-US" altLang="en-US" sz="2400"/>
              <a:t>Desktop</a:t>
            </a:r>
          </a:p>
          <a:p>
            <a:pPr lvl="1"/>
            <a:r>
              <a:rPr lang="en-US" altLang="en-US" sz="2000"/>
              <a:t>IA-64: aka Itanium I and II, Merced, McKinley</a:t>
            </a:r>
          </a:p>
          <a:p>
            <a:r>
              <a:rPr lang="en-US" altLang="en-US" sz="2400"/>
              <a:t>Embedded processors</a:t>
            </a:r>
          </a:p>
          <a:p>
            <a:pPr lvl="1"/>
            <a:r>
              <a:rPr lang="en-US" altLang="en-US" sz="2000"/>
              <a:t>All high-performance DSPs are VLIW</a:t>
            </a:r>
          </a:p>
          <a:p>
            <a:pPr lvl="2"/>
            <a:r>
              <a:rPr lang="en-US" altLang="en-US" sz="1800"/>
              <a:t>Why?  Cost/power of superscalar, more scalability</a:t>
            </a:r>
          </a:p>
          <a:p>
            <a:pPr lvl="1"/>
            <a:r>
              <a:rPr lang="en-US" altLang="en-US" sz="2000"/>
              <a:t>TI-C6x, Philips Trimedia, Starcore, ST-200</a:t>
            </a:r>
          </a:p>
        </p:txBody>
      </p:sp>
      <p:pic>
        <p:nvPicPr>
          <p:cNvPr id="26628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0" y="1524000"/>
            <a:ext cx="455295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Target Processors:  2) Multicore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5029200"/>
            <a:ext cx="7772400" cy="1828800"/>
          </a:xfrm>
        </p:spPr>
        <p:txBody>
          <a:bodyPr/>
          <a:lstStyle/>
          <a:p>
            <a:r>
              <a:rPr lang="en-US" altLang="en-US" sz="2400"/>
              <a:t>Sequential programs – 1 core busy, 3 sit idle</a:t>
            </a:r>
          </a:p>
          <a:p>
            <a:r>
              <a:rPr lang="en-US" altLang="en-US" sz="2400"/>
              <a:t>How do we speed up sequential applications?</a:t>
            </a:r>
          </a:p>
          <a:p>
            <a:pPr lvl="1"/>
            <a:r>
              <a:rPr lang="en-US" altLang="en-US" sz="2000"/>
              <a:t>Switch from ILP to TLP as major source of performance</a:t>
            </a:r>
          </a:p>
          <a:p>
            <a:pPr lvl="1"/>
            <a:r>
              <a:rPr lang="en-US" altLang="en-US" sz="2000"/>
              <a:t>Memory dependence analysis  becomes critical</a:t>
            </a:r>
          </a:p>
          <a:p>
            <a:endParaRPr lang="en-US" altLang="en-US" sz="2400"/>
          </a:p>
          <a:p>
            <a:endParaRPr lang="en-US" altLang="en-US"/>
          </a:p>
        </p:txBody>
      </p:sp>
      <p:pic>
        <p:nvPicPr>
          <p:cNvPr id="27652" name="Picture 4" descr="Nehalem_Die_callou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600200"/>
            <a:ext cx="5238750" cy="336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Target Processors:  3) SIMD/GPU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5029200"/>
            <a:ext cx="7772400" cy="1828800"/>
          </a:xfrm>
        </p:spPr>
        <p:txBody>
          <a:bodyPr/>
          <a:lstStyle/>
          <a:p>
            <a:endParaRPr lang="en-US" altLang="en-US" sz="2400"/>
          </a:p>
          <a:p>
            <a:r>
              <a:rPr lang="en-US" altLang="en-US" sz="2400"/>
              <a:t>Do the same work on different data: GPU, SSE, etc.</a:t>
            </a:r>
          </a:p>
          <a:p>
            <a:r>
              <a:rPr lang="en-US" altLang="en-US" sz="2400"/>
              <a:t>Energy-efficient way to scale performance</a:t>
            </a:r>
          </a:p>
          <a:p>
            <a:r>
              <a:rPr lang="en-US" altLang="en-US" sz="2400"/>
              <a:t>Must find “vector parallelism”</a:t>
            </a:r>
          </a:p>
          <a:p>
            <a:endParaRPr lang="en-US" altLang="en-US"/>
          </a:p>
        </p:txBody>
      </p:sp>
      <p:pic>
        <p:nvPicPr>
          <p:cNvPr id="28676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524000"/>
            <a:ext cx="5448300" cy="382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5025"/>
            <a:ext cx="8458200" cy="615950"/>
          </a:xfrm>
        </p:spPr>
        <p:txBody>
          <a:bodyPr/>
          <a:lstStyle/>
          <a:p>
            <a:r>
              <a:rPr lang="en-US" altLang="en-US" sz="2800"/>
              <a:t>So, lets get started…  Compiler Backend IR – Our Input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/>
              <a:t>Variable home location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Frontend – every variable in memory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Backend – maximal but safe register promotion</a:t>
            </a:r>
          </a:p>
          <a:p>
            <a:pPr lvl="2">
              <a:lnSpc>
                <a:spcPct val="90000"/>
              </a:lnSpc>
            </a:pPr>
            <a:r>
              <a:rPr lang="en-US" altLang="en-US" sz="1800"/>
              <a:t>All temporaries put into registers</a:t>
            </a:r>
          </a:p>
          <a:p>
            <a:pPr lvl="2">
              <a:lnSpc>
                <a:spcPct val="90000"/>
              </a:lnSpc>
            </a:pPr>
            <a:r>
              <a:rPr lang="en-US" altLang="en-US" sz="1800"/>
              <a:t>All local scalars put into registers, except those accessed via &amp;</a:t>
            </a:r>
          </a:p>
          <a:p>
            <a:pPr lvl="2">
              <a:lnSpc>
                <a:spcPct val="90000"/>
              </a:lnSpc>
            </a:pPr>
            <a:r>
              <a:rPr lang="en-US" altLang="en-US" sz="1800"/>
              <a:t>All globals, local arrays/structs, unpromotable local scalars put in memory.  Accessed via load/store.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Backend IR (intermediate representation)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machine independent assembly code – really resource indep!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aka RTL (register transfer language), 3-address code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r1 = r2 + r3 or equivalently add r1, r2, r3</a:t>
            </a:r>
          </a:p>
          <a:p>
            <a:pPr lvl="2">
              <a:lnSpc>
                <a:spcPct val="90000"/>
              </a:lnSpc>
            </a:pPr>
            <a:r>
              <a:rPr lang="en-US" altLang="en-US" sz="1800"/>
              <a:t>Opcode (add, sub, load, …)</a:t>
            </a:r>
          </a:p>
          <a:p>
            <a:pPr lvl="2">
              <a:lnSpc>
                <a:spcPct val="90000"/>
              </a:lnSpc>
            </a:pPr>
            <a:r>
              <a:rPr lang="en-US" altLang="en-US" sz="1800"/>
              <a:t>Operands</a:t>
            </a:r>
          </a:p>
          <a:p>
            <a:pPr lvl="3">
              <a:lnSpc>
                <a:spcPct val="90000"/>
              </a:lnSpc>
            </a:pPr>
            <a:r>
              <a:rPr lang="en-US" altLang="en-US" sz="1600"/>
              <a:t>Virtual registers – infinite number of these</a:t>
            </a:r>
          </a:p>
          <a:p>
            <a:pPr lvl="3">
              <a:lnSpc>
                <a:spcPct val="90000"/>
              </a:lnSpc>
            </a:pPr>
            <a:r>
              <a:rPr lang="en-US" altLang="en-US" sz="1600"/>
              <a:t>Literals – compile-time constants</a:t>
            </a:r>
          </a:p>
          <a:p>
            <a:pPr>
              <a:lnSpc>
                <a:spcPct val="90000"/>
              </a:lnSpc>
            </a:pPr>
            <a:endParaRPr lang="en-US" altLang="en-US" sz="240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First Topic: Control Flow Analysis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400"/>
              <a:t>Control transfer = branch (taken or fall-through)</a:t>
            </a:r>
          </a:p>
          <a:p>
            <a:r>
              <a:rPr lang="en-US" altLang="en-US" sz="2400"/>
              <a:t>Control flow</a:t>
            </a:r>
          </a:p>
          <a:p>
            <a:pPr lvl="1"/>
            <a:r>
              <a:rPr lang="en-US" altLang="en-US" sz="2000"/>
              <a:t>Branching behavior of an application</a:t>
            </a:r>
          </a:p>
          <a:p>
            <a:pPr lvl="1"/>
            <a:r>
              <a:rPr lang="en-US" altLang="en-US" sz="2000"/>
              <a:t>What sequences of instructions can be executed</a:t>
            </a:r>
          </a:p>
          <a:p>
            <a:r>
              <a:rPr lang="en-US" altLang="en-US" sz="2400"/>
              <a:t>Execution </a:t>
            </a:r>
            <a:r>
              <a:rPr lang="en-US" altLang="en-US" sz="2400">
                <a:sym typeface="Wingdings" panose="05000000000000000000" pitchFamily="2" charset="2"/>
              </a:rPr>
              <a:t> </a:t>
            </a:r>
            <a:r>
              <a:rPr lang="en-US" altLang="en-US" sz="2400"/>
              <a:t>Dynamic control flow</a:t>
            </a:r>
          </a:p>
          <a:p>
            <a:pPr lvl="1"/>
            <a:r>
              <a:rPr lang="en-US" altLang="en-US" sz="2000"/>
              <a:t>Direction of a particular instance of a branch</a:t>
            </a:r>
          </a:p>
          <a:p>
            <a:pPr lvl="1"/>
            <a:r>
              <a:rPr lang="en-US" altLang="en-US" sz="2000"/>
              <a:t>Predict, speculate, squash, etc.</a:t>
            </a:r>
          </a:p>
          <a:p>
            <a:r>
              <a:rPr lang="en-US" altLang="en-US" sz="2400"/>
              <a:t>Compiler </a:t>
            </a:r>
            <a:r>
              <a:rPr lang="en-US" altLang="en-US" sz="2400">
                <a:sym typeface="Wingdings" panose="05000000000000000000" pitchFamily="2" charset="2"/>
              </a:rPr>
              <a:t> Static control flow</a:t>
            </a:r>
          </a:p>
          <a:p>
            <a:pPr lvl="1"/>
            <a:r>
              <a:rPr lang="en-US" altLang="en-US" sz="2000">
                <a:sym typeface="Wingdings" panose="05000000000000000000" pitchFamily="2" charset="2"/>
              </a:rPr>
              <a:t>Not executing the program</a:t>
            </a:r>
          </a:p>
          <a:p>
            <a:pPr lvl="1"/>
            <a:r>
              <a:rPr lang="en-US" altLang="en-US" sz="2000"/>
              <a:t>Input not known, so what could happen</a:t>
            </a:r>
          </a:p>
          <a:p>
            <a:r>
              <a:rPr lang="en-US" altLang="en-US" sz="2400"/>
              <a:t>Control flow analysis</a:t>
            </a:r>
          </a:p>
          <a:p>
            <a:pPr lvl="1"/>
            <a:r>
              <a:rPr lang="en-US" altLang="en-US" sz="2000"/>
              <a:t>Determining properties of the program branch structure</a:t>
            </a:r>
          </a:p>
          <a:p>
            <a:pPr lvl="1"/>
            <a:r>
              <a:rPr lang="en-US" altLang="en-US" sz="2000"/>
              <a:t>Determining instruction execution properties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Basic Block (BB)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/>
              <a:t>Group operations into units with equivalent execution conditions</a:t>
            </a:r>
            <a:br>
              <a:rPr lang="en-US" altLang="en-US" sz="2400"/>
            </a:br>
            <a:endParaRPr lang="en-US" altLang="en-US" sz="2400"/>
          </a:p>
          <a:p>
            <a:pPr>
              <a:lnSpc>
                <a:spcPct val="90000"/>
              </a:lnSpc>
            </a:pPr>
            <a:r>
              <a:rPr lang="en-US" altLang="en-US" sz="2400" u="sng"/>
              <a:t>Defn: Basic block</a:t>
            </a:r>
            <a:r>
              <a:rPr lang="en-US" altLang="en-US" sz="2400"/>
              <a:t> – a sequence of consecutive operations in which flow of control enters at the beginning and leaves at the end without halt or possibility of branching except at the end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Straight-line sequence of instructions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If one operation is executed in a BB, they all are</a:t>
            </a:r>
            <a:br>
              <a:rPr lang="en-US" altLang="en-US" sz="2000"/>
            </a:br>
            <a:endParaRPr lang="en-US" altLang="en-US" sz="2000"/>
          </a:p>
          <a:p>
            <a:pPr>
              <a:lnSpc>
                <a:spcPct val="90000"/>
              </a:lnSpc>
            </a:pPr>
            <a:r>
              <a:rPr lang="en-US" altLang="en-US" sz="2400"/>
              <a:t>Finding BB’s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The first operation in a function starts a BB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Any operation that is the target of a branch starts a BB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Any operation that immediately follows a branch starts a BB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Identifying BBs - Example</a:t>
            </a: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1676400" y="2057400"/>
            <a:ext cx="2552700" cy="410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>
                <a:solidFill>
                  <a:schemeClr val="tx1"/>
                </a:solidFill>
              </a:rPr>
              <a:t>L1: r7 = load(r8)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L2: r1 = r2 + r3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L3: beq r1, 0, L10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L4: r4 = r5 * r6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L5: r1 = r1 + 1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L6: beq r1 100 L3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L7: beq r2 100 L10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L8: r5 = r9 + 1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L9: jump L2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L10: r9 = load (r3)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L11: store(r9, r1)</a:t>
            </a:r>
          </a:p>
        </p:txBody>
      </p:sp>
      <p:sp>
        <p:nvSpPr>
          <p:cNvPr id="32772" name="AutoShape 4"/>
          <p:cNvSpPr>
            <a:spLocks noChangeArrowheads="1"/>
          </p:cNvSpPr>
          <p:nvPr/>
        </p:nvSpPr>
        <p:spPr bwMode="auto">
          <a:xfrm>
            <a:off x="4953000" y="3733800"/>
            <a:ext cx="1143000" cy="914400"/>
          </a:xfrm>
          <a:prstGeom prst="rightArrow">
            <a:avLst>
              <a:gd name="adj1" fmla="val 50000"/>
              <a:gd name="adj2" fmla="val 31250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400" b="1">
                <a:solidFill>
                  <a:schemeClr val="tx1"/>
                </a:solidFill>
              </a:rPr>
              <a:t>??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Control Flow Graph (CFG)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447800"/>
            <a:ext cx="4038600" cy="5216525"/>
          </a:xfrm>
        </p:spPr>
        <p:txBody>
          <a:bodyPr/>
          <a:lstStyle/>
          <a:p>
            <a:r>
              <a:rPr lang="en-US" altLang="en-US" sz="2400" u="sng"/>
              <a:t>Defn Control Flow Graph</a:t>
            </a:r>
            <a:r>
              <a:rPr lang="en-US" altLang="en-US" sz="2400"/>
              <a:t> – Directed graph, G = (V,E) where each vertex V is a basic block and there is an edge E, v1 (BB1) </a:t>
            </a:r>
            <a:r>
              <a:rPr lang="en-US" altLang="en-US" sz="2400">
                <a:sym typeface="Wingdings" panose="05000000000000000000" pitchFamily="2" charset="2"/>
              </a:rPr>
              <a:t> v2 (BB2) if BB2 can immediately follow BB1 in some execution sequence</a:t>
            </a:r>
          </a:p>
          <a:p>
            <a:pPr lvl="1"/>
            <a:r>
              <a:rPr lang="en-US" altLang="en-US" sz="2000"/>
              <a:t>A BB has an edge to all blocks it can branch to</a:t>
            </a:r>
          </a:p>
          <a:p>
            <a:pPr lvl="1"/>
            <a:r>
              <a:rPr lang="en-US" altLang="en-US" sz="2000"/>
              <a:t>Standard representation used by many compilers</a:t>
            </a:r>
          </a:p>
          <a:p>
            <a:pPr lvl="1"/>
            <a:r>
              <a:rPr lang="en-US" altLang="en-US" sz="2000"/>
              <a:t>Often have 2 pseudo vertices</a:t>
            </a:r>
          </a:p>
          <a:p>
            <a:pPr lvl="2"/>
            <a:r>
              <a:rPr lang="en-US" altLang="en-US" sz="1800"/>
              <a:t>entry node</a:t>
            </a:r>
          </a:p>
          <a:p>
            <a:pPr lvl="2"/>
            <a:r>
              <a:rPr lang="en-US" altLang="en-US" sz="1800"/>
              <a:t>exit node</a:t>
            </a: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6400800" y="2362200"/>
            <a:ext cx="762000" cy="4572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5791200" y="3124200"/>
            <a:ext cx="762000" cy="4572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6477000" y="3886200"/>
            <a:ext cx="762000" cy="4572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6934200" y="3124200"/>
            <a:ext cx="762000" cy="4572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5867400" y="4648200"/>
            <a:ext cx="762000" cy="4572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33801" name="Line 9"/>
          <p:cNvSpPr>
            <a:spLocks noChangeShapeType="1"/>
          </p:cNvSpPr>
          <p:nvPr/>
        </p:nvSpPr>
        <p:spPr bwMode="auto">
          <a:xfrm>
            <a:off x="6781800" y="28194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2" name="Line 10"/>
          <p:cNvSpPr>
            <a:spLocks noChangeShapeType="1"/>
          </p:cNvSpPr>
          <p:nvPr/>
        </p:nvSpPr>
        <p:spPr bwMode="auto">
          <a:xfrm flipH="1">
            <a:off x="6172200" y="28194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6934200" y="4648200"/>
            <a:ext cx="762000" cy="4572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33804" name="Rectangle 12"/>
          <p:cNvSpPr>
            <a:spLocks noChangeArrowheads="1"/>
          </p:cNvSpPr>
          <p:nvPr/>
        </p:nvSpPr>
        <p:spPr bwMode="auto">
          <a:xfrm>
            <a:off x="6477000" y="5410200"/>
            <a:ext cx="762000" cy="4572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33805" name="Line 13"/>
          <p:cNvSpPr>
            <a:spLocks noChangeShapeType="1"/>
          </p:cNvSpPr>
          <p:nvPr/>
        </p:nvSpPr>
        <p:spPr bwMode="auto">
          <a:xfrm>
            <a:off x="6172200" y="35814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6" name="Line 14"/>
          <p:cNvSpPr>
            <a:spLocks noChangeShapeType="1"/>
          </p:cNvSpPr>
          <p:nvPr/>
        </p:nvSpPr>
        <p:spPr bwMode="auto">
          <a:xfrm flipH="1">
            <a:off x="6858000" y="35814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7" name="Line 15"/>
          <p:cNvSpPr>
            <a:spLocks noChangeShapeType="1"/>
          </p:cNvSpPr>
          <p:nvPr/>
        </p:nvSpPr>
        <p:spPr bwMode="auto">
          <a:xfrm flipH="1">
            <a:off x="6248400" y="43434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8" name="Line 16"/>
          <p:cNvSpPr>
            <a:spLocks noChangeShapeType="1"/>
          </p:cNvSpPr>
          <p:nvPr/>
        </p:nvSpPr>
        <p:spPr bwMode="auto">
          <a:xfrm>
            <a:off x="6858000" y="43434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9" name="Line 17"/>
          <p:cNvSpPr>
            <a:spLocks noChangeShapeType="1"/>
          </p:cNvSpPr>
          <p:nvPr/>
        </p:nvSpPr>
        <p:spPr bwMode="auto">
          <a:xfrm>
            <a:off x="6248400" y="51054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0" name="Line 18"/>
          <p:cNvSpPr>
            <a:spLocks noChangeShapeType="1"/>
          </p:cNvSpPr>
          <p:nvPr/>
        </p:nvSpPr>
        <p:spPr bwMode="auto">
          <a:xfrm flipH="1">
            <a:off x="6858000" y="51054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1" name="Oval 19"/>
          <p:cNvSpPr>
            <a:spLocks noChangeArrowheads="1"/>
          </p:cNvSpPr>
          <p:nvPr/>
        </p:nvSpPr>
        <p:spPr bwMode="auto">
          <a:xfrm>
            <a:off x="6400800" y="1676400"/>
            <a:ext cx="762000" cy="3810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Entry</a:t>
            </a:r>
          </a:p>
        </p:txBody>
      </p:sp>
      <p:sp>
        <p:nvSpPr>
          <p:cNvPr id="33812" name="Oval 20"/>
          <p:cNvSpPr>
            <a:spLocks noChangeArrowheads="1"/>
          </p:cNvSpPr>
          <p:nvPr/>
        </p:nvSpPr>
        <p:spPr bwMode="auto">
          <a:xfrm>
            <a:off x="6477000" y="6172200"/>
            <a:ext cx="762000" cy="3810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Exit</a:t>
            </a:r>
          </a:p>
        </p:txBody>
      </p:sp>
      <p:sp>
        <p:nvSpPr>
          <p:cNvPr id="33813" name="Line 21"/>
          <p:cNvSpPr>
            <a:spLocks noChangeShapeType="1"/>
          </p:cNvSpPr>
          <p:nvPr/>
        </p:nvSpPr>
        <p:spPr bwMode="auto">
          <a:xfrm>
            <a:off x="6781800" y="2057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4" name="Line 22"/>
          <p:cNvSpPr>
            <a:spLocks noChangeShapeType="1"/>
          </p:cNvSpPr>
          <p:nvPr/>
        </p:nvSpPr>
        <p:spPr bwMode="auto">
          <a:xfrm>
            <a:off x="6858000" y="5867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CFG Example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838200" y="1828800"/>
            <a:ext cx="1677988" cy="410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/>
              <a:t>x = z – 2;</a:t>
            </a:r>
          </a:p>
          <a:p>
            <a:r>
              <a:rPr lang="en-US" altLang="en-US" sz="2400"/>
              <a:t>y = 2 * z;</a:t>
            </a:r>
          </a:p>
          <a:p>
            <a:r>
              <a:rPr lang="en-US" altLang="en-US" sz="2400"/>
              <a:t>if (c) {</a:t>
            </a:r>
          </a:p>
          <a:p>
            <a:r>
              <a:rPr lang="en-US" altLang="en-US" sz="2400"/>
              <a:t>    x = x + 1;</a:t>
            </a:r>
          </a:p>
          <a:p>
            <a:r>
              <a:rPr lang="en-US" altLang="en-US" sz="2400"/>
              <a:t>    y = y + 1;</a:t>
            </a:r>
          </a:p>
          <a:p>
            <a:r>
              <a:rPr lang="en-US" altLang="en-US" sz="2400"/>
              <a:t>}</a:t>
            </a:r>
          </a:p>
          <a:p>
            <a:r>
              <a:rPr lang="en-US" altLang="en-US" sz="2400"/>
              <a:t>else {</a:t>
            </a:r>
          </a:p>
          <a:p>
            <a:r>
              <a:rPr lang="en-US" altLang="en-US" sz="2400"/>
              <a:t>    x = x – 1;</a:t>
            </a:r>
          </a:p>
          <a:p>
            <a:r>
              <a:rPr lang="en-US" altLang="en-US" sz="2400"/>
              <a:t>    y = y – 1;</a:t>
            </a:r>
          </a:p>
          <a:p>
            <a:r>
              <a:rPr lang="en-US" altLang="en-US" sz="2400"/>
              <a:t>}</a:t>
            </a:r>
          </a:p>
          <a:p>
            <a:r>
              <a:rPr lang="en-US" altLang="en-US" sz="2400"/>
              <a:t>z = x + y</a:t>
            </a: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5105400" y="1676400"/>
            <a:ext cx="2209800" cy="11430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>
                <a:solidFill>
                  <a:schemeClr val="tx1"/>
                </a:solidFill>
              </a:rPr>
              <a:t>x = z – 2;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y = 2 * z;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if (c) B2 else B3</a:t>
            </a:r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3657600" y="3505200"/>
            <a:ext cx="1752600" cy="11430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>
                <a:solidFill>
                  <a:schemeClr val="tx1"/>
                </a:solidFill>
              </a:rPr>
              <a:t>x = x + 1;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y = y + 1;</a:t>
            </a:r>
          </a:p>
        </p:txBody>
      </p:sp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5181600" y="5257800"/>
            <a:ext cx="1752600" cy="11430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>
                <a:solidFill>
                  <a:schemeClr val="tx1"/>
                </a:solidFill>
              </a:rPr>
              <a:t>z = x + y</a:t>
            </a:r>
          </a:p>
        </p:txBody>
      </p:sp>
      <p:sp>
        <p:nvSpPr>
          <p:cNvPr id="34823" name="Rectangle 7"/>
          <p:cNvSpPr>
            <a:spLocks noChangeArrowheads="1"/>
          </p:cNvSpPr>
          <p:nvPr/>
        </p:nvSpPr>
        <p:spPr bwMode="auto">
          <a:xfrm>
            <a:off x="6705600" y="3429000"/>
            <a:ext cx="1752600" cy="11430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>
                <a:solidFill>
                  <a:schemeClr val="tx1"/>
                </a:solidFill>
              </a:rPr>
              <a:t>x = x – 1;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y = y – 1;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goto B4;</a:t>
            </a:r>
          </a:p>
        </p:txBody>
      </p:sp>
      <p:sp>
        <p:nvSpPr>
          <p:cNvPr id="34824" name="Line 8"/>
          <p:cNvSpPr>
            <a:spLocks noChangeShapeType="1"/>
          </p:cNvSpPr>
          <p:nvPr/>
        </p:nvSpPr>
        <p:spPr bwMode="auto">
          <a:xfrm flipH="1">
            <a:off x="4419600" y="2819400"/>
            <a:ext cx="17526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5" name="Line 9"/>
          <p:cNvSpPr>
            <a:spLocks noChangeShapeType="1"/>
          </p:cNvSpPr>
          <p:nvPr/>
        </p:nvSpPr>
        <p:spPr bwMode="auto">
          <a:xfrm>
            <a:off x="6172200" y="2819400"/>
            <a:ext cx="16002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6" name="Line 10"/>
          <p:cNvSpPr>
            <a:spLocks noChangeShapeType="1"/>
          </p:cNvSpPr>
          <p:nvPr/>
        </p:nvSpPr>
        <p:spPr bwMode="auto">
          <a:xfrm>
            <a:off x="4495800" y="4648200"/>
            <a:ext cx="15240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7" name="Line 11"/>
          <p:cNvSpPr>
            <a:spLocks noChangeShapeType="1"/>
          </p:cNvSpPr>
          <p:nvPr/>
        </p:nvSpPr>
        <p:spPr bwMode="auto">
          <a:xfrm flipH="1">
            <a:off x="6096000" y="4572000"/>
            <a:ext cx="16002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8" name="Text Box 12"/>
          <p:cNvSpPr txBox="1">
            <a:spLocks noChangeArrowheads="1"/>
          </p:cNvSpPr>
          <p:nvPr/>
        </p:nvSpPr>
        <p:spPr bwMode="auto">
          <a:xfrm>
            <a:off x="3962400" y="2514600"/>
            <a:ext cx="104616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>
                <a:solidFill>
                  <a:schemeClr val="tx1"/>
                </a:solidFill>
              </a:rPr>
              <a:t>then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(taken)</a:t>
            </a:r>
          </a:p>
        </p:txBody>
      </p:sp>
      <p:sp>
        <p:nvSpPr>
          <p:cNvPr id="34829" name="Text Box 13"/>
          <p:cNvSpPr txBox="1">
            <a:spLocks noChangeArrowheads="1"/>
          </p:cNvSpPr>
          <p:nvPr/>
        </p:nvSpPr>
        <p:spPr bwMode="auto">
          <a:xfrm>
            <a:off x="7391400" y="2514600"/>
            <a:ext cx="17399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>
                <a:solidFill>
                  <a:schemeClr val="tx1"/>
                </a:solidFill>
              </a:rPr>
              <a:t>else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(fallthrough)</a:t>
            </a:r>
          </a:p>
        </p:txBody>
      </p:sp>
      <p:sp>
        <p:nvSpPr>
          <p:cNvPr id="34830" name="Text Box 14"/>
          <p:cNvSpPr txBox="1">
            <a:spLocks noChangeArrowheads="1"/>
          </p:cNvSpPr>
          <p:nvPr/>
        </p:nvSpPr>
        <p:spPr bwMode="auto">
          <a:xfrm>
            <a:off x="4556125" y="1489075"/>
            <a:ext cx="539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>
                <a:solidFill>
                  <a:schemeClr val="tx1"/>
                </a:solidFill>
              </a:rPr>
              <a:t>B1</a:t>
            </a:r>
          </a:p>
        </p:txBody>
      </p:sp>
      <p:sp>
        <p:nvSpPr>
          <p:cNvPr id="34831" name="Text Box 15"/>
          <p:cNvSpPr txBox="1">
            <a:spLocks noChangeArrowheads="1"/>
          </p:cNvSpPr>
          <p:nvPr/>
        </p:nvSpPr>
        <p:spPr bwMode="auto">
          <a:xfrm>
            <a:off x="3200400" y="3048000"/>
            <a:ext cx="539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>
                <a:solidFill>
                  <a:schemeClr val="tx1"/>
                </a:solidFill>
              </a:rPr>
              <a:t>B2</a:t>
            </a:r>
          </a:p>
        </p:txBody>
      </p:sp>
      <p:sp>
        <p:nvSpPr>
          <p:cNvPr id="34832" name="Text Box 16"/>
          <p:cNvSpPr txBox="1">
            <a:spLocks noChangeArrowheads="1"/>
          </p:cNvSpPr>
          <p:nvPr/>
        </p:nvSpPr>
        <p:spPr bwMode="auto">
          <a:xfrm>
            <a:off x="6172200" y="3048000"/>
            <a:ext cx="539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>
                <a:solidFill>
                  <a:schemeClr val="tx1"/>
                </a:solidFill>
              </a:rPr>
              <a:t>B3</a:t>
            </a:r>
          </a:p>
        </p:txBody>
      </p:sp>
      <p:sp>
        <p:nvSpPr>
          <p:cNvPr id="34833" name="Text Box 17"/>
          <p:cNvSpPr txBox="1">
            <a:spLocks noChangeArrowheads="1"/>
          </p:cNvSpPr>
          <p:nvPr/>
        </p:nvSpPr>
        <p:spPr bwMode="auto">
          <a:xfrm>
            <a:off x="4648200" y="5105400"/>
            <a:ext cx="539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>
                <a:solidFill>
                  <a:schemeClr val="tx1"/>
                </a:solidFill>
              </a:rPr>
              <a:t>B4</a:t>
            </a:r>
          </a:p>
        </p:txBody>
      </p:sp>
      <p:sp>
        <p:nvSpPr>
          <p:cNvPr id="34834" name="AutoShape 18"/>
          <p:cNvSpPr>
            <a:spLocks noChangeArrowheads="1"/>
          </p:cNvSpPr>
          <p:nvPr/>
        </p:nvSpPr>
        <p:spPr bwMode="auto">
          <a:xfrm>
            <a:off x="2514600" y="3581400"/>
            <a:ext cx="685800" cy="7620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Attending Class Virtually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914400" y="1471613"/>
            <a:ext cx="8001000" cy="5216525"/>
          </a:xfrm>
        </p:spPr>
        <p:txBody>
          <a:bodyPr/>
          <a:lstStyle/>
          <a:p>
            <a:r>
              <a:rPr lang="en-US" altLang="en-US" dirty="0"/>
              <a:t>Lecture is synchronous and recorded</a:t>
            </a:r>
          </a:p>
          <a:p>
            <a:pPr lvl="1"/>
            <a:r>
              <a:rPr lang="en-US" altLang="en-US" dirty="0"/>
              <a:t>Please try to attend live if you can</a:t>
            </a:r>
          </a:p>
          <a:p>
            <a:pPr lvl="1"/>
            <a:r>
              <a:rPr lang="en-US" altLang="en-US" dirty="0"/>
              <a:t>We’ll start at 10:35 and end at </a:t>
            </a:r>
            <a:r>
              <a:rPr lang="en-US" altLang="en-US" dirty="0" err="1" smtClean="0"/>
              <a:t>noonish</a:t>
            </a:r>
            <a:endParaRPr lang="en-US" altLang="en-US" dirty="0"/>
          </a:p>
          <a:p>
            <a:pPr lvl="1"/>
            <a:r>
              <a:rPr lang="en-US" altLang="en-US" b="1" dirty="0">
                <a:solidFill>
                  <a:srgbClr val="FF0000"/>
                </a:solidFill>
              </a:rPr>
              <a:t>Keep your camera and mic muted</a:t>
            </a:r>
          </a:p>
          <a:p>
            <a:pPr lvl="2"/>
            <a:r>
              <a:rPr lang="en-US" altLang="en-US" b="1" dirty="0">
                <a:solidFill>
                  <a:srgbClr val="FF0000"/>
                </a:solidFill>
              </a:rPr>
              <a:t>Critical to avoid disruptions</a:t>
            </a:r>
            <a:endParaRPr lang="en-US" altLang="en-US" dirty="0"/>
          </a:p>
          <a:p>
            <a:r>
              <a:rPr lang="en-US" altLang="en-US" dirty="0"/>
              <a:t>Asking questions on Zoom</a:t>
            </a:r>
          </a:p>
          <a:p>
            <a:pPr lvl="1"/>
            <a:r>
              <a:rPr lang="en-US" altLang="en-US" dirty="0"/>
              <a:t>Type the word “question” in the chat box</a:t>
            </a:r>
          </a:p>
          <a:p>
            <a:pPr lvl="1"/>
            <a:r>
              <a:rPr lang="en-US" altLang="en-US" dirty="0"/>
              <a:t>GSI will unmute you and you can ask question</a:t>
            </a:r>
          </a:p>
          <a:p>
            <a:pPr lvl="1"/>
            <a:r>
              <a:rPr lang="en-US" altLang="en-US" dirty="0"/>
              <a:t>If you prefer not to speak, then just type out your question in chat and the GSI can ask it for you</a:t>
            </a:r>
          </a:p>
          <a:p>
            <a:pPr lvl="1"/>
            <a:r>
              <a:rPr lang="en-US" altLang="en-US" dirty="0"/>
              <a:t>I will also pause regularly to ask if there are questions</a:t>
            </a:r>
          </a:p>
          <a:p>
            <a:pPr lvl="1"/>
            <a:r>
              <a:rPr lang="en-US" altLang="en-US" dirty="0"/>
              <a:t>Discussion important in a grad class, so don’t be bashful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Weighted CFG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641475"/>
            <a:ext cx="4191000" cy="5216525"/>
          </a:xfrm>
        </p:spPr>
        <p:txBody>
          <a:bodyPr/>
          <a:lstStyle/>
          <a:p>
            <a:r>
              <a:rPr lang="en-US" altLang="en-US" sz="2000" u="sng" dirty="0"/>
              <a:t>Profiling</a:t>
            </a:r>
            <a:r>
              <a:rPr lang="en-US" altLang="en-US" sz="2000" dirty="0"/>
              <a:t> – Run the application on 1 or more sample inputs, record some behavior</a:t>
            </a:r>
          </a:p>
          <a:p>
            <a:pPr lvl="1"/>
            <a:r>
              <a:rPr lang="en-US" altLang="en-US" sz="1800" dirty="0">
                <a:solidFill>
                  <a:srgbClr val="FF0000"/>
                </a:solidFill>
              </a:rPr>
              <a:t>Control flow profiling</a:t>
            </a:r>
          </a:p>
          <a:p>
            <a:pPr lvl="2"/>
            <a:r>
              <a:rPr lang="en-US" altLang="en-US" sz="1600" dirty="0">
                <a:solidFill>
                  <a:srgbClr val="FF0000"/>
                </a:solidFill>
              </a:rPr>
              <a:t>edge profile</a:t>
            </a:r>
          </a:p>
          <a:p>
            <a:pPr lvl="2"/>
            <a:r>
              <a:rPr lang="en-US" altLang="en-US" sz="1600" dirty="0">
                <a:solidFill>
                  <a:srgbClr val="FF0000"/>
                </a:solidFill>
              </a:rPr>
              <a:t>block profile</a:t>
            </a:r>
          </a:p>
          <a:p>
            <a:pPr lvl="1"/>
            <a:r>
              <a:rPr lang="en-US" altLang="en-US" sz="1800" dirty="0"/>
              <a:t>Path profiling</a:t>
            </a:r>
          </a:p>
          <a:p>
            <a:pPr lvl="1"/>
            <a:r>
              <a:rPr lang="en-US" altLang="en-US" sz="1800" dirty="0"/>
              <a:t>Cache profiling</a:t>
            </a:r>
          </a:p>
          <a:p>
            <a:pPr lvl="1"/>
            <a:r>
              <a:rPr lang="en-US" altLang="en-US" sz="1800" dirty="0"/>
              <a:t>Memory dependence profiling</a:t>
            </a:r>
          </a:p>
          <a:p>
            <a:r>
              <a:rPr lang="en-US" altLang="en-US" sz="2000" dirty="0"/>
              <a:t>Annotate control flow profile onto a CFG </a:t>
            </a:r>
            <a:r>
              <a:rPr lang="en-US" altLang="en-US" sz="2000" dirty="0">
                <a:sym typeface="Wingdings" panose="05000000000000000000" pitchFamily="2" charset="2"/>
              </a:rPr>
              <a:t> </a:t>
            </a:r>
            <a:r>
              <a:rPr lang="en-US" altLang="en-US" sz="2000" u="sng" dirty="0">
                <a:sym typeface="Wingdings" panose="05000000000000000000" pitchFamily="2" charset="2"/>
              </a:rPr>
              <a:t>weighted CFG</a:t>
            </a:r>
          </a:p>
          <a:p>
            <a:r>
              <a:rPr lang="en-US" altLang="en-US" sz="2000" dirty="0">
                <a:sym typeface="Wingdings" panose="05000000000000000000" pitchFamily="2" charset="2"/>
              </a:rPr>
              <a:t>Optimize more effectively with profile info!!</a:t>
            </a:r>
          </a:p>
          <a:p>
            <a:pPr lvl="1"/>
            <a:r>
              <a:rPr lang="en-US" altLang="en-US" sz="1800" dirty="0"/>
              <a:t>Optimize for the common case</a:t>
            </a:r>
          </a:p>
          <a:p>
            <a:pPr lvl="1"/>
            <a:r>
              <a:rPr lang="en-US" altLang="en-US" sz="1800" dirty="0"/>
              <a:t>Make educated guess</a:t>
            </a:r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6400800" y="2362200"/>
            <a:ext cx="762000" cy="4572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5791200" y="3124200"/>
            <a:ext cx="762000" cy="4572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6477000" y="3886200"/>
            <a:ext cx="762000" cy="4572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35847" name="Rectangle 7"/>
          <p:cNvSpPr>
            <a:spLocks noChangeArrowheads="1"/>
          </p:cNvSpPr>
          <p:nvPr/>
        </p:nvSpPr>
        <p:spPr bwMode="auto">
          <a:xfrm>
            <a:off x="6934200" y="3124200"/>
            <a:ext cx="762000" cy="4572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5867400" y="4648200"/>
            <a:ext cx="762000" cy="4572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35849" name="Line 9"/>
          <p:cNvSpPr>
            <a:spLocks noChangeShapeType="1"/>
          </p:cNvSpPr>
          <p:nvPr/>
        </p:nvSpPr>
        <p:spPr bwMode="auto">
          <a:xfrm>
            <a:off x="6781800" y="28194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0" name="Line 10"/>
          <p:cNvSpPr>
            <a:spLocks noChangeShapeType="1"/>
          </p:cNvSpPr>
          <p:nvPr/>
        </p:nvSpPr>
        <p:spPr bwMode="auto">
          <a:xfrm flipH="1">
            <a:off x="6172200" y="28194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1" name="Rectangle 11"/>
          <p:cNvSpPr>
            <a:spLocks noChangeArrowheads="1"/>
          </p:cNvSpPr>
          <p:nvPr/>
        </p:nvSpPr>
        <p:spPr bwMode="auto">
          <a:xfrm>
            <a:off x="6934200" y="4648200"/>
            <a:ext cx="762000" cy="4572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35852" name="Rectangle 12"/>
          <p:cNvSpPr>
            <a:spLocks noChangeArrowheads="1"/>
          </p:cNvSpPr>
          <p:nvPr/>
        </p:nvSpPr>
        <p:spPr bwMode="auto">
          <a:xfrm>
            <a:off x="6477000" y="5410200"/>
            <a:ext cx="762000" cy="4572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35853" name="Line 13"/>
          <p:cNvSpPr>
            <a:spLocks noChangeShapeType="1"/>
          </p:cNvSpPr>
          <p:nvPr/>
        </p:nvSpPr>
        <p:spPr bwMode="auto">
          <a:xfrm>
            <a:off x="6172200" y="35814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4" name="Line 14"/>
          <p:cNvSpPr>
            <a:spLocks noChangeShapeType="1"/>
          </p:cNvSpPr>
          <p:nvPr/>
        </p:nvSpPr>
        <p:spPr bwMode="auto">
          <a:xfrm flipH="1">
            <a:off x="6858000" y="35814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5" name="Line 15"/>
          <p:cNvSpPr>
            <a:spLocks noChangeShapeType="1"/>
          </p:cNvSpPr>
          <p:nvPr/>
        </p:nvSpPr>
        <p:spPr bwMode="auto">
          <a:xfrm flipH="1">
            <a:off x="6248400" y="43434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6" name="Line 16"/>
          <p:cNvSpPr>
            <a:spLocks noChangeShapeType="1"/>
          </p:cNvSpPr>
          <p:nvPr/>
        </p:nvSpPr>
        <p:spPr bwMode="auto">
          <a:xfrm>
            <a:off x="6858000" y="43434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7" name="Line 17"/>
          <p:cNvSpPr>
            <a:spLocks noChangeShapeType="1"/>
          </p:cNvSpPr>
          <p:nvPr/>
        </p:nvSpPr>
        <p:spPr bwMode="auto">
          <a:xfrm>
            <a:off x="6248400" y="51054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8" name="Line 18"/>
          <p:cNvSpPr>
            <a:spLocks noChangeShapeType="1"/>
          </p:cNvSpPr>
          <p:nvPr/>
        </p:nvSpPr>
        <p:spPr bwMode="auto">
          <a:xfrm flipH="1">
            <a:off x="6858000" y="51054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9" name="Oval 19"/>
          <p:cNvSpPr>
            <a:spLocks noChangeArrowheads="1"/>
          </p:cNvSpPr>
          <p:nvPr/>
        </p:nvSpPr>
        <p:spPr bwMode="auto">
          <a:xfrm>
            <a:off x="6400800" y="1676400"/>
            <a:ext cx="762000" cy="3810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Entry</a:t>
            </a:r>
          </a:p>
        </p:txBody>
      </p:sp>
      <p:sp>
        <p:nvSpPr>
          <p:cNvPr id="35860" name="Oval 20"/>
          <p:cNvSpPr>
            <a:spLocks noChangeArrowheads="1"/>
          </p:cNvSpPr>
          <p:nvPr/>
        </p:nvSpPr>
        <p:spPr bwMode="auto">
          <a:xfrm>
            <a:off x="6477000" y="6172200"/>
            <a:ext cx="762000" cy="3810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Exit</a:t>
            </a:r>
          </a:p>
        </p:txBody>
      </p:sp>
      <p:sp>
        <p:nvSpPr>
          <p:cNvPr id="35861" name="Line 21"/>
          <p:cNvSpPr>
            <a:spLocks noChangeShapeType="1"/>
          </p:cNvSpPr>
          <p:nvPr/>
        </p:nvSpPr>
        <p:spPr bwMode="auto">
          <a:xfrm>
            <a:off x="6781800" y="2057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2" name="Line 22"/>
          <p:cNvSpPr>
            <a:spLocks noChangeShapeType="1"/>
          </p:cNvSpPr>
          <p:nvPr/>
        </p:nvSpPr>
        <p:spPr bwMode="auto">
          <a:xfrm>
            <a:off x="6858000" y="5867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3" name="Text Box 23"/>
          <p:cNvSpPr txBox="1">
            <a:spLocks noChangeArrowheads="1"/>
          </p:cNvSpPr>
          <p:nvPr/>
        </p:nvSpPr>
        <p:spPr bwMode="auto">
          <a:xfrm>
            <a:off x="6842125" y="20193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20</a:t>
            </a:r>
          </a:p>
        </p:txBody>
      </p:sp>
      <p:sp>
        <p:nvSpPr>
          <p:cNvPr id="35864" name="Text Box 24"/>
          <p:cNvSpPr txBox="1">
            <a:spLocks noChangeArrowheads="1"/>
          </p:cNvSpPr>
          <p:nvPr/>
        </p:nvSpPr>
        <p:spPr bwMode="auto">
          <a:xfrm>
            <a:off x="5851525" y="27051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</a:t>
            </a:r>
          </a:p>
        </p:txBody>
      </p:sp>
      <p:sp>
        <p:nvSpPr>
          <p:cNvPr id="35865" name="Text Box 25"/>
          <p:cNvSpPr txBox="1">
            <a:spLocks noChangeArrowheads="1"/>
          </p:cNvSpPr>
          <p:nvPr/>
        </p:nvSpPr>
        <p:spPr bwMode="auto">
          <a:xfrm>
            <a:off x="7223125" y="27813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</a:t>
            </a:r>
          </a:p>
        </p:txBody>
      </p:sp>
      <p:sp>
        <p:nvSpPr>
          <p:cNvPr id="35866" name="Text Box 26"/>
          <p:cNvSpPr txBox="1">
            <a:spLocks noChangeArrowheads="1"/>
          </p:cNvSpPr>
          <p:nvPr/>
        </p:nvSpPr>
        <p:spPr bwMode="auto">
          <a:xfrm>
            <a:off x="5927725" y="35433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</a:t>
            </a:r>
          </a:p>
        </p:txBody>
      </p:sp>
      <p:sp>
        <p:nvSpPr>
          <p:cNvPr id="35867" name="Text Box 27"/>
          <p:cNvSpPr txBox="1">
            <a:spLocks noChangeArrowheads="1"/>
          </p:cNvSpPr>
          <p:nvPr/>
        </p:nvSpPr>
        <p:spPr bwMode="auto">
          <a:xfrm>
            <a:off x="7299325" y="35433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</a:t>
            </a:r>
          </a:p>
        </p:txBody>
      </p:sp>
      <p:sp>
        <p:nvSpPr>
          <p:cNvPr id="35868" name="Text Box 28"/>
          <p:cNvSpPr txBox="1">
            <a:spLocks noChangeArrowheads="1"/>
          </p:cNvSpPr>
          <p:nvPr/>
        </p:nvSpPr>
        <p:spPr bwMode="auto">
          <a:xfrm>
            <a:off x="6080125" y="42291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20</a:t>
            </a:r>
          </a:p>
        </p:txBody>
      </p:sp>
      <p:sp>
        <p:nvSpPr>
          <p:cNvPr id="35869" name="Text Box 29"/>
          <p:cNvSpPr txBox="1">
            <a:spLocks noChangeArrowheads="1"/>
          </p:cNvSpPr>
          <p:nvPr/>
        </p:nvSpPr>
        <p:spPr bwMode="auto">
          <a:xfrm>
            <a:off x="7299325" y="42291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</p:txBody>
      </p:sp>
      <p:sp>
        <p:nvSpPr>
          <p:cNvPr id="35870" name="Text Box 30"/>
          <p:cNvSpPr txBox="1">
            <a:spLocks noChangeArrowheads="1"/>
          </p:cNvSpPr>
          <p:nvPr/>
        </p:nvSpPr>
        <p:spPr bwMode="auto">
          <a:xfrm>
            <a:off x="6003925" y="50673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20</a:t>
            </a:r>
          </a:p>
        </p:txBody>
      </p:sp>
      <p:sp>
        <p:nvSpPr>
          <p:cNvPr id="35871" name="Text Box 31"/>
          <p:cNvSpPr txBox="1">
            <a:spLocks noChangeArrowheads="1"/>
          </p:cNvSpPr>
          <p:nvPr/>
        </p:nvSpPr>
        <p:spPr bwMode="auto">
          <a:xfrm>
            <a:off x="7299325" y="50673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</p:txBody>
      </p:sp>
      <p:sp>
        <p:nvSpPr>
          <p:cNvPr id="35872" name="Text Box 32"/>
          <p:cNvSpPr txBox="1">
            <a:spLocks noChangeArrowheads="1"/>
          </p:cNvSpPr>
          <p:nvPr/>
        </p:nvSpPr>
        <p:spPr bwMode="auto">
          <a:xfrm>
            <a:off x="6918325" y="58293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20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Property of CFGs: Dominator (DOM)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524000"/>
            <a:ext cx="7696200" cy="5216525"/>
          </a:xfrm>
        </p:spPr>
        <p:txBody>
          <a:bodyPr/>
          <a:lstStyle/>
          <a:p>
            <a:r>
              <a:rPr lang="en-US" altLang="en-US" u="sng"/>
              <a:t>Defn: Dominator</a:t>
            </a:r>
            <a:r>
              <a:rPr lang="en-US" altLang="en-US"/>
              <a:t> – Given a CFG(V, E, Entry, Exit), a node x dominates a node y, if every path from the Entry block to y contains x</a:t>
            </a:r>
          </a:p>
          <a:p>
            <a:r>
              <a:rPr lang="en-US" altLang="en-US"/>
              <a:t>3 properties of dominators</a:t>
            </a:r>
          </a:p>
          <a:p>
            <a:pPr lvl="1"/>
            <a:r>
              <a:rPr lang="en-US" altLang="en-US"/>
              <a:t>Each BB dominates itself</a:t>
            </a:r>
          </a:p>
          <a:p>
            <a:pPr lvl="1"/>
            <a:r>
              <a:rPr lang="en-US" altLang="en-US"/>
              <a:t>If x dominates y, and y dominates z, then x dominates z</a:t>
            </a:r>
          </a:p>
          <a:p>
            <a:pPr lvl="1"/>
            <a:r>
              <a:rPr lang="en-US" altLang="en-US"/>
              <a:t>If x dominates z and y dominates z, then either x dominates y or y dominates x</a:t>
            </a:r>
          </a:p>
          <a:p>
            <a:r>
              <a:rPr lang="en-US" altLang="en-US"/>
              <a:t>Intuition</a:t>
            </a:r>
          </a:p>
          <a:p>
            <a:pPr lvl="1"/>
            <a:r>
              <a:rPr lang="en-US" altLang="en-US"/>
              <a:t>Given some BB, which blocks are guaranteed to have executed prior to executing the BB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Dominator Example 1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4114800" y="3505200"/>
            <a:ext cx="762000" cy="4572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3505200" y="4267200"/>
            <a:ext cx="762000" cy="4572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4191000" y="5029200"/>
            <a:ext cx="762000" cy="4572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4648200" y="4267200"/>
            <a:ext cx="762000" cy="4572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>
            <a:off x="4495800" y="39624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 flipH="1">
            <a:off x="3886200" y="39624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3" name="Line 9"/>
          <p:cNvSpPr>
            <a:spLocks noChangeShapeType="1"/>
          </p:cNvSpPr>
          <p:nvPr/>
        </p:nvSpPr>
        <p:spPr bwMode="auto">
          <a:xfrm>
            <a:off x="3886200" y="47244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4" name="Line 10"/>
          <p:cNvSpPr>
            <a:spLocks noChangeShapeType="1"/>
          </p:cNvSpPr>
          <p:nvPr/>
        </p:nvSpPr>
        <p:spPr bwMode="auto">
          <a:xfrm flipH="1">
            <a:off x="4572000" y="47244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5" name="Oval 11"/>
          <p:cNvSpPr>
            <a:spLocks noChangeArrowheads="1"/>
          </p:cNvSpPr>
          <p:nvPr/>
        </p:nvSpPr>
        <p:spPr bwMode="auto">
          <a:xfrm>
            <a:off x="4114800" y="2819400"/>
            <a:ext cx="762000" cy="3810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Entry</a:t>
            </a:r>
          </a:p>
        </p:txBody>
      </p:sp>
      <p:sp>
        <p:nvSpPr>
          <p:cNvPr id="11276" name="Oval 12"/>
          <p:cNvSpPr>
            <a:spLocks noChangeArrowheads="1"/>
          </p:cNvSpPr>
          <p:nvPr/>
        </p:nvSpPr>
        <p:spPr bwMode="auto">
          <a:xfrm>
            <a:off x="4114800" y="5791200"/>
            <a:ext cx="762000" cy="3810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Exit</a:t>
            </a:r>
          </a:p>
        </p:txBody>
      </p:sp>
      <p:sp>
        <p:nvSpPr>
          <p:cNvPr id="11277" name="Line 13"/>
          <p:cNvSpPr>
            <a:spLocks noChangeShapeType="1"/>
          </p:cNvSpPr>
          <p:nvPr/>
        </p:nvSpPr>
        <p:spPr bwMode="auto">
          <a:xfrm>
            <a:off x="4495800" y="3200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8" name="Line 14"/>
          <p:cNvSpPr>
            <a:spLocks noChangeShapeType="1"/>
          </p:cNvSpPr>
          <p:nvPr/>
        </p:nvSpPr>
        <p:spPr bwMode="auto">
          <a:xfrm>
            <a:off x="4495800" y="5486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56382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Dominator Example 2</a:t>
            </a:r>
          </a:p>
        </p:txBody>
      </p:sp>
      <p:sp>
        <p:nvSpPr>
          <p:cNvPr id="12291" name="Rectangle 15"/>
          <p:cNvSpPr>
            <a:spLocks noChangeArrowheads="1"/>
          </p:cNvSpPr>
          <p:nvPr/>
        </p:nvSpPr>
        <p:spPr bwMode="auto">
          <a:xfrm>
            <a:off x="4648200" y="2590800"/>
            <a:ext cx="762000" cy="4572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12292" name="Rectangle 16"/>
          <p:cNvSpPr>
            <a:spLocks noChangeArrowheads="1"/>
          </p:cNvSpPr>
          <p:nvPr/>
        </p:nvSpPr>
        <p:spPr bwMode="auto">
          <a:xfrm>
            <a:off x="3962400" y="3276600"/>
            <a:ext cx="762000" cy="4572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12293" name="Rectangle 17"/>
          <p:cNvSpPr>
            <a:spLocks noChangeArrowheads="1"/>
          </p:cNvSpPr>
          <p:nvPr/>
        </p:nvSpPr>
        <p:spPr bwMode="auto">
          <a:xfrm>
            <a:off x="5105400" y="4114800"/>
            <a:ext cx="762000" cy="4572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12294" name="Rectangle 18"/>
          <p:cNvSpPr>
            <a:spLocks noChangeArrowheads="1"/>
          </p:cNvSpPr>
          <p:nvPr/>
        </p:nvSpPr>
        <p:spPr bwMode="auto">
          <a:xfrm>
            <a:off x="3962400" y="4114800"/>
            <a:ext cx="762000" cy="4572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2295" name="Oval 19"/>
          <p:cNvSpPr>
            <a:spLocks noChangeArrowheads="1"/>
          </p:cNvSpPr>
          <p:nvPr/>
        </p:nvSpPr>
        <p:spPr bwMode="auto">
          <a:xfrm>
            <a:off x="3505200" y="1828800"/>
            <a:ext cx="762000" cy="3810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Entry</a:t>
            </a:r>
          </a:p>
        </p:txBody>
      </p:sp>
      <p:sp>
        <p:nvSpPr>
          <p:cNvPr id="12296" name="Oval 20"/>
          <p:cNvSpPr>
            <a:spLocks noChangeArrowheads="1"/>
          </p:cNvSpPr>
          <p:nvPr/>
        </p:nvSpPr>
        <p:spPr bwMode="auto">
          <a:xfrm>
            <a:off x="4648200" y="6400800"/>
            <a:ext cx="762000" cy="3810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Exit</a:t>
            </a:r>
          </a:p>
        </p:txBody>
      </p:sp>
      <p:sp>
        <p:nvSpPr>
          <p:cNvPr id="12297" name="Line 21"/>
          <p:cNvSpPr>
            <a:spLocks noChangeShapeType="1"/>
          </p:cNvSpPr>
          <p:nvPr/>
        </p:nvSpPr>
        <p:spPr bwMode="auto">
          <a:xfrm>
            <a:off x="5029200" y="2286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8" name="Line 22"/>
          <p:cNvSpPr>
            <a:spLocks noChangeShapeType="1"/>
          </p:cNvSpPr>
          <p:nvPr/>
        </p:nvSpPr>
        <p:spPr bwMode="auto">
          <a:xfrm>
            <a:off x="5029200" y="6096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9" name="Rectangle 23"/>
          <p:cNvSpPr>
            <a:spLocks noChangeArrowheads="1"/>
          </p:cNvSpPr>
          <p:nvPr/>
        </p:nvSpPr>
        <p:spPr bwMode="auto">
          <a:xfrm>
            <a:off x="4648200" y="4953000"/>
            <a:ext cx="762000" cy="4572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12300" name="Line 24"/>
          <p:cNvSpPr>
            <a:spLocks noChangeShapeType="1"/>
          </p:cNvSpPr>
          <p:nvPr/>
        </p:nvSpPr>
        <p:spPr bwMode="auto">
          <a:xfrm>
            <a:off x="5029200" y="54102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1" name="Rectangle 25"/>
          <p:cNvSpPr>
            <a:spLocks noChangeArrowheads="1"/>
          </p:cNvSpPr>
          <p:nvPr/>
        </p:nvSpPr>
        <p:spPr bwMode="auto">
          <a:xfrm>
            <a:off x="4648200" y="1828800"/>
            <a:ext cx="762000" cy="4572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12302" name="Line 26"/>
          <p:cNvSpPr>
            <a:spLocks noChangeShapeType="1"/>
          </p:cNvSpPr>
          <p:nvPr/>
        </p:nvSpPr>
        <p:spPr bwMode="auto">
          <a:xfrm>
            <a:off x="4267200" y="20574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3" name="Line 27"/>
          <p:cNvSpPr>
            <a:spLocks noChangeShapeType="1"/>
          </p:cNvSpPr>
          <p:nvPr/>
        </p:nvSpPr>
        <p:spPr bwMode="auto">
          <a:xfrm>
            <a:off x="5181600" y="2286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4" name="Line 28"/>
          <p:cNvSpPr>
            <a:spLocks noChangeShapeType="1"/>
          </p:cNvSpPr>
          <p:nvPr/>
        </p:nvSpPr>
        <p:spPr bwMode="auto">
          <a:xfrm>
            <a:off x="5181600" y="24384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5" name="Line 29"/>
          <p:cNvSpPr>
            <a:spLocks noChangeShapeType="1"/>
          </p:cNvSpPr>
          <p:nvPr/>
        </p:nvSpPr>
        <p:spPr bwMode="auto">
          <a:xfrm>
            <a:off x="6400800" y="2438400"/>
            <a:ext cx="0" cy="3048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6" name="Line 30"/>
          <p:cNvSpPr>
            <a:spLocks noChangeShapeType="1"/>
          </p:cNvSpPr>
          <p:nvPr/>
        </p:nvSpPr>
        <p:spPr bwMode="auto">
          <a:xfrm>
            <a:off x="5181600" y="54864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7" name="Line 31"/>
          <p:cNvSpPr>
            <a:spLocks noChangeShapeType="1"/>
          </p:cNvSpPr>
          <p:nvPr/>
        </p:nvSpPr>
        <p:spPr bwMode="auto">
          <a:xfrm>
            <a:off x="5181600" y="54864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8" name="Rectangle 32"/>
          <p:cNvSpPr>
            <a:spLocks noChangeArrowheads="1"/>
          </p:cNvSpPr>
          <p:nvPr/>
        </p:nvSpPr>
        <p:spPr bwMode="auto">
          <a:xfrm>
            <a:off x="4648200" y="5638800"/>
            <a:ext cx="762000" cy="457200"/>
          </a:xfrm>
          <a:prstGeom prst="rect">
            <a:avLst/>
          </a:prstGeom>
          <a:solidFill>
            <a:srgbClr val="0066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12309" name="Line 33"/>
          <p:cNvSpPr>
            <a:spLocks noChangeShapeType="1"/>
          </p:cNvSpPr>
          <p:nvPr/>
        </p:nvSpPr>
        <p:spPr bwMode="auto">
          <a:xfrm>
            <a:off x="4343400" y="3733800"/>
            <a:ext cx="1066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0" name="Line 34"/>
          <p:cNvSpPr>
            <a:spLocks noChangeShapeType="1"/>
          </p:cNvSpPr>
          <p:nvPr/>
        </p:nvSpPr>
        <p:spPr bwMode="auto">
          <a:xfrm flipH="1">
            <a:off x="4343400" y="3048000"/>
            <a:ext cx="685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1" name="Line 35"/>
          <p:cNvSpPr>
            <a:spLocks noChangeShapeType="1"/>
          </p:cNvSpPr>
          <p:nvPr/>
        </p:nvSpPr>
        <p:spPr bwMode="auto">
          <a:xfrm>
            <a:off x="5029200" y="3048000"/>
            <a:ext cx="5334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2" name="Line 36"/>
          <p:cNvSpPr>
            <a:spLocks noChangeShapeType="1"/>
          </p:cNvSpPr>
          <p:nvPr/>
        </p:nvSpPr>
        <p:spPr bwMode="auto">
          <a:xfrm>
            <a:off x="4267200" y="37338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3" name="Line 37"/>
          <p:cNvSpPr>
            <a:spLocks noChangeShapeType="1"/>
          </p:cNvSpPr>
          <p:nvPr/>
        </p:nvSpPr>
        <p:spPr bwMode="auto">
          <a:xfrm>
            <a:off x="4343400" y="4572000"/>
            <a:ext cx="609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4" name="Line 38"/>
          <p:cNvSpPr>
            <a:spLocks noChangeShapeType="1"/>
          </p:cNvSpPr>
          <p:nvPr/>
        </p:nvSpPr>
        <p:spPr bwMode="auto">
          <a:xfrm flipH="1">
            <a:off x="5105400" y="4572000"/>
            <a:ext cx="381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5" name="Line 39"/>
          <p:cNvSpPr>
            <a:spLocks noChangeShapeType="1"/>
          </p:cNvSpPr>
          <p:nvPr/>
        </p:nvSpPr>
        <p:spPr bwMode="auto">
          <a:xfrm>
            <a:off x="4191000" y="4572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6" name="Line 40"/>
          <p:cNvSpPr>
            <a:spLocks noChangeShapeType="1"/>
          </p:cNvSpPr>
          <p:nvPr/>
        </p:nvSpPr>
        <p:spPr bwMode="auto">
          <a:xfrm flipH="1">
            <a:off x="3733800" y="47244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7" name="Line 41"/>
          <p:cNvSpPr>
            <a:spLocks noChangeShapeType="1"/>
          </p:cNvSpPr>
          <p:nvPr/>
        </p:nvSpPr>
        <p:spPr bwMode="auto">
          <a:xfrm flipV="1">
            <a:off x="3733800" y="3124200"/>
            <a:ext cx="0" cy="1600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8" name="Line 42"/>
          <p:cNvSpPr>
            <a:spLocks noChangeShapeType="1"/>
          </p:cNvSpPr>
          <p:nvPr/>
        </p:nvSpPr>
        <p:spPr bwMode="auto">
          <a:xfrm>
            <a:off x="3733800" y="31242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9" name="Line 43"/>
          <p:cNvSpPr>
            <a:spLocks noChangeShapeType="1"/>
          </p:cNvSpPr>
          <p:nvPr/>
        </p:nvSpPr>
        <p:spPr bwMode="auto">
          <a:xfrm>
            <a:off x="4038600" y="31242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06975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Get Started ASAP!!  Homework 0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3912" y="1487488"/>
            <a:ext cx="8320087" cy="5216525"/>
          </a:xfrm>
        </p:spPr>
        <p:txBody>
          <a:bodyPr/>
          <a:lstStyle/>
          <a:p>
            <a:r>
              <a:rPr lang="en-US" altLang="en-US" dirty="0"/>
              <a:t>Go to </a:t>
            </a:r>
            <a:r>
              <a:rPr lang="en-US" altLang="en-US" dirty="0">
                <a:hlinkClick r:id="rId2"/>
              </a:rPr>
              <a:t>http://llvm.org</a:t>
            </a:r>
            <a:endParaRPr lang="en-US" altLang="en-US" dirty="0"/>
          </a:p>
          <a:p>
            <a:r>
              <a:rPr lang="en-US" altLang="en-US" dirty="0"/>
              <a:t>Setup LLVM </a:t>
            </a:r>
            <a:r>
              <a:rPr lang="en-US" altLang="en-US" dirty="0" smtClean="0"/>
              <a:t>20.1.8</a:t>
            </a:r>
            <a:r>
              <a:rPr lang="en-US" altLang="en-US" dirty="0" smtClean="0"/>
              <a:t> </a:t>
            </a:r>
            <a:r>
              <a:rPr lang="en-US" altLang="en-US" dirty="0"/>
              <a:t>on the class server or your favorite Linux box</a:t>
            </a:r>
          </a:p>
          <a:p>
            <a:pPr lvl="1"/>
            <a:r>
              <a:rPr lang="en-US" altLang="en-US" dirty="0"/>
              <a:t>For server, use the central version that is already set up</a:t>
            </a:r>
          </a:p>
          <a:p>
            <a:pPr lvl="1"/>
            <a:r>
              <a:rPr lang="en-US" altLang="en-US" dirty="0"/>
              <a:t>For your own system, read the installation instructions</a:t>
            </a:r>
          </a:p>
          <a:p>
            <a:pPr lvl="1"/>
            <a:r>
              <a:rPr lang="en-US" altLang="en-US" dirty="0" smtClean="0"/>
              <a:t>See upcoming GSI </a:t>
            </a:r>
            <a:r>
              <a:rPr lang="en-US" altLang="en-US" dirty="0"/>
              <a:t>post on piazza for detailed instructions</a:t>
            </a:r>
          </a:p>
          <a:p>
            <a:r>
              <a:rPr lang="en-US" altLang="en-US" dirty="0"/>
              <a:t>Try to run it on a simple C program</a:t>
            </a:r>
          </a:p>
          <a:p>
            <a:r>
              <a:rPr lang="en-US" altLang="en-US" dirty="0"/>
              <a:t>HW1 goes out next week and you need LLVM</a:t>
            </a:r>
          </a:p>
          <a:p>
            <a:r>
              <a:rPr lang="en-US" altLang="en-US" dirty="0"/>
              <a:t>We will have 2 dedicated servers for class use</a:t>
            </a:r>
          </a:p>
          <a:p>
            <a:pPr lvl="1"/>
            <a:r>
              <a:rPr lang="en-US" altLang="en-US" dirty="0"/>
              <a:t>eecs583a/eecs583b.eecs.umich.edu</a:t>
            </a:r>
          </a:p>
          <a:p>
            <a:pPr lvl="1"/>
            <a:r>
              <a:rPr lang="en-US" altLang="en-US" dirty="0"/>
              <a:t>Everyone should have </a:t>
            </a:r>
            <a:r>
              <a:rPr lang="en-US" altLang="en-US" dirty="0" err="1"/>
              <a:t>ssh</a:t>
            </a:r>
            <a:r>
              <a:rPr lang="en-US" altLang="en-US" dirty="0"/>
              <a:t> </a:t>
            </a:r>
            <a:r>
              <a:rPr lang="en-US" altLang="en-US" dirty="0" smtClean="0"/>
              <a:t>access later this week</a:t>
            </a:r>
            <a:endParaRPr lang="en-US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About Me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Mahlke = mall key</a:t>
            </a:r>
          </a:p>
          <a:p>
            <a:pPr lvl="1"/>
            <a:r>
              <a:rPr lang="en-US" altLang="en-US"/>
              <a:t>But just call me Scott</a:t>
            </a:r>
          </a:p>
          <a:p>
            <a:r>
              <a:rPr lang="en-US" altLang="en-US"/>
              <a:t>Been at Michigan since 2001</a:t>
            </a:r>
          </a:p>
          <a:p>
            <a:pPr lvl="1"/>
            <a:r>
              <a:rPr lang="en-US" altLang="en-US"/>
              <a:t>Compiler guy who likes hardware</a:t>
            </a:r>
          </a:p>
          <a:p>
            <a:pPr lvl="1"/>
            <a:r>
              <a:rPr lang="en-US" altLang="en-US"/>
              <a:t>Program optimization to make programs go faster</a:t>
            </a:r>
          </a:p>
          <a:p>
            <a:pPr lvl="1"/>
            <a:r>
              <a:rPr lang="en-US" altLang="en-US"/>
              <a:t>Building custom hardware for high performance/low power</a:t>
            </a:r>
          </a:p>
          <a:p>
            <a:r>
              <a:rPr lang="en-US" altLang="en-US"/>
              <a:t>Before this – HP Labs in Silicon Valley</a:t>
            </a:r>
          </a:p>
          <a:p>
            <a:r>
              <a:rPr lang="en-US" altLang="en-US"/>
              <a:t>Before before – Grad student at UIUC</a:t>
            </a:r>
          </a:p>
          <a:p>
            <a:r>
              <a:rPr lang="en-US" altLang="en-US"/>
              <a:t>Before ^ 3 – Undergrad at UIUC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More About Me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8831" y="1450975"/>
            <a:ext cx="7696200" cy="1482725"/>
          </a:xfrm>
        </p:spPr>
        <p:txBody>
          <a:bodyPr/>
          <a:lstStyle/>
          <a:p>
            <a:r>
              <a:rPr lang="en-US" altLang="en-US" dirty="0"/>
              <a:t>3 kids – </a:t>
            </a:r>
            <a:r>
              <a:rPr lang="en-US" altLang="en-US" dirty="0" smtClean="0"/>
              <a:t>9, </a:t>
            </a:r>
            <a:r>
              <a:rPr lang="en-US" altLang="en-US" dirty="0"/>
              <a:t>9</a:t>
            </a:r>
            <a:r>
              <a:rPr lang="en-US" altLang="en-US" dirty="0" smtClean="0"/>
              <a:t>, </a:t>
            </a:r>
            <a:r>
              <a:rPr lang="en-US" altLang="en-US" dirty="0"/>
              <a:t>and </a:t>
            </a:r>
            <a:r>
              <a:rPr lang="en-US" altLang="en-US" dirty="0" smtClean="0"/>
              <a:t>7</a:t>
            </a:r>
            <a:endParaRPr lang="en-US" altLang="en-US" dirty="0"/>
          </a:p>
          <a:p>
            <a:pPr lvl="1"/>
            <a:r>
              <a:rPr lang="en-US" altLang="en-US" dirty="0"/>
              <a:t>So if I show up to lecture half asleep, you know why!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399" y="2514600"/>
            <a:ext cx="3238877" cy="430163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Contact Information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41475"/>
            <a:ext cx="8001000" cy="5216525"/>
          </a:xfrm>
        </p:spPr>
        <p:txBody>
          <a:bodyPr/>
          <a:lstStyle/>
          <a:p>
            <a:r>
              <a:rPr lang="en-US" altLang="en-US" dirty="0"/>
              <a:t>Email: </a:t>
            </a:r>
            <a:r>
              <a:rPr lang="en-US" altLang="en-US" dirty="0">
                <a:hlinkClick r:id="rId2"/>
              </a:rPr>
              <a:t>mahlke@umich.edu</a:t>
            </a:r>
            <a:endParaRPr lang="en-US" altLang="en-US" dirty="0"/>
          </a:p>
          <a:p>
            <a:r>
              <a:rPr lang="en-US" altLang="en-US" dirty="0"/>
              <a:t>Office hours</a:t>
            </a:r>
          </a:p>
          <a:p>
            <a:pPr lvl="1"/>
            <a:r>
              <a:rPr lang="en-US" altLang="en-US" dirty="0"/>
              <a:t>Mon/Fri 12:00-12:30 in 1500 EECS/1571 GG Brown</a:t>
            </a:r>
          </a:p>
          <a:p>
            <a:pPr lvl="1"/>
            <a:r>
              <a:rPr lang="en-US" altLang="en-US" dirty="0"/>
              <a:t>Or send me an email for an appointment</a:t>
            </a:r>
          </a:p>
          <a:p>
            <a:r>
              <a:rPr lang="en-US" altLang="en-US" dirty="0"/>
              <a:t>Visiting office </a:t>
            </a:r>
            <a:r>
              <a:rPr lang="en-US" altLang="en-US" dirty="0" err="1"/>
              <a:t>hrs</a:t>
            </a:r>
            <a:endParaRPr lang="en-US" altLang="en-US" dirty="0"/>
          </a:p>
          <a:p>
            <a:pPr lvl="1"/>
            <a:r>
              <a:rPr lang="en-US" altLang="en-US" dirty="0"/>
              <a:t>Mainly help on classroom material, concepts, etc.</a:t>
            </a:r>
          </a:p>
          <a:p>
            <a:pPr lvl="1"/>
            <a:r>
              <a:rPr lang="en-US" altLang="en-US" dirty="0"/>
              <a:t>I am an LLVM novice, so likely I cannot answer any non-trivial question</a:t>
            </a:r>
          </a:p>
          <a:p>
            <a:pPr lvl="1"/>
            <a:r>
              <a:rPr lang="en-US" altLang="en-US" dirty="0"/>
              <a:t>See GSIs for LLVM details</a:t>
            </a:r>
          </a:p>
          <a:p>
            <a:pPr lvl="1"/>
            <a:endParaRPr lang="en-US" altLang="en-US" dirty="0"/>
          </a:p>
          <a:p>
            <a:pPr lvl="1"/>
            <a:endParaRPr lang="en-US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583 GSIs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990600"/>
            <a:ext cx="8229600" cy="3200400"/>
          </a:xfrm>
        </p:spPr>
        <p:txBody>
          <a:bodyPr/>
          <a:lstStyle/>
          <a:p>
            <a:pPr marL="0" indent="0">
              <a:buNone/>
            </a:pPr>
            <a:endParaRPr lang="en-US" altLang="en-US" dirty="0"/>
          </a:p>
          <a:p>
            <a:r>
              <a:rPr lang="en-US" altLang="en-US" dirty="0" err="1"/>
              <a:t>Rishika</a:t>
            </a:r>
            <a:r>
              <a:rPr lang="en-US" altLang="en-US" dirty="0"/>
              <a:t> </a:t>
            </a:r>
            <a:r>
              <a:rPr lang="en-US" altLang="en-US" dirty="0" err="1" smtClean="0"/>
              <a:t>Kalidindi</a:t>
            </a:r>
            <a:r>
              <a:rPr lang="en-US" altLang="en-US" dirty="0"/>
              <a:t> (</a:t>
            </a:r>
            <a:r>
              <a:rPr lang="en-US" altLang="en-US" dirty="0" smtClean="0"/>
              <a:t>rishikak</a:t>
            </a:r>
            <a:r>
              <a:rPr lang="en-US" altLang="en-US" dirty="0" smtClean="0"/>
              <a:t>@umich.edu</a:t>
            </a:r>
            <a:r>
              <a:rPr lang="en-US" altLang="en-US" dirty="0"/>
              <a:t>)</a:t>
            </a:r>
          </a:p>
          <a:p>
            <a:pPr lvl="1"/>
            <a:r>
              <a:rPr lang="en-US" altLang="en-US" dirty="0"/>
              <a:t>Office hours: </a:t>
            </a:r>
            <a:r>
              <a:rPr lang="fr-FR" altLang="en-US" dirty="0"/>
              <a:t>Mon 1-3pm, Tue 1-3pm, Thu 1-3pm</a:t>
            </a:r>
            <a:endParaRPr lang="en-US" altLang="en-US" dirty="0" smtClean="0"/>
          </a:p>
          <a:p>
            <a:r>
              <a:rPr lang="en-US" altLang="en-US" dirty="0"/>
              <a:t>Naveen </a:t>
            </a:r>
            <a:r>
              <a:rPr lang="en-US" altLang="en-US" dirty="0" err="1" smtClean="0"/>
              <a:t>Unnikrishnan</a:t>
            </a:r>
            <a:r>
              <a:rPr lang="en-US" altLang="en-US" dirty="0" smtClean="0"/>
              <a:t> (naveenu@umich.edu)</a:t>
            </a:r>
            <a:endParaRPr lang="en-US" altLang="en-US" dirty="0"/>
          </a:p>
          <a:p>
            <a:pPr lvl="1"/>
            <a:r>
              <a:rPr lang="en-US" altLang="en-US" dirty="0"/>
              <a:t>Office hours: </a:t>
            </a:r>
            <a:r>
              <a:rPr lang="en-US" altLang="en-US" dirty="0"/>
              <a:t>Tue 9-10:30am, Wed 2:30-4pm, Thu 9-10:30am, Fri 9-10:30am</a:t>
            </a:r>
            <a:endParaRPr lang="en-US" altLang="en-US" dirty="0"/>
          </a:p>
          <a:p>
            <a:r>
              <a:rPr lang="en-US" altLang="en-US" dirty="0"/>
              <a:t>Location: Zoom (link on course website,</a:t>
            </a:r>
            <a:br>
              <a:rPr lang="en-US" altLang="en-US" dirty="0"/>
            </a:br>
            <a:r>
              <a:rPr lang="en-US" altLang="en-US" dirty="0"/>
              <a:t>same link for the entire semester, same for</a:t>
            </a:r>
            <a:br>
              <a:rPr lang="en-US" altLang="en-US" dirty="0"/>
            </a:br>
            <a:r>
              <a:rPr lang="en-US" altLang="en-US" dirty="0"/>
              <a:t>both GSIs, passcode = eecs583)</a:t>
            </a:r>
          </a:p>
          <a:p>
            <a:pPr marL="0" indent="0">
              <a:buNone/>
            </a:pPr>
            <a:endParaRPr lang="en-US" altLang="en-US" dirty="0"/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Getting Help from the GSIs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00200"/>
            <a:ext cx="8229600" cy="5216525"/>
          </a:xfrm>
        </p:spPr>
        <p:txBody>
          <a:bodyPr/>
          <a:lstStyle/>
          <a:p>
            <a:r>
              <a:rPr lang="en-US" altLang="en-US" dirty="0"/>
              <a:t>LLVM help/questions</a:t>
            </a:r>
          </a:p>
          <a:p>
            <a:r>
              <a:rPr lang="en-US" altLang="en-US" dirty="0"/>
              <a:t>But, you will have to be independent in this class</a:t>
            </a:r>
          </a:p>
          <a:p>
            <a:pPr lvl="1"/>
            <a:r>
              <a:rPr lang="en-US" altLang="en-US" dirty="0"/>
              <a:t>Read the documentation and look at the code</a:t>
            </a:r>
          </a:p>
          <a:p>
            <a:pPr lvl="1"/>
            <a:r>
              <a:rPr lang="en-US" altLang="en-US" dirty="0"/>
              <a:t>Come to them when you are </a:t>
            </a:r>
            <a:r>
              <a:rPr lang="en-US" altLang="en-US" u="sng" dirty="0"/>
              <a:t>really</a:t>
            </a:r>
            <a:r>
              <a:rPr lang="en-US" altLang="en-US" dirty="0"/>
              <a:t> stuck or confused</a:t>
            </a:r>
          </a:p>
          <a:p>
            <a:pPr lvl="1"/>
            <a:r>
              <a:rPr lang="en-US" altLang="en-US" dirty="0"/>
              <a:t>They cannot and will not debug your code</a:t>
            </a:r>
          </a:p>
          <a:p>
            <a:pPr lvl="1"/>
            <a:r>
              <a:rPr lang="en-US" altLang="en-US" dirty="0"/>
              <a:t>Helping each other is encouraged</a:t>
            </a:r>
          </a:p>
          <a:p>
            <a:pPr lvl="1"/>
            <a:r>
              <a:rPr lang="en-US" altLang="en-US" dirty="0"/>
              <a:t>Use the class piazza group (GSIs will monitor)</a:t>
            </a:r>
          </a:p>
          <a:p>
            <a:r>
              <a:rPr lang="en-US" altLang="en-US" dirty="0"/>
              <a:t>Virtual office hours on Zoom</a:t>
            </a:r>
          </a:p>
          <a:p>
            <a:pPr lvl="1"/>
            <a:r>
              <a:rPr lang="en-US" altLang="en-US" dirty="0"/>
              <a:t>Considering having appointments along with open sessions</a:t>
            </a:r>
          </a:p>
          <a:p>
            <a:endParaRPr lang="en-US" altLang="en-US" dirty="0"/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Class Overview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/>
              <a:t>This class is NOT about: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Programming languages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Parsing, syntax checking, semantic analysis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Handling advanced language features – virtual functions, …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Frontend transformations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Debugging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Simulation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Compiler backend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Mapping applications to processor hardware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Retargetability – work for multiple platforms (not hard coded)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Work at the assembly-code level (but processor independent)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Speed/Efficiency</a:t>
            </a:r>
          </a:p>
          <a:p>
            <a:pPr lvl="2">
              <a:lnSpc>
                <a:spcPct val="90000"/>
              </a:lnSpc>
            </a:pPr>
            <a:r>
              <a:rPr lang="en-US" altLang="en-US" sz="1800"/>
              <a:t>How to make the application run fast</a:t>
            </a:r>
          </a:p>
          <a:p>
            <a:pPr lvl="2">
              <a:lnSpc>
                <a:spcPct val="90000"/>
              </a:lnSpc>
            </a:pPr>
            <a:r>
              <a:rPr lang="en-US" altLang="en-US" sz="1800"/>
              <a:t>Use less memory (text, data), efficiently execute</a:t>
            </a:r>
          </a:p>
          <a:p>
            <a:pPr lvl="2">
              <a:lnSpc>
                <a:spcPct val="90000"/>
              </a:lnSpc>
            </a:pPr>
            <a:r>
              <a:rPr lang="en-US" altLang="en-US" sz="1800"/>
              <a:t>Parallelize, prefetch, optimize using profile information</a:t>
            </a:r>
          </a:p>
          <a:p>
            <a:pPr lvl="1">
              <a:lnSpc>
                <a:spcPct val="90000"/>
              </a:lnSpc>
            </a:pPr>
            <a:endParaRPr lang="en-US" altLang="en-US" sz="1800"/>
          </a:p>
          <a:p>
            <a:pPr lvl="1">
              <a:lnSpc>
                <a:spcPct val="90000"/>
              </a:lnSpc>
            </a:pPr>
            <a:endParaRPr lang="en-US" altLang="en-US" sz="1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hp new">
  <a:themeElements>
    <a:clrScheme name="">
      <a:dk1>
        <a:srgbClr val="000000"/>
      </a:dk1>
      <a:lt1>
        <a:srgbClr val="FFFFFF"/>
      </a:lt1>
      <a:dk2>
        <a:srgbClr val="3333FF"/>
      </a:dk2>
      <a:lt2>
        <a:srgbClr val="777777"/>
      </a:lt2>
      <a:accent1>
        <a:srgbClr val="3333FF"/>
      </a:accent1>
      <a:accent2>
        <a:srgbClr val="3333FF"/>
      </a:accent2>
      <a:accent3>
        <a:srgbClr val="FFFFFF"/>
      </a:accent3>
      <a:accent4>
        <a:srgbClr val="000000"/>
      </a:accent4>
      <a:accent5>
        <a:srgbClr val="ADADFF"/>
      </a:accent5>
      <a:accent6>
        <a:srgbClr val="2D2DE7"/>
      </a:accent6>
      <a:hlink>
        <a:srgbClr val="000000"/>
      </a:hlink>
      <a:folHlink>
        <a:srgbClr val="0099CC"/>
      </a:folHlink>
    </a:clrScheme>
    <a:fontScheme name="hp new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hp new 1">
        <a:dk1>
          <a:srgbClr val="000099"/>
        </a:dk1>
        <a:lt1>
          <a:srgbClr val="FFFFFF"/>
        </a:lt1>
        <a:dk2>
          <a:srgbClr val="0000FF"/>
        </a:dk2>
        <a:lt2>
          <a:srgbClr val="FFFF00"/>
        </a:lt2>
        <a:accent1>
          <a:srgbClr val="FF6633"/>
        </a:accent1>
        <a:accent2>
          <a:srgbClr val="FF00FF"/>
        </a:accent2>
        <a:accent3>
          <a:srgbClr val="AAAAFF"/>
        </a:accent3>
        <a:accent4>
          <a:srgbClr val="DADADA"/>
        </a:accent4>
        <a:accent5>
          <a:srgbClr val="FFB8AD"/>
        </a:accent5>
        <a:accent6>
          <a:srgbClr val="E700E7"/>
        </a:accent6>
        <a:hlink>
          <a:srgbClr val="FF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p new 2">
        <a:dk1>
          <a:srgbClr val="000066"/>
        </a:dk1>
        <a:lt1>
          <a:srgbClr val="CCECFF"/>
        </a:lt1>
        <a:dk2>
          <a:srgbClr val="000080"/>
        </a:dk2>
        <a:lt2>
          <a:srgbClr val="000000"/>
        </a:lt2>
        <a:accent1>
          <a:srgbClr val="9999FF"/>
        </a:accent1>
        <a:accent2>
          <a:srgbClr val="CC00FF"/>
        </a:accent2>
        <a:accent3>
          <a:srgbClr val="E2F4FF"/>
        </a:accent3>
        <a:accent4>
          <a:srgbClr val="000056"/>
        </a:accent4>
        <a:accent5>
          <a:srgbClr val="CACAFF"/>
        </a:accent5>
        <a:accent6>
          <a:srgbClr val="B900E7"/>
        </a:accent6>
        <a:hlink>
          <a:srgbClr val="00CC99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 new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B2B2B2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97979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 new 4">
        <a:dk1>
          <a:srgbClr val="000000"/>
        </a:dk1>
        <a:lt1>
          <a:srgbClr val="FFFFFF"/>
        </a:lt1>
        <a:dk2>
          <a:srgbClr val="660033"/>
        </a:dk2>
        <a:lt2>
          <a:srgbClr val="FFFF66"/>
        </a:lt2>
        <a:accent1>
          <a:srgbClr val="FF0033"/>
        </a:accent1>
        <a:accent2>
          <a:srgbClr val="CC6600"/>
        </a:accent2>
        <a:accent3>
          <a:srgbClr val="B8AAAD"/>
        </a:accent3>
        <a:accent4>
          <a:srgbClr val="DADADA"/>
        </a:accent4>
        <a:accent5>
          <a:srgbClr val="FFAAAD"/>
        </a:accent5>
        <a:accent6>
          <a:srgbClr val="B95C00"/>
        </a:accent6>
        <a:hlink>
          <a:srgbClr val="999933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Designs\hp new.pot</Template>
  <TotalTime>11755</TotalTime>
  <Words>2561</Words>
  <Application>Microsoft Office PowerPoint</Application>
  <PresentationFormat>Custom</PresentationFormat>
  <Paragraphs>509</Paragraphs>
  <Slides>34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0" baseType="lpstr">
      <vt:lpstr>Courier New</vt:lpstr>
      <vt:lpstr>Hewlett</vt:lpstr>
      <vt:lpstr>Monotype Sorts</vt:lpstr>
      <vt:lpstr>Times New Roman</vt:lpstr>
      <vt:lpstr>Wingdings</vt:lpstr>
      <vt:lpstr>hp new</vt:lpstr>
      <vt:lpstr>CSE 583 – Advanced Compilers Course Overview, Introduction to Control Flow Analysis</vt:lpstr>
      <vt:lpstr>Lectures</vt:lpstr>
      <vt:lpstr>Attending Class Virtually</vt:lpstr>
      <vt:lpstr>About Me</vt:lpstr>
      <vt:lpstr>More About Me</vt:lpstr>
      <vt:lpstr>Contact Information</vt:lpstr>
      <vt:lpstr>583 GSIs</vt:lpstr>
      <vt:lpstr>Getting Help from the GSIs</vt:lpstr>
      <vt:lpstr>Class Overview</vt:lpstr>
      <vt:lpstr>Background You Should Have</vt:lpstr>
      <vt:lpstr>Textbook and Other Classroom Material</vt:lpstr>
      <vt:lpstr>What the Class Will be Like</vt:lpstr>
      <vt:lpstr>What the Class Will be Like (2)</vt:lpstr>
      <vt:lpstr>Course Grading</vt:lpstr>
      <vt:lpstr>Homeworks</vt:lpstr>
      <vt:lpstr>Projects – Most Important Part of the Class</vt:lpstr>
      <vt:lpstr>Types of Projects</vt:lpstr>
      <vt:lpstr>Topic Areas (You are Welcome to Propose Others)</vt:lpstr>
      <vt:lpstr>Class Participation</vt:lpstr>
      <vt:lpstr>Tentative Class Schedule (on course website)</vt:lpstr>
      <vt:lpstr>Target Processors:  1) VLIW/EPIC Architectures</vt:lpstr>
      <vt:lpstr>Target Processors:  2) Multicore</vt:lpstr>
      <vt:lpstr>Target Processors:  3) SIMD/GPU</vt:lpstr>
      <vt:lpstr>So, lets get started…  Compiler Backend IR – Our Input</vt:lpstr>
      <vt:lpstr>First Topic: Control Flow Analysis</vt:lpstr>
      <vt:lpstr>Basic Block (BB)</vt:lpstr>
      <vt:lpstr>Identifying BBs - Example</vt:lpstr>
      <vt:lpstr>Control Flow Graph (CFG)</vt:lpstr>
      <vt:lpstr>CFG Example</vt:lpstr>
      <vt:lpstr>Weighted CFG</vt:lpstr>
      <vt:lpstr>Property of CFGs: Dominator (DOM)</vt:lpstr>
      <vt:lpstr>Dominator Example 1</vt:lpstr>
      <vt:lpstr>Dominator Example 2</vt:lpstr>
      <vt:lpstr>Get Started ASAP!!  Homework 0</vt:lpstr>
    </vt:vector>
  </TitlesOfParts>
  <Company>University of Michigan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583 - Advanced Compilers</dc:title>
  <dc:creator>Scott Mahlke</dc:creator>
  <cp:lastModifiedBy>mahlke</cp:lastModifiedBy>
  <cp:revision>234</cp:revision>
  <cp:lastPrinted>2001-10-18T06:50:13Z</cp:lastPrinted>
  <dcterms:created xsi:type="dcterms:W3CDTF">1999-01-24T07:45:10Z</dcterms:created>
  <dcterms:modified xsi:type="dcterms:W3CDTF">2025-08-25T13:46:25Z</dcterms:modified>
</cp:coreProperties>
</file>