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5143500" cx="9144000"/>
  <p:notesSz cx="6858000" cy="9144000"/>
  <p:embeddedFontLst>
    <p:embeddedFont>
      <p:font typeface="Raleway"/>
      <p:regular r:id="rId44"/>
      <p:bold r:id="rId45"/>
      <p:italic r:id="rId46"/>
      <p:boldItalic r:id="rId47"/>
    </p:embeddedFont>
    <p:embeddedFont>
      <p:font typeface="Lato"/>
      <p:regular r:id="rId48"/>
      <p:bold r:id="rId49"/>
      <p:italic r:id="rId50"/>
      <p:boldItalic r:id="rId51"/>
    </p:embeddedFont>
    <p:embeddedFont>
      <p:font typeface="Roboto Mon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Yuxuan Jia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Raleway-regular.fntdata"/><Relationship Id="rId43" Type="http://schemas.openxmlformats.org/officeDocument/2006/relationships/slide" Target="slides/slide36.xml"/><Relationship Id="rId46" Type="http://schemas.openxmlformats.org/officeDocument/2006/relationships/font" Target="fonts/Raleway-italic.fntdata"/><Relationship Id="rId45"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font" Target="fonts/Lato-regular.fntdata"/><Relationship Id="rId47" Type="http://schemas.openxmlformats.org/officeDocument/2006/relationships/font" Target="fonts/Raleway-boldItalic.fntdata"/><Relationship Id="rId49"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ato-boldItalic.fntdata"/><Relationship Id="rId50" Type="http://schemas.openxmlformats.org/officeDocument/2006/relationships/font" Target="fonts/Lato-italic.fntdata"/><Relationship Id="rId53" Type="http://schemas.openxmlformats.org/officeDocument/2006/relationships/font" Target="fonts/RobotoMono-bold.fntdata"/><Relationship Id="rId52" Type="http://schemas.openxmlformats.org/officeDocument/2006/relationships/font" Target="fonts/RobotoMono-regular.fntdata"/><Relationship Id="rId11" Type="http://schemas.openxmlformats.org/officeDocument/2006/relationships/slide" Target="slides/slide4.xml"/><Relationship Id="rId55" Type="http://schemas.openxmlformats.org/officeDocument/2006/relationships/font" Target="fonts/RobotoMono-boldItalic.fntdata"/><Relationship Id="rId10" Type="http://schemas.openxmlformats.org/officeDocument/2006/relationships/slide" Target="slides/slide3.xml"/><Relationship Id="rId54" Type="http://schemas.openxmlformats.org/officeDocument/2006/relationships/font" Target="fonts/RobotoMono-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1-22T20:49:07.777">
    <p:pos x="6000" y="0"/>
    <p:text>TBD</p:text>
  </p:cm>
  <p:cm authorId="0" idx="2" dt="2023-11-22T20:49:07.777">
    <p:pos x="6000" y="0"/>
    <p:text>Add simple explanations to help people understand 12 and 34</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f1e2a131c_3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9f1e2a131c_3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f1e2a131c_3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9f1e2a131c_3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f1e2a131c_3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9f1e2a131c_3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9da5b8ec2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9da5b8ec2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9f1e2a131c_3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9f1e2a131c_3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9e2c5812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9e2c5812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two analysis ensures that a packed tensor can increase the access efficiency. The third and fourth analysis tries to ensure that gain </a:t>
            </a:r>
            <a:r>
              <a:rPr lang="en"/>
              <a:t>outweighs</a:t>
            </a:r>
            <a:r>
              <a:rPr lang="en"/>
              <a:t> the overhead.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f1e2a131c_3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9f1e2a131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two analysis ensures that a packed tensor can increase the access efficiency. The third and fourth analysis tries to ensure that gain outweighs the overhead.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9f1e2a131c_3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9f1e2a131c_3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two analysis ensures that a packed tensor can increase the access efficiency. The third and fourth analysis tries to ensure that gain outweighs the overhead.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61d9b8ff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61d9b8ff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9f1e2a131c_3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9f1e2a131c_3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9be7b8093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29be7b80933_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62319a37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62319a37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phase 2, now we have a set of candidate which include information about what to pack, that is the tensor and the targeted loop. However, in order to do the following steps, we need to know how to pack.</a:t>
            </a:r>
            <a:endParaRPr/>
          </a:p>
          <a:p>
            <a:pPr indent="0" lvl="0" marL="0" rtl="0" algn="l">
              <a:spcBef>
                <a:spcPts val="0"/>
              </a:spcBef>
              <a:spcAft>
                <a:spcPts val="0"/>
              </a:spcAft>
              <a:buNone/>
            </a:pPr>
            <a:r>
              <a:rPr lang="en"/>
              <a:t>Thus, at the beginning of phase 3, we need to generate the permutation that minimizes the stride of consecutive accesses to the tensor. The implementation is not very complex, so I won’t elaborate on it.</a:t>
            </a:r>
            <a:endParaRPr/>
          </a:p>
          <a:p>
            <a:pPr indent="0" lvl="0" marL="0" rtl="0" algn="l">
              <a:spcBef>
                <a:spcPts val="0"/>
              </a:spcBef>
              <a:spcAft>
                <a:spcPts val="0"/>
              </a:spcAft>
              <a:buNone/>
            </a:pPr>
            <a:r>
              <a:rPr lang="en"/>
              <a:t>Then we can perform the core step of phase 3, that is to filter out the candidate that doesn’t fulfill any following goals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9f1e2a131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9f1e2a131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first one is whether the data-layout change reduces stride a the innermost loop.</a:t>
            </a:r>
            <a:endParaRPr/>
          </a:p>
          <a:p>
            <a:pPr indent="0" lvl="0" marL="0" rtl="0" algn="l">
              <a:spcBef>
                <a:spcPts val="0"/>
              </a:spcBef>
              <a:spcAft>
                <a:spcPts val="0"/>
              </a:spcAft>
              <a:buNone/>
            </a:pPr>
            <a:r>
              <a:rPr lang="en"/>
              <a:t>Here’s an example. Before packing, the stride of access to tensor A in the for L loop is the size of the last dimension of A. But after we pack tensor A, the stride is reduced to only one.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f1e2a131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9f1e2a131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goal corresponds to two pros of the packing operations. That is to improve cache locality and enable the possibility of vectorization.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9f1e2a131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9f1e2a131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what about the third pros of packing? That is TLB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9f1e2a131c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9f1e2a131c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Assume </a:t>
            </a:r>
            <a:r>
              <a:rPr lang="en"/>
              <a:t>that the shape of A is 80×100×50, and that the shape of the packed candidate is 1x80x100</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9f1e2a131c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9f1e2a131c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a specific loop, the shape of the working set of A becomes 1x100x1, and the shape of the packed one becomes 1x1x100</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9f1e2a131c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9f1e2a131c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ssume that each TLB entry can address 50 elements of A. In this setting, 100 TLB entries are needed to access the working set of 𝐴 in the</a:t>
            </a:r>
            <a:r>
              <a:rPr lang="en">
                <a:solidFill>
                  <a:schemeClr val="dk1"/>
                </a:solidFill>
              </a:rPr>
              <a:t> specific loop</a:t>
            </a:r>
            <a:r>
              <a:rPr lang="en"/>
              <a:t>, whereas by packing A into A’ the same working set requires only two entries.</a:t>
            </a:r>
            <a:endParaRPr/>
          </a:p>
          <a:p>
            <a:pPr indent="0" lvl="0" marL="0" rtl="0" algn="l">
              <a:spcBef>
                <a:spcPts val="0"/>
              </a:spcBef>
              <a:spcAft>
                <a:spcPts val="0"/>
              </a:spcAft>
              <a:buNone/>
            </a:pPr>
            <a:r>
              <a:rPr lang="en"/>
              <a:t>So when the dTLB can contain 64 entries, there would be no TLB misses for the packed version while there exist TLB misses for the unpack version.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62319a37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62319a37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have all the packing options that can improve the pe</a:t>
            </a:r>
            <a:r>
              <a:rPr lang="en"/>
              <a:t>rformance by the filters of the previous phases.</a:t>
            </a:r>
            <a:endParaRPr/>
          </a:p>
          <a:p>
            <a:pPr indent="0" lvl="0" marL="0" rtl="0" algn="l">
              <a:spcBef>
                <a:spcPts val="0"/>
              </a:spcBef>
              <a:spcAft>
                <a:spcPts val="0"/>
              </a:spcAft>
              <a:buNone/>
            </a:pPr>
            <a:r>
              <a:rPr lang="en"/>
              <a:t>The final phase to do is to select the subset of candidates to be applied. Firstly we sort all the candidates by the GainCostRatio, that is defined as the TLB entries reduction divided by the packing overhead.</a:t>
            </a:r>
            <a:endParaRPr/>
          </a:p>
          <a:p>
            <a:pPr indent="0" lvl="0" marL="0" rtl="0" algn="l">
              <a:spcBef>
                <a:spcPts val="0"/>
              </a:spcBef>
              <a:spcAft>
                <a:spcPts val="0"/>
              </a:spcAft>
              <a:buNone/>
            </a:pPr>
            <a:r>
              <a:rPr lang="en"/>
              <a:t>Then we greedily commit candidates if it satisfies the two criteria, one is that …, and the second is that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9ef2ec70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9ef2ec70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9ef2ec70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9ef2ec70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da5b8ec2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9da5b8ec2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9ef2ec70b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9ef2ec70b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9ef2ec70b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9ef2ec70b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9ef2ec70b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9ef2ec70b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9ef2ec70b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9ef2ec70b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9eee9d36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9eee9d36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GPAT is the first general compiler analysis and code transformation that </a:t>
            </a:r>
            <a:r>
              <a:rPr lang="en"/>
              <a:t>targets TLB utilization through packing.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applies packing to n-dimensional tensors regardless of tile size, data layout, and the computation in a target loop nest. It allows a tensor to be packed at multiple points in computation.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addition, packing is mostly used in high-performance BLAS (basic linear algebra subroutines) libraries. A generic packing interface is exposed by these libraries. However, GPAT gets rid of the dependence on BLAS, it makes packing transparently available to all programmers.</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9eee9d367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9eee9d367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The current reuse filter and cache residency filter are very conservative, certain cases where it is beneficial to pack may be filtered out. The modularity of the GPAT framework allows further integrations of more sophisticated analysis. In addition, in the last phase we greedily selects the candidates. The cost model estimates the packing overhead, which is empirically chosen at this point. </a:t>
            </a:r>
            <a:endParaRPr/>
          </a:p>
          <a:p>
            <a:pPr indent="-298450" lvl="0" marL="457200" rtl="0" algn="l">
              <a:spcBef>
                <a:spcPts val="0"/>
              </a:spcBef>
              <a:spcAft>
                <a:spcPts val="0"/>
              </a:spcAft>
              <a:buSzPts val="1100"/>
              <a:buAutoNum type="arabicPeriod"/>
            </a:pPr>
            <a:r>
              <a:rPr lang="en"/>
              <a:t>Moreover, the current work only works on CPU. Due to the limitation of MLIR, parallel code generation is not supported so the experiments are single threaded. When we want more parallelism especially in deep learning, loop optimization on other devices such as GPU/TPU will be important.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9f1e2a131c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9f1e2a131c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e2c581232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e2c581232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9e2c581232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9e2c581232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e2c581232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9e2c581232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e2c58123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9e2c58123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f1e2a131c_3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f1e2a131c_3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9f1e2a131c_3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9f1e2a131c_3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p:cSld name="Content Slide 1">
    <p:spTree>
      <p:nvGrpSpPr>
        <p:cNvPr id="84" name="Shape 84"/>
        <p:cNvGrpSpPr/>
        <p:nvPr/>
      </p:nvGrpSpPr>
      <p:grpSpPr>
        <a:xfrm>
          <a:off x="0" y="0"/>
          <a:ext cx="0" cy="0"/>
          <a:chOff x="0" y="0"/>
          <a:chExt cx="0" cy="0"/>
        </a:xfrm>
      </p:grpSpPr>
      <p:sp>
        <p:nvSpPr>
          <p:cNvPr id="85" name="Google Shape;85;p14"/>
          <p:cNvSpPr txBox="1"/>
          <p:nvPr>
            <p:ph type="ctrTitle"/>
          </p:nvPr>
        </p:nvSpPr>
        <p:spPr>
          <a:xfrm>
            <a:off x="1143000" y="266331"/>
            <a:ext cx="6858000" cy="6480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rgbClr val="00274C"/>
              </a:buClr>
              <a:buSzPts val="3600"/>
              <a:buFont typeface="Calibri"/>
              <a:buNone/>
              <a:defRPr b="1" i="0" sz="3600" u="none" cap="none" strike="noStrike">
                <a:solidFill>
                  <a:srgbClr val="00274C"/>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86" name="Google Shape;86;p14"/>
          <p:cNvSpPr txBox="1"/>
          <p:nvPr>
            <p:ph idx="1" type="subTitle"/>
          </p:nvPr>
        </p:nvSpPr>
        <p:spPr>
          <a:xfrm>
            <a:off x="1143000" y="1156507"/>
            <a:ext cx="6858000" cy="3447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4.jpg"/><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pic>
        <p:nvPicPr>
          <p:cNvPr id="83" name="Google Shape;83;p13"/>
          <p:cNvPicPr preferRelativeResize="0"/>
          <p:nvPr/>
        </p:nvPicPr>
        <p:blipFill rotWithShape="1">
          <a:blip r:embed="rId1">
            <a:alphaModFix/>
          </a:blip>
          <a:srcRect b="0" l="0" r="0" t="0"/>
          <a:stretch/>
        </p:blipFill>
        <p:spPr>
          <a:xfrm>
            <a:off x="0" y="0"/>
            <a:ext cx="9144002" cy="51435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ctrTitle"/>
          </p:nvPr>
        </p:nvSpPr>
        <p:spPr>
          <a:xfrm>
            <a:off x="727950" y="1322450"/>
            <a:ext cx="7688100" cy="1664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400">
                <a:solidFill>
                  <a:srgbClr val="000000"/>
                </a:solidFill>
                <a:latin typeface="Arial"/>
                <a:ea typeface="Arial"/>
                <a:cs typeface="Arial"/>
                <a:sym typeface="Arial"/>
              </a:rPr>
              <a:t>To Pack or Not to Pack: A Generalized Packing Analysis and Transformation</a:t>
            </a:r>
            <a:endParaRPr sz="3400"/>
          </a:p>
        </p:txBody>
      </p:sp>
      <p:sp>
        <p:nvSpPr>
          <p:cNvPr id="92" name="Google Shape;92;p15"/>
          <p:cNvSpPr txBox="1"/>
          <p:nvPr>
            <p:ph idx="1" type="subTitle"/>
          </p:nvPr>
        </p:nvSpPr>
        <p:spPr>
          <a:xfrm>
            <a:off x="729625" y="3172900"/>
            <a:ext cx="7688100" cy="74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52"/>
              <a:t>Group 8</a:t>
            </a:r>
            <a:endParaRPr sz="1952"/>
          </a:p>
          <a:p>
            <a:pPr indent="0" lvl="0" marL="0" rtl="0" algn="l">
              <a:spcBef>
                <a:spcPts val="0"/>
              </a:spcBef>
              <a:spcAft>
                <a:spcPts val="0"/>
              </a:spcAft>
              <a:buNone/>
            </a:pPr>
            <a:r>
              <a:rPr lang="en"/>
              <a:t>Yi Chen, </a:t>
            </a:r>
            <a:r>
              <a:rPr lang="en"/>
              <a:t>Yuxuan Jiang, Hanchi Li, Minghao Shen, </a:t>
            </a:r>
            <a:r>
              <a:rPr lang="en"/>
              <a:t>Jiaqi Xu</a:t>
            </a:r>
            <a:endParaRPr/>
          </a:p>
        </p:txBody>
      </p:sp>
      <p:pic>
        <p:nvPicPr>
          <p:cNvPr id="93" name="Google Shape;93;p15"/>
          <p:cNvPicPr preferRelativeResize="0"/>
          <p:nvPr/>
        </p:nvPicPr>
        <p:blipFill>
          <a:blip r:embed="rId3">
            <a:alphaModFix/>
          </a:blip>
          <a:stretch>
            <a:fillRect/>
          </a:stretch>
        </p:blipFill>
        <p:spPr>
          <a:xfrm>
            <a:off x="8126675" y="4384875"/>
            <a:ext cx="935975" cy="669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Notion</a:t>
            </a:r>
            <a:endParaRPr/>
          </a:p>
        </p:txBody>
      </p:sp>
      <p:sp>
        <p:nvSpPr>
          <p:cNvPr id="166" name="Google Shape;166;p24"/>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Packing Candidate: Loop Tensor Pairs (L, T) </a:t>
            </a:r>
            <a:endParaRPr/>
          </a:p>
          <a:p>
            <a:pPr indent="0" lvl="0" marL="0" rtl="0" algn="l">
              <a:spcBef>
                <a:spcPts val="800"/>
              </a:spcBef>
              <a:spcAft>
                <a:spcPts val="0"/>
              </a:spcAft>
              <a:buNone/>
            </a:pPr>
            <a:r>
              <a:t/>
            </a:r>
            <a:endParaRPr/>
          </a:p>
        </p:txBody>
      </p:sp>
      <p:sp>
        <p:nvSpPr>
          <p:cNvPr id="167" name="Google Shape;167;p24"/>
          <p:cNvSpPr txBox="1"/>
          <p:nvPr/>
        </p:nvSpPr>
        <p:spPr>
          <a:xfrm>
            <a:off x="1143000" y="2395950"/>
            <a:ext cx="3130800" cy="16932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
        <p:nvSpPr>
          <p:cNvPr id="168" name="Google Shape;168;p24"/>
          <p:cNvSpPr txBox="1"/>
          <p:nvPr/>
        </p:nvSpPr>
        <p:spPr>
          <a:xfrm>
            <a:off x="1143000" y="1995750"/>
            <a:ext cx="31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a:t>
            </a:r>
            <a:r>
              <a:rPr b="1" baseline="-25000" lang="en"/>
              <a:t>100x50</a:t>
            </a:r>
            <a:r>
              <a:rPr b="1" lang="en"/>
              <a:t>, B</a:t>
            </a:r>
            <a:r>
              <a:rPr b="1" baseline="-25000" lang="en"/>
              <a:t>100x60</a:t>
            </a:r>
            <a:endParaRPr b="1" baseline="-25000"/>
          </a:p>
        </p:txBody>
      </p:sp>
      <p:sp>
        <p:nvSpPr>
          <p:cNvPr id="169" name="Google Shape;169;p24"/>
          <p:cNvSpPr txBox="1"/>
          <p:nvPr/>
        </p:nvSpPr>
        <p:spPr>
          <a:xfrm>
            <a:off x="4879550" y="2199525"/>
            <a:ext cx="2321400" cy="8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Candidates:</a:t>
            </a:r>
            <a:endParaRPr b="1"/>
          </a:p>
          <a:p>
            <a:pPr indent="-317500" lvl="0" marL="457200" rtl="0" algn="l">
              <a:spcBef>
                <a:spcPts val="0"/>
              </a:spcBef>
              <a:spcAft>
                <a:spcPts val="0"/>
              </a:spcAft>
              <a:buClr>
                <a:srgbClr val="1C4587"/>
              </a:buClr>
              <a:buSzPts val="1400"/>
              <a:buAutoNum type="arabicPeriod"/>
            </a:pPr>
            <a:r>
              <a:rPr b="1" lang="en">
                <a:solidFill>
                  <a:srgbClr val="1C4587"/>
                </a:solidFill>
              </a:rPr>
              <a:t>(for_j, A)</a:t>
            </a:r>
            <a:endParaRPr b="1">
              <a:solidFill>
                <a:srgbClr val="1C4587"/>
              </a:solidFill>
            </a:endParaRPr>
          </a:p>
          <a:p>
            <a:pPr indent="-317500" lvl="0" marL="457200" rtl="0" algn="l">
              <a:spcBef>
                <a:spcPts val="0"/>
              </a:spcBef>
              <a:spcAft>
                <a:spcPts val="0"/>
              </a:spcAft>
              <a:buClr>
                <a:schemeClr val="accent4"/>
              </a:buClr>
              <a:buSzPts val="1400"/>
              <a:buAutoNum type="arabicPeriod"/>
            </a:pPr>
            <a:r>
              <a:rPr b="1" lang="en">
                <a:solidFill>
                  <a:schemeClr val="accent4"/>
                </a:solidFill>
              </a:rPr>
              <a:t>(for_i, B)</a:t>
            </a:r>
            <a:endParaRPr b="1"/>
          </a:p>
        </p:txBody>
      </p:sp>
      <p:sp>
        <p:nvSpPr>
          <p:cNvPr id="170" name="Google Shape;170;p24"/>
          <p:cNvSpPr/>
          <p:nvPr/>
        </p:nvSpPr>
        <p:spPr>
          <a:xfrm>
            <a:off x="856225" y="2680850"/>
            <a:ext cx="331500" cy="2436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1" name="Google Shape;171;p24"/>
          <p:cNvSpPr/>
          <p:nvPr/>
        </p:nvSpPr>
        <p:spPr>
          <a:xfrm>
            <a:off x="1681900" y="3539825"/>
            <a:ext cx="331500" cy="2436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Notion</a:t>
            </a:r>
            <a:endParaRPr/>
          </a:p>
        </p:txBody>
      </p:sp>
      <p:sp>
        <p:nvSpPr>
          <p:cNvPr id="177" name="Google Shape;177;p25"/>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Packing Candidate: Loop Tensor Pairs (L, T) </a:t>
            </a:r>
            <a:endParaRPr/>
          </a:p>
          <a:p>
            <a:pPr indent="0" lvl="0" marL="0" rtl="0" algn="l">
              <a:spcBef>
                <a:spcPts val="800"/>
              </a:spcBef>
              <a:spcAft>
                <a:spcPts val="0"/>
              </a:spcAft>
              <a:buNone/>
            </a:pPr>
            <a:r>
              <a:t/>
            </a:r>
            <a:endParaRPr/>
          </a:p>
        </p:txBody>
      </p:sp>
      <p:sp>
        <p:nvSpPr>
          <p:cNvPr id="178" name="Google Shape;178;p25"/>
          <p:cNvSpPr txBox="1"/>
          <p:nvPr/>
        </p:nvSpPr>
        <p:spPr>
          <a:xfrm>
            <a:off x="1143000" y="2395950"/>
            <a:ext cx="3130800" cy="16932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
        <p:nvSpPr>
          <p:cNvPr id="179" name="Google Shape;179;p25"/>
          <p:cNvSpPr txBox="1"/>
          <p:nvPr/>
        </p:nvSpPr>
        <p:spPr>
          <a:xfrm>
            <a:off x="1143000" y="1995750"/>
            <a:ext cx="31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a:t>
            </a:r>
            <a:r>
              <a:rPr b="1" baseline="-25000" lang="en"/>
              <a:t>100x50</a:t>
            </a:r>
            <a:r>
              <a:rPr b="1" lang="en"/>
              <a:t>, B</a:t>
            </a:r>
            <a:r>
              <a:rPr b="1" baseline="-25000" lang="en"/>
              <a:t>100x60</a:t>
            </a:r>
            <a:endParaRPr b="1" baseline="-25000"/>
          </a:p>
        </p:txBody>
      </p:sp>
      <p:sp>
        <p:nvSpPr>
          <p:cNvPr id="180" name="Google Shape;180;p25"/>
          <p:cNvSpPr txBox="1"/>
          <p:nvPr/>
        </p:nvSpPr>
        <p:spPr>
          <a:xfrm>
            <a:off x="4879550" y="2199525"/>
            <a:ext cx="2321400" cy="8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Candidates:</a:t>
            </a:r>
            <a:endParaRPr b="1"/>
          </a:p>
          <a:p>
            <a:pPr indent="-317500" lvl="0" marL="457200" rtl="0" algn="l">
              <a:spcBef>
                <a:spcPts val="0"/>
              </a:spcBef>
              <a:spcAft>
                <a:spcPts val="0"/>
              </a:spcAft>
              <a:buClr>
                <a:srgbClr val="1C4587"/>
              </a:buClr>
              <a:buSzPts val="1400"/>
              <a:buAutoNum type="arabicPeriod"/>
            </a:pPr>
            <a:r>
              <a:rPr b="1" lang="en">
                <a:solidFill>
                  <a:srgbClr val="1C4587"/>
                </a:solidFill>
              </a:rPr>
              <a:t>(for_j, A)</a:t>
            </a:r>
            <a:endParaRPr b="1">
              <a:solidFill>
                <a:srgbClr val="1C4587"/>
              </a:solidFill>
            </a:endParaRPr>
          </a:p>
          <a:p>
            <a:pPr indent="-317500" lvl="0" marL="457200" rtl="0" algn="l">
              <a:spcBef>
                <a:spcPts val="0"/>
              </a:spcBef>
              <a:spcAft>
                <a:spcPts val="0"/>
              </a:spcAft>
              <a:buClr>
                <a:schemeClr val="accent4"/>
              </a:buClr>
              <a:buSzPts val="1400"/>
              <a:buAutoNum type="arabicPeriod"/>
            </a:pPr>
            <a:r>
              <a:rPr b="1" lang="en">
                <a:solidFill>
                  <a:schemeClr val="accent4"/>
                </a:solidFill>
              </a:rPr>
              <a:t>(for_i, B)</a:t>
            </a:r>
            <a:endParaRPr b="1">
              <a:solidFill>
                <a:schemeClr val="accent4"/>
              </a:solidFill>
            </a:endParaRPr>
          </a:p>
          <a:p>
            <a:pPr indent="-317500" lvl="0" marL="457200" rtl="0" algn="l">
              <a:spcBef>
                <a:spcPts val="0"/>
              </a:spcBef>
              <a:spcAft>
                <a:spcPts val="0"/>
              </a:spcAft>
              <a:buClr>
                <a:schemeClr val="dk1"/>
              </a:buClr>
              <a:buSzPts val="1400"/>
              <a:buAutoNum type="arabicPeriod"/>
            </a:pPr>
            <a:r>
              <a:rPr b="1" lang="en">
                <a:solidFill>
                  <a:schemeClr val="dk1"/>
                </a:solidFill>
              </a:rPr>
              <a:t>(for_i, A)</a:t>
            </a:r>
            <a:endParaRPr b="1">
              <a:solidFill>
                <a:schemeClr val="dk1"/>
              </a:solidFill>
            </a:endParaRPr>
          </a:p>
          <a:p>
            <a:pPr indent="-317500" lvl="0" marL="457200" rtl="0" algn="l">
              <a:spcBef>
                <a:spcPts val="0"/>
              </a:spcBef>
              <a:spcAft>
                <a:spcPts val="0"/>
              </a:spcAft>
              <a:buClr>
                <a:schemeClr val="dk1"/>
              </a:buClr>
              <a:buSzPts val="1400"/>
              <a:buAutoNum type="arabicPeriod"/>
            </a:pPr>
            <a:r>
              <a:rPr b="1" lang="en">
                <a:solidFill>
                  <a:schemeClr val="dk1"/>
                </a:solidFill>
              </a:rPr>
              <a:t>…</a:t>
            </a:r>
            <a:endParaRPr b="1">
              <a:solidFill>
                <a:schemeClr val="dk1"/>
              </a:solidFill>
            </a:endParaRPr>
          </a:p>
        </p:txBody>
      </p:sp>
      <p:sp>
        <p:nvSpPr>
          <p:cNvPr id="181" name="Google Shape;181;p25"/>
          <p:cNvSpPr/>
          <p:nvPr/>
        </p:nvSpPr>
        <p:spPr>
          <a:xfrm>
            <a:off x="856225" y="2680850"/>
            <a:ext cx="331500" cy="2436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25"/>
          <p:cNvSpPr/>
          <p:nvPr/>
        </p:nvSpPr>
        <p:spPr>
          <a:xfrm>
            <a:off x="1681900" y="3539825"/>
            <a:ext cx="331500" cy="2436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Notion</a:t>
            </a:r>
            <a:endParaRPr/>
          </a:p>
        </p:txBody>
      </p:sp>
      <p:sp>
        <p:nvSpPr>
          <p:cNvPr id="188" name="Google Shape;188;p26"/>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Packing Candidate: Loop Tensor Pairs (L, T) </a:t>
            </a:r>
            <a:endParaRPr/>
          </a:p>
          <a:p>
            <a:pPr indent="0" lvl="0" marL="457200" rtl="0" algn="l">
              <a:spcBef>
                <a:spcPts val="800"/>
              </a:spcBef>
              <a:spcAft>
                <a:spcPts val="0"/>
              </a:spcAft>
              <a:buNone/>
            </a:pPr>
            <a:r>
              <a:t/>
            </a:r>
            <a:endParaRPr/>
          </a:p>
          <a:p>
            <a:pPr indent="-342900" lvl="0" marL="457200" rtl="0" algn="l">
              <a:spcBef>
                <a:spcPts val="800"/>
              </a:spcBef>
              <a:spcAft>
                <a:spcPts val="0"/>
              </a:spcAft>
              <a:buSzPts val="1800"/>
              <a:buChar char="●"/>
            </a:pPr>
            <a:r>
              <a:rPr lang="en"/>
              <a:t>Working Set: The subtensor T’ of T accessed in the loop body.  </a:t>
            </a:r>
            <a:endParaRPr/>
          </a:p>
          <a:p>
            <a:pPr indent="0" lvl="0" marL="0" rtl="0" algn="l">
              <a:spcBef>
                <a:spcPts val="8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type="ctrTitle"/>
          </p:nvPr>
        </p:nvSpPr>
        <p:spPr>
          <a:xfrm>
            <a:off x="1066775" y="248400"/>
            <a:ext cx="7278000" cy="1128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GPAT: Generalized Packing Analysis and Transformation</a:t>
            </a:r>
            <a:endParaRPr/>
          </a:p>
        </p:txBody>
      </p:sp>
      <p:pic>
        <p:nvPicPr>
          <p:cNvPr id="194" name="Google Shape;194;p27"/>
          <p:cNvPicPr preferRelativeResize="0"/>
          <p:nvPr/>
        </p:nvPicPr>
        <p:blipFill>
          <a:blip r:embed="rId3">
            <a:alphaModFix/>
          </a:blip>
          <a:stretch>
            <a:fillRect/>
          </a:stretch>
        </p:blipFill>
        <p:spPr>
          <a:xfrm>
            <a:off x="426374" y="1567475"/>
            <a:ext cx="5344127" cy="2807751"/>
          </a:xfrm>
          <a:prstGeom prst="rect">
            <a:avLst/>
          </a:prstGeom>
          <a:noFill/>
          <a:ln>
            <a:noFill/>
          </a:ln>
        </p:spPr>
      </p:pic>
      <p:sp>
        <p:nvSpPr>
          <p:cNvPr id="195" name="Google Shape;195;p27"/>
          <p:cNvSpPr txBox="1"/>
          <p:nvPr/>
        </p:nvSpPr>
        <p:spPr>
          <a:xfrm>
            <a:off x="6348900" y="2395800"/>
            <a:ext cx="27951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t>Statically</a:t>
            </a:r>
            <a:r>
              <a:rPr lang="en" sz="2000"/>
              <a:t> determine packing candidates without tuning or profiling the code.</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ctrTitle"/>
          </p:nvPr>
        </p:nvSpPr>
        <p:spPr>
          <a:xfrm>
            <a:off x="1066775" y="248400"/>
            <a:ext cx="7278000" cy="1128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GPAT: Generalized Packing Analysis and Transformation</a:t>
            </a:r>
            <a:endParaRPr/>
          </a:p>
        </p:txBody>
      </p:sp>
      <p:pic>
        <p:nvPicPr>
          <p:cNvPr id="201" name="Google Shape;201;p28"/>
          <p:cNvPicPr preferRelativeResize="0"/>
          <p:nvPr/>
        </p:nvPicPr>
        <p:blipFill>
          <a:blip r:embed="rId3">
            <a:alphaModFix/>
          </a:blip>
          <a:stretch>
            <a:fillRect/>
          </a:stretch>
        </p:blipFill>
        <p:spPr>
          <a:xfrm>
            <a:off x="426374" y="1567475"/>
            <a:ext cx="5344127" cy="2807751"/>
          </a:xfrm>
          <a:prstGeom prst="rect">
            <a:avLst/>
          </a:prstGeom>
          <a:noFill/>
          <a:ln>
            <a:noFill/>
          </a:ln>
        </p:spPr>
      </p:pic>
      <p:sp>
        <p:nvSpPr>
          <p:cNvPr id="202" name="Google Shape;202;p28"/>
          <p:cNvSpPr txBox="1"/>
          <p:nvPr/>
        </p:nvSpPr>
        <p:spPr>
          <a:xfrm>
            <a:off x="6348900" y="2395800"/>
            <a:ext cx="2795100" cy="7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t>Statically</a:t>
            </a:r>
            <a:r>
              <a:rPr lang="en" sz="2000"/>
              <a:t> determine packing candidates without tuning or profiling the code.</a:t>
            </a:r>
            <a:endParaRPr sz="2000"/>
          </a:p>
        </p:txBody>
      </p:sp>
      <p:sp>
        <p:nvSpPr>
          <p:cNvPr id="203" name="Google Shape;203;p28"/>
          <p:cNvSpPr/>
          <p:nvPr/>
        </p:nvSpPr>
        <p:spPr>
          <a:xfrm>
            <a:off x="1711525" y="1455850"/>
            <a:ext cx="4398000" cy="416700"/>
          </a:xfrm>
          <a:prstGeom prst="leftArrowCallout">
            <a:avLst>
              <a:gd fmla="val 25000" name="adj1"/>
              <a:gd fmla="val 25000" name="adj2"/>
              <a:gd fmla="val 25000" name="adj3"/>
              <a:gd fmla="val 8821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Rep. in MLIR’s </a:t>
            </a:r>
            <a:r>
              <a:rPr i="1" lang="en"/>
              <a:t>affine</a:t>
            </a:r>
            <a:r>
              <a:rPr lang="en"/>
              <a:t> dialect → Access to </a:t>
            </a:r>
            <a:r>
              <a:rPr b="1" lang="en"/>
              <a:t>loop counts</a:t>
            </a:r>
            <a:r>
              <a:rPr lang="en"/>
              <a:t>, </a:t>
            </a:r>
            <a:r>
              <a:rPr b="1" lang="en"/>
              <a:t>whether the loop is static</a:t>
            </a:r>
            <a:r>
              <a:rPr lang="en"/>
              <a:t>, etc.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9"/>
          <p:cNvSpPr txBox="1"/>
          <p:nvPr>
            <p:ph type="ctrTitle"/>
          </p:nvPr>
        </p:nvSpPr>
        <p:spPr>
          <a:xfrm>
            <a:off x="1143000" y="266325"/>
            <a:ext cx="6858000" cy="5796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1: Data Reuse Filter</a:t>
            </a:r>
            <a:endParaRPr b="0" sz="2700">
              <a:solidFill>
                <a:schemeClr val="dk1"/>
              </a:solidFill>
              <a:highlight>
                <a:srgbClr val="FFFFFF"/>
              </a:highlight>
              <a:latin typeface="Arial"/>
              <a:ea typeface="Arial"/>
              <a:cs typeface="Arial"/>
              <a:sym typeface="Arial"/>
            </a:endParaRPr>
          </a:p>
        </p:txBody>
      </p:sp>
      <p:sp>
        <p:nvSpPr>
          <p:cNvPr id="209" name="Google Shape;209;p29"/>
          <p:cNvSpPr txBox="1"/>
          <p:nvPr>
            <p:ph idx="1" type="subTitle"/>
          </p:nvPr>
        </p:nvSpPr>
        <p:spPr>
          <a:xfrm>
            <a:off x="1071300" y="1163401"/>
            <a:ext cx="5762700" cy="5796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Clr>
                <a:schemeClr val="dk1"/>
              </a:buClr>
              <a:buSzPts val="1100"/>
              <a:buFont typeface="Arial"/>
              <a:buNone/>
            </a:pPr>
            <a:r>
              <a:rPr lang="en" sz="2400">
                <a:highlight>
                  <a:srgbClr val="FFFFFF"/>
                </a:highlight>
                <a:latin typeface="Arial"/>
                <a:ea typeface="Arial"/>
                <a:cs typeface="Arial"/>
                <a:sym typeface="Arial"/>
              </a:rPr>
              <a:t>Overcome copying overhead with </a:t>
            </a:r>
            <a:r>
              <a:rPr b="1" lang="en" sz="2400">
                <a:highlight>
                  <a:srgbClr val="FFFFFF"/>
                </a:highlight>
                <a:latin typeface="Arial"/>
                <a:ea typeface="Arial"/>
                <a:cs typeface="Arial"/>
                <a:sym typeface="Arial"/>
              </a:rPr>
              <a:t>reuse</a:t>
            </a:r>
            <a:endParaRPr b="1" sz="2400">
              <a:highlight>
                <a:srgbClr val="FFFFFF"/>
              </a:highlight>
              <a:latin typeface="Arial"/>
              <a:ea typeface="Arial"/>
              <a:cs typeface="Arial"/>
              <a:sym typeface="Arial"/>
            </a:endParaRPr>
          </a:p>
          <a:p>
            <a:pPr indent="0" lvl="0" marL="0" rtl="0" algn="l">
              <a:spcBef>
                <a:spcPts val="1200"/>
              </a:spcBef>
              <a:spcAft>
                <a:spcPts val="0"/>
              </a:spcAft>
              <a:buNone/>
            </a:pPr>
            <a:r>
              <a:t/>
            </a:r>
            <a:endParaRPr sz="2000"/>
          </a:p>
        </p:txBody>
      </p:sp>
      <p:sp>
        <p:nvSpPr>
          <p:cNvPr id="210" name="Google Shape;210;p29"/>
          <p:cNvSpPr txBox="1"/>
          <p:nvPr/>
        </p:nvSpPr>
        <p:spPr>
          <a:xfrm>
            <a:off x="951800" y="1855500"/>
            <a:ext cx="3753000" cy="25551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A’ = alloc(1x100)</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for(m=0; m&lt;100; m++)</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tmp = load A[m][i]</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store tmp, A’[0][m]</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t>
            </a:r>
            <a:r>
              <a:rPr b="1" lang="en">
                <a:solidFill>
                  <a:srgbClr val="FF0000"/>
                </a:solidFill>
                <a:latin typeface="Roboto Mono"/>
                <a:ea typeface="Roboto Mono"/>
                <a:cs typeface="Roboto Mono"/>
                <a:sym typeface="Roboto Mono"/>
              </a:rPr>
              <a:t>A’</a:t>
            </a:r>
            <a:r>
              <a:rPr lang="en">
                <a:latin typeface="Roboto Mono"/>
                <a:ea typeface="Roboto Mono"/>
                <a:cs typeface="Roboto Mono"/>
                <a:sym typeface="Roboto Mono"/>
              </a:rPr>
              <a:t>[</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
        <p:nvSpPr>
          <p:cNvPr id="211" name="Google Shape;211;p29"/>
          <p:cNvSpPr/>
          <p:nvPr/>
        </p:nvSpPr>
        <p:spPr>
          <a:xfrm>
            <a:off x="1241150" y="2364425"/>
            <a:ext cx="2484000" cy="900300"/>
          </a:xfrm>
          <a:prstGeom prst="rect">
            <a:avLst/>
          </a:prstGeom>
          <a:noFill/>
          <a:ln cap="flat" cmpd="sng" w="28575">
            <a:solidFill>
              <a:srgbClr val="FF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9"/>
          <p:cNvSpPr txBox="1"/>
          <p:nvPr/>
        </p:nvSpPr>
        <p:spPr>
          <a:xfrm rot="-833">
            <a:off x="3791200" y="2612001"/>
            <a:ext cx="1238700" cy="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Overhead</a:t>
            </a:r>
            <a:endParaRPr b="1">
              <a:solidFill>
                <a:srgbClr val="FF0000"/>
              </a:solidFill>
            </a:endParaRPr>
          </a:p>
        </p:txBody>
      </p:sp>
      <p:sp>
        <p:nvSpPr>
          <p:cNvPr id="213" name="Google Shape;213;p29"/>
          <p:cNvSpPr/>
          <p:nvPr/>
        </p:nvSpPr>
        <p:spPr>
          <a:xfrm>
            <a:off x="1890925" y="3661575"/>
            <a:ext cx="1771200" cy="222000"/>
          </a:xfrm>
          <a:prstGeom prst="rect">
            <a:avLst/>
          </a:prstGeom>
          <a:noFill/>
          <a:ln cap="flat" cmpd="sng" w="28575">
            <a:solidFill>
              <a:schemeClr val="accent6"/>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29"/>
          <p:cNvSpPr txBox="1"/>
          <p:nvPr/>
        </p:nvSpPr>
        <p:spPr>
          <a:xfrm rot="-1018">
            <a:off x="3791194" y="3613431"/>
            <a:ext cx="10134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6"/>
                </a:solidFill>
              </a:rPr>
              <a:t>Benefit</a:t>
            </a:r>
            <a:endParaRPr b="1">
              <a:solidFill>
                <a:schemeClr val="accent6"/>
              </a:solidFill>
            </a:endParaRPr>
          </a:p>
        </p:txBody>
      </p:sp>
      <p:sp>
        <p:nvSpPr>
          <p:cNvPr id="215" name="Google Shape;215;p29"/>
          <p:cNvSpPr txBox="1"/>
          <p:nvPr/>
        </p:nvSpPr>
        <p:spPr>
          <a:xfrm>
            <a:off x="5029900" y="1855500"/>
            <a:ext cx="3448800" cy="4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1C4587"/>
                </a:solidFill>
              </a:rPr>
              <a:t>Benefit * </a:t>
            </a:r>
            <a:r>
              <a:rPr b="1" lang="en" sz="1600">
                <a:solidFill>
                  <a:srgbClr val="FF0000"/>
                </a:solidFill>
              </a:rPr>
              <a:t>#reuse</a:t>
            </a:r>
            <a:r>
              <a:rPr b="1" lang="en" sz="1600">
                <a:solidFill>
                  <a:srgbClr val="1C4587"/>
                </a:solidFill>
              </a:rPr>
              <a:t> &gt; Overhead</a:t>
            </a:r>
            <a:endParaRPr b="1" sz="1600">
              <a:solidFill>
                <a:srgbClr val="1C4587"/>
              </a:solidFill>
            </a:endParaRPr>
          </a:p>
        </p:txBody>
      </p:sp>
      <p:sp>
        <p:nvSpPr>
          <p:cNvPr id="216" name="Google Shape;216;p29"/>
          <p:cNvSpPr/>
          <p:nvPr/>
        </p:nvSpPr>
        <p:spPr>
          <a:xfrm>
            <a:off x="3980500" y="3922675"/>
            <a:ext cx="860100" cy="3699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 name="Google Shape;217;p29"/>
          <p:cNvSpPr/>
          <p:nvPr/>
        </p:nvSpPr>
        <p:spPr>
          <a:xfrm rot="10800000">
            <a:off x="3944500" y="3291675"/>
            <a:ext cx="860100" cy="369900"/>
          </a:xfrm>
          <a:prstGeom prst="curvedUp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ctrTitle"/>
          </p:nvPr>
        </p:nvSpPr>
        <p:spPr>
          <a:xfrm>
            <a:off x="1143000" y="266325"/>
            <a:ext cx="6858000" cy="5796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1: Data Reuse Filter</a:t>
            </a:r>
            <a:endParaRPr b="0" sz="2700">
              <a:solidFill>
                <a:schemeClr val="dk1"/>
              </a:solidFill>
              <a:highlight>
                <a:srgbClr val="FFFFFF"/>
              </a:highlight>
              <a:latin typeface="Arial"/>
              <a:ea typeface="Arial"/>
              <a:cs typeface="Arial"/>
              <a:sym typeface="Arial"/>
            </a:endParaRPr>
          </a:p>
        </p:txBody>
      </p:sp>
      <p:sp>
        <p:nvSpPr>
          <p:cNvPr id="223" name="Google Shape;223;p30"/>
          <p:cNvSpPr txBox="1"/>
          <p:nvPr>
            <p:ph idx="1" type="subTitle"/>
          </p:nvPr>
        </p:nvSpPr>
        <p:spPr>
          <a:xfrm>
            <a:off x="1071300" y="1163401"/>
            <a:ext cx="5762700" cy="5796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None/>
            </a:pPr>
            <a:r>
              <a:rPr lang="en" sz="2400">
                <a:highlight>
                  <a:srgbClr val="FFFFFF"/>
                </a:highlight>
                <a:latin typeface="Arial"/>
                <a:ea typeface="Arial"/>
                <a:cs typeface="Arial"/>
                <a:sym typeface="Arial"/>
              </a:rPr>
              <a:t>Overcome copying overhead with </a:t>
            </a:r>
            <a:r>
              <a:rPr b="1" lang="en" sz="2400">
                <a:highlight>
                  <a:srgbClr val="FFFFFF"/>
                </a:highlight>
                <a:latin typeface="Arial"/>
                <a:ea typeface="Arial"/>
                <a:cs typeface="Arial"/>
                <a:sym typeface="Arial"/>
              </a:rPr>
              <a:t>reuse</a:t>
            </a:r>
            <a:endParaRPr b="1" sz="2400">
              <a:highlight>
                <a:srgbClr val="FFFFFF"/>
              </a:highlight>
              <a:latin typeface="Arial"/>
              <a:ea typeface="Arial"/>
              <a:cs typeface="Arial"/>
              <a:sym typeface="Arial"/>
            </a:endParaRPr>
          </a:p>
          <a:p>
            <a:pPr indent="0" lvl="0" marL="0" rtl="0" algn="l">
              <a:spcBef>
                <a:spcPts val="1200"/>
              </a:spcBef>
              <a:spcAft>
                <a:spcPts val="0"/>
              </a:spcAft>
              <a:buNone/>
            </a:pPr>
            <a:r>
              <a:t/>
            </a:r>
            <a:endParaRPr sz="2000"/>
          </a:p>
        </p:txBody>
      </p:sp>
      <p:sp>
        <p:nvSpPr>
          <p:cNvPr id="224" name="Google Shape;224;p30"/>
          <p:cNvSpPr txBox="1"/>
          <p:nvPr/>
        </p:nvSpPr>
        <p:spPr>
          <a:xfrm>
            <a:off x="5029900" y="1855500"/>
            <a:ext cx="3448800" cy="4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1C4587"/>
                </a:solidFill>
              </a:rPr>
              <a:t>Benefit * </a:t>
            </a:r>
            <a:r>
              <a:rPr b="1" lang="en" sz="1600">
                <a:solidFill>
                  <a:srgbClr val="FF0000"/>
                </a:solidFill>
              </a:rPr>
              <a:t>#reuse</a:t>
            </a:r>
            <a:r>
              <a:rPr b="1" lang="en" sz="1600">
                <a:solidFill>
                  <a:srgbClr val="1C4587"/>
                </a:solidFill>
              </a:rPr>
              <a:t> &gt; Overhead</a:t>
            </a:r>
            <a:endParaRPr b="1" sz="1600">
              <a:solidFill>
                <a:srgbClr val="1C4587"/>
              </a:solidFill>
            </a:endParaRPr>
          </a:p>
        </p:txBody>
      </p:sp>
      <p:sp>
        <p:nvSpPr>
          <p:cNvPr id="225" name="Google Shape;225;p30"/>
          <p:cNvSpPr txBox="1"/>
          <p:nvPr/>
        </p:nvSpPr>
        <p:spPr>
          <a:xfrm>
            <a:off x="5035225" y="2504075"/>
            <a:ext cx="3234900" cy="4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Reuse Requirement</a:t>
            </a:r>
            <a:r>
              <a:rPr lang="en"/>
              <a:t>: A’ should be invariant to 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is invariant to j → filter out (for_i, A), (for_k, A)</a:t>
            </a:r>
            <a:endParaRPr/>
          </a:p>
        </p:txBody>
      </p:sp>
      <p:sp>
        <p:nvSpPr>
          <p:cNvPr id="226" name="Google Shape;226;p30"/>
          <p:cNvSpPr txBox="1"/>
          <p:nvPr/>
        </p:nvSpPr>
        <p:spPr>
          <a:xfrm>
            <a:off x="1071300" y="2255700"/>
            <a:ext cx="3130800" cy="16932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
        <p:nvSpPr>
          <p:cNvPr id="227" name="Google Shape;227;p30"/>
          <p:cNvSpPr txBox="1"/>
          <p:nvPr/>
        </p:nvSpPr>
        <p:spPr>
          <a:xfrm>
            <a:off x="1071300" y="1855500"/>
            <a:ext cx="31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a:t>
            </a:r>
            <a:r>
              <a:rPr b="1" baseline="-25000" lang="en"/>
              <a:t>100x50</a:t>
            </a:r>
            <a:r>
              <a:rPr b="1" lang="en"/>
              <a:t>, B</a:t>
            </a:r>
            <a:r>
              <a:rPr b="1" baseline="-25000" lang="en"/>
              <a:t>100x60</a:t>
            </a:r>
            <a:endParaRPr b="1" baseline="-25000"/>
          </a:p>
        </p:txBody>
      </p:sp>
      <p:sp>
        <p:nvSpPr>
          <p:cNvPr id="228" name="Google Shape;228;p30"/>
          <p:cNvSpPr/>
          <p:nvPr/>
        </p:nvSpPr>
        <p:spPr>
          <a:xfrm rot="-5400000">
            <a:off x="1025400" y="2500750"/>
            <a:ext cx="582000" cy="1157400"/>
          </a:xfrm>
          <a:prstGeom prst="uturnArrow">
            <a:avLst>
              <a:gd fmla="val 11645" name="adj1"/>
              <a:gd fmla="val 18593" name="adj2"/>
              <a:gd fmla="val 23528" name="adj3"/>
              <a:gd fmla="val 39553" name="adj4"/>
              <a:gd fmla="val 52041"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ctrTitle"/>
          </p:nvPr>
        </p:nvSpPr>
        <p:spPr>
          <a:xfrm>
            <a:off x="1143000" y="266325"/>
            <a:ext cx="6858000" cy="5796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1: Data Reuse Filter</a:t>
            </a:r>
            <a:endParaRPr b="0" sz="2700">
              <a:solidFill>
                <a:schemeClr val="dk1"/>
              </a:solidFill>
              <a:highlight>
                <a:srgbClr val="FFFFFF"/>
              </a:highlight>
              <a:latin typeface="Arial"/>
              <a:ea typeface="Arial"/>
              <a:cs typeface="Arial"/>
              <a:sym typeface="Arial"/>
            </a:endParaRPr>
          </a:p>
        </p:txBody>
      </p:sp>
      <p:sp>
        <p:nvSpPr>
          <p:cNvPr id="234" name="Google Shape;234;p31"/>
          <p:cNvSpPr txBox="1"/>
          <p:nvPr>
            <p:ph idx="1" type="subTitle"/>
          </p:nvPr>
        </p:nvSpPr>
        <p:spPr>
          <a:xfrm>
            <a:off x="1071300" y="1163401"/>
            <a:ext cx="5762700" cy="579600"/>
          </a:xfrm>
          <a:prstGeom prst="rect">
            <a:avLst/>
          </a:prstGeom>
        </p:spPr>
        <p:txBody>
          <a:bodyPr anchorCtr="0" anchor="t" bIns="34275" lIns="68575" spcFirstLastPara="1" rIns="68575" wrap="square" tIns="34275">
            <a:noAutofit/>
          </a:bodyPr>
          <a:lstStyle/>
          <a:p>
            <a:pPr indent="0" lvl="0" marL="0" rtl="0" algn="l">
              <a:lnSpc>
                <a:spcPct val="115000"/>
              </a:lnSpc>
              <a:spcBef>
                <a:spcPts val="1200"/>
              </a:spcBef>
              <a:spcAft>
                <a:spcPts val="0"/>
              </a:spcAft>
              <a:buNone/>
            </a:pPr>
            <a:r>
              <a:rPr lang="en" sz="2400">
                <a:highlight>
                  <a:srgbClr val="FFFFFF"/>
                </a:highlight>
                <a:latin typeface="Arial"/>
                <a:ea typeface="Arial"/>
                <a:cs typeface="Arial"/>
                <a:sym typeface="Arial"/>
              </a:rPr>
              <a:t>Overcome copying overhead with </a:t>
            </a:r>
            <a:r>
              <a:rPr b="1" lang="en" sz="2400">
                <a:highlight>
                  <a:srgbClr val="FFFFFF"/>
                </a:highlight>
                <a:latin typeface="Arial"/>
                <a:ea typeface="Arial"/>
                <a:cs typeface="Arial"/>
                <a:sym typeface="Arial"/>
              </a:rPr>
              <a:t>reuse</a:t>
            </a:r>
            <a:endParaRPr b="1" sz="2400">
              <a:highlight>
                <a:srgbClr val="FFFFFF"/>
              </a:highlight>
              <a:latin typeface="Arial"/>
              <a:ea typeface="Arial"/>
              <a:cs typeface="Arial"/>
              <a:sym typeface="Arial"/>
            </a:endParaRPr>
          </a:p>
          <a:p>
            <a:pPr indent="0" lvl="0" marL="0" rtl="0" algn="l">
              <a:spcBef>
                <a:spcPts val="1200"/>
              </a:spcBef>
              <a:spcAft>
                <a:spcPts val="0"/>
              </a:spcAft>
              <a:buNone/>
            </a:pPr>
            <a:r>
              <a:t/>
            </a:r>
            <a:endParaRPr sz="2000"/>
          </a:p>
        </p:txBody>
      </p:sp>
      <p:sp>
        <p:nvSpPr>
          <p:cNvPr id="235" name="Google Shape;235;p31"/>
          <p:cNvSpPr txBox="1"/>
          <p:nvPr/>
        </p:nvSpPr>
        <p:spPr>
          <a:xfrm>
            <a:off x="5029900" y="1855500"/>
            <a:ext cx="3448800" cy="4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1C4587"/>
                </a:solidFill>
              </a:rPr>
              <a:t>Benefit * </a:t>
            </a:r>
            <a:r>
              <a:rPr b="1" lang="en" sz="1600">
                <a:solidFill>
                  <a:srgbClr val="FF0000"/>
                </a:solidFill>
              </a:rPr>
              <a:t>#reuse</a:t>
            </a:r>
            <a:r>
              <a:rPr b="1" lang="en" sz="1600">
                <a:solidFill>
                  <a:srgbClr val="1C4587"/>
                </a:solidFill>
              </a:rPr>
              <a:t> &gt; Overhead</a:t>
            </a:r>
            <a:endParaRPr b="1" sz="1600">
              <a:solidFill>
                <a:srgbClr val="1C4587"/>
              </a:solidFill>
            </a:endParaRPr>
          </a:p>
        </p:txBody>
      </p:sp>
      <p:sp>
        <p:nvSpPr>
          <p:cNvPr id="236" name="Google Shape;236;p31"/>
          <p:cNvSpPr txBox="1"/>
          <p:nvPr/>
        </p:nvSpPr>
        <p:spPr>
          <a:xfrm>
            <a:off x="5035225" y="2504075"/>
            <a:ext cx="3234900" cy="43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Reuse Requirement</a:t>
            </a:r>
            <a:r>
              <a:rPr lang="en"/>
              <a:t>: A’ should be invariant to 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is invariant to j → filter out (for_i, A), (for_k, A)</a:t>
            </a:r>
            <a:endParaRPr/>
          </a:p>
        </p:txBody>
      </p:sp>
      <p:sp>
        <p:nvSpPr>
          <p:cNvPr id="237" name="Google Shape;237;p31"/>
          <p:cNvSpPr txBox="1"/>
          <p:nvPr/>
        </p:nvSpPr>
        <p:spPr>
          <a:xfrm>
            <a:off x="1071300" y="2255700"/>
            <a:ext cx="3130800" cy="16932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
        <p:nvSpPr>
          <p:cNvPr id="238" name="Google Shape;238;p31"/>
          <p:cNvSpPr txBox="1"/>
          <p:nvPr/>
        </p:nvSpPr>
        <p:spPr>
          <a:xfrm>
            <a:off x="1071300" y="1855500"/>
            <a:ext cx="31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a:t>
            </a:r>
            <a:r>
              <a:rPr b="1" baseline="-25000" lang="en"/>
              <a:t>100x50</a:t>
            </a:r>
            <a:r>
              <a:rPr b="1" lang="en"/>
              <a:t>, B</a:t>
            </a:r>
            <a:r>
              <a:rPr b="1" baseline="-25000" lang="en"/>
              <a:t>100x60</a:t>
            </a:r>
            <a:endParaRPr b="1" baseline="-25000"/>
          </a:p>
        </p:txBody>
      </p:sp>
      <p:sp>
        <p:nvSpPr>
          <p:cNvPr id="239" name="Google Shape;239;p31"/>
          <p:cNvSpPr/>
          <p:nvPr/>
        </p:nvSpPr>
        <p:spPr>
          <a:xfrm rot="-5400000">
            <a:off x="1025400" y="2500750"/>
            <a:ext cx="582000" cy="1157400"/>
          </a:xfrm>
          <a:prstGeom prst="uturnArrow">
            <a:avLst>
              <a:gd fmla="val 11645" name="adj1"/>
              <a:gd fmla="val 18593" name="adj2"/>
              <a:gd fmla="val 23528" name="adj3"/>
              <a:gd fmla="val 39553" name="adj4"/>
              <a:gd fmla="val 52041" name="adj5"/>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 name="Google Shape;240;p31"/>
          <p:cNvSpPr txBox="1"/>
          <p:nvPr/>
        </p:nvSpPr>
        <p:spPr>
          <a:xfrm>
            <a:off x="676773" y="4074201"/>
            <a:ext cx="8046900" cy="3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The notion of reuse is quite naive, but can be easily swapped with a more delicate algorithm thanks to the design’s modularity.</a:t>
            </a:r>
            <a:endParaRPr b="1">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2"/>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2: Cache Residency Filter</a:t>
            </a:r>
            <a:endParaRPr/>
          </a:p>
        </p:txBody>
      </p:sp>
      <p:sp>
        <p:nvSpPr>
          <p:cNvPr id="246" name="Google Shape;246;p32"/>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The packed tensor should not be evicted from cache during execution to maximize benefit.   </a:t>
            </a:r>
            <a:endParaRPr/>
          </a:p>
        </p:txBody>
      </p:sp>
      <p:sp>
        <p:nvSpPr>
          <p:cNvPr id="247" name="Google Shape;247;p32"/>
          <p:cNvSpPr txBox="1"/>
          <p:nvPr/>
        </p:nvSpPr>
        <p:spPr>
          <a:xfrm>
            <a:off x="1143000" y="2314750"/>
            <a:ext cx="3130800" cy="19086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t>
            </a: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t>
            </a:r>
            <a:r>
              <a:rPr lang="en">
                <a:latin typeface="Roboto Mono"/>
                <a:ea typeface="Roboto Mono"/>
                <a:cs typeface="Roboto Mono"/>
                <a:sym typeface="Roboto Mono"/>
              </a:rPr>
              <a:t>...</a:t>
            </a:r>
            <a:r>
              <a:rPr lang="en">
                <a:latin typeface="Roboto Mono"/>
                <a:ea typeface="Roboto Mono"/>
                <a:cs typeface="Roboto Mono"/>
                <a:sym typeface="Roboto Mono"/>
              </a:rPr>
              <a:t>    </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r>
              <a:rPr lang="en">
                <a:latin typeface="Roboto Mono"/>
                <a:ea typeface="Roboto Mono"/>
                <a:cs typeface="Roboto Mono"/>
                <a:sym typeface="Roboto Mono"/>
              </a:rPr>
              <a:t> </a:t>
            </a:r>
            <a:endParaRPr>
              <a:latin typeface="Roboto Mono"/>
              <a:ea typeface="Roboto Mono"/>
              <a:cs typeface="Roboto Mono"/>
              <a:sym typeface="Roboto Mono"/>
            </a:endParaRPr>
          </a:p>
        </p:txBody>
      </p:sp>
      <p:sp>
        <p:nvSpPr>
          <p:cNvPr id="248" name="Google Shape;248;p32"/>
          <p:cNvSpPr txBox="1"/>
          <p:nvPr/>
        </p:nvSpPr>
        <p:spPr>
          <a:xfrm>
            <a:off x="1143000" y="1914550"/>
            <a:ext cx="31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a:t>
            </a:r>
            <a:r>
              <a:rPr b="1" baseline="-25000" lang="en"/>
              <a:t>100x50</a:t>
            </a:r>
            <a:r>
              <a:rPr b="1" lang="en"/>
              <a:t>, B</a:t>
            </a:r>
            <a:r>
              <a:rPr b="1" baseline="-25000" lang="en"/>
              <a:t>100x60</a:t>
            </a:r>
            <a:endParaRPr b="1" baseline="-25000"/>
          </a:p>
        </p:txBody>
      </p:sp>
      <p:sp>
        <p:nvSpPr>
          <p:cNvPr id="249" name="Google Shape;249;p32"/>
          <p:cNvSpPr/>
          <p:nvPr/>
        </p:nvSpPr>
        <p:spPr>
          <a:xfrm>
            <a:off x="4554700" y="1955875"/>
            <a:ext cx="230100" cy="2395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32"/>
          <p:cNvSpPr txBox="1"/>
          <p:nvPr/>
        </p:nvSpPr>
        <p:spPr>
          <a:xfrm>
            <a:off x="4141875" y="1597200"/>
            <a:ext cx="1238400" cy="2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Execution</a:t>
            </a:r>
            <a:endParaRPr/>
          </a:p>
        </p:txBody>
      </p:sp>
      <p:sp>
        <p:nvSpPr>
          <p:cNvPr id="251" name="Google Shape;251;p32"/>
          <p:cNvSpPr txBox="1"/>
          <p:nvPr/>
        </p:nvSpPr>
        <p:spPr>
          <a:xfrm>
            <a:off x="5197550" y="1597200"/>
            <a:ext cx="1238400" cy="2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Cache</a:t>
            </a:r>
            <a:endParaRPr/>
          </a:p>
        </p:txBody>
      </p:sp>
      <p:pic>
        <p:nvPicPr>
          <p:cNvPr id="252" name="Google Shape;252;p32"/>
          <p:cNvPicPr preferRelativeResize="0"/>
          <p:nvPr/>
        </p:nvPicPr>
        <p:blipFill>
          <a:blip r:embed="rId3">
            <a:alphaModFix/>
          </a:blip>
          <a:stretch>
            <a:fillRect/>
          </a:stretch>
        </p:blipFill>
        <p:spPr>
          <a:xfrm>
            <a:off x="5292400" y="2029275"/>
            <a:ext cx="1628525" cy="1210950"/>
          </a:xfrm>
          <a:prstGeom prst="rect">
            <a:avLst/>
          </a:prstGeom>
          <a:noFill/>
          <a:ln>
            <a:noFill/>
          </a:ln>
        </p:spPr>
      </p:pic>
      <p:pic>
        <p:nvPicPr>
          <p:cNvPr id="253" name="Google Shape;253;p32"/>
          <p:cNvPicPr preferRelativeResize="0"/>
          <p:nvPr/>
        </p:nvPicPr>
        <p:blipFill>
          <a:blip r:embed="rId4">
            <a:alphaModFix/>
          </a:blip>
          <a:stretch>
            <a:fillRect/>
          </a:stretch>
        </p:blipFill>
        <p:spPr>
          <a:xfrm>
            <a:off x="5336638" y="3192850"/>
            <a:ext cx="960225" cy="5959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2: Cache Residency Filter</a:t>
            </a:r>
            <a:endParaRPr/>
          </a:p>
        </p:txBody>
      </p:sp>
      <p:sp>
        <p:nvSpPr>
          <p:cNvPr id="259" name="Google Shape;259;p33"/>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The packed tensor should not be evicted from cache during execution to maximize benefit.   </a:t>
            </a:r>
            <a:endParaRPr/>
          </a:p>
        </p:txBody>
      </p:sp>
      <p:sp>
        <p:nvSpPr>
          <p:cNvPr id="260" name="Google Shape;260;p33"/>
          <p:cNvSpPr txBox="1"/>
          <p:nvPr/>
        </p:nvSpPr>
        <p:spPr>
          <a:xfrm>
            <a:off x="1143000" y="2003250"/>
            <a:ext cx="3898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Requirement</a:t>
            </a:r>
            <a:r>
              <a:rPr lang="en"/>
              <a:t>: </a:t>
            </a:r>
            <a:r>
              <a:rPr b="1" lang="en"/>
              <a:t>Size of the cache</a:t>
            </a:r>
            <a:r>
              <a:rPr lang="en"/>
              <a:t> &gt; working set size of all tensors in the loop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Cache</a:t>
            </a:r>
            <a:endParaRPr/>
          </a:p>
          <a:p>
            <a:pPr indent="0" lvl="0" marL="0" rtl="0" algn="l">
              <a:spcBef>
                <a:spcPts val="0"/>
              </a:spcBef>
              <a:spcAft>
                <a:spcPts val="0"/>
              </a:spcAft>
              <a:buNone/>
            </a:pPr>
            <a:r>
              <a:t/>
            </a:r>
            <a:endParaRPr/>
          </a:p>
        </p:txBody>
      </p:sp>
      <p:sp>
        <p:nvSpPr>
          <p:cNvPr id="261" name="Google Shape;261;p33"/>
          <p:cNvSpPr txBox="1"/>
          <p:nvPr/>
        </p:nvSpPr>
        <p:spPr>
          <a:xfrm>
            <a:off x="1245275" y="3038725"/>
            <a:ext cx="1773000" cy="467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62" name="Google Shape;262;p33"/>
          <p:cNvPicPr preferRelativeResize="0"/>
          <p:nvPr/>
        </p:nvPicPr>
        <p:blipFill>
          <a:blip r:embed="rId3">
            <a:alphaModFix/>
          </a:blip>
          <a:stretch>
            <a:fillRect/>
          </a:stretch>
        </p:blipFill>
        <p:spPr>
          <a:xfrm>
            <a:off x="1245275" y="3060277"/>
            <a:ext cx="617147" cy="424000"/>
          </a:xfrm>
          <a:prstGeom prst="rect">
            <a:avLst/>
          </a:prstGeom>
          <a:noFill/>
          <a:ln>
            <a:noFill/>
          </a:ln>
        </p:spPr>
      </p:pic>
      <p:pic>
        <p:nvPicPr>
          <p:cNvPr id="263" name="Google Shape;263;p33"/>
          <p:cNvPicPr preferRelativeResize="0"/>
          <p:nvPr/>
        </p:nvPicPr>
        <p:blipFill>
          <a:blip r:embed="rId4">
            <a:alphaModFix/>
          </a:blip>
          <a:stretch>
            <a:fillRect/>
          </a:stretch>
        </p:blipFill>
        <p:spPr>
          <a:xfrm>
            <a:off x="1867390" y="3081812"/>
            <a:ext cx="1082610" cy="380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type="ctrTitle"/>
          </p:nvPr>
        </p:nvSpPr>
        <p:spPr>
          <a:xfrm>
            <a:off x="1143000" y="266331"/>
            <a:ext cx="6858000" cy="6480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rgbClr val="00274C"/>
              </a:buClr>
              <a:buSzPts val="3600"/>
              <a:buFont typeface="Calibri"/>
              <a:buNone/>
            </a:pPr>
            <a:r>
              <a:rPr lang="en"/>
              <a:t>Introduction</a:t>
            </a:r>
            <a:endParaRPr/>
          </a:p>
        </p:txBody>
      </p:sp>
      <p:sp>
        <p:nvSpPr>
          <p:cNvPr id="99" name="Google Shape;99;p16"/>
          <p:cNvSpPr txBox="1"/>
          <p:nvPr>
            <p:ph idx="1" type="subTitle"/>
          </p:nvPr>
        </p:nvSpPr>
        <p:spPr>
          <a:xfrm>
            <a:off x="1143000" y="1138401"/>
            <a:ext cx="6858000" cy="2782500"/>
          </a:xfrm>
          <a:prstGeom prst="rect">
            <a:avLst/>
          </a:prstGeom>
          <a:noFill/>
          <a:ln>
            <a:noFill/>
          </a:ln>
        </p:spPr>
        <p:txBody>
          <a:bodyPr anchorCtr="0" anchor="t" bIns="34275" lIns="68575" spcFirstLastPara="1" rIns="68575" wrap="square" tIns="34275">
            <a:noAutofit/>
          </a:bodyPr>
          <a:lstStyle/>
          <a:p>
            <a:pPr indent="-323850" lvl="0" marL="457200" rtl="0" algn="l">
              <a:lnSpc>
                <a:spcPct val="115000"/>
              </a:lnSpc>
              <a:spcBef>
                <a:spcPts val="0"/>
              </a:spcBef>
              <a:spcAft>
                <a:spcPts val="0"/>
              </a:spcAft>
              <a:buSzPts val="1500"/>
              <a:buFont typeface="Arial"/>
              <a:buChar char="●"/>
            </a:pPr>
            <a:r>
              <a:rPr lang="en" sz="1500">
                <a:latin typeface="Arial"/>
                <a:ea typeface="Arial"/>
                <a:cs typeface="Arial"/>
                <a:sym typeface="Arial"/>
              </a:rPr>
              <a:t>Packing copies a non-contiguous block of data to a contiguous block to reduce the number of Translation Lookaside Buffer (TLB) entries required to access it, avoiding expensive TLB misses.</a:t>
            </a:r>
            <a:endParaRPr sz="1500">
              <a:latin typeface="Arial"/>
              <a:ea typeface="Arial"/>
              <a:cs typeface="Arial"/>
              <a:sym typeface="Arial"/>
            </a:endParaRPr>
          </a:p>
          <a:p>
            <a:pPr indent="0" lvl="0" marL="0" rtl="0" algn="l">
              <a:lnSpc>
                <a:spcPct val="115000"/>
              </a:lnSpc>
              <a:spcBef>
                <a:spcPts val="0"/>
              </a:spcBef>
              <a:spcAft>
                <a:spcPts val="0"/>
              </a:spcAft>
              <a:buNone/>
            </a:pPr>
            <a:r>
              <a:t/>
            </a:r>
            <a:endParaRPr sz="1300">
              <a:latin typeface="Arial"/>
              <a:ea typeface="Arial"/>
              <a:cs typeface="Arial"/>
              <a:sym typeface="Arial"/>
            </a:endParaRPr>
          </a:p>
          <a:p>
            <a:pPr indent="0" lvl="0" marL="0" rtl="0" algn="l">
              <a:lnSpc>
                <a:spcPct val="115000"/>
              </a:lnSpc>
              <a:spcBef>
                <a:spcPts val="0"/>
              </a:spcBef>
              <a:spcAft>
                <a:spcPts val="0"/>
              </a:spcAft>
              <a:buNone/>
            </a:pPr>
            <a:r>
              <a:t/>
            </a:r>
            <a:endParaRPr sz="13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 sz="1500">
                <a:latin typeface="Arial"/>
                <a:ea typeface="Arial"/>
                <a:cs typeface="Arial"/>
                <a:sym typeface="Arial"/>
              </a:rPr>
              <a:t>Pros of packing a non-contiguous subtensor</a:t>
            </a:r>
            <a:endParaRPr sz="1500">
              <a:latin typeface="Arial"/>
              <a:ea typeface="Arial"/>
              <a:cs typeface="Arial"/>
              <a:sym typeface="Arial"/>
            </a:endParaRPr>
          </a:p>
          <a:p>
            <a:pPr indent="-323850" lvl="0" marL="914400" rtl="0" algn="l">
              <a:lnSpc>
                <a:spcPct val="115000"/>
              </a:lnSpc>
              <a:spcBef>
                <a:spcPts val="0"/>
              </a:spcBef>
              <a:spcAft>
                <a:spcPts val="0"/>
              </a:spcAft>
              <a:buSzPts val="1500"/>
              <a:buAutoNum type="arabicPeriod"/>
            </a:pPr>
            <a:r>
              <a:rPr lang="en" sz="1500">
                <a:latin typeface="Arial"/>
                <a:ea typeface="Arial"/>
                <a:cs typeface="Arial"/>
                <a:sym typeface="Arial"/>
              </a:rPr>
              <a:t>Fewer cache self-interference misses</a:t>
            </a:r>
            <a:endParaRPr sz="1500">
              <a:latin typeface="Arial"/>
              <a:ea typeface="Arial"/>
              <a:cs typeface="Arial"/>
              <a:sym typeface="Arial"/>
            </a:endParaRPr>
          </a:p>
          <a:p>
            <a:pPr indent="-323850" lvl="0" marL="914400" rtl="0" algn="l">
              <a:lnSpc>
                <a:spcPct val="115000"/>
              </a:lnSpc>
              <a:spcBef>
                <a:spcPts val="0"/>
              </a:spcBef>
              <a:spcAft>
                <a:spcPts val="0"/>
              </a:spcAft>
              <a:buSzPts val="1500"/>
              <a:buAutoNum type="arabicPeriod"/>
            </a:pPr>
            <a:r>
              <a:rPr lang="en" sz="1500">
                <a:latin typeface="Arial"/>
                <a:ea typeface="Arial"/>
                <a:cs typeface="Arial"/>
                <a:sym typeface="Arial"/>
              </a:rPr>
              <a:t>Fewer TLB entries</a:t>
            </a:r>
            <a:endParaRPr sz="1500">
              <a:latin typeface="Arial"/>
              <a:ea typeface="Arial"/>
              <a:cs typeface="Arial"/>
              <a:sym typeface="Arial"/>
            </a:endParaRPr>
          </a:p>
          <a:p>
            <a:pPr indent="-323850" lvl="0" marL="914400" rtl="0" algn="l">
              <a:lnSpc>
                <a:spcPct val="115000"/>
              </a:lnSpc>
              <a:spcBef>
                <a:spcPts val="0"/>
              </a:spcBef>
              <a:spcAft>
                <a:spcPts val="0"/>
              </a:spcAft>
              <a:buSzPts val="1500"/>
              <a:buFont typeface="Arial"/>
              <a:buAutoNum type="arabicPeriod"/>
            </a:pPr>
            <a:r>
              <a:rPr lang="en" sz="1500">
                <a:latin typeface="Arial"/>
                <a:ea typeface="Arial"/>
                <a:cs typeface="Arial"/>
                <a:sym typeface="Arial"/>
              </a:rPr>
              <a:t>Better vectorization</a:t>
            </a:r>
            <a:endParaRPr sz="1500">
              <a:latin typeface="Arial"/>
              <a:ea typeface="Arial"/>
              <a:cs typeface="Arial"/>
              <a:sym typeface="Arial"/>
            </a:endParaRPr>
          </a:p>
          <a:p>
            <a:pPr indent="0" lvl="0" marL="0" rtl="0" algn="l">
              <a:lnSpc>
                <a:spcPct val="115000"/>
              </a:lnSpc>
              <a:spcBef>
                <a:spcPts val="0"/>
              </a:spcBef>
              <a:spcAft>
                <a:spcPts val="0"/>
              </a:spcAft>
              <a:buNone/>
            </a:pPr>
            <a:r>
              <a:t/>
            </a:r>
            <a:endParaRPr sz="1300">
              <a:latin typeface="Arial"/>
              <a:ea typeface="Arial"/>
              <a:cs typeface="Arial"/>
              <a:sym typeface="Arial"/>
            </a:endParaRPr>
          </a:p>
          <a:p>
            <a:pPr indent="0" lvl="0" marL="0" rtl="0" algn="l">
              <a:lnSpc>
                <a:spcPct val="90000"/>
              </a:lnSpc>
              <a:spcBef>
                <a:spcPts val="0"/>
              </a:spcBef>
              <a:spcAft>
                <a:spcPts val="0"/>
              </a:spcAft>
              <a:buClr>
                <a:schemeClr val="dk1"/>
              </a:buClr>
              <a:buSzPts val="1800"/>
              <a:buNone/>
            </a:pPr>
            <a:r>
              <a:t/>
            </a:r>
            <a:endParaRPr sz="15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4"/>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3: Goal Fulfillment</a:t>
            </a:r>
            <a:endParaRPr/>
          </a:p>
        </p:txBody>
      </p:sp>
      <p:sp>
        <p:nvSpPr>
          <p:cNvPr id="269" name="Google Shape;269;p34"/>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Generate data-layout changes for each candidate</a:t>
            </a:r>
            <a:endParaRPr/>
          </a:p>
          <a:p>
            <a:pPr indent="-342900" lvl="0" marL="914400" rtl="0" algn="l">
              <a:spcBef>
                <a:spcPts val="0"/>
              </a:spcBef>
              <a:spcAft>
                <a:spcPts val="0"/>
              </a:spcAft>
              <a:buSzPts val="1800"/>
              <a:buChar char="●"/>
            </a:pPr>
            <a:r>
              <a:rPr lang="en"/>
              <a:t>Generate the permutation that minimizes the stride of consecutive accesses to the tensor</a:t>
            </a:r>
            <a:endParaRPr/>
          </a:p>
          <a:p>
            <a:pPr indent="0" lvl="0" marL="457200" rtl="0" algn="l">
              <a:spcBef>
                <a:spcPts val="800"/>
              </a:spcBef>
              <a:spcAft>
                <a:spcPts val="0"/>
              </a:spcAft>
              <a:buNone/>
            </a:pPr>
            <a:r>
              <a:t/>
            </a:r>
            <a:endParaRPr/>
          </a:p>
          <a:p>
            <a:pPr indent="-342900" lvl="0" marL="457200" rtl="0" algn="l">
              <a:spcBef>
                <a:spcPts val="800"/>
              </a:spcBef>
              <a:spcAft>
                <a:spcPts val="0"/>
              </a:spcAft>
              <a:buSzPts val="1800"/>
              <a:buChar char="●"/>
            </a:pPr>
            <a:r>
              <a:rPr b="1" lang="en"/>
              <a:t>Candidates must fulfill at least one of the two goals</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5"/>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3: Goal Fulfillment</a:t>
            </a:r>
            <a:endParaRPr/>
          </a:p>
        </p:txBody>
      </p:sp>
      <p:sp>
        <p:nvSpPr>
          <p:cNvPr id="275" name="Google Shape;275;p35"/>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Clr>
                <a:srgbClr val="00274C"/>
              </a:buClr>
              <a:buSzPts val="1800"/>
              <a:buChar char="●"/>
            </a:pPr>
            <a:r>
              <a:rPr lang="en">
                <a:solidFill>
                  <a:srgbClr val="00274C"/>
                </a:solidFill>
              </a:rPr>
              <a:t>Candidates must fulfill at least one of the two goals:</a:t>
            </a:r>
            <a:endParaRPr>
              <a:solidFill>
                <a:srgbClr val="00274C"/>
              </a:solidFill>
            </a:endParaRPr>
          </a:p>
          <a:p>
            <a:pPr indent="-342900" lvl="0" marL="914400" rtl="0" algn="l">
              <a:spcBef>
                <a:spcPts val="0"/>
              </a:spcBef>
              <a:spcAft>
                <a:spcPts val="0"/>
              </a:spcAft>
              <a:buClr>
                <a:srgbClr val="00274C"/>
              </a:buClr>
              <a:buSzPts val="1800"/>
              <a:buAutoNum type="arabicPeriod"/>
            </a:pPr>
            <a:r>
              <a:rPr lang="en">
                <a:solidFill>
                  <a:srgbClr val="00274C"/>
                </a:solidFill>
              </a:rPr>
              <a:t>Innermost Access Stride Reduction</a:t>
            </a:r>
            <a:endParaRPr>
              <a:solidFill>
                <a:srgbClr val="00274C"/>
              </a:solidFill>
            </a:endParaRPr>
          </a:p>
          <a:p>
            <a:pPr indent="-342900" lvl="0" marL="914400" rtl="0" algn="l">
              <a:spcBef>
                <a:spcPts val="0"/>
              </a:spcBef>
              <a:spcAft>
                <a:spcPts val="0"/>
              </a:spcAft>
              <a:buClr>
                <a:schemeClr val="lt2"/>
              </a:buClr>
              <a:buSzPts val="1800"/>
              <a:buAutoNum type="arabicPeriod"/>
            </a:pPr>
            <a:r>
              <a:rPr lang="en">
                <a:solidFill>
                  <a:schemeClr val="lt2"/>
                </a:solidFill>
              </a:rPr>
              <a:t>TLB Miss Reduction</a:t>
            </a:r>
            <a:endParaRPr>
              <a:solidFill>
                <a:schemeClr val="lt2"/>
              </a:solidFill>
            </a:endParaRPr>
          </a:p>
        </p:txBody>
      </p:sp>
      <p:pic>
        <p:nvPicPr>
          <p:cNvPr id="276" name="Google Shape;276;p35"/>
          <p:cNvPicPr preferRelativeResize="0"/>
          <p:nvPr/>
        </p:nvPicPr>
        <p:blipFill>
          <a:blip r:embed="rId3">
            <a:alphaModFix/>
          </a:blip>
          <a:stretch>
            <a:fillRect/>
          </a:stretch>
        </p:blipFill>
        <p:spPr>
          <a:xfrm>
            <a:off x="5361742" y="2078592"/>
            <a:ext cx="2639250" cy="1602800"/>
          </a:xfrm>
          <a:prstGeom prst="rect">
            <a:avLst/>
          </a:prstGeom>
          <a:noFill/>
          <a:ln>
            <a:noFill/>
          </a:ln>
        </p:spPr>
      </p:pic>
      <p:pic>
        <p:nvPicPr>
          <p:cNvPr id="277" name="Google Shape;277;p35"/>
          <p:cNvPicPr preferRelativeResize="0"/>
          <p:nvPr/>
        </p:nvPicPr>
        <p:blipFill>
          <a:blip r:embed="rId4">
            <a:alphaModFix/>
          </a:blip>
          <a:stretch>
            <a:fillRect/>
          </a:stretch>
        </p:blipFill>
        <p:spPr>
          <a:xfrm>
            <a:off x="5804650" y="3613350"/>
            <a:ext cx="2109743" cy="648000"/>
          </a:xfrm>
          <a:prstGeom prst="rect">
            <a:avLst/>
          </a:prstGeom>
          <a:noFill/>
          <a:ln>
            <a:noFill/>
          </a:ln>
        </p:spPr>
      </p:pic>
      <p:sp>
        <p:nvSpPr>
          <p:cNvPr id="278" name="Google Shape;278;p35"/>
          <p:cNvSpPr txBox="1"/>
          <p:nvPr/>
        </p:nvSpPr>
        <p:spPr>
          <a:xfrm>
            <a:off x="1029000" y="2191050"/>
            <a:ext cx="3961800" cy="14331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90000"/>
              </a:lnSpc>
              <a:spcBef>
                <a:spcPts val="800"/>
              </a:spcBef>
              <a:spcAft>
                <a:spcPts val="0"/>
              </a:spcAft>
              <a:buClr>
                <a:schemeClr val="dk1"/>
              </a:buClr>
              <a:buSzPts val="2300"/>
              <a:buChar char="●"/>
            </a:pPr>
            <a:r>
              <a:rPr lang="en" sz="2300">
                <a:solidFill>
                  <a:schemeClr val="dk1"/>
                </a:solidFill>
                <a:latin typeface="Calibri"/>
                <a:ea typeface="Calibri"/>
                <a:cs typeface="Calibri"/>
                <a:sym typeface="Calibri"/>
              </a:rPr>
              <a:t>Data-layout change reduces stride at an </a:t>
            </a:r>
            <a:r>
              <a:rPr b="1" lang="en" sz="2300">
                <a:solidFill>
                  <a:schemeClr val="dk1"/>
                </a:solidFill>
                <a:latin typeface="Calibri"/>
                <a:ea typeface="Calibri"/>
                <a:cs typeface="Calibri"/>
                <a:sym typeface="Calibri"/>
              </a:rPr>
              <a:t>innermost </a:t>
            </a:r>
            <a:r>
              <a:rPr lang="en" sz="2300">
                <a:solidFill>
                  <a:schemeClr val="dk1"/>
                </a:solidFill>
                <a:latin typeface="Calibri"/>
                <a:ea typeface="Calibri"/>
                <a:cs typeface="Calibri"/>
                <a:sym typeface="Calibri"/>
              </a:rPr>
              <a:t>loop?</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6"/>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3: Goal Fulfillment</a:t>
            </a:r>
            <a:endParaRPr/>
          </a:p>
        </p:txBody>
      </p:sp>
      <p:sp>
        <p:nvSpPr>
          <p:cNvPr id="284" name="Google Shape;284;p36"/>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Clr>
                <a:srgbClr val="00274C"/>
              </a:buClr>
              <a:buSzPts val="1800"/>
              <a:buChar char="●"/>
            </a:pPr>
            <a:r>
              <a:rPr lang="en">
                <a:solidFill>
                  <a:srgbClr val="00274C"/>
                </a:solidFill>
              </a:rPr>
              <a:t>Candidates must fulfill at least one of the two goals:</a:t>
            </a:r>
            <a:endParaRPr>
              <a:solidFill>
                <a:srgbClr val="00274C"/>
              </a:solidFill>
            </a:endParaRPr>
          </a:p>
          <a:p>
            <a:pPr indent="-342900" lvl="0" marL="914400" rtl="0" algn="l">
              <a:spcBef>
                <a:spcPts val="0"/>
              </a:spcBef>
              <a:spcAft>
                <a:spcPts val="0"/>
              </a:spcAft>
              <a:buClr>
                <a:srgbClr val="00274C"/>
              </a:buClr>
              <a:buSzPts val="1800"/>
              <a:buAutoNum type="arabicPeriod"/>
            </a:pPr>
            <a:r>
              <a:rPr lang="en">
                <a:solidFill>
                  <a:srgbClr val="00274C"/>
                </a:solidFill>
              </a:rPr>
              <a:t>Innermost Access Stride Reduction</a:t>
            </a:r>
            <a:endParaRPr>
              <a:solidFill>
                <a:srgbClr val="00274C"/>
              </a:solidFill>
            </a:endParaRPr>
          </a:p>
          <a:p>
            <a:pPr indent="-342900" lvl="0" marL="914400" rtl="0" algn="l">
              <a:spcBef>
                <a:spcPts val="0"/>
              </a:spcBef>
              <a:spcAft>
                <a:spcPts val="0"/>
              </a:spcAft>
              <a:buClr>
                <a:schemeClr val="lt2"/>
              </a:buClr>
              <a:buSzPts val="1800"/>
              <a:buAutoNum type="arabicPeriod"/>
            </a:pPr>
            <a:r>
              <a:rPr lang="en">
                <a:solidFill>
                  <a:schemeClr val="lt2"/>
                </a:solidFill>
              </a:rPr>
              <a:t>TLB Miss Reduction</a:t>
            </a:r>
            <a:endParaRPr>
              <a:solidFill>
                <a:schemeClr val="lt2"/>
              </a:solidFill>
            </a:endParaRPr>
          </a:p>
        </p:txBody>
      </p:sp>
      <p:pic>
        <p:nvPicPr>
          <p:cNvPr id="285" name="Google Shape;285;p36"/>
          <p:cNvPicPr preferRelativeResize="0"/>
          <p:nvPr/>
        </p:nvPicPr>
        <p:blipFill>
          <a:blip r:embed="rId3">
            <a:alphaModFix/>
          </a:blip>
          <a:stretch>
            <a:fillRect/>
          </a:stretch>
        </p:blipFill>
        <p:spPr>
          <a:xfrm>
            <a:off x="5361742" y="2078592"/>
            <a:ext cx="2639250" cy="1602800"/>
          </a:xfrm>
          <a:prstGeom prst="rect">
            <a:avLst/>
          </a:prstGeom>
          <a:noFill/>
          <a:ln>
            <a:noFill/>
          </a:ln>
        </p:spPr>
      </p:pic>
      <p:pic>
        <p:nvPicPr>
          <p:cNvPr id="286" name="Google Shape;286;p36"/>
          <p:cNvPicPr preferRelativeResize="0"/>
          <p:nvPr/>
        </p:nvPicPr>
        <p:blipFill>
          <a:blip r:embed="rId4">
            <a:alphaModFix/>
          </a:blip>
          <a:stretch>
            <a:fillRect/>
          </a:stretch>
        </p:blipFill>
        <p:spPr>
          <a:xfrm>
            <a:off x="5804650" y="3613350"/>
            <a:ext cx="2109743" cy="648000"/>
          </a:xfrm>
          <a:prstGeom prst="rect">
            <a:avLst/>
          </a:prstGeom>
          <a:noFill/>
          <a:ln>
            <a:noFill/>
          </a:ln>
        </p:spPr>
      </p:pic>
      <p:sp>
        <p:nvSpPr>
          <p:cNvPr id="287" name="Google Shape;287;p36"/>
          <p:cNvSpPr txBox="1"/>
          <p:nvPr/>
        </p:nvSpPr>
        <p:spPr>
          <a:xfrm>
            <a:off x="1029000" y="2191050"/>
            <a:ext cx="3961800" cy="20703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90000"/>
              </a:lnSpc>
              <a:spcBef>
                <a:spcPts val="800"/>
              </a:spcBef>
              <a:spcAft>
                <a:spcPts val="0"/>
              </a:spcAft>
              <a:buClr>
                <a:schemeClr val="dk1"/>
              </a:buClr>
              <a:buSzPts val="2300"/>
              <a:buChar char="●"/>
            </a:pPr>
            <a:r>
              <a:rPr lang="en" sz="2300">
                <a:solidFill>
                  <a:schemeClr val="dk1"/>
                </a:solidFill>
                <a:latin typeface="Calibri"/>
                <a:ea typeface="Calibri"/>
                <a:cs typeface="Calibri"/>
                <a:sym typeface="Calibri"/>
              </a:rPr>
              <a:t>Data-layout change reduces stride at an </a:t>
            </a:r>
            <a:r>
              <a:rPr b="1" lang="en" sz="2300">
                <a:solidFill>
                  <a:schemeClr val="dk1"/>
                </a:solidFill>
                <a:latin typeface="Calibri"/>
                <a:ea typeface="Calibri"/>
                <a:cs typeface="Calibri"/>
                <a:sym typeface="Calibri"/>
              </a:rPr>
              <a:t>innermost </a:t>
            </a:r>
            <a:r>
              <a:rPr lang="en" sz="2300">
                <a:solidFill>
                  <a:schemeClr val="dk1"/>
                </a:solidFill>
                <a:latin typeface="Calibri"/>
                <a:ea typeface="Calibri"/>
                <a:cs typeface="Calibri"/>
                <a:sym typeface="Calibri"/>
              </a:rPr>
              <a:t>loop?</a:t>
            </a:r>
            <a:endParaRPr sz="2300">
              <a:solidFill>
                <a:schemeClr val="dk1"/>
              </a:solidFill>
              <a:latin typeface="Calibri"/>
              <a:ea typeface="Calibri"/>
              <a:cs typeface="Calibri"/>
              <a:sym typeface="Calibri"/>
            </a:endParaRPr>
          </a:p>
          <a:p>
            <a:pPr indent="-374650" lvl="1" marL="914400" marR="0" rtl="0" algn="l">
              <a:lnSpc>
                <a:spcPct val="9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Cache locality</a:t>
            </a:r>
            <a:endParaRPr sz="2300">
              <a:solidFill>
                <a:schemeClr val="dk1"/>
              </a:solidFill>
              <a:latin typeface="Calibri"/>
              <a:ea typeface="Calibri"/>
              <a:cs typeface="Calibri"/>
              <a:sym typeface="Calibri"/>
            </a:endParaRPr>
          </a:p>
          <a:p>
            <a:pPr indent="-374650" lvl="1" marL="914400" marR="0" rtl="0" algn="l">
              <a:lnSpc>
                <a:spcPct val="9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Vectorization</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3: Goal Fulfillment</a:t>
            </a:r>
            <a:endParaRPr/>
          </a:p>
        </p:txBody>
      </p:sp>
      <p:sp>
        <p:nvSpPr>
          <p:cNvPr id="293" name="Google Shape;293;p37"/>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Clr>
                <a:srgbClr val="00274C"/>
              </a:buClr>
              <a:buSzPts val="1800"/>
              <a:buChar char="●"/>
            </a:pPr>
            <a:r>
              <a:rPr lang="en">
                <a:solidFill>
                  <a:srgbClr val="00274C"/>
                </a:solidFill>
              </a:rPr>
              <a:t>Candidates must fulfill at least one of the two goals:</a:t>
            </a:r>
            <a:endParaRPr>
              <a:solidFill>
                <a:srgbClr val="00274C"/>
              </a:solidFill>
            </a:endParaRPr>
          </a:p>
          <a:p>
            <a:pPr indent="-342900" lvl="0" marL="914400" rtl="0" algn="l">
              <a:spcBef>
                <a:spcPts val="0"/>
              </a:spcBef>
              <a:spcAft>
                <a:spcPts val="0"/>
              </a:spcAft>
              <a:buClr>
                <a:schemeClr val="lt2"/>
              </a:buClr>
              <a:buSzPts val="1800"/>
              <a:buAutoNum type="arabicPeriod"/>
            </a:pPr>
            <a:r>
              <a:rPr lang="en">
                <a:solidFill>
                  <a:schemeClr val="lt2"/>
                </a:solidFill>
              </a:rPr>
              <a:t>Innermost Access Stride Reduction</a:t>
            </a:r>
            <a:endParaRPr>
              <a:solidFill>
                <a:schemeClr val="lt2"/>
              </a:solidFill>
            </a:endParaRPr>
          </a:p>
          <a:p>
            <a:pPr indent="-342900" lvl="0" marL="914400" rtl="0" algn="l">
              <a:spcBef>
                <a:spcPts val="0"/>
              </a:spcBef>
              <a:spcAft>
                <a:spcPts val="0"/>
              </a:spcAft>
              <a:buClr>
                <a:srgbClr val="00274C"/>
              </a:buClr>
              <a:buSzPts val="1800"/>
              <a:buAutoNum type="arabicPeriod"/>
            </a:pPr>
            <a:r>
              <a:rPr lang="en">
                <a:solidFill>
                  <a:srgbClr val="00274C"/>
                </a:solidFill>
              </a:rPr>
              <a:t>TLB Miss Reduction</a:t>
            </a:r>
            <a:endParaRPr>
              <a:solidFill>
                <a:srgbClr val="00274C"/>
              </a:solidFill>
            </a:endParaRPr>
          </a:p>
        </p:txBody>
      </p:sp>
      <p:sp>
        <p:nvSpPr>
          <p:cNvPr id="294" name="Google Shape;294;p37"/>
          <p:cNvSpPr txBox="1"/>
          <p:nvPr/>
        </p:nvSpPr>
        <p:spPr>
          <a:xfrm>
            <a:off x="1029000" y="2191050"/>
            <a:ext cx="3961800" cy="20703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90000"/>
              </a:lnSpc>
              <a:spcBef>
                <a:spcPts val="800"/>
              </a:spcBef>
              <a:spcAft>
                <a:spcPts val="0"/>
              </a:spcAft>
              <a:buClr>
                <a:schemeClr val="lt2"/>
              </a:buClr>
              <a:buSzPts val="2300"/>
              <a:buChar char="●"/>
            </a:pPr>
            <a:r>
              <a:rPr lang="en" sz="2300">
                <a:solidFill>
                  <a:schemeClr val="lt2"/>
                </a:solidFill>
                <a:latin typeface="Calibri"/>
                <a:ea typeface="Calibri"/>
                <a:cs typeface="Calibri"/>
                <a:sym typeface="Calibri"/>
              </a:rPr>
              <a:t>Data-layout change reduces stride at an </a:t>
            </a:r>
            <a:r>
              <a:rPr b="1" lang="en" sz="2300">
                <a:solidFill>
                  <a:schemeClr val="lt2"/>
                </a:solidFill>
                <a:latin typeface="Calibri"/>
                <a:ea typeface="Calibri"/>
                <a:cs typeface="Calibri"/>
                <a:sym typeface="Calibri"/>
              </a:rPr>
              <a:t>innermost </a:t>
            </a:r>
            <a:r>
              <a:rPr lang="en" sz="2300">
                <a:solidFill>
                  <a:schemeClr val="lt2"/>
                </a:solidFill>
                <a:latin typeface="Calibri"/>
                <a:ea typeface="Calibri"/>
                <a:cs typeface="Calibri"/>
                <a:sym typeface="Calibri"/>
              </a:rPr>
              <a:t>loop?</a:t>
            </a:r>
            <a:endParaRPr sz="2300">
              <a:solidFill>
                <a:schemeClr val="lt2"/>
              </a:solidFill>
              <a:latin typeface="Calibri"/>
              <a:ea typeface="Calibri"/>
              <a:cs typeface="Calibri"/>
              <a:sym typeface="Calibri"/>
            </a:endParaRPr>
          </a:p>
          <a:p>
            <a:pPr indent="-374650" lvl="1" marL="914400" marR="0" rtl="0" algn="l">
              <a:lnSpc>
                <a:spcPct val="90000"/>
              </a:lnSpc>
              <a:spcBef>
                <a:spcPts val="0"/>
              </a:spcBef>
              <a:spcAft>
                <a:spcPts val="0"/>
              </a:spcAft>
              <a:buClr>
                <a:schemeClr val="lt2"/>
              </a:buClr>
              <a:buSzPts val="2300"/>
              <a:buFont typeface="Calibri"/>
              <a:buChar char="○"/>
            </a:pPr>
            <a:r>
              <a:rPr lang="en" sz="2300">
                <a:solidFill>
                  <a:schemeClr val="lt2"/>
                </a:solidFill>
                <a:latin typeface="Calibri"/>
                <a:ea typeface="Calibri"/>
                <a:cs typeface="Calibri"/>
                <a:sym typeface="Calibri"/>
              </a:rPr>
              <a:t>Cache locality</a:t>
            </a:r>
            <a:endParaRPr sz="2300">
              <a:solidFill>
                <a:schemeClr val="lt2"/>
              </a:solidFill>
              <a:latin typeface="Calibri"/>
              <a:ea typeface="Calibri"/>
              <a:cs typeface="Calibri"/>
              <a:sym typeface="Calibri"/>
            </a:endParaRPr>
          </a:p>
          <a:p>
            <a:pPr indent="-374650" lvl="1" marL="914400" marR="0" rtl="0" algn="l">
              <a:lnSpc>
                <a:spcPct val="90000"/>
              </a:lnSpc>
              <a:spcBef>
                <a:spcPts val="0"/>
              </a:spcBef>
              <a:spcAft>
                <a:spcPts val="0"/>
              </a:spcAft>
              <a:buClr>
                <a:schemeClr val="lt2"/>
              </a:buClr>
              <a:buSzPts val="2300"/>
              <a:buFont typeface="Calibri"/>
              <a:buChar char="○"/>
            </a:pPr>
            <a:r>
              <a:rPr lang="en" sz="2300">
                <a:solidFill>
                  <a:schemeClr val="lt2"/>
                </a:solidFill>
                <a:latin typeface="Calibri"/>
                <a:ea typeface="Calibri"/>
                <a:cs typeface="Calibri"/>
                <a:sym typeface="Calibri"/>
              </a:rPr>
              <a:t>Vectorization</a:t>
            </a:r>
            <a:endParaRPr sz="2300">
              <a:solidFill>
                <a:schemeClr val="lt2"/>
              </a:solidFill>
              <a:latin typeface="Calibri"/>
              <a:ea typeface="Calibri"/>
              <a:cs typeface="Calibri"/>
              <a:sym typeface="Calibri"/>
            </a:endParaRPr>
          </a:p>
          <a:p>
            <a:pPr indent="0" lvl="0" marL="0" rtl="0" algn="l">
              <a:spcBef>
                <a:spcPts val="0"/>
              </a:spcBef>
              <a:spcAft>
                <a:spcPts val="0"/>
              </a:spcAft>
              <a:buNone/>
            </a:pPr>
            <a:r>
              <a:t/>
            </a:r>
            <a:endParaRPr sz="1900">
              <a:solidFill>
                <a:schemeClr val="lt2"/>
              </a:solidFill>
            </a:endParaRPr>
          </a:p>
        </p:txBody>
      </p:sp>
      <p:sp>
        <p:nvSpPr>
          <p:cNvPr id="295" name="Google Shape;295;p37"/>
          <p:cNvSpPr txBox="1"/>
          <p:nvPr/>
        </p:nvSpPr>
        <p:spPr>
          <a:xfrm>
            <a:off x="4990800" y="2191050"/>
            <a:ext cx="3567900" cy="1751700"/>
          </a:xfrm>
          <a:prstGeom prst="rect">
            <a:avLst/>
          </a:prstGeom>
          <a:noFill/>
          <a:ln>
            <a:noFill/>
          </a:ln>
        </p:spPr>
        <p:txBody>
          <a:bodyPr anchorCtr="0" anchor="t" bIns="91425" lIns="91425" spcFirstLastPara="1" rIns="91425" wrap="square" tIns="91425">
            <a:spAutoFit/>
          </a:bodyPr>
          <a:lstStyle/>
          <a:p>
            <a:pPr indent="-374650" lvl="0" marL="457200" rtl="0" algn="l">
              <a:lnSpc>
                <a:spcPct val="90000"/>
              </a:lnSpc>
              <a:spcBef>
                <a:spcPts val="800"/>
              </a:spcBef>
              <a:spcAft>
                <a:spcPts val="0"/>
              </a:spcAft>
              <a:buClr>
                <a:schemeClr val="dk1"/>
              </a:buClr>
              <a:buSzPts val="2300"/>
              <a:buChar char="●"/>
            </a:pPr>
            <a:r>
              <a:rPr lang="en" sz="2300">
                <a:solidFill>
                  <a:schemeClr val="dk1"/>
                </a:solidFill>
                <a:latin typeface="Calibri"/>
                <a:ea typeface="Calibri"/>
                <a:cs typeface="Calibri"/>
                <a:sym typeface="Calibri"/>
              </a:rPr>
              <a:t>What about stride reduction at other loops?</a:t>
            </a:r>
            <a:endParaRPr sz="2300">
              <a:solidFill>
                <a:schemeClr val="dk1"/>
              </a:solidFill>
              <a:latin typeface="Calibri"/>
              <a:ea typeface="Calibri"/>
              <a:cs typeface="Calibri"/>
              <a:sym typeface="Calibri"/>
            </a:endParaRPr>
          </a:p>
          <a:p>
            <a:pPr indent="-374650" lvl="1" marL="914400" marR="0" rtl="0" algn="l">
              <a:lnSpc>
                <a:spcPct val="9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Less TLB entries</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8"/>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3: Goal Fulfillment</a:t>
            </a:r>
            <a:endParaRPr/>
          </a:p>
        </p:txBody>
      </p:sp>
      <p:sp>
        <p:nvSpPr>
          <p:cNvPr id="301" name="Google Shape;301;p38"/>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Clr>
                <a:srgbClr val="00274C"/>
              </a:buClr>
              <a:buSzPts val="1800"/>
              <a:buChar char="●"/>
            </a:pPr>
            <a:r>
              <a:rPr lang="en">
                <a:solidFill>
                  <a:srgbClr val="00274C"/>
                </a:solidFill>
              </a:rPr>
              <a:t>Candidates must fulfill at least one of the two goals:</a:t>
            </a:r>
            <a:endParaRPr>
              <a:solidFill>
                <a:srgbClr val="00274C"/>
              </a:solidFill>
            </a:endParaRPr>
          </a:p>
          <a:p>
            <a:pPr indent="-342900" lvl="0" marL="914400" rtl="0" algn="l">
              <a:spcBef>
                <a:spcPts val="0"/>
              </a:spcBef>
              <a:spcAft>
                <a:spcPts val="0"/>
              </a:spcAft>
              <a:buClr>
                <a:schemeClr val="lt2"/>
              </a:buClr>
              <a:buSzPts val="1800"/>
              <a:buAutoNum type="arabicPeriod"/>
            </a:pPr>
            <a:r>
              <a:rPr lang="en">
                <a:solidFill>
                  <a:schemeClr val="lt2"/>
                </a:solidFill>
              </a:rPr>
              <a:t>Innermost Access Stride Reduction</a:t>
            </a:r>
            <a:endParaRPr>
              <a:solidFill>
                <a:schemeClr val="lt2"/>
              </a:solidFill>
            </a:endParaRPr>
          </a:p>
          <a:p>
            <a:pPr indent="-342900" lvl="0" marL="914400" rtl="0" algn="l">
              <a:spcBef>
                <a:spcPts val="0"/>
              </a:spcBef>
              <a:spcAft>
                <a:spcPts val="0"/>
              </a:spcAft>
              <a:buClr>
                <a:srgbClr val="00274C"/>
              </a:buClr>
              <a:buSzPts val="1800"/>
              <a:buAutoNum type="arabicPeriod"/>
            </a:pPr>
            <a:r>
              <a:rPr lang="en">
                <a:solidFill>
                  <a:srgbClr val="00274C"/>
                </a:solidFill>
              </a:rPr>
              <a:t>TLB Miss Reduction</a:t>
            </a:r>
            <a:endParaRPr>
              <a:solidFill>
                <a:srgbClr val="00274C"/>
              </a:solidFill>
            </a:endParaRPr>
          </a:p>
        </p:txBody>
      </p:sp>
      <p:pic>
        <p:nvPicPr>
          <p:cNvPr id="302" name="Google Shape;302;p38"/>
          <p:cNvPicPr preferRelativeResize="0"/>
          <p:nvPr/>
        </p:nvPicPr>
        <p:blipFill>
          <a:blip r:embed="rId3">
            <a:alphaModFix/>
          </a:blip>
          <a:stretch>
            <a:fillRect/>
          </a:stretch>
        </p:blipFill>
        <p:spPr>
          <a:xfrm>
            <a:off x="1691624" y="2303675"/>
            <a:ext cx="5760751" cy="2232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3: Goal Fulfillment</a:t>
            </a:r>
            <a:endParaRPr/>
          </a:p>
        </p:txBody>
      </p:sp>
      <p:sp>
        <p:nvSpPr>
          <p:cNvPr id="308" name="Google Shape;308;p39"/>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Clr>
                <a:srgbClr val="00274C"/>
              </a:buClr>
              <a:buSzPts val="1800"/>
              <a:buChar char="●"/>
            </a:pPr>
            <a:r>
              <a:rPr lang="en">
                <a:solidFill>
                  <a:srgbClr val="00274C"/>
                </a:solidFill>
              </a:rPr>
              <a:t>Candidates must fulfill at least one of the two goals:</a:t>
            </a:r>
            <a:endParaRPr>
              <a:solidFill>
                <a:srgbClr val="00274C"/>
              </a:solidFill>
            </a:endParaRPr>
          </a:p>
          <a:p>
            <a:pPr indent="-342900" lvl="0" marL="914400" rtl="0" algn="l">
              <a:spcBef>
                <a:spcPts val="0"/>
              </a:spcBef>
              <a:spcAft>
                <a:spcPts val="0"/>
              </a:spcAft>
              <a:buClr>
                <a:schemeClr val="lt2"/>
              </a:buClr>
              <a:buSzPts val="1800"/>
              <a:buAutoNum type="arabicPeriod"/>
            </a:pPr>
            <a:r>
              <a:rPr lang="en">
                <a:solidFill>
                  <a:schemeClr val="lt2"/>
                </a:solidFill>
              </a:rPr>
              <a:t>Innermost Access Stride Reduction</a:t>
            </a:r>
            <a:endParaRPr>
              <a:solidFill>
                <a:schemeClr val="lt2"/>
              </a:solidFill>
            </a:endParaRPr>
          </a:p>
          <a:p>
            <a:pPr indent="-342900" lvl="0" marL="914400" rtl="0" algn="l">
              <a:spcBef>
                <a:spcPts val="0"/>
              </a:spcBef>
              <a:spcAft>
                <a:spcPts val="0"/>
              </a:spcAft>
              <a:buClr>
                <a:srgbClr val="00274C"/>
              </a:buClr>
              <a:buSzPts val="1800"/>
              <a:buAutoNum type="arabicPeriod"/>
            </a:pPr>
            <a:r>
              <a:rPr lang="en">
                <a:solidFill>
                  <a:srgbClr val="00274C"/>
                </a:solidFill>
              </a:rPr>
              <a:t>TLB Miss Reduction</a:t>
            </a:r>
            <a:endParaRPr>
              <a:solidFill>
                <a:srgbClr val="00274C"/>
              </a:solidFill>
            </a:endParaRPr>
          </a:p>
        </p:txBody>
      </p:sp>
      <p:pic>
        <p:nvPicPr>
          <p:cNvPr id="309" name="Google Shape;309;p39"/>
          <p:cNvPicPr preferRelativeResize="0"/>
          <p:nvPr/>
        </p:nvPicPr>
        <p:blipFill>
          <a:blip r:embed="rId3">
            <a:alphaModFix/>
          </a:blip>
          <a:stretch>
            <a:fillRect/>
          </a:stretch>
        </p:blipFill>
        <p:spPr>
          <a:xfrm>
            <a:off x="1691640" y="2304288"/>
            <a:ext cx="5760722" cy="22370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0"/>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3: Goal Fulfillment</a:t>
            </a:r>
            <a:endParaRPr/>
          </a:p>
        </p:txBody>
      </p:sp>
      <p:sp>
        <p:nvSpPr>
          <p:cNvPr id="315" name="Google Shape;315;p40"/>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Clr>
                <a:srgbClr val="00274C"/>
              </a:buClr>
              <a:buSzPts val="1800"/>
              <a:buChar char="●"/>
            </a:pPr>
            <a:r>
              <a:rPr lang="en">
                <a:solidFill>
                  <a:srgbClr val="00274C"/>
                </a:solidFill>
              </a:rPr>
              <a:t>Candidates must fulfill at least one of the two goals:</a:t>
            </a:r>
            <a:endParaRPr>
              <a:solidFill>
                <a:srgbClr val="00274C"/>
              </a:solidFill>
            </a:endParaRPr>
          </a:p>
          <a:p>
            <a:pPr indent="-342900" lvl="0" marL="914400" rtl="0" algn="l">
              <a:spcBef>
                <a:spcPts val="0"/>
              </a:spcBef>
              <a:spcAft>
                <a:spcPts val="0"/>
              </a:spcAft>
              <a:buClr>
                <a:schemeClr val="lt2"/>
              </a:buClr>
              <a:buSzPts val="1800"/>
              <a:buAutoNum type="arabicPeriod"/>
            </a:pPr>
            <a:r>
              <a:rPr lang="en">
                <a:solidFill>
                  <a:schemeClr val="lt2"/>
                </a:solidFill>
              </a:rPr>
              <a:t>Innermost Access Stride Reduction</a:t>
            </a:r>
            <a:endParaRPr>
              <a:solidFill>
                <a:schemeClr val="lt2"/>
              </a:solidFill>
            </a:endParaRPr>
          </a:p>
          <a:p>
            <a:pPr indent="-342900" lvl="0" marL="914400" rtl="0" algn="l">
              <a:spcBef>
                <a:spcPts val="0"/>
              </a:spcBef>
              <a:spcAft>
                <a:spcPts val="0"/>
              </a:spcAft>
              <a:buClr>
                <a:srgbClr val="00274C"/>
              </a:buClr>
              <a:buSzPts val="1800"/>
              <a:buAutoNum type="arabicPeriod"/>
            </a:pPr>
            <a:r>
              <a:rPr lang="en">
                <a:solidFill>
                  <a:srgbClr val="00274C"/>
                </a:solidFill>
              </a:rPr>
              <a:t>TLB Miss Reduction</a:t>
            </a:r>
            <a:endParaRPr>
              <a:solidFill>
                <a:srgbClr val="00274C"/>
              </a:solidFill>
            </a:endParaRPr>
          </a:p>
        </p:txBody>
      </p:sp>
      <p:pic>
        <p:nvPicPr>
          <p:cNvPr id="316" name="Google Shape;316;p40"/>
          <p:cNvPicPr preferRelativeResize="0"/>
          <p:nvPr/>
        </p:nvPicPr>
        <p:blipFill>
          <a:blip r:embed="rId3">
            <a:alphaModFix/>
          </a:blip>
          <a:stretch>
            <a:fillRect/>
          </a:stretch>
        </p:blipFill>
        <p:spPr>
          <a:xfrm>
            <a:off x="1691640" y="2304288"/>
            <a:ext cx="5760722" cy="2237080"/>
          </a:xfrm>
          <a:prstGeom prst="rect">
            <a:avLst/>
          </a:prstGeom>
          <a:noFill/>
          <a:ln>
            <a:noFill/>
          </a:ln>
        </p:spPr>
      </p:pic>
      <p:sp>
        <p:nvSpPr>
          <p:cNvPr id="317" name="Google Shape;317;p40"/>
          <p:cNvSpPr txBox="1"/>
          <p:nvPr/>
        </p:nvSpPr>
        <p:spPr>
          <a:xfrm>
            <a:off x="4280425" y="1802250"/>
            <a:ext cx="41145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Calibri"/>
                <a:ea typeface="Calibri"/>
                <a:cs typeface="Calibri"/>
                <a:sym typeface="Calibri"/>
              </a:rPr>
              <a:t>1 TLB entry = 50 elements</a:t>
            </a:r>
            <a:endParaRPr sz="1900">
              <a:latin typeface="Calibri"/>
              <a:ea typeface="Calibri"/>
              <a:cs typeface="Calibri"/>
              <a:sym typeface="Calibri"/>
            </a:endParaRPr>
          </a:p>
          <a:p>
            <a:pPr indent="0" lvl="0" marL="0" rtl="0" algn="l">
              <a:spcBef>
                <a:spcPts val="0"/>
              </a:spcBef>
              <a:spcAft>
                <a:spcPts val="0"/>
              </a:spcAft>
              <a:buNone/>
            </a:pPr>
            <a:r>
              <a:rPr lang="en" sz="1900">
                <a:latin typeface="Calibri"/>
                <a:ea typeface="Calibri"/>
                <a:cs typeface="Calibri"/>
                <a:sym typeface="Calibri"/>
              </a:rPr>
              <a:t>-&gt; </a:t>
            </a:r>
            <a:r>
              <a:rPr lang="en" sz="1900">
                <a:solidFill>
                  <a:schemeClr val="accent6"/>
                </a:solidFill>
                <a:latin typeface="Calibri"/>
                <a:ea typeface="Calibri"/>
                <a:cs typeface="Calibri"/>
                <a:sym typeface="Calibri"/>
              </a:rPr>
              <a:t>Reduce from 100 entries to 2 entries</a:t>
            </a:r>
            <a:endParaRPr sz="1900">
              <a:solidFill>
                <a:schemeClr val="accent6"/>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1"/>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Phase 4: </a:t>
            </a:r>
            <a:r>
              <a:rPr lang="en"/>
              <a:t>Greedy Selection</a:t>
            </a:r>
            <a:endParaRPr/>
          </a:p>
        </p:txBody>
      </p:sp>
      <p:sp>
        <p:nvSpPr>
          <p:cNvPr id="323" name="Google Shape;323;p41"/>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Select the subset of candidates to be applied</a:t>
            </a:r>
            <a:endParaRPr/>
          </a:p>
          <a:p>
            <a:pPr indent="0" lvl="0" marL="457200" rtl="0" algn="l">
              <a:spcBef>
                <a:spcPts val="800"/>
              </a:spcBef>
              <a:spcAft>
                <a:spcPts val="0"/>
              </a:spcAft>
              <a:buNone/>
            </a:pPr>
            <a:r>
              <a:t/>
            </a:r>
            <a:endParaRPr/>
          </a:p>
          <a:p>
            <a:pPr indent="-342900" lvl="0" marL="457200" rtl="0" algn="l">
              <a:spcBef>
                <a:spcPts val="800"/>
              </a:spcBef>
              <a:spcAft>
                <a:spcPts val="0"/>
              </a:spcAft>
              <a:buSzPts val="1800"/>
              <a:buAutoNum type="arabicPeriod"/>
            </a:pPr>
            <a:r>
              <a:rPr lang="en"/>
              <a:t>Sort</a:t>
            </a:r>
            <a:endParaRPr/>
          </a:p>
          <a:p>
            <a:pPr indent="-342900" lvl="0" marL="914400" rtl="0" algn="l">
              <a:spcBef>
                <a:spcPts val="0"/>
              </a:spcBef>
              <a:spcAft>
                <a:spcPts val="0"/>
              </a:spcAft>
              <a:buSzPts val="1800"/>
              <a:buChar char="●"/>
            </a:pPr>
            <a:r>
              <a:rPr lang="en"/>
              <a:t>Priority = reduction of TLB entries / packing overhead</a:t>
            </a:r>
            <a:endParaRPr/>
          </a:p>
          <a:p>
            <a:pPr indent="-342900" lvl="0" marL="457200" rtl="0" algn="l">
              <a:spcBef>
                <a:spcPts val="0"/>
              </a:spcBef>
              <a:spcAft>
                <a:spcPts val="0"/>
              </a:spcAft>
              <a:buSzPts val="1800"/>
              <a:buAutoNum type="arabicPeriod"/>
            </a:pPr>
            <a:r>
              <a:rPr lang="en"/>
              <a:t>Sel</a:t>
            </a:r>
            <a:r>
              <a:rPr lang="en"/>
              <a:t>ect</a:t>
            </a:r>
            <a:endParaRPr/>
          </a:p>
          <a:p>
            <a:pPr indent="-342900" lvl="0" marL="914400" rtl="0" algn="l">
              <a:spcBef>
                <a:spcPts val="0"/>
              </a:spcBef>
              <a:spcAft>
                <a:spcPts val="0"/>
              </a:spcAft>
              <a:buSzPts val="1800"/>
              <a:buChar char="●"/>
            </a:pPr>
            <a:r>
              <a:rPr lang="en"/>
              <a:t>Greedily select candidates if</a:t>
            </a:r>
            <a:endParaRPr/>
          </a:p>
          <a:p>
            <a:pPr indent="-342900" lvl="0" marL="1371600" rtl="0" algn="l">
              <a:spcBef>
                <a:spcPts val="0"/>
              </a:spcBef>
              <a:spcAft>
                <a:spcPts val="0"/>
              </a:spcAft>
              <a:buSzPts val="1800"/>
              <a:buAutoNum type="arabicPeriod"/>
            </a:pPr>
            <a:r>
              <a:rPr lang="en"/>
              <a:t>It is not redundant to the </a:t>
            </a:r>
            <a:r>
              <a:rPr lang="en"/>
              <a:t>committed</a:t>
            </a:r>
            <a:r>
              <a:rPr lang="en"/>
              <a:t> candidates</a:t>
            </a:r>
            <a:endParaRPr/>
          </a:p>
          <a:p>
            <a:pPr indent="-342900" lvl="0" marL="1371600" rtl="0" algn="l">
              <a:spcBef>
                <a:spcPts val="0"/>
              </a:spcBef>
              <a:spcAft>
                <a:spcPts val="0"/>
              </a:spcAft>
              <a:buSzPts val="1800"/>
              <a:buAutoNum type="arabicPeriod"/>
            </a:pPr>
            <a:r>
              <a:rPr lang="en"/>
              <a:t>It still fulfills at least one goal in Phase 3 after applying the </a:t>
            </a:r>
            <a:r>
              <a:rPr lang="en"/>
              <a:t>committed</a:t>
            </a:r>
            <a:r>
              <a:rPr lang="en"/>
              <a:t> candidates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2"/>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Evaluation</a:t>
            </a:r>
            <a:endParaRPr/>
          </a:p>
        </p:txBody>
      </p:sp>
      <p:sp>
        <p:nvSpPr>
          <p:cNvPr id="329" name="Google Shape;329;p42"/>
          <p:cNvSpPr txBox="1"/>
          <p:nvPr>
            <p:ph idx="1" type="subTitle"/>
          </p:nvPr>
        </p:nvSpPr>
        <p:spPr>
          <a:xfrm>
            <a:off x="680000" y="1306325"/>
            <a:ext cx="3562500" cy="2669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Benchmarks Overview:</a:t>
            </a:r>
            <a:endParaRPr/>
          </a:p>
          <a:p>
            <a:pPr indent="-336550" lvl="0" marL="457200" rtl="0" algn="l">
              <a:spcBef>
                <a:spcPts val="800"/>
              </a:spcBef>
              <a:spcAft>
                <a:spcPts val="0"/>
              </a:spcAft>
              <a:buSzPts val="1700"/>
              <a:buChar char="●"/>
            </a:pPr>
            <a:r>
              <a:rPr lang="en" sz="1700"/>
              <a:t>Has </a:t>
            </a:r>
            <a:r>
              <a:rPr b="1" lang="en" sz="1700"/>
              <a:t>numerical computations</a:t>
            </a:r>
            <a:r>
              <a:rPr lang="en" sz="1700"/>
              <a:t> including linear algebra, data mining algorithms</a:t>
            </a:r>
            <a:endParaRPr sz="1700"/>
          </a:p>
          <a:p>
            <a:pPr indent="0" lvl="0" marL="457200" rtl="0" algn="l">
              <a:spcBef>
                <a:spcPts val="800"/>
              </a:spcBef>
              <a:spcAft>
                <a:spcPts val="0"/>
              </a:spcAft>
              <a:buNone/>
            </a:pPr>
            <a:r>
              <a:t/>
            </a:r>
            <a:endParaRPr sz="1700"/>
          </a:p>
          <a:p>
            <a:pPr indent="-336550" lvl="0" marL="457200" rtl="0" algn="l">
              <a:spcBef>
                <a:spcPts val="800"/>
              </a:spcBef>
              <a:spcAft>
                <a:spcPts val="0"/>
              </a:spcAft>
              <a:buSzPts val="1700"/>
              <a:buChar char="●"/>
            </a:pPr>
            <a:r>
              <a:rPr lang="en" sz="1700"/>
              <a:t>Many contains </a:t>
            </a:r>
            <a:r>
              <a:rPr b="1" lang="en" sz="1700"/>
              <a:t>deep loop nests</a:t>
            </a:r>
            <a:endParaRPr b="1" sz="1700"/>
          </a:p>
          <a:p>
            <a:pPr indent="0" lvl="0" marL="0" rtl="0" algn="l">
              <a:spcBef>
                <a:spcPts val="800"/>
              </a:spcBef>
              <a:spcAft>
                <a:spcPts val="0"/>
              </a:spcAft>
              <a:buNone/>
            </a:pPr>
            <a:r>
              <a:t/>
            </a:r>
            <a:endParaRPr/>
          </a:p>
          <a:p>
            <a:pPr indent="0" lvl="0" marL="0" rtl="0" algn="l">
              <a:spcBef>
                <a:spcPts val="800"/>
              </a:spcBef>
              <a:spcAft>
                <a:spcPts val="0"/>
              </a:spcAft>
              <a:buNone/>
            </a:pPr>
            <a:r>
              <a:rPr lang="en"/>
              <a:t>5 Evaluation Questions to be answered.</a:t>
            </a:r>
            <a:endParaRPr/>
          </a:p>
        </p:txBody>
      </p:sp>
      <p:pic>
        <p:nvPicPr>
          <p:cNvPr id="330" name="Google Shape;330;p42"/>
          <p:cNvPicPr preferRelativeResize="0"/>
          <p:nvPr/>
        </p:nvPicPr>
        <p:blipFill>
          <a:blip r:embed="rId3">
            <a:alphaModFix/>
          </a:blip>
          <a:stretch>
            <a:fillRect/>
          </a:stretch>
        </p:blipFill>
        <p:spPr>
          <a:xfrm>
            <a:off x="4275730" y="1306300"/>
            <a:ext cx="4643600" cy="26697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3"/>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2200"/>
              <a:t>EvalQ1: Can GPAT </a:t>
            </a:r>
            <a:r>
              <a:rPr lang="en" sz="2200"/>
              <a:t>select an effective combination</a:t>
            </a:r>
            <a:r>
              <a:rPr lang="en" sz="2200"/>
              <a:t> of packing candidates?</a:t>
            </a:r>
            <a:endParaRPr sz="2200"/>
          </a:p>
        </p:txBody>
      </p:sp>
      <p:sp>
        <p:nvSpPr>
          <p:cNvPr id="336" name="Google Shape;336;p43"/>
          <p:cNvSpPr txBox="1"/>
          <p:nvPr>
            <p:ph idx="1" type="subTitle"/>
          </p:nvPr>
        </p:nvSpPr>
        <p:spPr>
          <a:xfrm>
            <a:off x="680000" y="1306325"/>
            <a:ext cx="4127100" cy="3186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a:t>Polymer</a:t>
            </a:r>
            <a:r>
              <a:rPr lang="en"/>
              <a:t>: a polyhedral optimizer</a:t>
            </a:r>
            <a:endParaRPr/>
          </a:p>
          <a:p>
            <a:pPr indent="-342900" lvl="0" marL="457200" rtl="0" algn="l">
              <a:spcBef>
                <a:spcPts val="800"/>
              </a:spcBef>
              <a:spcAft>
                <a:spcPts val="0"/>
              </a:spcAft>
              <a:buSzPts val="1800"/>
              <a:buChar char="-"/>
            </a:pPr>
            <a:r>
              <a:rPr lang="en"/>
              <a:t>GPAT takes Polymer-optimized IR as input</a:t>
            </a:r>
            <a:endParaRPr/>
          </a:p>
          <a:p>
            <a:pPr indent="0" lvl="0" marL="0" rtl="0" algn="l">
              <a:spcBef>
                <a:spcPts val="800"/>
              </a:spcBef>
              <a:spcAft>
                <a:spcPts val="0"/>
              </a:spcAft>
              <a:buNone/>
            </a:pPr>
            <a:r>
              <a:rPr b="1" lang="en"/>
              <a:t>Individual Packings</a:t>
            </a:r>
            <a:r>
              <a:rPr lang="en"/>
              <a:t>: packing candidates identified by GPAT’s phase 1, applied </a:t>
            </a:r>
            <a:r>
              <a:rPr b="1" lang="en"/>
              <a:t>individually</a:t>
            </a:r>
            <a:endParaRPr b="1"/>
          </a:p>
          <a:p>
            <a:pPr indent="0" lvl="0" marL="0" rtl="0" algn="l">
              <a:spcBef>
                <a:spcPts val="800"/>
              </a:spcBef>
              <a:spcAft>
                <a:spcPts val="0"/>
              </a:spcAft>
              <a:buNone/>
            </a:pPr>
            <a:r>
              <a:rPr b="1" lang="en"/>
              <a:t>GPAT</a:t>
            </a:r>
            <a:r>
              <a:rPr lang="en"/>
              <a:t>: select a </a:t>
            </a:r>
            <a:r>
              <a:rPr b="1" lang="en"/>
              <a:t>combination</a:t>
            </a:r>
            <a:r>
              <a:rPr lang="en"/>
              <a:t> of packing candidates to perform optimization.</a:t>
            </a:r>
            <a:endParaRPr/>
          </a:p>
          <a:p>
            <a:pPr indent="0" lvl="0" marL="0" rtl="0" algn="l">
              <a:spcBef>
                <a:spcPts val="800"/>
              </a:spcBef>
              <a:spcAft>
                <a:spcPts val="0"/>
              </a:spcAft>
              <a:buNone/>
            </a:pPr>
            <a:r>
              <a:rPr b="1" lang="en"/>
              <a:t>Conclusion:</a:t>
            </a:r>
            <a:r>
              <a:rPr lang="en"/>
              <a:t> indicates an </a:t>
            </a:r>
            <a:r>
              <a:rPr b="1" lang="en"/>
              <a:t>affirmative answer</a:t>
            </a:r>
            <a:r>
              <a:rPr lang="en"/>
              <a:t> to EvalQ1.</a:t>
            </a:r>
            <a:endParaRPr/>
          </a:p>
        </p:txBody>
      </p:sp>
      <p:pic>
        <p:nvPicPr>
          <p:cNvPr id="337" name="Google Shape;337;p43"/>
          <p:cNvPicPr preferRelativeResize="0"/>
          <p:nvPr/>
        </p:nvPicPr>
        <p:blipFill>
          <a:blip r:embed="rId3">
            <a:alphaModFix/>
          </a:blip>
          <a:stretch>
            <a:fillRect/>
          </a:stretch>
        </p:blipFill>
        <p:spPr>
          <a:xfrm>
            <a:off x="4717575" y="1062048"/>
            <a:ext cx="3731207" cy="3431176"/>
          </a:xfrm>
          <a:prstGeom prst="rect">
            <a:avLst/>
          </a:prstGeom>
          <a:noFill/>
          <a:ln>
            <a:noFill/>
          </a:ln>
        </p:spPr>
      </p:pic>
      <p:pic>
        <p:nvPicPr>
          <p:cNvPr id="338" name="Google Shape;338;p43"/>
          <p:cNvPicPr preferRelativeResize="0"/>
          <p:nvPr/>
        </p:nvPicPr>
        <p:blipFill>
          <a:blip r:embed="rId4">
            <a:alphaModFix/>
          </a:blip>
          <a:stretch>
            <a:fillRect/>
          </a:stretch>
        </p:blipFill>
        <p:spPr>
          <a:xfrm>
            <a:off x="4982425" y="4047825"/>
            <a:ext cx="1816200" cy="169200"/>
          </a:xfrm>
          <a:prstGeom prst="rect">
            <a:avLst/>
          </a:prstGeom>
          <a:noFill/>
          <a:ln>
            <a:noFill/>
          </a:ln>
        </p:spPr>
      </p:pic>
      <p:pic>
        <p:nvPicPr>
          <p:cNvPr id="339" name="Google Shape;339;p43"/>
          <p:cNvPicPr preferRelativeResize="0"/>
          <p:nvPr/>
        </p:nvPicPr>
        <p:blipFill>
          <a:blip r:embed="rId5">
            <a:alphaModFix/>
          </a:blip>
          <a:stretch>
            <a:fillRect/>
          </a:stretch>
        </p:blipFill>
        <p:spPr>
          <a:xfrm>
            <a:off x="6973950" y="4047825"/>
            <a:ext cx="1376668" cy="16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Motivation</a:t>
            </a:r>
            <a:endParaRPr/>
          </a:p>
        </p:txBody>
      </p:sp>
      <p:sp>
        <p:nvSpPr>
          <p:cNvPr id="105" name="Google Shape;105;p17"/>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23850" lvl="0" marL="457200" rtl="0" algn="l">
              <a:lnSpc>
                <a:spcPct val="115000"/>
              </a:lnSpc>
              <a:spcBef>
                <a:spcPts val="0"/>
              </a:spcBef>
              <a:spcAft>
                <a:spcPts val="0"/>
              </a:spcAft>
              <a:buSzPts val="1500"/>
              <a:buFont typeface="Arial"/>
              <a:buChar char="●"/>
            </a:pPr>
            <a:r>
              <a:rPr lang="en" sz="1500">
                <a:latin typeface="Arial"/>
                <a:ea typeface="Arial"/>
                <a:cs typeface="Arial"/>
                <a:sym typeface="Arial"/>
              </a:rPr>
              <a:t>Cons of packing:</a:t>
            </a:r>
            <a:endParaRPr sz="1500">
              <a:latin typeface="Arial"/>
              <a:ea typeface="Arial"/>
              <a:cs typeface="Arial"/>
              <a:sym typeface="Arial"/>
            </a:endParaRPr>
          </a:p>
          <a:p>
            <a:pPr indent="0" lvl="0" marL="457200" rtl="0" algn="l">
              <a:lnSpc>
                <a:spcPct val="115000"/>
              </a:lnSpc>
              <a:spcBef>
                <a:spcPts val="0"/>
              </a:spcBef>
              <a:spcAft>
                <a:spcPts val="0"/>
              </a:spcAft>
              <a:buNone/>
            </a:pPr>
            <a:r>
              <a:rPr lang="en" sz="1300">
                <a:latin typeface="Arial"/>
                <a:ea typeface="Arial"/>
                <a:cs typeface="Arial"/>
                <a:sym typeface="Arial"/>
              </a:rPr>
              <a:t>If the computation modifies the packed subtensor, then it needs to be unpacked — copied back to the original tensor. Unpacking creates an additional copying overhead. The copy operation overhead can outweigh the benefits of packing.</a:t>
            </a:r>
            <a:endParaRPr sz="1300">
              <a:latin typeface="Arial"/>
              <a:ea typeface="Arial"/>
              <a:cs typeface="Arial"/>
              <a:sym typeface="Arial"/>
            </a:endParaRPr>
          </a:p>
          <a:p>
            <a:pPr indent="0" lvl="0" marL="457200" rtl="0" algn="l">
              <a:lnSpc>
                <a:spcPct val="115000"/>
              </a:lnSpc>
              <a:spcBef>
                <a:spcPts val="0"/>
              </a:spcBef>
              <a:spcAft>
                <a:spcPts val="0"/>
              </a:spcAft>
              <a:buNone/>
            </a:pPr>
            <a:r>
              <a:t/>
            </a:r>
            <a:endParaRPr sz="1300">
              <a:latin typeface="Arial"/>
              <a:ea typeface="Arial"/>
              <a:cs typeface="Arial"/>
              <a:sym typeface="Arial"/>
            </a:endParaRPr>
          </a:p>
          <a:p>
            <a:pPr indent="0" lvl="0" marL="457200" rtl="0" algn="l">
              <a:lnSpc>
                <a:spcPct val="115000"/>
              </a:lnSpc>
              <a:spcBef>
                <a:spcPts val="0"/>
              </a:spcBef>
              <a:spcAft>
                <a:spcPts val="0"/>
              </a:spcAft>
              <a:buNone/>
            </a:pPr>
            <a:r>
              <a:t/>
            </a:r>
            <a:endParaRPr sz="1300">
              <a:latin typeface="Arial"/>
              <a:ea typeface="Arial"/>
              <a:cs typeface="Arial"/>
              <a:sym typeface="Arial"/>
            </a:endParaRPr>
          </a:p>
          <a:p>
            <a:pPr indent="-323850" lvl="0" marL="457200" rtl="0" algn="l">
              <a:lnSpc>
                <a:spcPct val="115000"/>
              </a:lnSpc>
              <a:spcBef>
                <a:spcPts val="0"/>
              </a:spcBef>
              <a:spcAft>
                <a:spcPts val="0"/>
              </a:spcAft>
              <a:buSzPts val="1500"/>
              <a:buFont typeface="Arial"/>
              <a:buChar char="●"/>
            </a:pPr>
            <a:r>
              <a:rPr lang="en" sz="1500">
                <a:latin typeface="Arial"/>
                <a:ea typeface="Arial"/>
                <a:cs typeface="Arial"/>
                <a:sym typeface="Arial"/>
              </a:rPr>
              <a:t>Packing should only be applied </a:t>
            </a:r>
            <a:r>
              <a:rPr b="1" lang="en" sz="1500">
                <a:latin typeface="Arial"/>
                <a:ea typeface="Arial"/>
                <a:cs typeface="Arial"/>
                <a:sym typeface="Arial"/>
              </a:rPr>
              <a:t>when its performance gains are greater than such overhead</a:t>
            </a:r>
            <a:r>
              <a:rPr lang="en" sz="1500">
                <a:latin typeface="Arial"/>
                <a:ea typeface="Arial"/>
                <a:cs typeface="Arial"/>
                <a:sym typeface="Arial"/>
              </a:rPr>
              <a:t>.</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4"/>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2200"/>
              <a:t>EvalQ2: Is GPAT robust to prior loop transformation strategies?</a:t>
            </a:r>
            <a:endParaRPr sz="2200"/>
          </a:p>
        </p:txBody>
      </p:sp>
      <p:sp>
        <p:nvSpPr>
          <p:cNvPr id="345" name="Google Shape;345;p44"/>
          <p:cNvSpPr txBox="1"/>
          <p:nvPr>
            <p:ph idx="1" type="subTitle"/>
          </p:nvPr>
        </p:nvSpPr>
        <p:spPr>
          <a:xfrm>
            <a:off x="638150" y="3130550"/>
            <a:ext cx="7700700" cy="1467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The </a:t>
            </a:r>
            <a:r>
              <a:rPr lang="en"/>
              <a:t>BLIS</a:t>
            </a:r>
            <a:r>
              <a:rPr lang="en"/>
              <a:t> framework will change the </a:t>
            </a:r>
            <a:r>
              <a:rPr b="1" lang="en"/>
              <a:t>loop nesting order</a:t>
            </a:r>
            <a:r>
              <a:rPr lang="en"/>
              <a:t>, which means a loop transformation.</a:t>
            </a:r>
            <a:endParaRPr/>
          </a:p>
          <a:p>
            <a:pPr indent="0" lvl="0" marL="0" rtl="0" algn="l">
              <a:spcBef>
                <a:spcPts val="800"/>
              </a:spcBef>
              <a:spcAft>
                <a:spcPts val="0"/>
              </a:spcAft>
              <a:buNone/>
            </a:pPr>
            <a:r>
              <a:rPr lang="en"/>
              <a:t>Fig 1.(b) only uses polymer. Fig 1.(c) uses polymer + BLIS loop ordering, offers better packing opportunities.</a:t>
            </a:r>
            <a:endParaRPr/>
          </a:p>
          <a:p>
            <a:pPr indent="0" lvl="0" marL="0" rtl="0" algn="l">
              <a:spcBef>
                <a:spcPts val="800"/>
              </a:spcBef>
              <a:spcAft>
                <a:spcPts val="0"/>
              </a:spcAft>
              <a:buNone/>
            </a:pPr>
            <a:r>
              <a:rPr b="1" lang="en"/>
              <a:t>Conclusion:</a:t>
            </a:r>
            <a:r>
              <a:rPr lang="en"/>
              <a:t> An </a:t>
            </a:r>
            <a:r>
              <a:rPr b="1" lang="en"/>
              <a:t>affirmative answer</a:t>
            </a:r>
            <a:r>
              <a:rPr lang="en"/>
              <a:t> to EvalQ2.</a:t>
            </a:r>
            <a:endParaRPr/>
          </a:p>
        </p:txBody>
      </p:sp>
      <p:pic>
        <p:nvPicPr>
          <p:cNvPr id="346" name="Google Shape;346;p44"/>
          <p:cNvPicPr preferRelativeResize="0"/>
          <p:nvPr/>
        </p:nvPicPr>
        <p:blipFill>
          <a:blip r:embed="rId3">
            <a:alphaModFix/>
          </a:blip>
          <a:stretch>
            <a:fillRect/>
          </a:stretch>
        </p:blipFill>
        <p:spPr>
          <a:xfrm>
            <a:off x="2048075" y="914324"/>
            <a:ext cx="4524775" cy="2169175"/>
          </a:xfrm>
          <a:prstGeom prst="rect">
            <a:avLst/>
          </a:prstGeom>
          <a:noFill/>
          <a:ln>
            <a:noFill/>
          </a:ln>
        </p:spPr>
      </p:pic>
      <p:pic>
        <p:nvPicPr>
          <p:cNvPr id="347" name="Google Shape;347;p44"/>
          <p:cNvPicPr preferRelativeResize="0"/>
          <p:nvPr/>
        </p:nvPicPr>
        <p:blipFill>
          <a:blip r:embed="rId4">
            <a:alphaModFix/>
          </a:blip>
          <a:stretch>
            <a:fillRect/>
          </a:stretch>
        </p:blipFill>
        <p:spPr>
          <a:xfrm>
            <a:off x="2224725" y="860600"/>
            <a:ext cx="429275" cy="169550"/>
          </a:xfrm>
          <a:prstGeom prst="rect">
            <a:avLst/>
          </a:prstGeom>
          <a:noFill/>
          <a:ln>
            <a:noFill/>
          </a:ln>
        </p:spPr>
      </p:pic>
      <p:pic>
        <p:nvPicPr>
          <p:cNvPr id="348" name="Google Shape;348;p44"/>
          <p:cNvPicPr preferRelativeResize="0"/>
          <p:nvPr/>
        </p:nvPicPr>
        <p:blipFill>
          <a:blip r:embed="rId5">
            <a:alphaModFix/>
          </a:blip>
          <a:stretch>
            <a:fillRect/>
          </a:stretch>
        </p:blipFill>
        <p:spPr>
          <a:xfrm>
            <a:off x="2654000" y="860600"/>
            <a:ext cx="1463213" cy="169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5"/>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2200"/>
              <a:t>EvalQ3: Can GPAT reduce TLB pressure and increase opportunities for vectorization?</a:t>
            </a:r>
            <a:endParaRPr sz="2200"/>
          </a:p>
        </p:txBody>
      </p:sp>
      <p:sp>
        <p:nvSpPr>
          <p:cNvPr id="354" name="Google Shape;354;p45"/>
          <p:cNvSpPr txBox="1"/>
          <p:nvPr>
            <p:ph idx="1" type="subTitle"/>
          </p:nvPr>
        </p:nvSpPr>
        <p:spPr>
          <a:xfrm>
            <a:off x="680000" y="1306325"/>
            <a:ext cx="5261100" cy="3186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Most times, applying GPAT will get the </a:t>
            </a:r>
            <a:r>
              <a:rPr b="1" lang="en"/>
              <a:t>least misses</a:t>
            </a:r>
            <a:r>
              <a:rPr lang="en"/>
              <a:t> and the </a:t>
            </a:r>
            <a:r>
              <a:rPr b="1" lang="en"/>
              <a:t>least instructions</a:t>
            </a:r>
            <a:endParaRPr b="1"/>
          </a:p>
          <a:p>
            <a:pPr indent="0" lvl="0" marL="0" rtl="0" algn="l">
              <a:spcBef>
                <a:spcPts val="800"/>
              </a:spcBef>
              <a:spcAft>
                <a:spcPts val="0"/>
              </a:spcAft>
              <a:buNone/>
            </a:pPr>
            <a:r>
              <a:rPr b="1" lang="en" sz="1600"/>
              <a:t>Analysis:</a:t>
            </a:r>
            <a:endParaRPr b="1" sz="1600"/>
          </a:p>
          <a:p>
            <a:pPr indent="-330200" lvl="0" marL="457200" marR="0" rtl="0" algn="l">
              <a:lnSpc>
                <a:spcPct val="90000"/>
              </a:lnSpc>
              <a:spcBef>
                <a:spcPts val="800"/>
              </a:spcBef>
              <a:spcAft>
                <a:spcPts val="0"/>
              </a:spcAft>
              <a:buSzPts val="1600"/>
              <a:buChar char="-"/>
            </a:pPr>
            <a:r>
              <a:rPr lang="en" sz="1600"/>
              <a:t>GPAT selected packing candidates which substantially reduced TLB misses</a:t>
            </a:r>
            <a:endParaRPr sz="1600"/>
          </a:p>
          <a:p>
            <a:pPr indent="-330200" lvl="0" marL="457200" marR="0" rtl="0" algn="l">
              <a:lnSpc>
                <a:spcPct val="90000"/>
              </a:lnSpc>
              <a:spcBef>
                <a:spcPts val="0"/>
              </a:spcBef>
              <a:spcAft>
                <a:spcPts val="0"/>
              </a:spcAft>
              <a:buSzPts val="1600"/>
              <a:buChar char="-"/>
            </a:pPr>
            <a:r>
              <a:rPr lang="en" sz="1600"/>
              <a:t>GPAT effectively transforms non-contiguous accesses into contiguous ones, leads to a decrease in total instruction count due to </a:t>
            </a:r>
            <a:r>
              <a:rPr b="1" lang="en" sz="1600"/>
              <a:t>better utilization of CPU vector instructions</a:t>
            </a:r>
            <a:endParaRPr b="1" sz="1600"/>
          </a:p>
          <a:p>
            <a:pPr indent="0" lvl="0" marL="0" rtl="0" algn="l">
              <a:spcBef>
                <a:spcPts val="800"/>
              </a:spcBef>
              <a:spcAft>
                <a:spcPts val="0"/>
              </a:spcAft>
              <a:buNone/>
            </a:pPr>
            <a:r>
              <a:rPr b="1" lang="en"/>
              <a:t>Conclusion:</a:t>
            </a:r>
            <a:r>
              <a:rPr lang="en"/>
              <a:t> an </a:t>
            </a:r>
            <a:r>
              <a:rPr b="1" lang="en"/>
              <a:t>affirmative answer</a:t>
            </a:r>
            <a:r>
              <a:rPr lang="en"/>
              <a:t> to EvalQ3.</a:t>
            </a:r>
            <a:endParaRPr/>
          </a:p>
        </p:txBody>
      </p:sp>
      <p:pic>
        <p:nvPicPr>
          <p:cNvPr id="355" name="Google Shape;355;p45"/>
          <p:cNvPicPr preferRelativeResize="0"/>
          <p:nvPr/>
        </p:nvPicPr>
        <p:blipFill>
          <a:blip r:embed="rId3">
            <a:alphaModFix/>
          </a:blip>
          <a:stretch>
            <a:fillRect/>
          </a:stretch>
        </p:blipFill>
        <p:spPr>
          <a:xfrm>
            <a:off x="5941175" y="523475"/>
            <a:ext cx="2414850" cy="41441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6"/>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2200"/>
              <a:t>EvalQ4: How does the performance of GPAT compare to previous loop optimization approaches</a:t>
            </a:r>
            <a:endParaRPr sz="2200"/>
          </a:p>
        </p:txBody>
      </p:sp>
      <p:sp>
        <p:nvSpPr>
          <p:cNvPr id="361" name="Google Shape;361;p46"/>
          <p:cNvSpPr txBox="1"/>
          <p:nvPr>
            <p:ph idx="1" type="subTitle"/>
          </p:nvPr>
        </p:nvSpPr>
        <p:spPr>
          <a:xfrm>
            <a:off x="666750" y="3309575"/>
            <a:ext cx="7615500" cy="13611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1300"/>
              <a:t>Baseline:</a:t>
            </a:r>
            <a:r>
              <a:rPr lang="en" sz="1300"/>
              <a:t> Clang -O3   </a:t>
            </a:r>
            <a:endParaRPr sz="1300"/>
          </a:p>
          <a:p>
            <a:pPr indent="0" lvl="0" marL="0" rtl="0" algn="l">
              <a:spcBef>
                <a:spcPts val="800"/>
              </a:spcBef>
              <a:spcAft>
                <a:spcPts val="0"/>
              </a:spcAft>
              <a:buNone/>
            </a:pPr>
            <a:r>
              <a:rPr lang="en" sz="1300"/>
              <a:t>Previous loop optimization approach: </a:t>
            </a:r>
            <a:r>
              <a:rPr b="1" lang="en" sz="1300"/>
              <a:t>Polly</a:t>
            </a:r>
            <a:r>
              <a:rPr lang="en" sz="1300"/>
              <a:t> (</a:t>
            </a:r>
            <a:r>
              <a:rPr b="1" lang="en" sz="1300"/>
              <a:t>optimized well for gemm</a:t>
            </a:r>
            <a:r>
              <a:rPr lang="en" sz="1300"/>
              <a:t> benchmarks), </a:t>
            </a:r>
            <a:r>
              <a:rPr b="1" lang="en" sz="1300"/>
              <a:t>Polymer</a:t>
            </a:r>
            <a:endParaRPr b="1" sz="1300"/>
          </a:p>
          <a:p>
            <a:pPr indent="-311150" lvl="0" marL="457200" rtl="0" algn="l">
              <a:spcBef>
                <a:spcPts val="800"/>
              </a:spcBef>
              <a:spcAft>
                <a:spcPts val="0"/>
              </a:spcAft>
              <a:buSzPts val="1300"/>
              <a:buChar char="-"/>
            </a:pPr>
            <a:r>
              <a:rPr lang="en" sz="1300"/>
              <a:t>3mm benchmark has computation from gemm and 2mm.</a:t>
            </a:r>
            <a:endParaRPr sz="1300"/>
          </a:p>
          <a:p>
            <a:pPr indent="0" lvl="0" marL="0" rtl="0" algn="l">
              <a:spcBef>
                <a:spcPts val="800"/>
              </a:spcBef>
              <a:spcAft>
                <a:spcPts val="0"/>
              </a:spcAft>
              <a:buNone/>
            </a:pPr>
            <a:r>
              <a:rPr b="1" lang="en" sz="1700"/>
              <a:t>Conclusion:</a:t>
            </a:r>
            <a:r>
              <a:rPr lang="en" sz="1700"/>
              <a:t> EvalQ4 is </a:t>
            </a:r>
            <a:r>
              <a:rPr b="1" lang="en" sz="1700"/>
              <a:t>answered</a:t>
            </a:r>
            <a:r>
              <a:rPr lang="en" sz="1700"/>
              <a:t>, for the obvious performance gain in fig 4.(b), 4.(c).</a:t>
            </a:r>
            <a:endParaRPr sz="1700"/>
          </a:p>
        </p:txBody>
      </p:sp>
      <p:pic>
        <p:nvPicPr>
          <p:cNvPr id="362" name="Google Shape;362;p46"/>
          <p:cNvPicPr preferRelativeResize="0"/>
          <p:nvPr/>
        </p:nvPicPr>
        <p:blipFill>
          <a:blip r:embed="rId3">
            <a:alphaModFix/>
          </a:blip>
          <a:stretch>
            <a:fillRect/>
          </a:stretch>
        </p:blipFill>
        <p:spPr>
          <a:xfrm>
            <a:off x="1099500" y="914331"/>
            <a:ext cx="6945001" cy="239524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7"/>
          <p:cNvSpPr txBox="1"/>
          <p:nvPr>
            <p:ph type="ctrTitle"/>
          </p:nvPr>
        </p:nvSpPr>
        <p:spPr>
          <a:xfrm>
            <a:off x="1143000" y="548556"/>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2200"/>
              <a:t>EvalQ5: Is GPAT general? For instance, can it discover packing opportunities in computations other than GEMM?</a:t>
            </a:r>
            <a:endParaRPr sz="2200"/>
          </a:p>
        </p:txBody>
      </p:sp>
      <p:sp>
        <p:nvSpPr>
          <p:cNvPr id="368" name="Google Shape;368;p47"/>
          <p:cNvSpPr txBox="1"/>
          <p:nvPr>
            <p:ph idx="1" type="subTitle"/>
          </p:nvPr>
        </p:nvSpPr>
        <p:spPr>
          <a:xfrm>
            <a:off x="666750" y="1196550"/>
            <a:ext cx="3430500" cy="3474000"/>
          </a:xfrm>
          <a:prstGeom prst="rect">
            <a:avLst/>
          </a:prstGeom>
        </p:spPr>
        <p:txBody>
          <a:bodyPr anchorCtr="0" anchor="t" bIns="34275" lIns="68575" spcFirstLastPara="1" rIns="68575" wrap="square" tIns="34275">
            <a:noAutofit/>
          </a:bodyPr>
          <a:lstStyle/>
          <a:p>
            <a:pPr indent="0" lvl="0" marL="0" marR="0" rtl="0" algn="l">
              <a:lnSpc>
                <a:spcPct val="90000"/>
              </a:lnSpc>
              <a:spcBef>
                <a:spcPts val="800"/>
              </a:spcBef>
              <a:spcAft>
                <a:spcPts val="0"/>
              </a:spcAft>
              <a:buNone/>
            </a:pPr>
            <a:r>
              <a:rPr lang="en"/>
              <a:t>Baseline: Clang -O3   </a:t>
            </a:r>
            <a:endParaRPr/>
          </a:p>
          <a:p>
            <a:pPr indent="0" lvl="0" marL="0" marR="0" rtl="0" algn="l">
              <a:lnSpc>
                <a:spcPct val="90000"/>
              </a:lnSpc>
              <a:spcBef>
                <a:spcPts val="800"/>
              </a:spcBef>
              <a:spcAft>
                <a:spcPts val="0"/>
              </a:spcAft>
              <a:buNone/>
            </a:pPr>
            <a:r>
              <a:rPr b="1" lang="en"/>
              <a:t>Affine</a:t>
            </a:r>
            <a:r>
              <a:rPr lang="en"/>
              <a:t>: the MLIR Affine dialect tiling pass</a:t>
            </a:r>
            <a:endParaRPr/>
          </a:p>
          <a:p>
            <a:pPr indent="-342900" lvl="0" marL="457200" marR="0" rtl="0" algn="l">
              <a:lnSpc>
                <a:spcPct val="90000"/>
              </a:lnSpc>
              <a:spcBef>
                <a:spcPts val="800"/>
              </a:spcBef>
              <a:spcAft>
                <a:spcPts val="0"/>
              </a:spcAft>
              <a:buSzPts val="1800"/>
              <a:buChar char="-"/>
            </a:pPr>
            <a:r>
              <a:rPr lang="en"/>
              <a:t>X: the tiling didn’t affect the performance</a:t>
            </a:r>
            <a:endParaRPr/>
          </a:p>
          <a:p>
            <a:pPr indent="-342900" lvl="0" marL="457200" marR="0" rtl="0" algn="l">
              <a:lnSpc>
                <a:spcPct val="90000"/>
              </a:lnSpc>
              <a:spcBef>
                <a:spcPts val="0"/>
              </a:spcBef>
              <a:spcAft>
                <a:spcPts val="0"/>
              </a:spcAft>
              <a:buSzPts val="1800"/>
              <a:buChar char="-"/>
            </a:pPr>
            <a:r>
              <a:rPr lang="en"/>
              <a:t>Even though Affine failed to tile several benchmarks, GPAT </a:t>
            </a:r>
            <a:r>
              <a:rPr b="1" lang="en"/>
              <a:t>still achieved performance gain</a:t>
            </a:r>
            <a:endParaRPr b="1"/>
          </a:p>
          <a:p>
            <a:pPr indent="0" lvl="0" marL="0" marR="0" rtl="0" algn="l">
              <a:lnSpc>
                <a:spcPct val="90000"/>
              </a:lnSpc>
              <a:spcBef>
                <a:spcPts val="800"/>
              </a:spcBef>
              <a:spcAft>
                <a:spcPts val="0"/>
              </a:spcAft>
              <a:buNone/>
            </a:pPr>
            <a:r>
              <a:rPr b="1" lang="en"/>
              <a:t>Conclusion</a:t>
            </a:r>
            <a:r>
              <a:rPr lang="en"/>
              <a:t>: An affirmative answer to EvalQ5.</a:t>
            </a:r>
            <a:endParaRPr sz="1700"/>
          </a:p>
        </p:txBody>
      </p:sp>
      <p:pic>
        <p:nvPicPr>
          <p:cNvPr id="369" name="Google Shape;369;p47"/>
          <p:cNvPicPr preferRelativeResize="0"/>
          <p:nvPr/>
        </p:nvPicPr>
        <p:blipFill>
          <a:blip r:embed="rId3">
            <a:alphaModFix/>
          </a:blip>
          <a:stretch>
            <a:fillRect/>
          </a:stretch>
        </p:blipFill>
        <p:spPr>
          <a:xfrm>
            <a:off x="4530900" y="1078850"/>
            <a:ext cx="3928824" cy="3341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8"/>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Conclusion - Pros</a:t>
            </a:r>
            <a:endParaRPr/>
          </a:p>
        </p:txBody>
      </p:sp>
      <p:sp>
        <p:nvSpPr>
          <p:cNvPr id="375" name="Google Shape;375;p48"/>
          <p:cNvSpPr txBox="1"/>
          <p:nvPr/>
        </p:nvSpPr>
        <p:spPr>
          <a:xfrm>
            <a:off x="971950" y="1094100"/>
            <a:ext cx="7751400" cy="2955300"/>
          </a:xfrm>
          <a:prstGeom prst="rect">
            <a:avLst/>
          </a:prstGeom>
          <a:noFill/>
          <a:ln>
            <a:noFill/>
          </a:ln>
        </p:spPr>
        <p:txBody>
          <a:bodyPr anchorCtr="0" anchor="t" bIns="91425" lIns="91425" spcFirstLastPara="1" rIns="91425" wrap="square" tIns="91425">
            <a:spAutoFit/>
          </a:bodyPr>
          <a:lstStyle/>
          <a:p>
            <a:pPr indent="-355600" lvl="0" marL="457200" rtl="0" algn="l">
              <a:lnSpc>
                <a:spcPct val="200000"/>
              </a:lnSpc>
              <a:spcBef>
                <a:spcPts val="0"/>
              </a:spcBef>
              <a:spcAft>
                <a:spcPts val="0"/>
              </a:spcAft>
              <a:buClr>
                <a:schemeClr val="dk1"/>
              </a:buClr>
              <a:buSzPts val="2000"/>
              <a:buChar char="●"/>
            </a:pPr>
            <a:r>
              <a:rPr i="1" lang="en" sz="2000">
                <a:solidFill>
                  <a:schemeClr val="dk1"/>
                </a:solidFill>
              </a:rPr>
              <a:t>Generalization</a:t>
            </a:r>
            <a:r>
              <a:rPr lang="en" sz="2000">
                <a:solidFill>
                  <a:schemeClr val="dk1"/>
                </a:solidFill>
              </a:rPr>
              <a:t> and </a:t>
            </a:r>
            <a:r>
              <a:rPr i="1" lang="en" sz="2000">
                <a:solidFill>
                  <a:schemeClr val="dk1"/>
                </a:solidFill>
              </a:rPr>
              <a:t>Modularity</a:t>
            </a:r>
            <a:endParaRPr i="1" sz="2000">
              <a:solidFill>
                <a:schemeClr val="dk1"/>
              </a:solidFill>
            </a:endParaRPr>
          </a:p>
          <a:p>
            <a:pPr indent="-355600" lvl="0" marL="457200" rtl="0" algn="l">
              <a:lnSpc>
                <a:spcPct val="200000"/>
              </a:lnSpc>
              <a:spcBef>
                <a:spcPts val="0"/>
              </a:spcBef>
              <a:spcAft>
                <a:spcPts val="0"/>
              </a:spcAft>
              <a:buClr>
                <a:schemeClr val="dk1"/>
              </a:buClr>
              <a:buSzPts val="2000"/>
              <a:buChar char="●"/>
            </a:pPr>
            <a:r>
              <a:rPr lang="en" sz="2000">
                <a:solidFill>
                  <a:schemeClr val="dk1"/>
                </a:solidFill>
              </a:rPr>
              <a:t>Agnostic to tile size and data layout.</a:t>
            </a:r>
            <a:endParaRPr sz="2000">
              <a:solidFill>
                <a:schemeClr val="dk1"/>
              </a:solidFill>
            </a:endParaRPr>
          </a:p>
          <a:p>
            <a:pPr indent="-355600" lvl="0" marL="457200" rtl="0" algn="l">
              <a:lnSpc>
                <a:spcPct val="200000"/>
              </a:lnSpc>
              <a:spcBef>
                <a:spcPts val="0"/>
              </a:spcBef>
              <a:spcAft>
                <a:spcPts val="0"/>
              </a:spcAft>
              <a:buClr>
                <a:schemeClr val="dk1"/>
              </a:buClr>
              <a:buSzPts val="2000"/>
              <a:buChar char="●"/>
            </a:pPr>
            <a:r>
              <a:rPr lang="en" sz="2000">
                <a:solidFill>
                  <a:schemeClr val="dk1"/>
                </a:solidFill>
              </a:rPr>
              <a:t>Agnostic to the computation in a target loop nest.</a:t>
            </a:r>
            <a:endParaRPr sz="2000">
              <a:solidFill>
                <a:schemeClr val="dk1"/>
              </a:solidFill>
            </a:endParaRPr>
          </a:p>
          <a:p>
            <a:pPr indent="-355600" lvl="0" marL="457200" rtl="0" algn="l">
              <a:lnSpc>
                <a:spcPct val="200000"/>
              </a:lnSpc>
              <a:spcBef>
                <a:spcPts val="0"/>
              </a:spcBef>
              <a:spcAft>
                <a:spcPts val="0"/>
              </a:spcAft>
              <a:buClr>
                <a:schemeClr val="dk1"/>
              </a:buClr>
              <a:buSzPts val="2000"/>
              <a:buChar char="●"/>
            </a:pPr>
            <a:r>
              <a:rPr lang="en" sz="2000">
                <a:solidFill>
                  <a:schemeClr val="dk1"/>
                </a:solidFill>
              </a:rPr>
              <a:t>Allows a tensor to be packed at multiple points in computation.</a:t>
            </a:r>
            <a:endParaRPr sz="2000">
              <a:solidFill>
                <a:schemeClr val="dk1"/>
              </a:solidFill>
            </a:endParaRPr>
          </a:p>
          <a:p>
            <a:pPr indent="-355600" lvl="0" marL="457200" rtl="0" algn="l">
              <a:lnSpc>
                <a:spcPct val="200000"/>
              </a:lnSpc>
              <a:spcBef>
                <a:spcPts val="0"/>
              </a:spcBef>
              <a:spcAft>
                <a:spcPts val="0"/>
              </a:spcAft>
              <a:buClr>
                <a:schemeClr val="dk1"/>
              </a:buClr>
              <a:buSzPts val="2000"/>
              <a:buChar char="●"/>
            </a:pPr>
            <a:r>
              <a:rPr lang="en" sz="2000"/>
              <a:t>Gets rid of dependence on specific libraries (e.g. BLAS)</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9"/>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Conclusion - Cons / To do</a:t>
            </a:r>
            <a:endParaRPr/>
          </a:p>
        </p:txBody>
      </p:sp>
      <p:sp>
        <p:nvSpPr>
          <p:cNvPr id="381" name="Google Shape;381;p49"/>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61950" lvl="0" marL="457200" rtl="0" algn="l">
              <a:lnSpc>
                <a:spcPct val="200000"/>
              </a:lnSpc>
              <a:spcBef>
                <a:spcPts val="800"/>
              </a:spcBef>
              <a:spcAft>
                <a:spcPts val="0"/>
              </a:spcAft>
              <a:buSzPts val="2100"/>
              <a:buChar char="●"/>
            </a:pPr>
            <a:r>
              <a:rPr lang="en" sz="2100"/>
              <a:t>More sophisticated data reuse analysis</a:t>
            </a:r>
            <a:endParaRPr sz="2100"/>
          </a:p>
          <a:p>
            <a:pPr indent="-361950" lvl="0" marL="457200" rtl="0" algn="l">
              <a:lnSpc>
                <a:spcPct val="200000"/>
              </a:lnSpc>
              <a:spcBef>
                <a:spcPts val="0"/>
              </a:spcBef>
              <a:spcAft>
                <a:spcPts val="0"/>
              </a:spcAft>
              <a:buSzPts val="2100"/>
              <a:buChar char="●"/>
            </a:pPr>
            <a:r>
              <a:rPr lang="en" sz="2100"/>
              <a:t>More accurate cache residency estimation</a:t>
            </a:r>
            <a:endParaRPr sz="2100"/>
          </a:p>
          <a:p>
            <a:pPr indent="-361950" lvl="0" marL="457200" rtl="0" algn="l">
              <a:lnSpc>
                <a:spcPct val="200000"/>
              </a:lnSpc>
              <a:spcBef>
                <a:spcPts val="0"/>
              </a:spcBef>
              <a:spcAft>
                <a:spcPts val="0"/>
              </a:spcAft>
              <a:buSzPts val="2100"/>
              <a:buChar char="●"/>
            </a:pPr>
            <a:r>
              <a:rPr lang="en" sz="2100"/>
              <a:t>Better cost model.</a:t>
            </a:r>
            <a:endParaRPr sz="2100"/>
          </a:p>
          <a:p>
            <a:pPr indent="-361950" lvl="0" marL="457200" rtl="0" algn="l">
              <a:lnSpc>
                <a:spcPct val="200000"/>
              </a:lnSpc>
              <a:spcBef>
                <a:spcPts val="0"/>
              </a:spcBef>
              <a:spcAft>
                <a:spcPts val="0"/>
              </a:spcAft>
              <a:buSzPts val="2100"/>
              <a:buChar char="●"/>
            </a:pPr>
            <a:r>
              <a:rPr lang="en" sz="2100"/>
              <a:t>More Parallelism (GPU, TPU…)</a:t>
            </a:r>
            <a:endParaRPr sz="2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0"/>
          <p:cNvSpPr txBox="1"/>
          <p:nvPr>
            <p:ph type="ctrTitle"/>
          </p:nvPr>
        </p:nvSpPr>
        <p:spPr>
          <a:xfrm>
            <a:off x="1143000" y="3031956"/>
            <a:ext cx="6858000" cy="6480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4400"/>
              <a:t>Thank you!</a:t>
            </a:r>
            <a:endParaRPr sz="4400"/>
          </a:p>
          <a:p>
            <a:pPr indent="0" lvl="0" marL="0" rtl="0" algn="ctr">
              <a:spcBef>
                <a:spcPts val="0"/>
              </a:spcBef>
              <a:spcAft>
                <a:spcPts val="0"/>
              </a:spcAft>
              <a:buNone/>
            </a:pPr>
            <a:r>
              <a:t/>
            </a:r>
            <a:endParaRPr sz="4400"/>
          </a:p>
          <a:p>
            <a:pPr indent="0" lvl="0" marL="0" rtl="0" algn="ctr">
              <a:spcBef>
                <a:spcPts val="0"/>
              </a:spcBef>
              <a:spcAft>
                <a:spcPts val="0"/>
              </a:spcAft>
              <a:buNone/>
            </a:pPr>
            <a:r>
              <a:t/>
            </a:r>
            <a:endParaRPr sz="4400"/>
          </a:p>
          <a:p>
            <a:pPr indent="0" lvl="0" marL="0" rtl="0" algn="ctr">
              <a:spcBef>
                <a:spcPts val="0"/>
              </a:spcBef>
              <a:spcAft>
                <a:spcPts val="0"/>
              </a:spcAft>
              <a:buNone/>
            </a:pPr>
            <a:r>
              <a:rPr lang="en" sz="4400"/>
              <a:t>Q&amp;A</a:t>
            </a:r>
            <a:endParaRPr sz="4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Example: 2D Tensor Contraction</a:t>
            </a:r>
            <a:endParaRPr/>
          </a:p>
        </p:txBody>
      </p:sp>
      <p:sp>
        <p:nvSpPr>
          <p:cNvPr id="111" name="Google Shape;111;p18"/>
          <p:cNvSpPr txBox="1"/>
          <p:nvPr/>
        </p:nvSpPr>
        <p:spPr>
          <a:xfrm>
            <a:off x="523150" y="1655350"/>
            <a:ext cx="3130800" cy="16932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
        <p:nvSpPr>
          <p:cNvPr id="112" name="Google Shape;112;p18"/>
          <p:cNvSpPr txBox="1"/>
          <p:nvPr/>
        </p:nvSpPr>
        <p:spPr>
          <a:xfrm>
            <a:off x="523150" y="1255150"/>
            <a:ext cx="31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a:t>
            </a:r>
            <a:r>
              <a:rPr b="1" baseline="-25000" lang="en"/>
              <a:t>100x50</a:t>
            </a:r>
            <a:r>
              <a:rPr b="1" lang="en"/>
              <a:t>, B</a:t>
            </a:r>
            <a:r>
              <a:rPr b="1" baseline="-25000" lang="en"/>
              <a:t>100x60</a:t>
            </a:r>
            <a:endParaRPr b="1" baseline="-25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Example: 2D Tensor Contraction</a:t>
            </a:r>
            <a:endParaRPr/>
          </a:p>
        </p:txBody>
      </p:sp>
      <p:sp>
        <p:nvSpPr>
          <p:cNvPr id="118" name="Google Shape;118;p19"/>
          <p:cNvSpPr txBox="1"/>
          <p:nvPr/>
        </p:nvSpPr>
        <p:spPr>
          <a:xfrm>
            <a:off x="523150" y="1655350"/>
            <a:ext cx="3130800" cy="16932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
        <p:nvSpPr>
          <p:cNvPr id="119" name="Google Shape;119;p19"/>
          <p:cNvSpPr txBox="1"/>
          <p:nvPr/>
        </p:nvSpPr>
        <p:spPr>
          <a:xfrm>
            <a:off x="523150" y="1255150"/>
            <a:ext cx="31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a:t>
            </a:r>
            <a:r>
              <a:rPr b="1" baseline="-25000" lang="en"/>
              <a:t>100x50</a:t>
            </a:r>
            <a:r>
              <a:rPr b="1" lang="en"/>
              <a:t>, B</a:t>
            </a:r>
            <a:r>
              <a:rPr b="1" baseline="-25000" lang="en"/>
              <a:t>100x60</a:t>
            </a:r>
            <a:endParaRPr b="1" baseline="-25000"/>
          </a:p>
        </p:txBody>
      </p:sp>
      <p:sp>
        <p:nvSpPr>
          <p:cNvPr id="120" name="Google Shape;120;p19"/>
          <p:cNvSpPr txBox="1"/>
          <p:nvPr/>
        </p:nvSpPr>
        <p:spPr>
          <a:xfrm>
            <a:off x="4408725" y="1674775"/>
            <a:ext cx="38130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b="1" lang="en">
                <a:solidFill>
                  <a:schemeClr val="dk1"/>
                </a:solidFill>
                <a:latin typeface="Roboto Mono"/>
                <a:ea typeface="Roboto Mono"/>
                <a:cs typeface="Roboto Mono"/>
                <a:sym typeface="Roboto Mono"/>
              </a:rPr>
              <a:t>load</a:t>
            </a:r>
            <a:r>
              <a:rPr lang="en">
                <a:solidFill>
                  <a:schemeClr val="dk1"/>
                </a:solidFill>
                <a:latin typeface="Roboto Mono"/>
                <a:ea typeface="Roboto Mono"/>
                <a:cs typeface="Roboto Mono"/>
                <a:sym typeface="Roboto Mono"/>
              </a:rPr>
              <a:t> A[</a:t>
            </a:r>
            <a:r>
              <a:rPr b="1" lang="en">
                <a:solidFill>
                  <a:schemeClr val="accent2"/>
                </a:solidFill>
                <a:latin typeface="Roboto Mono"/>
                <a:ea typeface="Roboto Mono"/>
                <a:cs typeface="Roboto Mono"/>
                <a:sym typeface="Roboto Mono"/>
              </a:rPr>
              <a:t>k</a:t>
            </a:r>
            <a:r>
              <a:rPr lang="en">
                <a:solidFill>
                  <a:schemeClr val="dk1"/>
                </a:solidFill>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solidFill>
                  <a:schemeClr val="dk1"/>
                </a:solidFill>
                <a:latin typeface="Roboto Mono"/>
                <a:ea typeface="Roboto Mono"/>
                <a:cs typeface="Roboto Mono"/>
                <a:sym typeface="Roboto Mono"/>
              </a:rPr>
              <a:t>] </a:t>
            </a:r>
            <a:r>
              <a:rPr lang="en"/>
              <a:t>is invariant to </a:t>
            </a:r>
            <a:r>
              <a:rPr b="1" lang="en">
                <a:solidFill>
                  <a:schemeClr val="accent6"/>
                </a:solidFill>
                <a:latin typeface="Roboto Mono"/>
                <a:ea typeface="Roboto Mono"/>
                <a:cs typeface="Roboto Mono"/>
                <a:sym typeface="Roboto Mono"/>
              </a:rPr>
              <a:t>j</a:t>
            </a:r>
            <a:endParaRPr/>
          </a:p>
          <a:p>
            <a:pPr indent="-317500" lvl="0" marL="457200" rtl="0" algn="l">
              <a:spcBef>
                <a:spcPts val="0"/>
              </a:spcBef>
              <a:spcAft>
                <a:spcPts val="0"/>
              </a:spcAft>
              <a:buSzPts val="1400"/>
              <a:buChar char="●"/>
            </a:pPr>
            <a:r>
              <a:rPr lang="en">
                <a:solidFill>
                  <a:schemeClr val="dk1"/>
                </a:solidFill>
                <a:latin typeface="Roboto Mono"/>
                <a:ea typeface="Roboto Mono"/>
                <a:cs typeface="Roboto Mono"/>
                <a:sym typeface="Roboto Mono"/>
              </a:rPr>
              <a:t>A[</a:t>
            </a:r>
            <a:r>
              <a:rPr b="1" lang="en">
                <a:solidFill>
                  <a:schemeClr val="accent2"/>
                </a:solidFill>
                <a:latin typeface="Roboto Mono"/>
                <a:ea typeface="Roboto Mono"/>
                <a:cs typeface="Roboto Mono"/>
                <a:sym typeface="Roboto Mono"/>
              </a:rPr>
              <a:t>:</a:t>
            </a:r>
            <a:r>
              <a:rPr lang="en">
                <a:solidFill>
                  <a:schemeClr val="dk1"/>
                </a:solidFill>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solidFill>
                  <a:schemeClr val="dk1"/>
                </a:solidFill>
                <a:latin typeface="Roboto Mono"/>
                <a:ea typeface="Roboto Mono"/>
                <a:cs typeface="Roboto Mono"/>
                <a:sym typeface="Roboto Mono"/>
              </a:rPr>
              <a:t>] </a:t>
            </a:r>
            <a:r>
              <a:rPr lang="en">
                <a:solidFill>
                  <a:schemeClr val="dk1"/>
                </a:solidFill>
              </a:rPr>
              <a:t>will be iterated over for 60 times!</a:t>
            </a:r>
            <a:endParaRPr/>
          </a:p>
          <a:p>
            <a:pPr indent="-317500" lvl="0" marL="457200" rtl="0" algn="l">
              <a:spcBef>
                <a:spcPts val="0"/>
              </a:spcBef>
              <a:spcAft>
                <a:spcPts val="0"/>
              </a:spcAft>
              <a:buSzPts val="1400"/>
              <a:buChar char="●"/>
            </a:pPr>
            <a:r>
              <a:rPr lang="en"/>
              <a:t>Iterating over </a:t>
            </a:r>
            <a:r>
              <a:rPr lang="en">
                <a:solidFill>
                  <a:schemeClr val="dk1"/>
                </a:solidFill>
                <a:latin typeface="Roboto Mono"/>
                <a:ea typeface="Roboto Mono"/>
                <a:cs typeface="Roboto Mono"/>
                <a:sym typeface="Roboto Mono"/>
              </a:rPr>
              <a:t>A[</a:t>
            </a:r>
            <a:r>
              <a:rPr b="1" lang="en">
                <a:solidFill>
                  <a:schemeClr val="accent2"/>
                </a:solidFill>
                <a:latin typeface="Roboto Mono"/>
                <a:ea typeface="Roboto Mono"/>
                <a:cs typeface="Roboto Mono"/>
                <a:sym typeface="Roboto Mono"/>
              </a:rPr>
              <a:t>:</a:t>
            </a:r>
            <a:r>
              <a:rPr lang="en">
                <a:solidFill>
                  <a:schemeClr val="dk1"/>
                </a:solidFill>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solidFill>
                  <a:schemeClr val="dk1"/>
                </a:solidFill>
                <a:latin typeface="Roboto Mono"/>
                <a:ea typeface="Roboto Mono"/>
                <a:cs typeface="Roboto Mono"/>
                <a:sym typeface="Roboto Mono"/>
              </a:rPr>
              <a:t>]</a:t>
            </a:r>
            <a:r>
              <a:rPr lang="en">
                <a:solidFill>
                  <a:schemeClr val="dk1"/>
                </a:solidFill>
              </a:rPr>
              <a:t>has a stride of 50!</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Cache Misses and TLB Misses!</a:t>
            </a:r>
            <a:endParaRPr b="1"/>
          </a:p>
        </p:txBody>
      </p:sp>
      <p:sp>
        <p:nvSpPr>
          <p:cNvPr id="121" name="Google Shape;121;p19"/>
          <p:cNvSpPr/>
          <p:nvPr/>
        </p:nvSpPr>
        <p:spPr>
          <a:xfrm>
            <a:off x="807625" y="2164625"/>
            <a:ext cx="2733900" cy="900300"/>
          </a:xfrm>
          <a:prstGeom prst="rect">
            <a:avLst/>
          </a:prstGeom>
          <a:noFill/>
          <a:ln cap="flat" cmpd="sng" w="28575">
            <a:solidFill>
              <a:srgbClr val="FF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Example: 2D Tensor Contraction</a:t>
            </a:r>
            <a:endParaRPr/>
          </a:p>
        </p:txBody>
      </p:sp>
      <p:sp>
        <p:nvSpPr>
          <p:cNvPr id="127" name="Google Shape;127;p20"/>
          <p:cNvSpPr txBox="1"/>
          <p:nvPr/>
        </p:nvSpPr>
        <p:spPr>
          <a:xfrm>
            <a:off x="523150" y="1655350"/>
            <a:ext cx="3130800" cy="16932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
        <p:nvSpPr>
          <p:cNvPr id="128" name="Google Shape;128;p20"/>
          <p:cNvSpPr txBox="1"/>
          <p:nvPr/>
        </p:nvSpPr>
        <p:spPr>
          <a:xfrm>
            <a:off x="523150" y="1255150"/>
            <a:ext cx="31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a:t>
            </a:r>
            <a:r>
              <a:rPr b="1" baseline="-25000" lang="en"/>
              <a:t>100x50</a:t>
            </a:r>
            <a:r>
              <a:rPr b="1" lang="en"/>
              <a:t>, B</a:t>
            </a:r>
            <a:r>
              <a:rPr b="1" baseline="-25000" lang="en"/>
              <a:t>100x60</a:t>
            </a:r>
            <a:endParaRPr b="1" baseline="-25000"/>
          </a:p>
        </p:txBody>
      </p:sp>
      <p:sp>
        <p:nvSpPr>
          <p:cNvPr id="129" name="Google Shape;129;p20"/>
          <p:cNvSpPr/>
          <p:nvPr/>
        </p:nvSpPr>
        <p:spPr>
          <a:xfrm>
            <a:off x="807625" y="2164625"/>
            <a:ext cx="2733900" cy="900300"/>
          </a:xfrm>
          <a:prstGeom prst="rect">
            <a:avLst/>
          </a:prstGeom>
          <a:noFill/>
          <a:ln cap="flat" cmpd="sng" w="28575">
            <a:solidFill>
              <a:srgbClr val="FF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20"/>
          <p:cNvSpPr txBox="1"/>
          <p:nvPr/>
        </p:nvSpPr>
        <p:spPr>
          <a:xfrm>
            <a:off x="4409075" y="1205350"/>
            <a:ext cx="3753000" cy="25551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a:t>
            </a:r>
            <a:r>
              <a:rPr b="1" lang="en">
                <a:solidFill>
                  <a:srgbClr val="FF0000"/>
                </a:solidFill>
                <a:latin typeface="Roboto Mono"/>
                <a:ea typeface="Roboto Mono"/>
                <a:cs typeface="Roboto Mono"/>
                <a:sym typeface="Roboto Mono"/>
              </a:rPr>
              <a:t>A’ = alloc(1x100)</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for(m=0; m&lt;100; m++)</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tmp = load A[m][i]</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store tmp, A’[0][m]</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t>
            </a:r>
            <a:r>
              <a:rPr b="1" lang="en">
                <a:solidFill>
                  <a:srgbClr val="FF0000"/>
                </a:solidFill>
                <a:latin typeface="Roboto Mono"/>
                <a:ea typeface="Roboto Mono"/>
                <a:cs typeface="Roboto Mono"/>
                <a:sym typeface="Roboto Mono"/>
              </a:rPr>
              <a:t>A’</a:t>
            </a:r>
            <a:r>
              <a:rPr lang="en">
                <a:latin typeface="Roboto Mono"/>
                <a:ea typeface="Roboto Mono"/>
                <a:cs typeface="Roboto Mono"/>
                <a:sym typeface="Roboto Mono"/>
              </a:rPr>
              <a:t>[</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 name="Shape 134"/>
        <p:cNvGrpSpPr/>
        <p:nvPr/>
      </p:nvGrpSpPr>
      <p:grpSpPr>
        <a:xfrm>
          <a:off x="0" y="0"/>
          <a:ext cx="0" cy="0"/>
          <a:chOff x="0" y="0"/>
          <a:chExt cx="0" cy="0"/>
        </a:xfrm>
      </p:grpSpPr>
      <p:sp>
        <p:nvSpPr>
          <p:cNvPr id="135" name="Google Shape;135;p21"/>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Q: When to Perform Packing?</a:t>
            </a:r>
            <a:endParaRPr/>
          </a:p>
        </p:txBody>
      </p:sp>
      <p:sp>
        <p:nvSpPr>
          <p:cNvPr id="136" name="Google Shape;136;p21"/>
          <p:cNvSpPr txBox="1"/>
          <p:nvPr>
            <p:ph idx="1" type="subTitle"/>
          </p:nvPr>
        </p:nvSpPr>
        <p:spPr>
          <a:xfrm>
            <a:off x="696125" y="1370925"/>
            <a:ext cx="3720900" cy="14658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Pros:</a:t>
            </a:r>
            <a:endParaRPr/>
          </a:p>
          <a:p>
            <a:pPr indent="-342900" lvl="0" marL="457200" rtl="0" algn="l">
              <a:spcBef>
                <a:spcPts val="800"/>
              </a:spcBef>
              <a:spcAft>
                <a:spcPts val="0"/>
              </a:spcAft>
              <a:buSzPts val="1800"/>
              <a:buAutoNum type="arabicPeriod"/>
            </a:pPr>
            <a:r>
              <a:rPr lang="en"/>
              <a:t>Self-Interference Cache Misses</a:t>
            </a:r>
            <a:endParaRPr/>
          </a:p>
          <a:p>
            <a:pPr indent="-342900" lvl="0" marL="457200" rtl="0" algn="l">
              <a:spcBef>
                <a:spcPts val="0"/>
              </a:spcBef>
              <a:spcAft>
                <a:spcPts val="0"/>
              </a:spcAft>
              <a:buSzPts val="1800"/>
              <a:buAutoNum type="arabicPeriod"/>
            </a:pPr>
            <a:r>
              <a:rPr lang="en"/>
              <a:t>TLB Entries</a:t>
            </a:r>
            <a:endParaRPr/>
          </a:p>
          <a:p>
            <a:pPr indent="-342900" lvl="0" marL="457200" rtl="0" algn="l">
              <a:spcBef>
                <a:spcPts val="0"/>
              </a:spcBef>
              <a:spcAft>
                <a:spcPts val="0"/>
              </a:spcAft>
              <a:buSzPts val="1800"/>
              <a:buAutoNum type="arabicPeriod"/>
            </a:pPr>
            <a:r>
              <a:rPr lang="en"/>
              <a:t>Vectorization</a:t>
            </a:r>
            <a:endParaRPr/>
          </a:p>
          <a:p>
            <a:pPr indent="0" lvl="0" marL="0" rtl="0" algn="l">
              <a:spcBef>
                <a:spcPts val="800"/>
              </a:spcBef>
              <a:spcAft>
                <a:spcPts val="0"/>
              </a:spcAft>
              <a:buNone/>
            </a:pPr>
            <a:r>
              <a:rPr lang="en"/>
              <a:t>Cons:</a:t>
            </a:r>
            <a:endParaRPr/>
          </a:p>
          <a:p>
            <a:pPr indent="-342900" lvl="0" marL="457200" rtl="0" algn="l">
              <a:spcBef>
                <a:spcPts val="800"/>
              </a:spcBef>
              <a:spcAft>
                <a:spcPts val="0"/>
              </a:spcAft>
              <a:buSzPts val="1800"/>
              <a:buAutoNum type="arabicPeriod"/>
            </a:pPr>
            <a:r>
              <a:rPr lang="en"/>
              <a:t>Copy Overhead</a:t>
            </a:r>
            <a:endParaRPr/>
          </a:p>
          <a:p>
            <a:pPr indent="-342900" lvl="0" marL="457200" rtl="0" algn="l">
              <a:spcBef>
                <a:spcPts val="0"/>
              </a:spcBef>
              <a:spcAft>
                <a:spcPts val="0"/>
              </a:spcAft>
              <a:buSzPts val="1800"/>
              <a:buAutoNum type="arabicPeriod"/>
            </a:pPr>
            <a:r>
              <a:rPr lang="en"/>
              <a:t>Slow Down</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How to determine whether to perform packing?</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137" name="Google Shape;137;p21"/>
          <p:cNvSpPr txBox="1"/>
          <p:nvPr/>
        </p:nvSpPr>
        <p:spPr>
          <a:xfrm>
            <a:off x="4799200" y="1178450"/>
            <a:ext cx="3753000" cy="25551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A’ = alloc(1x100)</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for(m=0; m&lt;100; m++)</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tmp = load A[m][i]</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b="1" lang="en">
                <a:solidFill>
                  <a:srgbClr val="FF0000"/>
                </a:solidFill>
                <a:latin typeface="Roboto Mono"/>
                <a:ea typeface="Roboto Mono"/>
                <a:cs typeface="Roboto Mono"/>
                <a:sym typeface="Roboto Mono"/>
              </a:rPr>
              <a:t>    store tmp, A’[0][m]</a:t>
            </a:r>
            <a:endParaRPr b="1">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t>
            </a:r>
            <a:r>
              <a:rPr b="1" lang="en">
                <a:solidFill>
                  <a:srgbClr val="FF0000"/>
                </a:solidFill>
                <a:latin typeface="Roboto Mono"/>
                <a:ea typeface="Roboto Mono"/>
                <a:cs typeface="Roboto Mono"/>
                <a:sym typeface="Roboto Mono"/>
              </a:rPr>
              <a:t>A’</a:t>
            </a:r>
            <a:r>
              <a:rPr lang="en">
                <a:latin typeface="Roboto Mono"/>
                <a:ea typeface="Roboto Mono"/>
                <a:cs typeface="Roboto Mono"/>
                <a:sym typeface="Roboto Mono"/>
              </a:rPr>
              <a:t>[</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
        <p:nvSpPr>
          <p:cNvPr id="138" name="Google Shape;138;p21"/>
          <p:cNvSpPr/>
          <p:nvPr/>
        </p:nvSpPr>
        <p:spPr>
          <a:xfrm>
            <a:off x="4969050" y="1671450"/>
            <a:ext cx="2484000" cy="900300"/>
          </a:xfrm>
          <a:prstGeom prst="rect">
            <a:avLst/>
          </a:prstGeom>
          <a:noFill/>
          <a:ln cap="flat" cmpd="sng" w="28575">
            <a:solidFill>
              <a:srgbClr val="FF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1"/>
          <p:cNvSpPr txBox="1"/>
          <p:nvPr/>
        </p:nvSpPr>
        <p:spPr>
          <a:xfrm rot="-833">
            <a:off x="7519100" y="1919026"/>
            <a:ext cx="1238700" cy="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Overhead</a:t>
            </a:r>
            <a:endParaRPr b="1">
              <a:solidFill>
                <a:srgbClr val="FF0000"/>
              </a:solidFill>
            </a:endParaRPr>
          </a:p>
        </p:txBody>
      </p:sp>
      <p:sp>
        <p:nvSpPr>
          <p:cNvPr id="140" name="Google Shape;140;p21"/>
          <p:cNvSpPr/>
          <p:nvPr/>
        </p:nvSpPr>
        <p:spPr>
          <a:xfrm>
            <a:off x="5618825" y="2968600"/>
            <a:ext cx="1771200" cy="222000"/>
          </a:xfrm>
          <a:prstGeom prst="rect">
            <a:avLst/>
          </a:prstGeom>
          <a:noFill/>
          <a:ln cap="flat" cmpd="sng" w="28575">
            <a:solidFill>
              <a:schemeClr val="accent6"/>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21"/>
          <p:cNvSpPr txBox="1"/>
          <p:nvPr/>
        </p:nvSpPr>
        <p:spPr>
          <a:xfrm rot="-1018">
            <a:off x="7519094" y="2920456"/>
            <a:ext cx="10134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6"/>
                </a:solidFill>
              </a:rPr>
              <a:t>Benefit</a:t>
            </a:r>
            <a:endParaRPr b="1">
              <a:solidFill>
                <a:schemeClr val="accent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Notion</a:t>
            </a:r>
            <a:endParaRPr/>
          </a:p>
        </p:txBody>
      </p:sp>
      <p:sp>
        <p:nvSpPr>
          <p:cNvPr id="147" name="Google Shape;147;p22"/>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Packing Candidate: Loop Tensor Pairs (L, T) </a:t>
            </a:r>
            <a:endParaRPr/>
          </a:p>
          <a:p>
            <a:pPr indent="0" lvl="0" marL="0" rtl="0" algn="l">
              <a:spcBef>
                <a:spcPts val="800"/>
              </a:spcBef>
              <a:spcAft>
                <a:spcPts val="0"/>
              </a:spcAft>
              <a:buNone/>
            </a:pPr>
            <a:r>
              <a:t/>
            </a:r>
            <a:endParaRPr/>
          </a:p>
        </p:txBody>
      </p:sp>
      <p:sp>
        <p:nvSpPr>
          <p:cNvPr id="148" name="Google Shape;148;p22"/>
          <p:cNvSpPr txBox="1"/>
          <p:nvPr/>
        </p:nvSpPr>
        <p:spPr>
          <a:xfrm>
            <a:off x="1143000" y="2395950"/>
            <a:ext cx="3130800" cy="16932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
        <p:nvSpPr>
          <p:cNvPr id="149" name="Google Shape;149;p22"/>
          <p:cNvSpPr txBox="1"/>
          <p:nvPr/>
        </p:nvSpPr>
        <p:spPr>
          <a:xfrm>
            <a:off x="1143000" y="1995750"/>
            <a:ext cx="31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a:t>
            </a:r>
            <a:r>
              <a:rPr b="1" baseline="-25000" lang="en"/>
              <a:t>100x50</a:t>
            </a:r>
            <a:r>
              <a:rPr b="1" lang="en"/>
              <a:t>, B</a:t>
            </a:r>
            <a:r>
              <a:rPr b="1" baseline="-25000" lang="en"/>
              <a:t>100x60</a:t>
            </a:r>
            <a:endParaRPr b="1" baseline="-25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ctrTitle"/>
          </p:nvPr>
        </p:nvSpPr>
        <p:spPr>
          <a:xfrm>
            <a:off x="1143000" y="266331"/>
            <a:ext cx="6858000" cy="6480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Notion</a:t>
            </a:r>
            <a:endParaRPr/>
          </a:p>
        </p:txBody>
      </p:sp>
      <p:sp>
        <p:nvSpPr>
          <p:cNvPr id="155" name="Google Shape;155;p23"/>
          <p:cNvSpPr txBox="1"/>
          <p:nvPr>
            <p:ph idx="1" type="subTitle"/>
          </p:nvPr>
        </p:nvSpPr>
        <p:spPr>
          <a:xfrm>
            <a:off x="1143000" y="1156507"/>
            <a:ext cx="6858000" cy="3447000"/>
          </a:xfrm>
          <a:prstGeom prst="rect">
            <a:avLst/>
          </a:prstGeom>
        </p:spPr>
        <p:txBody>
          <a:bodyPr anchorCtr="0" anchor="t" bIns="34275" lIns="68575" spcFirstLastPara="1" rIns="68575" wrap="square" tIns="34275">
            <a:noAutofit/>
          </a:bodyPr>
          <a:lstStyle/>
          <a:p>
            <a:pPr indent="-342900" lvl="0" marL="457200" rtl="0" algn="l">
              <a:spcBef>
                <a:spcPts val="800"/>
              </a:spcBef>
              <a:spcAft>
                <a:spcPts val="0"/>
              </a:spcAft>
              <a:buSzPts val="1800"/>
              <a:buChar char="●"/>
            </a:pPr>
            <a:r>
              <a:rPr lang="en"/>
              <a:t>Packing Candidate: Loop Tensor Pairs (L, T) </a:t>
            </a:r>
            <a:endParaRPr/>
          </a:p>
          <a:p>
            <a:pPr indent="0" lvl="0" marL="0" rtl="0" algn="l">
              <a:spcBef>
                <a:spcPts val="800"/>
              </a:spcBef>
              <a:spcAft>
                <a:spcPts val="0"/>
              </a:spcAft>
              <a:buNone/>
            </a:pPr>
            <a:r>
              <a:t/>
            </a:r>
            <a:endParaRPr/>
          </a:p>
        </p:txBody>
      </p:sp>
      <p:sp>
        <p:nvSpPr>
          <p:cNvPr id="156" name="Google Shape;156;p23"/>
          <p:cNvSpPr txBox="1"/>
          <p:nvPr/>
        </p:nvSpPr>
        <p:spPr>
          <a:xfrm>
            <a:off x="1143000" y="2395950"/>
            <a:ext cx="3130800" cy="1693200"/>
          </a:xfrm>
          <a:prstGeom prst="rect">
            <a:avLst/>
          </a:prstGeom>
          <a:noFill/>
          <a:ln cap="flat" cmpd="sng" w="2857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for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&lt;50; </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&lt;60; </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for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&lt;100; </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a = </a:t>
            </a:r>
            <a:r>
              <a:rPr b="1" lang="en">
                <a:latin typeface="Roboto Mono"/>
                <a:ea typeface="Roboto Mono"/>
                <a:cs typeface="Roboto Mono"/>
                <a:sym typeface="Roboto Mono"/>
              </a:rPr>
              <a:t>load</a:t>
            </a:r>
            <a:r>
              <a:rPr lang="en">
                <a:latin typeface="Roboto Mono"/>
                <a:ea typeface="Roboto Mono"/>
                <a:cs typeface="Roboto Mono"/>
                <a:sym typeface="Roboto Mono"/>
              </a:rPr>
              <a:t> A[</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rgbClr val="1155CC"/>
                </a:solidFill>
                <a:latin typeface="Roboto Mono"/>
                <a:ea typeface="Roboto Mono"/>
                <a:cs typeface="Roboto Mono"/>
                <a:sym typeface="Roboto Mono"/>
              </a:rPr>
              <a:t>i</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        b = </a:t>
            </a:r>
            <a:r>
              <a:rPr b="1" lang="en">
                <a:latin typeface="Roboto Mono"/>
                <a:ea typeface="Roboto Mono"/>
                <a:cs typeface="Roboto Mono"/>
                <a:sym typeface="Roboto Mono"/>
              </a:rPr>
              <a:t>load</a:t>
            </a:r>
            <a:r>
              <a:rPr lang="en">
                <a:latin typeface="Roboto Mono"/>
                <a:ea typeface="Roboto Mono"/>
                <a:cs typeface="Roboto Mono"/>
                <a:sym typeface="Roboto Mono"/>
              </a:rPr>
              <a:t> B[</a:t>
            </a:r>
            <a:r>
              <a:rPr b="1" lang="en">
                <a:solidFill>
                  <a:schemeClr val="accent2"/>
                </a:solidFill>
                <a:latin typeface="Roboto Mono"/>
                <a:ea typeface="Roboto Mono"/>
                <a:cs typeface="Roboto Mono"/>
                <a:sym typeface="Roboto Mono"/>
              </a:rPr>
              <a:t>k</a:t>
            </a:r>
            <a:r>
              <a:rPr lang="en">
                <a:latin typeface="Roboto Mono"/>
                <a:ea typeface="Roboto Mono"/>
                <a:cs typeface="Roboto Mono"/>
                <a:sym typeface="Roboto Mono"/>
              </a:rPr>
              <a:t>][</a:t>
            </a:r>
            <a:r>
              <a:rPr b="1" lang="en">
                <a:solidFill>
                  <a:schemeClr val="accent6"/>
                </a:solidFill>
                <a:latin typeface="Roboto Mono"/>
                <a:ea typeface="Roboto Mono"/>
                <a:cs typeface="Roboto Mono"/>
                <a:sym typeface="Roboto Mono"/>
              </a:rPr>
              <a:t>j</a:t>
            </a:r>
            <a:r>
              <a:rPr lang="en">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0"/>
              </a:spcBef>
              <a:spcAft>
                <a:spcPts val="0"/>
              </a:spcAft>
              <a:buNone/>
            </a:pPr>
            <a:r>
              <a:rPr lang="en">
                <a:latin typeface="Roboto Mono"/>
                <a:ea typeface="Roboto Mono"/>
                <a:cs typeface="Roboto Mono"/>
                <a:sym typeface="Roboto Mono"/>
              </a:rPr>
              <a:t>...</a:t>
            </a:r>
            <a:endParaRPr>
              <a:latin typeface="Roboto Mono"/>
              <a:ea typeface="Roboto Mono"/>
              <a:cs typeface="Roboto Mono"/>
              <a:sym typeface="Roboto Mono"/>
            </a:endParaRPr>
          </a:p>
        </p:txBody>
      </p:sp>
      <p:sp>
        <p:nvSpPr>
          <p:cNvPr id="157" name="Google Shape;157;p23"/>
          <p:cNvSpPr txBox="1"/>
          <p:nvPr/>
        </p:nvSpPr>
        <p:spPr>
          <a:xfrm>
            <a:off x="1143000" y="1995750"/>
            <a:ext cx="313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a:t>
            </a:r>
            <a:r>
              <a:rPr b="1" baseline="-25000" lang="en"/>
              <a:t>100x50</a:t>
            </a:r>
            <a:r>
              <a:rPr b="1" lang="en"/>
              <a:t>, B</a:t>
            </a:r>
            <a:r>
              <a:rPr b="1" baseline="-25000" lang="en"/>
              <a:t>100x60</a:t>
            </a:r>
            <a:endParaRPr b="1" baseline="-25000"/>
          </a:p>
        </p:txBody>
      </p:sp>
      <p:sp>
        <p:nvSpPr>
          <p:cNvPr id="158" name="Google Shape;158;p23"/>
          <p:cNvSpPr/>
          <p:nvPr/>
        </p:nvSpPr>
        <p:spPr>
          <a:xfrm>
            <a:off x="988075" y="2916900"/>
            <a:ext cx="331500" cy="243600"/>
          </a:xfrm>
          <a:prstGeom prst="rightArrow">
            <a:avLst>
              <a:gd fmla="val 50000" name="adj1"/>
              <a:gd fmla="val 50000" name="adj2"/>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3"/>
          <p:cNvSpPr/>
          <p:nvPr/>
        </p:nvSpPr>
        <p:spPr>
          <a:xfrm>
            <a:off x="1681900" y="3340000"/>
            <a:ext cx="331500" cy="243600"/>
          </a:xfrm>
          <a:prstGeom prst="rightArrow">
            <a:avLst>
              <a:gd fmla="val 50000" name="adj1"/>
              <a:gd fmla="val 50000" name="adj2"/>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3"/>
          <p:cNvSpPr txBox="1"/>
          <p:nvPr/>
        </p:nvSpPr>
        <p:spPr>
          <a:xfrm>
            <a:off x="4879550" y="2199525"/>
            <a:ext cx="2321400" cy="8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Candidates:</a:t>
            </a:r>
            <a:endParaRPr b="1"/>
          </a:p>
          <a:p>
            <a:pPr indent="-317500" lvl="0" marL="457200" rtl="0" algn="l">
              <a:spcBef>
                <a:spcPts val="0"/>
              </a:spcBef>
              <a:spcAft>
                <a:spcPts val="0"/>
              </a:spcAft>
              <a:buClr>
                <a:srgbClr val="1C4587"/>
              </a:buClr>
              <a:buSzPts val="1400"/>
              <a:buAutoNum type="arabicPeriod"/>
            </a:pPr>
            <a:r>
              <a:rPr b="1" lang="en">
                <a:solidFill>
                  <a:srgbClr val="1C4587"/>
                </a:solidFill>
              </a:rPr>
              <a:t>(for_j, A)</a:t>
            </a:r>
            <a:endParaRPr b="1">
              <a:solidFill>
                <a:srgbClr val="1C4587"/>
              </a:solidFill>
            </a:endParaRPr>
          </a:p>
          <a:p>
            <a:pPr indent="0" lvl="0" marL="457200" rtl="0" algn="l">
              <a:spcBef>
                <a:spcPts val="0"/>
              </a:spcBef>
              <a:spcAft>
                <a:spcPts val="0"/>
              </a:spcAft>
              <a:buNone/>
            </a:pPr>
            <a:r>
              <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Slid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