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7" roundtripDataSignature="AMtx7mj6jqj8jE5Ippdtbm8Uh+pKHtyU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customschemas.google.com/relationships/presentationmetadata" Target="metadata"/><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1pPr>
            <a:lvl2pPr lvl="1"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2pPr>
            <a:lvl3pPr lvl="2"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3pPr>
            <a:lvl4pPr lvl="3"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4pPr>
            <a:lvl5pPr lvl="4"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5pPr>
            <a:lvl6pPr lvl="5"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6pPr>
            <a:lvl7pPr lvl="6"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7pPr>
            <a:lvl8pPr lvl="7"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8pPr>
            <a:lvl9pPr lvl="8"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1pPr>
            <a:lvl2pPr lvl="1"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2pPr>
            <a:lvl3pPr lvl="2"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3pPr>
            <a:lvl4pPr lvl="3"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4pPr>
            <a:lvl5pPr lvl="4"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5pPr>
            <a:lvl6pPr lvl="5"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6pPr>
            <a:lvl7pPr lvl="6"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7pPr>
            <a:lvl8pPr lvl="7"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8pPr>
            <a:lvl9pPr lvl="8"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1pPr>
            <a:lvl2pPr indent="-228600" lvl="1" marL="9144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2pPr>
            <a:lvl3pPr indent="-228600" lvl="2" marL="13716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3pPr>
            <a:lvl4pPr indent="-228600" lvl="3" marL="18288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4pPr>
            <a:lvl5pPr indent="-228600" lvl="4" marL="22860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5pPr>
            <a:lvl6pPr indent="-228600" lvl="5" marL="27432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6pPr>
            <a:lvl7pPr indent="-228600" lvl="6" marL="32004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7pPr>
            <a:lvl8pPr indent="-228600" lvl="7" marL="36576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8pPr>
            <a:lvl9pPr indent="-228600" lvl="8" marL="411480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Malgun Gothic"/>
                <a:ea typeface="Malgun Gothic"/>
                <a:cs typeface="Malgun Gothic"/>
                <a:sym typeface="Malgun Gothic"/>
              </a:defRPr>
            </a:lvl1pPr>
            <a:lvl2pPr lvl="1"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2pPr>
            <a:lvl3pPr lvl="2"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3pPr>
            <a:lvl4pPr lvl="3"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4pPr>
            <a:lvl5pPr lvl="4"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5pPr>
            <a:lvl6pPr lvl="5"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6pPr>
            <a:lvl7pPr lvl="6"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7pPr>
            <a:lvl8pPr lvl="7"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8pPr>
            <a:lvl9pPr lvl="8" marR="0" rtl="0" algn="l">
              <a:spcBef>
                <a:spcPts val="0"/>
              </a:spcBef>
              <a:spcAft>
                <a:spcPts val="0"/>
              </a:spcAft>
              <a:buSzPts val="1400"/>
              <a:buNone/>
              <a:defRPr b="0" i="0" sz="1800" u="none" cap="none" strike="noStrike">
                <a:solidFill>
                  <a:schemeClr val="dk1"/>
                </a:solidFill>
                <a:latin typeface="Malgun Gothic"/>
                <a:ea typeface="Malgun Gothic"/>
                <a:cs typeface="Malgun Gothic"/>
                <a:sym typeface="Malgun Gothic"/>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Malgun Gothic"/>
                <a:ea typeface="Malgun Gothic"/>
                <a:cs typeface="Malgun Gothic"/>
                <a:sym typeface="Malgun Gothic"/>
              </a:rPr>
              <a:t>‹#›</a:t>
            </a:fld>
            <a:endParaRPr b="0" i="0" sz="1200" u="none" cap="none" strike="noStrike">
              <a:solidFill>
                <a:schemeClr val="dk1"/>
              </a:solidFill>
              <a:latin typeface="Malgun Gothic"/>
              <a:ea typeface="Malgun Gothic"/>
              <a:cs typeface="Malgun Gothic"/>
              <a:sym typeface="Malgun Gothic"/>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9f2906a7f3_2_1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g29f2906a7f3_2_1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9f2906a7f3_2_1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g29f2906a7f3_2_1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9f2906a7f3_2_1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g29f2906a7f3_2_1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9f2906a7f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9f2906a7f3_0_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9f2906a7f3_7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g29f2906a7f3_7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9f2906a7f3_7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Performance model is not accurate – This is the model used by compiler to decide whether or not to apply fixed-point conversion, but the accuracy is far from ideal.</a:t>
            </a:r>
            <a:endParaRPr/>
          </a:p>
        </p:txBody>
      </p:sp>
      <p:sp>
        <p:nvSpPr>
          <p:cNvPr id="333" name="Google Shape;333;g29f2906a7f3_7_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29f2906a7f3_7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g29f2906a7f3_7_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9f2906a7f3_7_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g29f2906a7f3_7_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9f2906a7f3_12_4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f2906a7f3_12_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9f2906a7f3_12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29f2906a7f3_12_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is to hype everyone up a bit.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What is TAFFO? TAFFO is an LLVM-based framework which automatically converts floating point to fixed point using programmer annotations. In their experiments, they show up to 366% speedup with minimal loss in precision.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But why? How can this conversion provide such impressive speedup?</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13" name="Google Shape;21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9f2906a7f3_12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29f2906a7f3_12_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Mention good error bound analysis, good performance trade-off </a:t>
            </a:r>
            <a:r>
              <a:rPr lang="en-US"/>
              <a:t>analysis</a:t>
            </a:r>
            <a:r>
              <a:rPr lang="en-US"/>
              <a:t> for representation conversion.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29f2906a7f3_12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29f2906a7f3_12_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Mention other state of the arts frameworks, that this is good because it does not impact the toolchain and does require user to write out-of-spec C/C++ program</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29f2906a7f3_16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29f2906a7f3_16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Go back to slide 13 –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29f2906a7f3_16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Performance model is not accurate – This is the model used by compiler to decide whether or not to apply fixed-point conversion, but the accuracy is far from ideal.</a:t>
            </a:r>
            <a:endParaRPr/>
          </a:p>
        </p:txBody>
      </p:sp>
      <p:sp>
        <p:nvSpPr>
          <p:cNvPr id="391" name="Google Shape;391;g29f2906a7f3_16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29f2906a7f3_12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9" name="Google Shape;399;g29f2906a7f3_12_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point is the approach to duplicate every function for all </a:t>
            </a:r>
            <a:r>
              <a:rPr lang="en-US"/>
              <a:t>call sites</a:t>
            </a:r>
            <a:r>
              <a:rPr lang="en-US"/>
              <a:t> is not really performant, but a good one to start.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And also compile time performance doesn’t really matter for small projects (which most HPCs are).</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29f2906a7f3_12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29f2906a7f3_12_7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Okay we are getting into the main criticism we have, annotation may become excessive, and understanding the </a:t>
            </a:r>
            <a:r>
              <a:rPr lang="en-US"/>
              <a:t>propagation</a:t>
            </a:r>
            <a:r>
              <a:rPr lang="en-US"/>
              <a:t> behavior maybe a puzzle in itself.</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29f2906a7f3_12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29f2906a7f3_12_7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Like template </a:t>
            </a:r>
            <a:r>
              <a:rPr lang="en-US"/>
              <a:t>propagation, the (implicit) propagation of annotation maybe hard to understand at moderate to large code space.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29f2906a7f3_1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29f2906a7f3_12_8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Maintaining tags are hard not only for correctness (coming up), but also for ensuring low error</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29f2906a7f3_12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29f2906a7f3_12_9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Maintenance</a:t>
            </a:r>
            <a:r>
              <a:rPr lang="en-US"/>
              <a:t> -&gt; correctness, program may blow up if the bound is incorrect. </a:t>
            </a:r>
            <a:r>
              <a:rPr lang="en-US"/>
              <a:t>Alternatives</a:t>
            </a:r>
            <a:r>
              <a:rPr lang="en-US"/>
              <a:t> using more formal annotation is more invasive.</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29f2906a7f3_12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29f2906a7f3_12_9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Because of fixed point! Fixed point has “Fixed” point for fractional parts, whereas floating-points, well, floats!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fixed-point representation allows faster computation and doesn’t require special FPUs. The tradeoff is that they have a lower dynamic range compared to floating points, and because of that, they may lose precision in some cases.</a:t>
            </a:r>
            <a:endParaRPr/>
          </a:p>
          <a:p>
            <a:pPr indent="0" lvl="0" marL="0" rtl="0" algn="l">
              <a:spcBef>
                <a:spcPts val="0"/>
              </a:spcBef>
              <a:spcAft>
                <a:spcPts val="0"/>
              </a:spcAft>
              <a:buNone/>
            </a:pPr>
            <a:r>
              <a:t/>
            </a:r>
            <a:endParaRPr/>
          </a:p>
        </p:txBody>
      </p:sp>
      <p:sp>
        <p:nvSpPr>
          <p:cNvPr id="220" name="Google Shape;220;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g3c56705fc222056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3c56705fc222056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0" name="Google Shape;440;g3c56705fc222056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Their paper have two key contributions. First is that this is an LLVM-based framework, and second ins that they provide a performance estimation model for fixed point conversion.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Being an LLVM-based framework, they can provide precision tuning for a wide-range of programming languages. Whereas most other works only supports C. This also allows easier application to most embedded systems, allows easy maintenance and extensions.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Their performance estimation model allows the compiler to decide whether to convert floating points to fixed point or not by analyzing the performance statically.</a:t>
            </a:r>
            <a:endParaRPr/>
          </a:p>
        </p:txBody>
      </p:sp>
      <p:sp>
        <p:nvSpPr>
          <p:cNvPr id="234" name="Google Shape;23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authors compare their method to existing works such as Fridge, Autoscaler, and Precimonious. But they claim that they are either less flexible, only supports C, require heavier annotations, or doesn’t consider fixed-point.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 how does TAFFO work? Moving on to method section: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41" name="Google Shape;24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29f2906a7f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29f2906a7f3_0_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9f2906a7f3_2_7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g29f2906a7f3_2_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9f2906a7f3_2_9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g29f2906a7f3_2_9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9f2906a7f3_2_10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g29f2906a7f3_2_10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0" name="Shape 90"/>
        <p:cNvGrpSpPr/>
        <p:nvPr/>
      </p:nvGrpSpPr>
      <p:grpSpPr>
        <a:xfrm>
          <a:off x="0" y="0"/>
          <a:ext cx="0" cy="0"/>
          <a:chOff x="0" y="0"/>
          <a:chExt cx="0" cy="0"/>
        </a:xfrm>
      </p:grpSpPr>
      <p:sp>
        <p:nvSpPr>
          <p:cNvPr id="91" name="Google Shape;91;g29f2906a7f3_2_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g29f2906a7f3_2_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3" name="Google Shape;93;g29f2906a7f3_2_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g29f2906a7f3_2_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g29f2906a7f3_2_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6" name="Shape 96"/>
        <p:cNvGrpSpPr/>
        <p:nvPr/>
      </p:nvGrpSpPr>
      <p:grpSpPr>
        <a:xfrm>
          <a:off x="0" y="0"/>
          <a:ext cx="0" cy="0"/>
          <a:chOff x="0" y="0"/>
          <a:chExt cx="0" cy="0"/>
        </a:xfrm>
      </p:grpSpPr>
      <p:sp>
        <p:nvSpPr>
          <p:cNvPr id="97" name="Google Shape;97;g29f2906a7f3_2_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g29f2906a7f3_2_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9" name="Google Shape;99;g29f2906a7f3_2_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g29f2906a7f3_2_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g29f2906a7f3_2_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g29f2906a7f3_2_1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g29f2906a7f3_2_1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05" name="Google Shape;105;g29f2906a7f3_2_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g29f2906a7f3_2_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g29f2906a7f3_2_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g29f2906a7f3_2_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g29f2906a7f3_2_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g29f2906a7f3_2_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g29f2906a7f3_2_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g29f2906a7f3_2_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g29f2906a7f3_2_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g29f2906a7f3_2_3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g29f2906a7f3_2_3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8" name="Google Shape;118;g29f2906a7f3_2_3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g29f2906a7f3_2_3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0" name="Google Shape;120;g29f2906a7f3_2_3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g29f2906a7f3_2_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g29f2906a7f3_2_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g29f2906a7f3_2_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g29f2906a7f3_2_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g29f2906a7f3_2_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g29f2906a7f3_2_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g29f2906a7f3_2_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g29f2906a7f3_2_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g29f2906a7f3_2_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g29f2906a7f3_2_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g29f2906a7f3_2_4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g29f2906a7f3_2_4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6" name="Google Shape;136;g29f2906a7f3_2_4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7" name="Google Shape;137;g29f2906a7f3_2_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g29f2906a7f3_2_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g29f2906a7f3_2_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g29f2906a7f3_2_5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g29f2906a7f3_2_56"/>
          <p:cNvSpPr/>
          <p:nvPr>
            <p:ph idx="2" type="pic"/>
          </p:nvPr>
        </p:nvSpPr>
        <p:spPr>
          <a:xfrm>
            <a:off x="5183188" y="987425"/>
            <a:ext cx="6172200" cy="4873625"/>
          </a:xfrm>
          <a:prstGeom prst="rect">
            <a:avLst/>
          </a:prstGeom>
          <a:noFill/>
          <a:ln>
            <a:noFill/>
          </a:ln>
        </p:spPr>
      </p:sp>
      <p:sp>
        <p:nvSpPr>
          <p:cNvPr id="143" name="Google Shape;143;g29f2906a7f3_2_5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4" name="Google Shape;144;g29f2906a7f3_2_5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g29f2906a7f3_2_5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g29f2906a7f3_2_5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g29f2906a7f3_2_6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g29f2906a7f3_2_6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g29f2906a7f3_2_6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g29f2906a7f3_2_6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g29f2906a7f3_2_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g29f2906a7f3_2_6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g29f2906a7f3_2_6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g29f2906a7f3_2_6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g29f2906a7f3_2_6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g29f2906a7f3_2_6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3" name="Shape 163"/>
        <p:cNvGrpSpPr/>
        <p:nvPr/>
      </p:nvGrpSpPr>
      <p:grpSpPr>
        <a:xfrm>
          <a:off x="0" y="0"/>
          <a:ext cx="0" cy="0"/>
          <a:chOff x="0" y="0"/>
          <a:chExt cx="0" cy="0"/>
        </a:xfrm>
      </p:grpSpPr>
      <p:sp>
        <p:nvSpPr>
          <p:cNvPr id="164" name="Google Shape;164;g29f2906a7f3_12_4"/>
          <p:cNvSpPr txBox="1"/>
          <p:nvPr>
            <p:ph type="ctrTitle"/>
          </p:nvPr>
        </p:nvSpPr>
        <p:spPr>
          <a:xfrm>
            <a:off x="415611" y="992767"/>
            <a:ext cx="11360800" cy="27368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65" name="Google Shape;165;g29f2906a7f3_12_4"/>
          <p:cNvSpPr txBox="1"/>
          <p:nvPr>
            <p:ph idx="1" type="subTitle"/>
          </p:nvPr>
        </p:nvSpPr>
        <p:spPr>
          <a:xfrm>
            <a:off x="415600" y="3778833"/>
            <a:ext cx="11360800" cy="10568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6" name="Google Shape;166;g29f2906a7f3_12_4"/>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7" name="Shape 167"/>
        <p:cNvGrpSpPr/>
        <p:nvPr/>
      </p:nvGrpSpPr>
      <p:grpSpPr>
        <a:xfrm>
          <a:off x="0" y="0"/>
          <a:ext cx="0" cy="0"/>
          <a:chOff x="0" y="0"/>
          <a:chExt cx="0" cy="0"/>
        </a:xfrm>
      </p:grpSpPr>
      <p:sp>
        <p:nvSpPr>
          <p:cNvPr id="168" name="Google Shape;168;g29f2906a7f3_12_8"/>
          <p:cNvSpPr txBox="1"/>
          <p:nvPr>
            <p:ph type="title"/>
          </p:nvPr>
        </p:nvSpPr>
        <p:spPr>
          <a:xfrm>
            <a:off x="415600" y="2867800"/>
            <a:ext cx="11360800" cy="11224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9" name="Google Shape;169;g29f2906a7f3_12_8"/>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0" name="Shape 170"/>
        <p:cNvGrpSpPr/>
        <p:nvPr/>
      </p:nvGrpSpPr>
      <p:grpSpPr>
        <a:xfrm>
          <a:off x="0" y="0"/>
          <a:ext cx="0" cy="0"/>
          <a:chOff x="0" y="0"/>
          <a:chExt cx="0" cy="0"/>
        </a:xfrm>
      </p:grpSpPr>
      <p:sp>
        <p:nvSpPr>
          <p:cNvPr id="171" name="Google Shape;171;g29f2906a7f3_12_11"/>
          <p:cNvSpPr txBox="1"/>
          <p:nvPr>
            <p:ph type="title"/>
          </p:nvPr>
        </p:nvSpPr>
        <p:spPr>
          <a:xfrm>
            <a:off x="415600" y="593367"/>
            <a:ext cx="11360800" cy="7636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72" name="Google Shape;172;g29f2906a7f3_12_11"/>
          <p:cNvSpPr txBox="1"/>
          <p:nvPr>
            <p:ph idx="1" type="body"/>
          </p:nvPr>
        </p:nvSpPr>
        <p:spPr>
          <a:xfrm>
            <a:off x="415600" y="1536633"/>
            <a:ext cx="11360800" cy="45552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73" name="Google Shape;173;g29f2906a7f3_12_11"/>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4" name="Shape 174"/>
        <p:cNvGrpSpPr/>
        <p:nvPr/>
      </p:nvGrpSpPr>
      <p:grpSpPr>
        <a:xfrm>
          <a:off x="0" y="0"/>
          <a:ext cx="0" cy="0"/>
          <a:chOff x="0" y="0"/>
          <a:chExt cx="0" cy="0"/>
        </a:xfrm>
      </p:grpSpPr>
      <p:sp>
        <p:nvSpPr>
          <p:cNvPr id="175" name="Google Shape;175;g29f2906a7f3_12_15"/>
          <p:cNvSpPr txBox="1"/>
          <p:nvPr>
            <p:ph type="title"/>
          </p:nvPr>
        </p:nvSpPr>
        <p:spPr>
          <a:xfrm>
            <a:off x="415600" y="593367"/>
            <a:ext cx="11360800" cy="7636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76" name="Google Shape;176;g29f2906a7f3_12_15"/>
          <p:cNvSpPr txBox="1"/>
          <p:nvPr>
            <p:ph idx="1" type="body"/>
          </p:nvPr>
        </p:nvSpPr>
        <p:spPr>
          <a:xfrm>
            <a:off x="415600" y="1536633"/>
            <a:ext cx="53332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77" name="Google Shape;177;g29f2906a7f3_12_15"/>
          <p:cNvSpPr txBox="1"/>
          <p:nvPr>
            <p:ph idx="2" type="body"/>
          </p:nvPr>
        </p:nvSpPr>
        <p:spPr>
          <a:xfrm>
            <a:off x="6443200" y="1536633"/>
            <a:ext cx="53332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78" name="Google Shape;178;g29f2906a7f3_12_15"/>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9" name="Shape 179"/>
        <p:cNvGrpSpPr/>
        <p:nvPr/>
      </p:nvGrpSpPr>
      <p:grpSpPr>
        <a:xfrm>
          <a:off x="0" y="0"/>
          <a:ext cx="0" cy="0"/>
          <a:chOff x="0" y="0"/>
          <a:chExt cx="0" cy="0"/>
        </a:xfrm>
      </p:grpSpPr>
      <p:sp>
        <p:nvSpPr>
          <p:cNvPr id="180" name="Google Shape;180;g29f2906a7f3_12_20"/>
          <p:cNvSpPr txBox="1"/>
          <p:nvPr>
            <p:ph type="title"/>
          </p:nvPr>
        </p:nvSpPr>
        <p:spPr>
          <a:xfrm>
            <a:off x="415600" y="593367"/>
            <a:ext cx="11360800" cy="7636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81" name="Google Shape;181;g29f2906a7f3_12_20"/>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82" name="Shape 182"/>
        <p:cNvGrpSpPr/>
        <p:nvPr/>
      </p:nvGrpSpPr>
      <p:grpSpPr>
        <a:xfrm>
          <a:off x="0" y="0"/>
          <a:ext cx="0" cy="0"/>
          <a:chOff x="0" y="0"/>
          <a:chExt cx="0" cy="0"/>
        </a:xfrm>
      </p:grpSpPr>
      <p:sp>
        <p:nvSpPr>
          <p:cNvPr id="183" name="Google Shape;183;g29f2906a7f3_12_23"/>
          <p:cNvSpPr txBox="1"/>
          <p:nvPr>
            <p:ph type="title"/>
          </p:nvPr>
        </p:nvSpPr>
        <p:spPr>
          <a:xfrm>
            <a:off x="415600" y="740800"/>
            <a:ext cx="3744000" cy="10076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184" name="Google Shape;184;g29f2906a7f3_12_23"/>
          <p:cNvSpPr txBox="1"/>
          <p:nvPr>
            <p:ph idx="1" type="body"/>
          </p:nvPr>
        </p:nvSpPr>
        <p:spPr>
          <a:xfrm>
            <a:off x="415600" y="1852800"/>
            <a:ext cx="3744000" cy="42392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85" name="Google Shape;185;g29f2906a7f3_12_23"/>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86" name="Shape 186"/>
        <p:cNvGrpSpPr/>
        <p:nvPr/>
      </p:nvGrpSpPr>
      <p:grpSpPr>
        <a:xfrm>
          <a:off x="0" y="0"/>
          <a:ext cx="0" cy="0"/>
          <a:chOff x="0" y="0"/>
          <a:chExt cx="0" cy="0"/>
        </a:xfrm>
      </p:grpSpPr>
      <p:sp>
        <p:nvSpPr>
          <p:cNvPr id="187" name="Google Shape;187;g29f2906a7f3_12_27"/>
          <p:cNvSpPr txBox="1"/>
          <p:nvPr>
            <p:ph type="title"/>
          </p:nvPr>
        </p:nvSpPr>
        <p:spPr>
          <a:xfrm>
            <a:off x="653667" y="600200"/>
            <a:ext cx="8490400" cy="54544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188" name="Google Shape;188;g29f2906a7f3_12_27"/>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89" name="Shape 189"/>
        <p:cNvGrpSpPr/>
        <p:nvPr/>
      </p:nvGrpSpPr>
      <p:grpSpPr>
        <a:xfrm>
          <a:off x="0" y="0"/>
          <a:ext cx="0" cy="0"/>
          <a:chOff x="0" y="0"/>
          <a:chExt cx="0" cy="0"/>
        </a:xfrm>
      </p:grpSpPr>
      <p:sp>
        <p:nvSpPr>
          <p:cNvPr id="190" name="Google Shape;190;g29f2906a7f3_12_30"/>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1" name="Google Shape;191;g29f2906a7f3_12_30"/>
          <p:cNvSpPr txBox="1"/>
          <p:nvPr>
            <p:ph type="title"/>
          </p:nvPr>
        </p:nvSpPr>
        <p:spPr>
          <a:xfrm>
            <a:off x="354000" y="1644233"/>
            <a:ext cx="5393600" cy="19764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192" name="Google Shape;192;g29f2906a7f3_12_30"/>
          <p:cNvSpPr txBox="1"/>
          <p:nvPr>
            <p:ph idx="1" type="subTitle"/>
          </p:nvPr>
        </p:nvSpPr>
        <p:spPr>
          <a:xfrm>
            <a:off x="354000" y="3737433"/>
            <a:ext cx="5393600" cy="16468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93" name="Google Shape;193;g29f2906a7f3_12_30"/>
          <p:cNvSpPr txBox="1"/>
          <p:nvPr>
            <p:ph idx="2" type="body"/>
          </p:nvPr>
        </p:nvSpPr>
        <p:spPr>
          <a:xfrm>
            <a:off x="6586000" y="965433"/>
            <a:ext cx="5116000" cy="49268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94" name="Google Shape;194;g29f2906a7f3_12_30"/>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95" name="Shape 195"/>
        <p:cNvGrpSpPr/>
        <p:nvPr/>
      </p:nvGrpSpPr>
      <p:grpSpPr>
        <a:xfrm>
          <a:off x="0" y="0"/>
          <a:ext cx="0" cy="0"/>
          <a:chOff x="0" y="0"/>
          <a:chExt cx="0" cy="0"/>
        </a:xfrm>
      </p:grpSpPr>
      <p:sp>
        <p:nvSpPr>
          <p:cNvPr id="196" name="Google Shape;196;g29f2906a7f3_12_36"/>
          <p:cNvSpPr txBox="1"/>
          <p:nvPr>
            <p:ph idx="1" type="body"/>
          </p:nvPr>
        </p:nvSpPr>
        <p:spPr>
          <a:xfrm>
            <a:off x="415600" y="5640767"/>
            <a:ext cx="7998400" cy="8068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197" name="Google Shape;197;g29f2906a7f3_12_36"/>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98" name="Shape 198"/>
        <p:cNvGrpSpPr/>
        <p:nvPr/>
      </p:nvGrpSpPr>
      <p:grpSpPr>
        <a:xfrm>
          <a:off x="0" y="0"/>
          <a:ext cx="0" cy="0"/>
          <a:chOff x="0" y="0"/>
          <a:chExt cx="0" cy="0"/>
        </a:xfrm>
      </p:grpSpPr>
      <p:sp>
        <p:nvSpPr>
          <p:cNvPr id="199" name="Google Shape;199;g29f2906a7f3_12_39"/>
          <p:cNvSpPr txBox="1"/>
          <p:nvPr>
            <p:ph hasCustomPrompt="1" type="title"/>
          </p:nvPr>
        </p:nvSpPr>
        <p:spPr>
          <a:xfrm>
            <a:off x="415600" y="1474833"/>
            <a:ext cx="11360800" cy="26180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200" name="Google Shape;200;g29f2906a7f3_12_39"/>
          <p:cNvSpPr txBox="1"/>
          <p:nvPr>
            <p:ph idx="1" type="body"/>
          </p:nvPr>
        </p:nvSpPr>
        <p:spPr>
          <a:xfrm>
            <a:off x="415600" y="4202967"/>
            <a:ext cx="11360800" cy="17344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201" name="Google Shape;201;g29f2906a7f3_12_39"/>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02" name="Shape 202"/>
        <p:cNvGrpSpPr/>
        <p:nvPr/>
      </p:nvGrpSpPr>
      <p:grpSpPr>
        <a:xfrm>
          <a:off x="0" y="0"/>
          <a:ext cx="0" cy="0"/>
          <a:chOff x="0" y="0"/>
          <a:chExt cx="0" cy="0"/>
        </a:xfrm>
      </p:grpSpPr>
      <p:sp>
        <p:nvSpPr>
          <p:cNvPr id="203" name="Google Shape;203;g29f2906a7f3_12_43"/>
          <p:cNvSpPr txBox="1"/>
          <p:nvPr>
            <p:ph idx="12" type="sldNum"/>
          </p:nvPr>
        </p:nvSpPr>
        <p:spPr>
          <a:xfrm>
            <a:off x="11296610" y="6217622"/>
            <a:ext cx="731600" cy="5248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p:nvPr>
            <p:ph idx="2" type="pic"/>
          </p:nvPr>
        </p:nvSpPr>
        <p:spPr>
          <a:xfrm>
            <a:off x="5183188" y="987425"/>
            <a:ext cx="6172200" cy="4873625"/>
          </a:xfrm>
          <a:prstGeom prst="rect">
            <a:avLst/>
          </a:prstGeom>
          <a:noFill/>
          <a:ln>
            <a:noFill/>
          </a:ln>
        </p:spPr>
      </p:sp>
      <p:sp>
        <p:nvSpPr>
          <p:cNvPr id="68" name="Google Shape;68;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4.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2" Type="http://schemas.openxmlformats.org/officeDocument/2006/relationships/theme" Target="../theme/theme2.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g29f2906a7f3_2_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g29f2906a7f3_2_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7" name="Google Shape;87;g29f2906a7f3_2_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g29f2906a7f3_2_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g29f2906a7f3_2_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59" name="Shape 159"/>
        <p:cNvGrpSpPr/>
        <p:nvPr/>
      </p:nvGrpSpPr>
      <p:grpSpPr>
        <a:xfrm>
          <a:off x="0" y="0"/>
          <a:ext cx="0" cy="0"/>
          <a:chOff x="0" y="0"/>
          <a:chExt cx="0" cy="0"/>
        </a:xfrm>
      </p:grpSpPr>
      <p:sp>
        <p:nvSpPr>
          <p:cNvPr id="160" name="Google Shape;160;g29f2906a7f3_12_0"/>
          <p:cNvSpPr txBox="1"/>
          <p:nvPr>
            <p:ph type="title"/>
          </p:nvPr>
        </p:nvSpPr>
        <p:spPr>
          <a:xfrm>
            <a:off x="415600" y="593367"/>
            <a:ext cx="11360800" cy="7636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61" name="Google Shape;161;g29f2906a7f3_12_0"/>
          <p:cNvSpPr txBox="1"/>
          <p:nvPr>
            <p:ph idx="1" type="body"/>
          </p:nvPr>
        </p:nvSpPr>
        <p:spPr>
          <a:xfrm>
            <a:off x="415600" y="1536633"/>
            <a:ext cx="11360800" cy="45552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162" name="Google Shape;162;g29f2906a7f3_12_0"/>
          <p:cNvSpPr txBox="1"/>
          <p:nvPr>
            <p:ph idx="12" type="sldNum"/>
          </p:nvPr>
        </p:nvSpPr>
        <p:spPr>
          <a:xfrm>
            <a:off x="11296610" y="6217622"/>
            <a:ext cx="731600" cy="5248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6.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1"/>
              </a:buClr>
              <a:buSzPts val="3200"/>
              <a:buFont typeface="Calibri"/>
              <a:buNone/>
            </a:pPr>
            <a:r>
              <a:rPr b="1" lang="en-US" sz="3200">
                <a:solidFill>
                  <a:schemeClr val="accent1"/>
                </a:solidFill>
                <a:latin typeface="Calibri"/>
                <a:ea typeface="Calibri"/>
                <a:cs typeface="Calibri"/>
                <a:sym typeface="Calibri"/>
              </a:rPr>
              <a:t>Group 2</a:t>
            </a:r>
            <a:br>
              <a:rPr lang="en-US" sz="4800"/>
            </a:br>
            <a:r>
              <a:rPr lang="en-US" sz="4800">
                <a:latin typeface="Calibri"/>
                <a:ea typeface="Calibri"/>
                <a:cs typeface="Calibri"/>
                <a:sym typeface="Calibri"/>
              </a:rPr>
              <a:t>TAFFO: Tuning Assistant for Floating to Fixed Point Optimization</a:t>
            </a:r>
            <a:endParaRPr/>
          </a:p>
        </p:txBody>
      </p:sp>
      <p:sp>
        <p:nvSpPr>
          <p:cNvPr id="209" name="Google Shape;20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400"/>
              <a:buNone/>
            </a:pPr>
            <a:r>
              <a:rPr lang="en-US"/>
              <a:t>Stefano Cherubin, Daniele Cattaneo, Michele Chiari, </a:t>
            </a:r>
            <a:endParaRPr/>
          </a:p>
          <a:p>
            <a:pPr indent="0" lvl="0" marL="0" rtl="0" algn="ctr">
              <a:lnSpc>
                <a:spcPct val="90000"/>
              </a:lnSpc>
              <a:spcBef>
                <a:spcPts val="1000"/>
              </a:spcBef>
              <a:spcAft>
                <a:spcPts val="0"/>
              </a:spcAft>
              <a:buClr>
                <a:schemeClr val="dk1"/>
              </a:buClr>
              <a:buSzPts val="2400"/>
              <a:buNone/>
            </a:pPr>
            <a:r>
              <a:rPr lang="en-US"/>
              <a:t>Antonio Di Bello, and Giovanni Agosta</a:t>
            </a:r>
            <a:endParaRPr/>
          </a:p>
          <a:p>
            <a:pPr indent="0" lvl="0" marL="0" rtl="0" algn="ctr">
              <a:lnSpc>
                <a:spcPct val="90000"/>
              </a:lnSpc>
              <a:spcBef>
                <a:spcPts val="100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rPr lang="en-US"/>
              <a:t>Presented by Jeongsoo Park, Yichen Tao, Zixuan Pan, Xueqing Wu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g29f2906a7f3_2_1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(2): Data type allocation</a:t>
            </a:r>
            <a:endParaRPr/>
          </a:p>
        </p:txBody>
      </p:sp>
      <p:sp>
        <p:nvSpPr>
          <p:cNvPr id="298" name="Google Shape;298;g29f2906a7f3_2_113"/>
          <p:cNvSpPr txBox="1"/>
          <p:nvPr>
            <p:ph idx="1" type="body"/>
          </p:nvPr>
        </p:nvSpPr>
        <p:spPr>
          <a:xfrm>
            <a:off x="838200" y="1825625"/>
            <a:ext cx="10515600" cy="4351338"/>
          </a:xfrm>
          <a:prstGeom prst="rect">
            <a:avLst/>
          </a:prstGeom>
          <a:blipFill rotWithShape="1">
            <a:blip r:embed="rId3">
              <a:alphaModFix/>
            </a:blip>
            <a:stretch>
              <a:fillRect b="-26451" l="-1085" r="0" t="-18312"/>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en-US"/>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g29f2906a7f3_2_1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(3): Code conversion</a:t>
            </a:r>
            <a:endParaRPr/>
          </a:p>
        </p:txBody>
      </p:sp>
      <p:sp>
        <p:nvSpPr>
          <p:cNvPr id="304" name="Google Shape;304;g29f2906a7f3_2_1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Insert fixed point computation alongside the original code.</a:t>
            </a:r>
            <a:endParaRPr/>
          </a:p>
          <a:p>
            <a:pPr indent="-228600" lvl="0" marL="228600" rtl="0" algn="l">
              <a:lnSpc>
                <a:spcPct val="90000"/>
              </a:lnSpc>
              <a:spcBef>
                <a:spcPts val="1000"/>
              </a:spcBef>
              <a:spcAft>
                <a:spcPts val="0"/>
              </a:spcAft>
              <a:buClr>
                <a:schemeClr val="dk1"/>
              </a:buClr>
              <a:buSzPts val="2800"/>
              <a:buChar char="•"/>
            </a:pPr>
            <a:r>
              <a:rPr lang="en-US"/>
              <a:t>Perform Dead Code Elimination after the insertion (eliminate floating point code).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g29f2906a7f3_2_1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(4): Feedback estimation</a:t>
            </a:r>
            <a:endParaRPr/>
          </a:p>
        </p:txBody>
      </p:sp>
      <p:grpSp>
        <p:nvGrpSpPr>
          <p:cNvPr id="310" name="Google Shape;310;g29f2906a7f3_2_123"/>
          <p:cNvGrpSpPr/>
          <p:nvPr/>
        </p:nvGrpSpPr>
        <p:grpSpPr>
          <a:xfrm>
            <a:off x="838200" y="1843589"/>
            <a:ext cx="10515600" cy="4315410"/>
            <a:chOff x="0" y="17964"/>
            <a:chExt cx="10515600" cy="4315410"/>
          </a:xfrm>
        </p:grpSpPr>
        <p:sp>
          <p:nvSpPr>
            <p:cNvPr id="311" name="Google Shape;311;g29f2906a7f3_2_123"/>
            <p:cNvSpPr/>
            <p:nvPr/>
          </p:nvSpPr>
          <p:spPr>
            <a:xfrm>
              <a:off x="0" y="17964"/>
              <a:ext cx="10515600" cy="791505"/>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g29f2906a7f3_2_123"/>
            <p:cNvSpPr txBox="1"/>
            <p:nvPr/>
          </p:nvSpPr>
          <p:spPr>
            <a:xfrm>
              <a:off x="38638" y="56602"/>
              <a:ext cx="10438324" cy="714229"/>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Clr>
                  <a:schemeClr val="lt1"/>
                </a:buClr>
                <a:buSzPts val="3300"/>
                <a:buFont typeface="Calibri"/>
                <a:buNone/>
              </a:pPr>
              <a:r>
                <a:rPr lang="en-US" sz="3300">
                  <a:solidFill>
                    <a:schemeClr val="lt1"/>
                  </a:solidFill>
                  <a:latin typeface="Calibri"/>
                  <a:ea typeface="Calibri"/>
                  <a:cs typeface="Calibri"/>
                  <a:sym typeface="Calibri"/>
                </a:rPr>
                <a:t>Metric 1: Functional evaluation</a:t>
              </a:r>
              <a:endParaRPr/>
            </a:p>
          </p:txBody>
        </p:sp>
        <p:sp>
          <p:nvSpPr>
            <p:cNvPr id="313" name="Google Shape;313;g29f2906a7f3_2_123"/>
            <p:cNvSpPr/>
            <p:nvPr/>
          </p:nvSpPr>
          <p:spPr>
            <a:xfrm>
              <a:off x="0" y="809469"/>
              <a:ext cx="10515600" cy="136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g29f2906a7f3_2_123"/>
            <p:cNvSpPr txBox="1"/>
            <p:nvPr/>
          </p:nvSpPr>
          <p:spPr>
            <a:xfrm>
              <a:off x="0" y="809469"/>
              <a:ext cx="10515600" cy="1366200"/>
            </a:xfrm>
            <a:prstGeom prst="rect">
              <a:avLst/>
            </a:prstGeom>
            <a:noFill/>
            <a:ln>
              <a:noFill/>
            </a:ln>
          </p:spPr>
          <p:txBody>
            <a:bodyPr anchorCtr="0" anchor="t" bIns="41900" lIns="333850" spcFirstLastPara="1" rIns="234675" wrap="square" tIns="419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Use affine forms to represent the affine error</a:t>
              </a:r>
              <a:endParaRPr/>
            </a:p>
            <a:p>
              <a:pPr indent="-228600" lvl="1" marL="228600" marR="0" rtl="0" algn="l">
                <a:lnSpc>
                  <a:spcPct val="90000"/>
                </a:lnSpc>
                <a:spcBef>
                  <a:spcPts val="52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Approximation other functions with linear functions</a:t>
              </a:r>
              <a:endParaRPr/>
            </a:p>
            <a:p>
              <a:pPr indent="-228600" lvl="1" marL="228600" marR="0" rtl="0" algn="l">
                <a:lnSpc>
                  <a:spcPct val="90000"/>
                </a:lnSpc>
                <a:spcBef>
                  <a:spcPts val="52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Be able to keep track of each single error source</a:t>
              </a:r>
              <a:endParaRPr/>
            </a:p>
          </p:txBody>
        </p:sp>
        <p:sp>
          <p:nvSpPr>
            <p:cNvPr id="315" name="Google Shape;315;g29f2906a7f3_2_123"/>
            <p:cNvSpPr/>
            <p:nvPr/>
          </p:nvSpPr>
          <p:spPr>
            <a:xfrm>
              <a:off x="0" y="2175669"/>
              <a:ext cx="10515600" cy="791505"/>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g29f2906a7f3_2_123"/>
            <p:cNvSpPr txBox="1"/>
            <p:nvPr/>
          </p:nvSpPr>
          <p:spPr>
            <a:xfrm>
              <a:off x="38638" y="2214307"/>
              <a:ext cx="10438324" cy="714229"/>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Clr>
                  <a:schemeClr val="lt1"/>
                </a:buClr>
                <a:buSzPts val="3300"/>
                <a:buFont typeface="Calibri"/>
                <a:buNone/>
              </a:pPr>
              <a:r>
                <a:rPr lang="en-US" sz="3300">
                  <a:solidFill>
                    <a:schemeClr val="lt1"/>
                  </a:solidFill>
                  <a:latin typeface="Calibri"/>
                  <a:ea typeface="Calibri"/>
                  <a:cs typeface="Calibri"/>
                  <a:sym typeface="Calibri"/>
                </a:rPr>
                <a:t>Metric 2: Performance evaluation</a:t>
              </a:r>
              <a:endParaRPr/>
            </a:p>
          </p:txBody>
        </p:sp>
        <p:sp>
          <p:nvSpPr>
            <p:cNvPr id="317" name="Google Shape;317;g29f2906a7f3_2_123"/>
            <p:cNvSpPr/>
            <p:nvPr/>
          </p:nvSpPr>
          <p:spPr>
            <a:xfrm>
              <a:off x="0" y="2967174"/>
              <a:ext cx="10515600" cy="136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g29f2906a7f3_2_123"/>
            <p:cNvSpPr txBox="1"/>
            <p:nvPr/>
          </p:nvSpPr>
          <p:spPr>
            <a:xfrm>
              <a:off x="0" y="2967174"/>
              <a:ext cx="10515600" cy="1366200"/>
            </a:xfrm>
            <a:prstGeom prst="rect">
              <a:avLst/>
            </a:prstGeom>
            <a:noFill/>
            <a:ln>
              <a:noFill/>
            </a:ln>
          </p:spPr>
          <p:txBody>
            <a:bodyPr anchorCtr="0" anchor="t" bIns="41900" lIns="333850" spcFirstLastPara="1" rIns="234675" wrap="square" tIns="419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Use machine learning tools to train a performance model</a:t>
              </a:r>
              <a:endParaRPr/>
            </a:p>
            <a:p>
              <a:pPr indent="-228600" lvl="1" marL="228600" marR="0" rtl="0" algn="l">
                <a:lnSpc>
                  <a:spcPct val="90000"/>
                </a:lnSpc>
                <a:spcBef>
                  <a:spcPts val="52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Estimate the impact of type cast overhead</a:t>
              </a:r>
              <a:endParaRPr/>
            </a:p>
            <a:p>
              <a:pPr indent="-228600" lvl="1" marL="228600" marR="0" rtl="0" algn="l">
                <a:lnSpc>
                  <a:spcPct val="90000"/>
                </a:lnSpc>
                <a:spcBef>
                  <a:spcPts val="520"/>
                </a:spcBef>
                <a:spcAft>
                  <a:spcPts val="0"/>
                </a:spcAft>
                <a:buClr>
                  <a:schemeClr val="dk1"/>
                </a:buClr>
                <a:buSzPts val="2600"/>
                <a:buFont typeface="Calibri"/>
                <a:buChar char="•"/>
              </a:pPr>
              <a:r>
                <a:rPr b="0" i="0" lang="en-US" sz="2600" u="none" cap="none" strike="noStrike">
                  <a:solidFill>
                    <a:schemeClr val="dk1"/>
                  </a:solidFill>
                  <a:latin typeface="Calibri"/>
                  <a:ea typeface="Calibri"/>
                  <a:cs typeface="Calibri"/>
                  <a:sym typeface="Calibri"/>
                </a:rPr>
                <a:t>Estimate the performance gain due to precision lowering</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g29f2906a7f3_0_15"/>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Experiments</a:t>
            </a:r>
            <a:endParaRPr/>
          </a:p>
        </p:txBody>
      </p:sp>
      <p:sp>
        <p:nvSpPr>
          <p:cNvPr id="324" name="Google Shape;324;g29f2906a7f3_0_15"/>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g29f2906a7f3_7_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Experiment Settings</a:t>
            </a:r>
            <a:endParaRPr/>
          </a:p>
        </p:txBody>
      </p:sp>
      <p:sp>
        <p:nvSpPr>
          <p:cNvPr id="330" name="Google Shape;330;g29f2906a7f3_7_0"/>
          <p:cNvSpPr txBox="1"/>
          <p:nvPr>
            <p:ph idx="1" type="body"/>
          </p:nvPr>
        </p:nvSpPr>
        <p:spPr>
          <a:xfrm>
            <a:off x="838200" y="1509940"/>
            <a:ext cx="9644743"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Two types of hardwares: HPC-like computer architecture (AMD) &amp; embedded systems’ development board (f207).</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Benchmark suites: </a:t>
            </a:r>
            <a:r>
              <a:rPr i="1" lang="en-US"/>
              <a:t>AxBench.</a:t>
            </a:r>
            <a:r>
              <a:rPr lang="en-US"/>
              <a:t> Containing a small set of algorithms using floating point arithmetic.</a:t>
            </a:r>
            <a:endParaRPr/>
          </a:p>
          <a:p>
            <a:pPr indent="-50800" lvl="0" marL="228600" rtl="0" algn="l">
              <a:lnSpc>
                <a:spcPct val="90000"/>
              </a:lnSpc>
              <a:spcBef>
                <a:spcPts val="1000"/>
              </a:spcBef>
              <a:spcAft>
                <a:spcPts val="0"/>
              </a:spcAft>
              <a:buClr>
                <a:schemeClr val="dk1"/>
              </a:buClr>
              <a:buSzPts val="2800"/>
              <a:buNone/>
            </a:pPr>
            <a:r>
              <a:t/>
            </a:r>
            <a:endParaRPr i="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29f2906a7f3_7_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Experiment Results</a:t>
            </a:r>
            <a:endParaRPr/>
          </a:p>
        </p:txBody>
      </p:sp>
      <p:sp>
        <p:nvSpPr>
          <p:cNvPr id="336" name="Google Shape;336;g29f2906a7f3_7_6"/>
          <p:cNvSpPr txBox="1"/>
          <p:nvPr>
            <p:ph idx="1" type="body"/>
          </p:nvPr>
        </p:nvSpPr>
        <p:spPr>
          <a:xfrm>
            <a:off x="838200" y="1509940"/>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Validating the effectiveness of performance model.</a:t>
            </a:r>
            <a:endParaRPr/>
          </a:p>
          <a:p>
            <a:pPr indent="0" lvl="0" marL="685800" rtl="0" algn="l">
              <a:lnSpc>
                <a:spcPct val="90000"/>
              </a:lnSpc>
              <a:spcBef>
                <a:spcPts val="500"/>
              </a:spcBef>
              <a:spcAft>
                <a:spcPts val="0"/>
              </a:spcAft>
              <a:buNone/>
            </a:pPr>
            <a:r>
              <a:t/>
            </a:r>
            <a:endParaRPr/>
          </a:p>
        </p:txBody>
      </p:sp>
      <p:pic>
        <p:nvPicPr>
          <p:cNvPr id="337" name="Google Shape;337;g29f2906a7f3_7_6"/>
          <p:cNvPicPr preferRelativeResize="0"/>
          <p:nvPr/>
        </p:nvPicPr>
        <p:blipFill rotWithShape="1">
          <a:blip r:embed="rId3">
            <a:alphaModFix/>
          </a:blip>
          <a:srcRect b="0" l="0" r="0" t="0"/>
          <a:stretch/>
        </p:blipFill>
        <p:spPr>
          <a:xfrm>
            <a:off x="3314700" y="2360659"/>
            <a:ext cx="5562601" cy="4132215"/>
          </a:xfrm>
          <a:prstGeom prst="rect">
            <a:avLst/>
          </a:prstGeom>
          <a:noFill/>
          <a:ln>
            <a:noFill/>
          </a:ln>
        </p:spPr>
      </p:pic>
      <p:cxnSp>
        <p:nvCxnSpPr>
          <p:cNvPr id="338" name="Google Shape;338;g29f2906a7f3_7_6"/>
          <p:cNvCxnSpPr/>
          <p:nvPr/>
        </p:nvCxnSpPr>
        <p:spPr>
          <a:xfrm flipH="1" rot="10800000">
            <a:off x="4387525" y="2617625"/>
            <a:ext cx="3835200" cy="2858400"/>
          </a:xfrm>
          <a:prstGeom prst="straightConnector1">
            <a:avLst/>
          </a:prstGeom>
          <a:noFill/>
          <a:ln cap="flat" cmpd="sng" w="38100">
            <a:solidFill>
              <a:srgbClr val="FF0000"/>
            </a:solidFill>
            <a:prstDash val="solid"/>
            <a:round/>
            <a:headEnd len="med" w="med" type="none"/>
            <a:tailEnd len="med" w="med" type="none"/>
          </a:ln>
        </p:spPr>
      </p:cxnSp>
      <p:sp>
        <p:nvSpPr>
          <p:cNvPr id="339" name="Google Shape;339;g29f2906a7f3_7_6"/>
          <p:cNvSpPr txBox="1"/>
          <p:nvPr/>
        </p:nvSpPr>
        <p:spPr>
          <a:xfrm>
            <a:off x="6474850" y="3834550"/>
            <a:ext cx="1087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US" sz="2800">
                <a:solidFill>
                  <a:srgbClr val="FF0000"/>
                </a:solidFill>
                <a:latin typeface="Calibri"/>
                <a:ea typeface="Calibri"/>
                <a:cs typeface="Calibri"/>
                <a:sym typeface="Calibri"/>
              </a:rPr>
              <a:t>Ideal</a:t>
            </a:r>
            <a:endParaRPr b="1" i="1" sz="2800">
              <a:solidFill>
                <a:srgbClr val="FF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g29f2906a7f3_7_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Experiment Results</a:t>
            </a:r>
            <a:endParaRPr/>
          </a:p>
        </p:txBody>
      </p:sp>
      <p:sp>
        <p:nvSpPr>
          <p:cNvPr id="345" name="Google Shape;345;g29f2906a7f3_7_12"/>
          <p:cNvSpPr txBox="1"/>
          <p:nvPr>
            <p:ph idx="1" type="body"/>
          </p:nvPr>
        </p:nvSpPr>
        <p:spPr>
          <a:xfrm>
            <a:off x="838200" y="1509940"/>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Measuring speedups by mixed precision TAFFO.</a:t>
            </a:r>
            <a:endParaRPr/>
          </a:p>
          <a:p>
            <a:pPr indent="-228600" lvl="1" marL="685800" rtl="0" algn="l">
              <a:lnSpc>
                <a:spcPct val="90000"/>
              </a:lnSpc>
              <a:spcBef>
                <a:spcPts val="500"/>
              </a:spcBef>
              <a:spcAft>
                <a:spcPts val="0"/>
              </a:spcAft>
              <a:buClr>
                <a:schemeClr val="dk1"/>
              </a:buClr>
              <a:buSzPts val="2400"/>
              <a:buChar char="•"/>
            </a:pPr>
            <a:r>
              <a:rPr lang="en-US"/>
              <a:t>Up to 366.8% speed boost.</a:t>
            </a:r>
            <a:endParaRPr/>
          </a:p>
          <a:p>
            <a:pPr indent="-76200" lvl="1" marL="685800" rtl="0" algn="l">
              <a:lnSpc>
                <a:spcPct val="90000"/>
              </a:lnSpc>
              <a:spcBef>
                <a:spcPts val="500"/>
              </a:spcBef>
              <a:spcAft>
                <a:spcPts val="0"/>
              </a:spcAft>
              <a:buClr>
                <a:schemeClr val="dk1"/>
              </a:buClr>
              <a:buSzPts val="2400"/>
              <a:buNone/>
            </a:pPr>
            <a:r>
              <a:t/>
            </a:r>
            <a:endParaRPr/>
          </a:p>
        </p:txBody>
      </p:sp>
      <p:pic>
        <p:nvPicPr>
          <p:cNvPr id="346" name="Google Shape;346;g29f2906a7f3_7_12"/>
          <p:cNvPicPr preferRelativeResize="0"/>
          <p:nvPr/>
        </p:nvPicPr>
        <p:blipFill rotWithShape="1">
          <a:blip r:embed="rId3">
            <a:alphaModFix/>
          </a:blip>
          <a:srcRect b="0" l="0" r="0" t="0"/>
          <a:stretch/>
        </p:blipFill>
        <p:spPr>
          <a:xfrm>
            <a:off x="3309264" y="2486657"/>
            <a:ext cx="5573486" cy="400621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g29f2906a7f3_7_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Experiment Results</a:t>
            </a:r>
            <a:endParaRPr/>
          </a:p>
        </p:txBody>
      </p:sp>
      <p:sp>
        <p:nvSpPr>
          <p:cNvPr id="352" name="Google Shape;352;g29f2906a7f3_7_18"/>
          <p:cNvSpPr txBox="1"/>
          <p:nvPr>
            <p:ph idx="1" type="body"/>
          </p:nvPr>
        </p:nvSpPr>
        <p:spPr>
          <a:xfrm>
            <a:off x="838200" y="1509940"/>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Measuring different types of errors caused by precision lowering.</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353" name="Google Shape;353;g29f2906a7f3_7_18"/>
          <p:cNvPicPr preferRelativeResize="0"/>
          <p:nvPr/>
        </p:nvPicPr>
        <p:blipFill rotWithShape="1">
          <a:blip r:embed="rId3">
            <a:alphaModFix/>
          </a:blip>
          <a:srcRect b="0" l="0" r="0" t="0"/>
          <a:stretch/>
        </p:blipFill>
        <p:spPr>
          <a:xfrm>
            <a:off x="2169825" y="2116364"/>
            <a:ext cx="7645400" cy="2146300"/>
          </a:xfrm>
          <a:prstGeom prst="rect">
            <a:avLst/>
          </a:prstGeom>
          <a:noFill/>
          <a:ln>
            <a:noFill/>
          </a:ln>
        </p:spPr>
      </p:pic>
      <p:sp>
        <p:nvSpPr>
          <p:cNvPr id="354" name="Google Shape;354;g29f2906a7f3_7_18"/>
          <p:cNvSpPr txBox="1"/>
          <p:nvPr/>
        </p:nvSpPr>
        <p:spPr>
          <a:xfrm>
            <a:off x="2380282" y="4138641"/>
            <a:ext cx="76419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800" u="none" cap="none" strike="noStrike">
                <a:solidFill>
                  <a:schemeClr val="dk1"/>
                </a:solidFill>
                <a:latin typeface="Calibri"/>
                <a:ea typeface="Calibri"/>
                <a:cs typeface="Calibri"/>
                <a:sym typeface="Calibri"/>
              </a:rPr>
              <a:t>ARE: Average Relative Error</a:t>
            </a:r>
            <a:endParaRPr/>
          </a:p>
          <a:p>
            <a:pPr indent="0" lvl="0" marL="0" marR="0" rtl="0" algn="l">
              <a:spcBef>
                <a:spcPts val="0"/>
              </a:spcBef>
              <a:spcAft>
                <a:spcPts val="0"/>
              </a:spcAft>
              <a:buNone/>
            </a:pPr>
            <a:r>
              <a:rPr i="1" lang="en-US" sz="1800">
                <a:solidFill>
                  <a:schemeClr val="dk1"/>
                </a:solidFill>
                <a:latin typeface="Calibri"/>
                <a:ea typeface="Calibri"/>
                <a:cs typeface="Calibri"/>
                <a:sym typeface="Calibri"/>
              </a:rPr>
              <a:t>MR: Missing Rate</a:t>
            </a:r>
            <a:endParaRPr/>
          </a:p>
          <a:p>
            <a:pPr indent="0" lvl="0" marL="0" marR="0" rtl="0" algn="l">
              <a:spcBef>
                <a:spcPts val="0"/>
              </a:spcBef>
              <a:spcAft>
                <a:spcPts val="0"/>
              </a:spcAft>
              <a:buNone/>
            </a:pPr>
            <a:r>
              <a:rPr i="1" lang="en-US" sz="1800">
                <a:solidFill>
                  <a:schemeClr val="dk1"/>
                </a:solidFill>
                <a:latin typeface="Calibri"/>
                <a:ea typeface="Calibri"/>
                <a:cs typeface="Calibri"/>
                <a:sym typeface="Calibri"/>
              </a:rPr>
              <a:t>RMSE: Root Mean Square Error </a:t>
            </a:r>
            <a:endParaRPr/>
          </a:p>
        </p:txBody>
      </p:sp>
      <p:sp>
        <p:nvSpPr>
          <p:cNvPr id="355" name="Google Shape;355;g29f2906a7f3_7_18"/>
          <p:cNvSpPr/>
          <p:nvPr/>
        </p:nvSpPr>
        <p:spPr>
          <a:xfrm>
            <a:off x="7567225" y="3538763"/>
            <a:ext cx="1011300" cy="2937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g29f2906a7f3_12_45"/>
          <p:cNvSpPr txBox="1"/>
          <p:nvPr>
            <p:ph type="ctrTitle"/>
          </p:nvPr>
        </p:nvSpPr>
        <p:spPr>
          <a:xfrm>
            <a:off x="415611" y="992767"/>
            <a:ext cx="11360800" cy="27368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Discussion</a:t>
            </a:r>
            <a:endParaRPr/>
          </a:p>
        </p:txBody>
      </p:sp>
      <p:sp>
        <p:nvSpPr>
          <p:cNvPr id="361" name="Google Shape;361;g29f2906a7f3_12_45"/>
          <p:cNvSpPr txBox="1"/>
          <p:nvPr>
            <p:ph idx="1" type="subTitle"/>
          </p:nvPr>
        </p:nvSpPr>
        <p:spPr>
          <a:xfrm>
            <a:off x="415600" y="37788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g29f2906a7f3_12_51"/>
          <p:cNvSpPr txBox="1"/>
          <p:nvPr>
            <p:ph type="ctrTitle"/>
          </p:nvPr>
        </p:nvSpPr>
        <p:spPr>
          <a:xfrm>
            <a:off x="415611" y="1279867"/>
            <a:ext cx="11360800" cy="27368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Who wants a free </a:t>
            </a:r>
            <a:r>
              <a:rPr lang="en-US"/>
              <a:t>donut</a:t>
            </a:r>
            <a:r>
              <a:rPr lang="en-US"/>
              <a:t>?*</a:t>
            </a:r>
            <a:endParaRPr/>
          </a:p>
        </p:txBody>
      </p:sp>
      <p:sp>
        <p:nvSpPr>
          <p:cNvPr id="367" name="Google Shape;367;g29f2906a7f3_12_51"/>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a:t>
            </a:r>
            <a:r>
              <a:rPr lang="en-US"/>
              <a:t>me!</a:t>
            </a:r>
            <a:r>
              <a:rPr lang="en-US"/>
              <a:t>)</a:t>
            </a:r>
            <a:endParaRPr/>
          </a:p>
        </p:txBody>
      </p:sp>
      <p:sp>
        <p:nvSpPr>
          <p:cNvPr id="368" name="Google Shape;368;g29f2906a7f3_12_51"/>
          <p:cNvSpPr txBox="1"/>
          <p:nvPr>
            <p:ph idx="1" type="subTitle"/>
          </p:nvPr>
        </p:nvSpPr>
        <p:spPr>
          <a:xfrm>
            <a:off x="920300" y="5750967"/>
            <a:ext cx="10856000" cy="1056800"/>
          </a:xfrm>
          <a:prstGeom prst="rect">
            <a:avLst/>
          </a:prstGeom>
        </p:spPr>
        <p:txBody>
          <a:bodyPr anchorCtr="0" anchor="t" bIns="121900" lIns="121900" spcFirstLastPara="1" rIns="121900" wrap="square" tIns="121900">
            <a:normAutofit fontScale="92500"/>
          </a:bodyPr>
          <a:lstStyle/>
          <a:p>
            <a:pPr indent="0" lvl="0" marL="0" rtl="0" algn="r">
              <a:spcBef>
                <a:spcPts val="0"/>
              </a:spcBef>
              <a:spcAft>
                <a:spcPts val="0"/>
              </a:spcAft>
              <a:buNone/>
            </a:pPr>
            <a:r>
              <a:rPr lang="en-US" sz="2300"/>
              <a:t>*A donut may or maynot be provided by the end of this presentation, the mentioning of a free donut does not </a:t>
            </a:r>
            <a:r>
              <a:rPr lang="en-US" sz="2300"/>
              <a:t>constitute</a:t>
            </a:r>
            <a:r>
              <a:rPr lang="en-US" sz="2300"/>
              <a:t> a demand from Mr. River to gift everyone a free donut.</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Introduction</a:t>
            </a:r>
            <a:endParaRPr/>
          </a:p>
        </p:txBody>
      </p:sp>
      <p:sp>
        <p:nvSpPr>
          <p:cNvPr id="216" name="Google Shape;21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What is TAFFO?</a:t>
            </a:r>
            <a:endParaRPr/>
          </a:p>
          <a:p>
            <a:pPr indent="-228600" lvl="1" marL="685800" rtl="0" algn="l">
              <a:lnSpc>
                <a:spcPct val="90000"/>
              </a:lnSpc>
              <a:spcBef>
                <a:spcPts val="500"/>
              </a:spcBef>
              <a:spcAft>
                <a:spcPts val="0"/>
              </a:spcAft>
              <a:buClr>
                <a:schemeClr val="dk1"/>
              </a:buClr>
              <a:buSzPts val="2400"/>
              <a:buChar char="•"/>
            </a:pPr>
            <a:r>
              <a:rPr lang="en-US"/>
              <a:t>LLVM-based framework</a:t>
            </a:r>
            <a:endParaRPr/>
          </a:p>
          <a:p>
            <a:pPr indent="-76200" lvl="1" marL="685800" rtl="0" algn="l">
              <a:lnSpc>
                <a:spcPct val="90000"/>
              </a:lnSpc>
              <a:spcBef>
                <a:spcPts val="500"/>
              </a:spcBef>
              <a:spcAft>
                <a:spcPts val="0"/>
              </a:spcAft>
              <a:buClr>
                <a:schemeClr val="dk1"/>
              </a:buClr>
              <a:buSzPts val="2400"/>
              <a:buNone/>
            </a:pPr>
            <a:r>
              <a:t/>
            </a:r>
            <a:endParaRPr/>
          </a:p>
          <a:p>
            <a:pPr indent="-228600" lvl="1" marL="685800" rtl="0" algn="l">
              <a:lnSpc>
                <a:spcPct val="90000"/>
              </a:lnSpc>
              <a:spcBef>
                <a:spcPts val="500"/>
              </a:spcBef>
              <a:spcAft>
                <a:spcPts val="0"/>
              </a:spcAft>
              <a:buClr>
                <a:schemeClr val="dk1"/>
              </a:buClr>
              <a:buSzPts val="2400"/>
              <a:buChar char="•"/>
            </a:pPr>
            <a:r>
              <a:rPr lang="en-US"/>
              <a:t>Auto-converts </a:t>
            </a:r>
            <a:r>
              <a:rPr b="1" i="1" lang="en-US"/>
              <a:t>floating point</a:t>
            </a:r>
            <a:r>
              <a:rPr lang="en-US"/>
              <a:t> to</a:t>
            </a:r>
            <a:r>
              <a:rPr b="1" lang="en-US"/>
              <a:t> </a:t>
            </a:r>
            <a:r>
              <a:rPr b="1" i="1" lang="en-US"/>
              <a:t>fixed point </a:t>
            </a:r>
            <a:r>
              <a:rPr lang="en-US"/>
              <a:t>using annotations</a:t>
            </a:r>
            <a:endParaRPr b="1" i="1"/>
          </a:p>
          <a:p>
            <a:pPr indent="-76200" lvl="1" marL="685800" rtl="0" algn="l">
              <a:lnSpc>
                <a:spcPct val="90000"/>
              </a:lnSpc>
              <a:spcBef>
                <a:spcPts val="500"/>
              </a:spcBef>
              <a:spcAft>
                <a:spcPts val="0"/>
              </a:spcAft>
              <a:buClr>
                <a:schemeClr val="dk1"/>
              </a:buClr>
              <a:buSzPts val="2400"/>
              <a:buNone/>
            </a:pPr>
            <a:r>
              <a:t/>
            </a:r>
            <a:endParaRPr b="1" i="1"/>
          </a:p>
          <a:p>
            <a:pPr indent="-228600" lvl="1" marL="685800" rtl="0" algn="l">
              <a:lnSpc>
                <a:spcPct val="90000"/>
              </a:lnSpc>
              <a:spcBef>
                <a:spcPts val="500"/>
              </a:spcBef>
              <a:spcAft>
                <a:spcPts val="0"/>
              </a:spcAft>
              <a:buClr>
                <a:schemeClr val="dk1"/>
              </a:buClr>
              <a:buSzPts val="2400"/>
              <a:buChar char="•"/>
            </a:pPr>
            <a:r>
              <a:rPr lang="en-US"/>
              <a:t>Shows up to 366% speedup with &lt;3% less precision in AxBench benchmark</a:t>
            </a:r>
            <a:endParaRPr/>
          </a:p>
          <a:p>
            <a:pPr indent="-76200" lvl="1" marL="685800" rtl="0" algn="l">
              <a:lnSpc>
                <a:spcPct val="90000"/>
              </a:lnSpc>
              <a:spcBef>
                <a:spcPts val="500"/>
              </a:spcBef>
              <a:spcAft>
                <a:spcPts val="0"/>
              </a:spcAft>
              <a:buClr>
                <a:schemeClr val="dk1"/>
              </a:buClr>
              <a:buSzPts val="2400"/>
              <a:buNone/>
            </a:pPr>
            <a:r>
              <a:t/>
            </a:r>
            <a:endParaRPr i="1"/>
          </a:p>
          <a:p>
            <a:pPr indent="-76200" lvl="1" marL="685800" rtl="0" algn="l">
              <a:lnSpc>
                <a:spcPct val="90000"/>
              </a:lnSpc>
              <a:spcBef>
                <a:spcPts val="500"/>
              </a:spcBef>
              <a:spcAft>
                <a:spcPts val="0"/>
              </a:spcAft>
              <a:buClr>
                <a:schemeClr val="dk1"/>
              </a:buClr>
              <a:buSzPts val="2400"/>
              <a:buNone/>
            </a:pPr>
            <a:r>
              <a:t/>
            </a:r>
            <a:endParaRPr/>
          </a:p>
          <a:p>
            <a:pPr indent="-101600" lvl="2" marL="1143000" rtl="0" algn="l">
              <a:lnSpc>
                <a:spcPct val="90000"/>
              </a:lnSpc>
              <a:spcBef>
                <a:spcPts val="500"/>
              </a:spcBef>
              <a:spcAft>
                <a:spcPts val="0"/>
              </a:spcAft>
              <a:buClr>
                <a:schemeClr val="dk1"/>
              </a:buClr>
              <a:buSzPts val="2000"/>
              <a:buNone/>
            </a:pPr>
            <a:r>
              <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g29f2906a7f3_12_57"/>
          <p:cNvSpPr txBox="1"/>
          <p:nvPr>
            <p:ph type="ctrTitle"/>
          </p:nvPr>
        </p:nvSpPr>
        <p:spPr>
          <a:xfrm>
            <a:off x="415611" y="1279867"/>
            <a:ext cx="11360800" cy="27368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Who wants 366.8% performance boost?*</a:t>
            </a:r>
            <a:endParaRPr/>
          </a:p>
        </p:txBody>
      </p:sp>
      <p:sp>
        <p:nvSpPr>
          <p:cNvPr id="374" name="Google Shape;374;g29f2906a7f3_12_57"/>
          <p:cNvSpPr txBox="1"/>
          <p:nvPr>
            <p:ph idx="1" type="subTitle"/>
          </p:nvPr>
        </p:nvSpPr>
        <p:spPr>
          <a:xfrm>
            <a:off x="415600" y="37788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(me!)</a:t>
            </a:r>
            <a:endParaRPr/>
          </a:p>
        </p:txBody>
      </p:sp>
      <p:sp>
        <p:nvSpPr>
          <p:cNvPr id="375" name="Google Shape;375;g29f2906a7f3_12_57"/>
          <p:cNvSpPr txBox="1"/>
          <p:nvPr>
            <p:ph idx="1" type="subTitle"/>
          </p:nvPr>
        </p:nvSpPr>
        <p:spPr>
          <a:xfrm>
            <a:off x="5775600" y="6228567"/>
            <a:ext cx="6000800" cy="579200"/>
          </a:xfrm>
          <a:prstGeom prst="rect">
            <a:avLst/>
          </a:prstGeom>
        </p:spPr>
        <p:txBody>
          <a:bodyPr anchorCtr="0" anchor="t" bIns="121900" lIns="121900" spcFirstLastPara="1" rIns="121900" wrap="square" tIns="121900">
            <a:normAutofit lnSpcReduction="10000"/>
          </a:bodyPr>
          <a:lstStyle/>
          <a:p>
            <a:pPr indent="0" lvl="0" marL="0" rtl="0" algn="r">
              <a:spcBef>
                <a:spcPts val="0"/>
              </a:spcBef>
              <a:spcAft>
                <a:spcPts val="0"/>
              </a:spcAft>
              <a:buNone/>
            </a:pPr>
            <a:r>
              <a:rPr lang="en-US" sz="2300"/>
              <a:t>*With up to 3% relative error of course</a:t>
            </a:r>
            <a:endParaRPr sz="23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g29f2906a7f3_12_63"/>
          <p:cNvSpPr txBox="1"/>
          <p:nvPr>
            <p:ph type="ctrTitle"/>
          </p:nvPr>
        </p:nvSpPr>
        <p:spPr>
          <a:xfrm>
            <a:off x="415611" y="1787867"/>
            <a:ext cx="11360800" cy="2736800"/>
          </a:xfrm>
          <a:prstGeom prst="rect">
            <a:avLst/>
          </a:prstGeom>
        </p:spPr>
        <p:txBody>
          <a:bodyPr anchorCtr="0" anchor="b" bIns="121900" lIns="121900" spcFirstLastPara="1" rIns="121900" wrap="square" tIns="121900">
            <a:normAutofit fontScale="90000"/>
          </a:bodyPr>
          <a:lstStyle/>
          <a:p>
            <a:pPr indent="0" lvl="0" marL="0" rtl="0" algn="ctr">
              <a:spcBef>
                <a:spcPts val="0"/>
              </a:spcBef>
              <a:spcAft>
                <a:spcPts val="0"/>
              </a:spcAft>
              <a:buNone/>
            </a:pPr>
            <a:r>
              <a:rPr lang="en-US"/>
              <a:t>Who wants t</a:t>
            </a:r>
            <a:r>
              <a:rPr lang="en-US"/>
              <a:t>his</a:t>
            </a:r>
            <a:r>
              <a:rPr lang="en-US"/>
              <a:t> performance boost with minimal disruption to source code and </a:t>
            </a:r>
            <a:r>
              <a:rPr lang="en-US"/>
              <a:t>tool</a:t>
            </a:r>
            <a:r>
              <a:rPr lang="en-US"/>
              <a:t> chain?</a:t>
            </a:r>
            <a:endParaRPr/>
          </a:p>
        </p:txBody>
      </p:sp>
      <p:sp>
        <p:nvSpPr>
          <p:cNvPr id="381" name="Google Shape;381;g29f2906a7f3_12_63"/>
          <p:cNvSpPr txBox="1"/>
          <p:nvPr>
            <p:ph idx="1" type="subTitle"/>
          </p:nvPr>
        </p:nvSpPr>
        <p:spPr>
          <a:xfrm>
            <a:off x="415600" y="42868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(me!)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g29f2906a7f3_16_6"/>
          <p:cNvSpPr txBox="1"/>
          <p:nvPr>
            <p:ph type="ctrTitle"/>
          </p:nvPr>
        </p:nvSpPr>
        <p:spPr>
          <a:xfrm>
            <a:off x="415611" y="1279867"/>
            <a:ext cx="11360700" cy="27369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Who wants more speedup?</a:t>
            </a:r>
            <a:endParaRPr/>
          </a:p>
        </p:txBody>
      </p:sp>
      <p:sp>
        <p:nvSpPr>
          <p:cNvPr id="387" name="Google Shape;387;g29f2906a7f3_16_6"/>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(More free </a:t>
            </a:r>
            <a:r>
              <a:rPr lang="en-US"/>
              <a:t>donuts</a:t>
            </a:r>
            <a:r>
              <a:rPr lang="en-US"/>
              <a:t>!*)</a:t>
            </a:r>
            <a:endParaRPr/>
          </a:p>
        </p:txBody>
      </p:sp>
      <p:sp>
        <p:nvSpPr>
          <p:cNvPr id="388" name="Google Shape;388;g29f2906a7f3_16_6"/>
          <p:cNvSpPr txBox="1"/>
          <p:nvPr>
            <p:ph idx="1" type="subTitle"/>
          </p:nvPr>
        </p:nvSpPr>
        <p:spPr>
          <a:xfrm>
            <a:off x="920300" y="5750967"/>
            <a:ext cx="10856100" cy="1056900"/>
          </a:xfrm>
          <a:prstGeom prst="rect">
            <a:avLst/>
          </a:prstGeom>
        </p:spPr>
        <p:txBody>
          <a:bodyPr anchorCtr="0" anchor="t" bIns="121900" lIns="121900" spcFirstLastPara="1" rIns="121900" wrap="square" tIns="121900">
            <a:normAutofit fontScale="92500" lnSpcReduction="20000"/>
          </a:bodyPr>
          <a:lstStyle/>
          <a:p>
            <a:pPr indent="0" lvl="0" marL="0" rtl="0" algn="r">
              <a:spcBef>
                <a:spcPts val="0"/>
              </a:spcBef>
              <a:spcAft>
                <a:spcPts val="0"/>
              </a:spcAft>
              <a:buNone/>
            </a:pPr>
            <a:r>
              <a:rPr lang="en-US" sz="2300"/>
              <a:t>*DONUTS MAY OR MAYNOT BE PROVIDED BY THE END OF THIS PRESENTATION, THE MENTIONING OF A FREE DONUT DOES NOT CONSTITUTE</a:t>
            </a:r>
            <a:r>
              <a:rPr lang="en-US" sz="2300"/>
              <a:t> </a:t>
            </a:r>
            <a:r>
              <a:rPr lang="en-US" sz="2300"/>
              <a:t>A DEMAND FROM MR. RIVER TO GIFT EVERYONE A FREE DONUT.</a:t>
            </a: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g29f2906a7f3_16_1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Let's</a:t>
            </a:r>
            <a:r>
              <a:rPr lang="en-US"/>
              <a:t> get back to this slide</a:t>
            </a:r>
            <a:endParaRPr/>
          </a:p>
        </p:txBody>
      </p:sp>
      <p:pic>
        <p:nvPicPr>
          <p:cNvPr id="394" name="Google Shape;394;g29f2906a7f3_16_12"/>
          <p:cNvPicPr preferRelativeResize="0"/>
          <p:nvPr/>
        </p:nvPicPr>
        <p:blipFill rotWithShape="1">
          <a:blip r:embed="rId3">
            <a:alphaModFix/>
          </a:blip>
          <a:srcRect b="0" l="0" r="0" t="0"/>
          <a:stretch/>
        </p:blipFill>
        <p:spPr>
          <a:xfrm>
            <a:off x="3314700" y="2076246"/>
            <a:ext cx="5562601" cy="4132215"/>
          </a:xfrm>
          <a:prstGeom prst="rect">
            <a:avLst/>
          </a:prstGeom>
          <a:noFill/>
          <a:ln>
            <a:noFill/>
          </a:ln>
        </p:spPr>
      </p:pic>
      <p:cxnSp>
        <p:nvCxnSpPr>
          <p:cNvPr id="395" name="Google Shape;395;g29f2906a7f3_16_12"/>
          <p:cNvCxnSpPr/>
          <p:nvPr/>
        </p:nvCxnSpPr>
        <p:spPr>
          <a:xfrm flipH="1" rot="10800000">
            <a:off x="4387525" y="2617625"/>
            <a:ext cx="3835200" cy="2858400"/>
          </a:xfrm>
          <a:prstGeom prst="straightConnector1">
            <a:avLst/>
          </a:prstGeom>
          <a:noFill/>
          <a:ln cap="flat" cmpd="sng" w="38100">
            <a:solidFill>
              <a:srgbClr val="FF0000"/>
            </a:solidFill>
            <a:prstDash val="solid"/>
            <a:round/>
            <a:headEnd len="med" w="med" type="none"/>
            <a:tailEnd len="med" w="med" type="none"/>
          </a:ln>
        </p:spPr>
      </p:cxnSp>
      <p:sp>
        <p:nvSpPr>
          <p:cNvPr id="396" name="Google Shape;396;g29f2906a7f3_16_12"/>
          <p:cNvSpPr txBox="1"/>
          <p:nvPr/>
        </p:nvSpPr>
        <p:spPr>
          <a:xfrm>
            <a:off x="6474850" y="3834550"/>
            <a:ext cx="1087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US" sz="2800">
                <a:solidFill>
                  <a:srgbClr val="FF0000"/>
                </a:solidFill>
                <a:latin typeface="Calibri"/>
                <a:ea typeface="Calibri"/>
                <a:cs typeface="Calibri"/>
                <a:sym typeface="Calibri"/>
              </a:rPr>
              <a:t>Ideal</a:t>
            </a:r>
            <a:endParaRPr b="1" i="1" sz="2800">
              <a:solidFill>
                <a:srgbClr val="FF0000"/>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g29f2906a7f3_12_68"/>
          <p:cNvSpPr txBox="1"/>
          <p:nvPr>
            <p:ph type="ctrTitle"/>
          </p:nvPr>
        </p:nvSpPr>
        <p:spPr>
          <a:xfrm>
            <a:off x="415611" y="1584667"/>
            <a:ext cx="11360800" cy="27368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Who wants duplicated &amp; wasted compilation?</a:t>
            </a:r>
            <a:endParaRPr/>
          </a:p>
        </p:txBody>
      </p:sp>
      <p:sp>
        <p:nvSpPr>
          <p:cNvPr id="402" name="Google Shape;402;g29f2906a7f3_12_68"/>
          <p:cNvSpPr txBox="1"/>
          <p:nvPr>
            <p:ph idx="1" type="subTitle"/>
          </p:nvPr>
        </p:nvSpPr>
        <p:spPr>
          <a:xfrm>
            <a:off x="415600" y="40836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(this is very performant - says the crypto guy)</a:t>
            </a:r>
            <a:endParaRPr/>
          </a:p>
        </p:txBody>
      </p:sp>
      <p:sp>
        <p:nvSpPr>
          <p:cNvPr id="403" name="Google Shape;403;g29f2906a7f3_12_68"/>
          <p:cNvSpPr txBox="1"/>
          <p:nvPr>
            <p:ph idx="1" type="subTitle"/>
          </p:nvPr>
        </p:nvSpPr>
        <p:spPr>
          <a:xfrm>
            <a:off x="4901367" y="6228567"/>
            <a:ext cx="6875200" cy="579200"/>
          </a:xfrm>
          <a:prstGeom prst="rect">
            <a:avLst/>
          </a:prstGeom>
        </p:spPr>
        <p:txBody>
          <a:bodyPr anchorCtr="0" anchor="t" bIns="121900" lIns="121900" spcFirstLastPara="1" rIns="121900" wrap="square" tIns="121900">
            <a:normAutofit fontScale="85000"/>
          </a:bodyPr>
          <a:lstStyle/>
          <a:p>
            <a:pPr indent="0" lvl="0" marL="0" rtl="0" algn="r">
              <a:spcBef>
                <a:spcPts val="0"/>
              </a:spcBef>
              <a:spcAft>
                <a:spcPts val="0"/>
              </a:spcAft>
              <a:buNone/>
            </a:pPr>
            <a:r>
              <a:rPr lang="en-US" sz="2300"/>
              <a:t>*I mean I don’t really care about compilation time</a:t>
            </a:r>
            <a:endParaRPr sz="23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g29f2906a7f3_12_74"/>
          <p:cNvSpPr txBox="1"/>
          <p:nvPr>
            <p:ph type="ctrTitle"/>
          </p:nvPr>
        </p:nvSpPr>
        <p:spPr>
          <a:xfrm>
            <a:off x="415611" y="1500767"/>
            <a:ext cx="11360800" cy="2736800"/>
          </a:xfrm>
          <a:prstGeom prst="rect">
            <a:avLst/>
          </a:prstGeom>
        </p:spPr>
        <p:txBody>
          <a:bodyPr anchorCtr="0" anchor="b" bIns="121900" lIns="121900" spcFirstLastPara="1" rIns="121900" wrap="square" tIns="121900">
            <a:normAutofit fontScale="90000"/>
          </a:bodyPr>
          <a:lstStyle/>
          <a:p>
            <a:pPr indent="0" lvl="0" marL="0" rtl="0" algn="ctr">
              <a:spcBef>
                <a:spcPts val="0"/>
              </a:spcBef>
              <a:spcAft>
                <a:spcPts val="0"/>
              </a:spcAft>
              <a:buNone/>
            </a:pPr>
            <a:r>
              <a:rPr lang="en-US"/>
              <a:t>Who wants to put</a:t>
            </a:r>
            <a:endParaRPr/>
          </a:p>
          <a:p>
            <a:pPr indent="0" lvl="0" marL="0" rtl="0" algn="ctr">
              <a:spcBef>
                <a:spcPts val="0"/>
              </a:spcBef>
              <a:spcAft>
                <a:spcPts val="0"/>
              </a:spcAft>
              <a:buNone/>
            </a:pPr>
            <a:r>
              <a:rPr lang="en-US"/>
              <a:t>annotate(“taffo 7 25 ….”)</a:t>
            </a:r>
            <a:endParaRPr/>
          </a:p>
          <a:p>
            <a:pPr indent="0" lvl="0" marL="0" rtl="0" algn="ctr">
              <a:spcBef>
                <a:spcPts val="0"/>
              </a:spcBef>
              <a:spcAft>
                <a:spcPts val="0"/>
              </a:spcAft>
              <a:buNone/>
            </a:pPr>
            <a:r>
              <a:rPr lang="en-US"/>
              <a:t>Everywhere in their program?</a:t>
            </a:r>
            <a:endParaRPr/>
          </a:p>
        </p:txBody>
      </p:sp>
      <p:sp>
        <p:nvSpPr>
          <p:cNvPr id="409" name="Google Shape;409;g29f2906a7f3_12_74"/>
          <p:cNvSpPr txBox="1"/>
          <p:nvPr>
            <p:ph idx="1" type="subTitle"/>
          </p:nvPr>
        </p:nvSpPr>
        <p:spPr>
          <a:xfrm>
            <a:off x="415600" y="4286833"/>
            <a:ext cx="11360800" cy="998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(let’s just push that to the intern…)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g29f2906a7f3_12_79"/>
          <p:cNvSpPr txBox="1"/>
          <p:nvPr>
            <p:ph type="title"/>
          </p:nvPr>
        </p:nvSpPr>
        <p:spPr>
          <a:xfrm>
            <a:off x="415600" y="593367"/>
            <a:ext cx="11360800" cy="763600"/>
          </a:xfrm>
          <a:prstGeom prst="rect">
            <a:avLst/>
          </a:prstGeom>
        </p:spPr>
        <p:txBody>
          <a:bodyPr anchorCtr="0" anchor="t" bIns="121900" lIns="121900" spcFirstLastPara="1" rIns="121900" wrap="square" tIns="121900">
            <a:normAutofit fontScale="90000"/>
          </a:bodyPr>
          <a:lstStyle/>
          <a:p>
            <a:pPr indent="0" lvl="0" marL="0" rtl="0" algn="l">
              <a:spcBef>
                <a:spcPts val="0"/>
              </a:spcBef>
              <a:spcAft>
                <a:spcPts val="0"/>
              </a:spcAft>
              <a:buNone/>
            </a:pPr>
            <a:r>
              <a:rPr lang="en-US"/>
              <a:t>Maybe not really an intern-friendly job</a:t>
            </a:r>
            <a:endParaRPr/>
          </a:p>
        </p:txBody>
      </p:sp>
      <p:sp>
        <p:nvSpPr>
          <p:cNvPr id="415" name="Google Shape;415;g29f2906a7f3_12_79"/>
          <p:cNvSpPr txBox="1"/>
          <p:nvPr>
            <p:ph idx="1" type="body"/>
          </p:nvPr>
        </p:nvSpPr>
        <p:spPr>
          <a:xfrm>
            <a:off x="415600" y="1536633"/>
            <a:ext cx="11360800" cy="4555200"/>
          </a:xfrm>
          <a:prstGeom prst="rect">
            <a:avLst/>
          </a:prstGeom>
        </p:spPr>
        <p:txBody>
          <a:bodyPr anchorCtr="0" anchor="t" bIns="121900" lIns="121900" spcFirstLastPara="1" rIns="121900" wrap="square" tIns="121900">
            <a:normAutofit/>
          </a:bodyPr>
          <a:lstStyle/>
          <a:p>
            <a:pPr indent="0" lvl="0" marL="0" rtl="0" algn="l">
              <a:spcBef>
                <a:spcPts val="0"/>
              </a:spcBef>
              <a:spcAft>
                <a:spcPts val="1600"/>
              </a:spcAft>
              <a:buNone/>
            </a:pPr>
            <a:r>
              <a:t/>
            </a:r>
            <a:endParaRPr/>
          </a:p>
        </p:txBody>
      </p:sp>
      <p:pic>
        <p:nvPicPr>
          <p:cNvPr id="416" name="Google Shape;416;g29f2906a7f3_12_79"/>
          <p:cNvPicPr preferRelativeResize="0"/>
          <p:nvPr/>
        </p:nvPicPr>
        <p:blipFill>
          <a:blip r:embed="rId3">
            <a:alphaModFix/>
          </a:blip>
          <a:stretch>
            <a:fillRect/>
          </a:stretch>
        </p:blipFill>
        <p:spPr>
          <a:xfrm>
            <a:off x="335750" y="1435032"/>
            <a:ext cx="11520499" cy="49837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g29f2906a7f3_12_85"/>
          <p:cNvSpPr txBox="1"/>
          <p:nvPr>
            <p:ph type="ctrTitle"/>
          </p:nvPr>
        </p:nvSpPr>
        <p:spPr>
          <a:xfrm>
            <a:off x="415611" y="1500767"/>
            <a:ext cx="11360800" cy="2736800"/>
          </a:xfrm>
          <a:prstGeom prst="rect">
            <a:avLst/>
          </a:prstGeom>
        </p:spPr>
        <p:txBody>
          <a:bodyPr anchorCtr="0" anchor="b" bIns="121900" lIns="121900" spcFirstLastPara="1" rIns="121900" wrap="square" tIns="121900">
            <a:normAutofit fontScale="90000"/>
          </a:bodyPr>
          <a:lstStyle/>
          <a:p>
            <a:pPr indent="0" lvl="0" marL="0" rtl="0" algn="ctr">
              <a:spcBef>
                <a:spcPts val="0"/>
              </a:spcBef>
              <a:spcAft>
                <a:spcPts val="0"/>
              </a:spcAft>
              <a:buNone/>
            </a:pPr>
            <a:r>
              <a:rPr lang="en-US"/>
              <a:t>Who wants to maintain</a:t>
            </a:r>
            <a:endParaRPr/>
          </a:p>
          <a:p>
            <a:pPr indent="0" lvl="0" marL="0" rtl="0" algn="ctr">
              <a:spcBef>
                <a:spcPts val="0"/>
              </a:spcBef>
              <a:spcAft>
                <a:spcPts val="0"/>
              </a:spcAft>
              <a:buNone/>
            </a:pPr>
            <a:r>
              <a:rPr lang="en-US"/>
              <a:t>annotate(“taffo 7 24 ….”)</a:t>
            </a:r>
            <a:endParaRPr/>
          </a:p>
          <a:p>
            <a:pPr indent="0" lvl="0" marL="0" rtl="0" algn="ctr">
              <a:spcBef>
                <a:spcPts val="0"/>
              </a:spcBef>
              <a:spcAft>
                <a:spcPts val="0"/>
              </a:spcAft>
              <a:buNone/>
            </a:pPr>
            <a:r>
              <a:rPr lang="en-US"/>
              <a:t>Everywhere in their program?</a:t>
            </a:r>
            <a:endParaRPr/>
          </a:p>
        </p:txBody>
      </p:sp>
      <p:sp>
        <p:nvSpPr>
          <p:cNvPr id="422" name="Google Shape;422;g29f2906a7f3_12_85"/>
          <p:cNvSpPr txBox="1"/>
          <p:nvPr>
            <p:ph idx="1" type="subTitle"/>
          </p:nvPr>
        </p:nvSpPr>
        <p:spPr>
          <a:xfrm>
            <a:off x="415600" y="42868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(Is it 7 24 or 7 25 or 24 7?)</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g29f2906a7f3_12_90"/>
          <p:cNvSpPr txBox="1"/>
          <p:nvPr>
            <p:ph type="ctrTitle"/>
          </p:nvPr>
        </p:nvSpPr>
        <p:spPr>
          <a:xfrm>
            <a:off x="415611" y="1500767"/>
            <a:ext cx="11360800" cy="2736800"/>
          </a:xfrm>
          <a:prstGeom prst="rect">
            <a:avLst/>
          </a:prstGeom>
        </p:spPr>
        <p:txBody>
          <a:bodyPr anchorCtr="0" anchor="b" bIns="121900" lIns="121900" spcFirstLastPara="1" rIns="121900" wrap="square" tIns="121900">
            <a:normAutofit fontScale="90000"/>
          </a:bodyPr>
          <a:lstStyle/>
          <a:p>
            <a:pPr indent="0" lvl="0" marL="0" rtl="0" algn="ctr">
              <a:spcBef>
                <a:spcPts val="0"/>
              </a:spcBef>
              <a:spcAft>
                <a:spcPts val="0"/>
              </a:spcAft>
              <a:buNone/>
            </a:pPr>
            <a:r>
              <a:rPr lang="en-US"/>
              <a:t>Who wants to ensure</a:t>
            </a:r>
            <a:endParaRPr/>
          </a:p>
          <a:p>
            <a:pPr indent="0" lvl="0" marL="0" rtl="0" algn="ctr">
              <a:spcBef>
                <a:spcPts val="0"/>
              </a:spcBef>
              <a:spcAft>
                <a:spcPts val="0"/>
              </a:spcAft>
              <a:buNone/>
            </a:pPr>
            <a:r>
              <a:rPr lang="en-US"/>
              <a:t>annotate(“taffo 256 7158 ….”)</a:t>
            </a:r>
            <a:endParaRPr/>
          </a:p>
          <a:p>
            <a:pPr indent="0" lvl="0" marL="0" rtl="0" algn="ctr">
              <a:spcBef>
                <a:spcPts val="0"/>
              </a:spcBef>
              <a:spcAft>
                <a:spcPts val="0"/>
              </a:spcAft>
              <a:buNone/>
            </a:pPr>
            <a:r>
              <a:rPr lang="en-US"/>
              <a:t>Is a correct bound?*</a:t>
            </a:r>
            <a:endParaRPr/>
          </a:p>
        </p:txBody>
      </p:sp>
      <p:sp>
        <p:nvSpPr>
          <p:cNvPr id="428" name="Google Shape;428;g29f2906a7f3_12_90"/>
          <p:cNvSpPr txBox="1"/>
          <p:nvPr>
            <p:ph idx="1" type="subTitle"/>
          </p:nvPr>
        </p:nvSpPr>
        <p:spPr>
          <a:xfrm>
            <a:off x="415600" y="4286833"/>
            <a:ext cx="11360800" cy="10568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rPr lang="en-US"/>
              <a:t>(Let’s fire the intern!)</a:t>
            </a:r>
            <a:endParaRPr/>
          </a:p>
        </p:txBody>
      </p:sp>
      <p:sp>
        <p:nvSpPr>
          <p:cNvPr id="429" name="Google Shape;429;g29f2906a7f3_12_90"/>
          <p:cNvSpPr txBox="1"/>
          <p:nvPr>
            <p:ph idx="1" type="subTitle"/>
          </p:nvPr>
        </p:nvSpPr>
        <p:spPr>
          <a:xfrm>
            <a:off x="5775600" y="6228567"/>
            <a:ext cx="6000800" cy="579200"/>
          </a:xfrm>
          <a:prstGeom prst="rect">
            <a:avLst/>
          </a:prstGeom>
        </p:spPr>
        <p:txBody>
          <a:bodyPr anchorCtr="0" anchor="t" bIns="121900" lIns="121900" spcFirstLastPara="1" rIns="121900" wrap="square" tIns="121900">
            <a:normAutofit fontScale="47500"/>
          </a:bodyPr>
          <a:lstStyle/>
          <a:p>
            <a:pPr indent="0" lvl="0" marL="0" rtl="0" algn="r">
              <a:spcBef>
                <a:spcPts val="0"/>
              </a:spcBef>
              <a:spcAft>
                <a:spcPts val="0"/>
              </a:spcAft>
              <a:buNone/>
            </a:pPr>
            <a:r>
              <a:rPr lang="en-US"/>
              <a:t>*</a:t>
            </a:r>
            <a:r>
              <a:rPr lang="en-US"/>
              <a:t>Rosa: yes, but you need to write in another language</a:t>
            </a:r>
            <a:endParaRPr sz="23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g29f2906a7f3_12_96"/>
          <p:cNvSpPr txBox="1"/>
          <p:nvPr>
            <p:ph type="title"/>
          </p:nvPr>
        </p:nvSpPr>
        <p:spPr>
          <a:xfrm>
            <a:off x="415600" y="593367"/>
            <a:ext cx="11360800" cy="763600"/>
          </a:xfrm>
          <a:prstGeom prst="rect">
            <a:avLst/>
          </a:prstGeom>
        </p:spPr>
        <p:txBody>
          <a:bodyPr anchorCtr="0" anchor="t" bIns="121900" lIns="121900" spcFirstLastPara="1" rIns="121900" wrap="square" tIns="121900">
            <a:normAutofit fontScale="90000"/>
          </a:bodyPr>
          <a:lstStyle/>
          <a:p>
            <a:pPr indent="0" lvl="0" marL="0" rtl="0" algn="l">
              <a:spcBef>
                <a:spcPts val="0"/>
              </a:spcBef>
              <a:spcAft>
                <a:spcPts val="0"/>
              </a:spcAft>
              <a:buNone/>
            </a:pPr>
            <a:r>
              <a:rPr lang="en-US"/>
              <a:t>Discussion Summarized</a:t>
            </a:r>
            <a:endParaRPr/>
          </a:p>
        </p:txBody>
      </p:sp>
      <p:sp>
        <p:nvSpPr>
          <p:cNvPr id="435" name="Google Shape;435;g29f2906a7f3_12_96"/>
          <p:cNvSpPr txBox="1"/>
          <p:nvPr>
            <p:ph idx="1" type="body"/>
          </p:nvPr>
        </p:nvSpPr>
        <p:spPr>
          <a:xfrm>
            <a:off x="415600" y="1446833"/>
            <a:ext cx="5333100" cy="4935600"/>
          </a:xfrm>
          <a:prstGeom prst="rect">
            <a:avLst/>
          </a:prstGeom>
        </p:spPr>
        <p:txBody>
          <a:bodyPr anchorCtr="0" anchor="t" bIns="121900" lIns="121900" spcFirstLastPara="1" rIns="121900" wrap="square" tIns="121900">
            <a:normAutofit/>
          </a:bodyPr>
          <a:lstStyle/>
          <a:p>
            <a:pPr indent="0" lvl="0" marL="0" marR="0" rtl="0" algn="l">
              <a:lnSpc>
                <a:spcPct val="115000"/>
              </a:lnSpc>
              <a:spcBef>
                <a:spcPts val="0"/>
              </a:spcBef>
              <a:spcAft>
                <a:spcPts val="0"/>
              </a:spcAft>
              <a:buNone/>
            </a:pPr>
            <a:r>
              <a:rPr lang="en-US" sz="2400"/>
              <a:t>Pros:</a:t>
            </a:r>
            <a:endParaRPr sz="2400"/>
          </a:p>
          <a:p>
            <a:pPr indent="-457200" lvl="0" marL="609600" marR="0" rtl="0" algn="l">
              <a:lnSpc>
                <a:spcPct val="115000"/>
              </a:lnSpc>
              <a:spcBef>
                <a:spcPts val="1600"/>
              </a:spcBef>
              <a:spcAft>
                <a:spcPts val="0"/>
              </a:spcAft>
              <a:buSzPts val="2400"/>
              <a:buChar char="-"/>
            </a:pPr>
            <a:r>
              <a:rPr lang="en-US" sz="2400"/>
              <a:t>Good performance boost</a:t>
            </a:r>
            <a:endParaRPr sz="2400"/>
          </a:p>
          <a:p>
            <a:pPr indent="-457200" lvl="1" marL="1219200" marR="0" rtl="0" algn="l">
              <a:lnSpc>
                <a:spcPct val="115000"/>
              </a:lnSpc>
              <a:spcBef>
                <a:spcPts val="0"/>
              </a:spcBef>
              <a:spcAft>
                <a:spcPts val="0"/>
              </a:spcAft>
              <a:buSzPts val="2400"/>
              <a:buChar char="-"/>
            </a:pPr>
            <a:r>
              <a:rPr lang="en-US" sz="2400"/>
              <a:t>Propagation</a:t>
            </a:r>
            <a:r>
              <a:rPr lang="en-US" sz="2400"/>
              <a:t> analysis</a:t>
            </a:r>
            <a:endParaRPr sz="2400"/>
          </a:p>
          <a:p>
            <a:pPr indent="-457200" lvl="1" marL="1219200" marR="0" rtl="0" algn="l">
              <a:lnSpc>
                <a:spcPct val="115000"/>
              </a:lnSpc>
              <a:spcBef>
                <a:spcPts val="0"/>
              </a:spcBef>
              <a:spcAft>
                <a:spcPts val="0"/>
              </a:spcAft>
              <a:buSzPts val="2400"/>
              <a:buChar char="-"/>
            </a:pPr>
            <a:r>
              <a:rPr lang="en-US" sz="2400"/>
              <a:t>Performance cost model</a:t>
            </a:r>
            <a:endParaRPr sz="2400"/>
          </a:p>
          <a:p>
            <a:pPr indent="-457200" lvl="0" marL="609600" marR="0" rtl="0" algn="l">
              <a:lnSpc>
                <a:spcPct val="115000"/>
              </a:lnSpc>
              <a:spcBef>
                <a:spcPts val="0"/>
              </a:spcBef>
              <a:spcAft>
                <a:spcPts val="0"/>
              </a:spcAft>
              <a:buSzPts val="2400"/>
              <a:buChar char="-"/>
            </a:pPr>
            <a:r>
              <a:rPr lang="en-US" sz="2400"/>
              <a:t>Using widely adopted toolchain</a:t>
            </a:r>
            <a:endParaRPr sz="2400"/>
          </a:p>
          <a:p>
            <a:pPr indent="-457200" lvl="1" marL="1219200" marR="0" rtl="0" algn="l">
              <a:lnSpc>
                <a:spcPct val="115000"/>
              </a:lnSpc>
              <a:spcBef>
                <a:spcPts val="0"/>
              </a:spcBef>
              <a:spcAft>
                <a:spcPts val="0"/>
              </a:spcAft>
              <a:buSzPts val="2400"/>
              <a:buChar char="-"/>
            </a:pPr>
            <a:r>
              <a:rPr lang="en-US" sz="2400"/>
              <a:t>We all love llvm</a:t>
            </a:r>
            <a:endParaRPr sz="2400"/>
          </a:p>
        </p:txBody>
      </p:sp>
      <p:sp>
        <p:nvSpPr>
          <p:cNvPr id="436" name="Google Shape;436;g29f2906a7f3_12_96"/>
          <p:cNvSpPr txBox="1"/>
          <p:nvPr>
            <p:ph idx="2" type="body"/>
          </p:nvPr>
        </p:nvSpPr>
        <p:spPr>
          <a:xfrm>
            <a:off x="5943600" y="1356975"/>
            <a:ext cx="5680500" cy="5115300"/>
          </a:xfrm>
          <a:prstGeom prst="rect">
            <a:avLst/>
          </a:prstGeom>
        </p:spPr>
        <p:txBody>
          <a:bodyPr anchorCtr="0" anchor="t" bIns="121900" lIns="121900" spcFirstLastPara="1" rIns="121900" wrap="square" tIns="121900">
            <a:normAutofit lnSpcReduction="10000"/>
          </a:bodyPr>
          <a:lstStyle/>
          <a:p>
            <a:pPr indent="0" lvl="0" marL="0" rtl="0" algn="l">
              <a:spcBef>
                <a:spcPts val="0"/>
              </a:spcBef>
              <a:spcAft>
                <a:spcPts val="0"/>
              </a:spcAft>
              <a:buNone/>
            </a:pPr>
            <a:r>
              <a:rPr lang="en-US" sz="2400"/>
              <a:t>Con:</a:t>
            </a:r>
            <a:endParaRPr sz="2400"/>
          </a:p>
          <a:p>
            <a:pPr indent="-457200" lvl="0" marL="609600" rtl="0" algn="l">
              <a:spcBef>
                <a:spcPts val="1600"/>
              </a:spcBef>
              <a:spcAft>
                <a:spcPts val="0"/>
              </a:spcAft>
              <a:buSzPts val="2400"/>
              <a:buChar char="-"/>
            </a:pPr>
            <a:r>
              <a:rPr lang="en-US" sz="2400"/>
              <a:t>Inaccurate performance model</a:t>
            </a:r>
            <a:endParaRPr sz="2400"/>
          </a:p>
          <a:p>
            <a:pPr indent="-457200" lvl="0" marL="609600" rtl="0" algn="l">
              <a:spcBef>
                <a:spcPts val="0"/>
              </a:spcBef>
              <a:spcAft>
                <a:spcPts val="0"/>
              </a:spcAft>
              <a:buSzPts val="2400"/>
              <a:buChar char="-"/>
            </a:pPr>
            <a:r>
              <a:rPr lang="en-US" sz="2400"/>
              <a:t>Potentially large impact to compile time</a:t>
            </a:r>
            <a:endParaRPr sz="2400"/>
          </a:p>
          <a:p>
            <a:pPr indent="-457200" lvl="1" marL="1219200" rtl="0" algn="l">
              <a:spcBef>
                <a:spcPts val="0"/>
              </a:spcBef>
              <a:spcAft>
                <a:spcPts val="0"/>
              </a:spcAft>
              <a:buSzPts val="2400"/>
              <a:buChar char="-"/>
            </a:pPr>
            <a:r>
              <a:rPr lang="en-US" sz="2100"/>
              <a:t>Duplicated compilation to be DCE’d</a:t>
            </a:r>
            <a:endParaRPr sz="2400"/>
          </a:p>
          <a:p>
            <a:pPr indent="-457200" lvl="0" marL="609600" rtl="0" algn="l">
              <a:spcBef>
                <a:spcPts val="0"/>
              </a:spcBef>
              <a:spcAft>
                <a:spcPts val="0"/>
              </a:spcAft>
              <a:buSzPts val="2400"/>
              <a:buChar char="-"/>
            </a:pPr>
            <a:r>
              <a:rPr lang="en-US" sz="2400"/>
              <a:t>Manual tagging is not ergonomic</a:t>
            </a:r>
            <a:endParaRPr sz="2400"/>
          </a:p>
          <a:p>
            <a:pPr indent="-438150" lvl="1" marL="1219200" rtl="0" algn="l">
              <a:spcBef>
                <a:spcPts val="0"/>
              </a:spcBef>
              <a:spcAft>
                <a:spcPts val="0"/>
              </a:spcAft>
              <a:buSzPts val="2100"/>
              <a:buChar char="-"/>
            </a:pPr>
            <a:r>
              <a:rPr lang="en-US" sz="2100"/>
              <a:t>What to tag, how does the </a:t>
            </a:r>
            <a:r>
              <a:rPr lang="en-US" sz="2100"/>
              <a:t>propagation</a:t>
            </a:r>
            <a:r>
              <a:rPr lang="en-US" sz="2100"/>
              <a:t> work?</a:t>
            </a:r>
            <a:endParaRPr sz="2100"/>
          </a:p>
          <a:p>
            <a:pPr indent="-438150" lvl="1" marL="1219200" rtl="0" algn="l">
              <a:spcBef>
                <a:spcPts val="0"/>
              </a:spcBef>
              <a:spcAft>
                <a:spcPts val="0"/>
              </a:spcAft>
              <a:buSzPts val="2100"/>
              <a:buChar char="-"/>
            </a:pPr>
            <a:r>
              <a:rPr lang="en-US" sz="2100"/>
              <a:t>Maintaining the tag:</a:t>
            </a:r>
            <a:endParaRPr sz="2100"/>
          </a:p>
          <a:p>
            <a:pPr indent="-438150" lvl="2" marL="1828800" rtl="0" algn="l">
              <a:spcBef>
                <a:spcPts val="0"/>
              </a:spcBef>
              <a:spcAft>
                <a:spcPts val="0"/>
              </a:spcAft>
              <a:buSzPts val="2100"/>
              <a:buChar char="-"/>
            </a:pPr>
            <a:r>
              <a:rPr lang="en-US" sz="2100"/>
              <a:t>Error range</a:t>
            </a:r>
            <a:endParaRPr sz="2100"/>
          </a:p>
          <a:p>
            <a:pPr indent="-438150" lvl="2" marL="1828800" rtl="0" algn="l">
              <a:spcBef>
                <a:spcPts val="0"/>
              </a:spcBef>
              <a:spcAft>
                <a:spcPts val="0"/>
              </a:spcAft>
              <a:buSzPts val="2100"/>
              <a:buChar char="-"/>
            </a:pPr>
            <a:r>
              <a:rPr lang="en-US" sz="2100"/>
              <a:t>Correctness</a:t>
            </a:r>
            <a:endParaRPr sz="2100"/>
          </a:p>
          <a:p>
            <a:pPr indent="-361950" lvl="0" marL="457200" rtl="0" algn="l">
              <a:spcBef>
                <a:spcPts val="0"/>
              </a:spcBef>
              <a:spcAft>
                <a:spcPts val="0"/>
              </a:spcAft>
              <a:buSzPts val="2100"/>
              <a:buChar char="-"/>
            </a:pPr>
            <a:r>
              <a:rPr lang="en-US" sz="2100"/>
              <a:t>Poor (fired) Intern</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Introduction</a:t>
            </a:r>
            <a:endParaRPr/>
          </a:p>
        </p:txBody>
      </p:sp>
      <p:sp>
        <p:nvSpPr>
          <p:cNvPr id="223" name="Google Shape;223;p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Floating vs Fixed point</a:t>
            </a:r>
            <a:endParaRPr/>
          </a:p>
          <a:p>
            <a:pPr indent="0" lvl="1" marL="457200" rtl="0" algn="l">
              <a:lnSpc>
                <a:spcPct val="90000"/>
              </a:lnSpc>
              <a:spcBef>
                <a:spcPts val="500"/>
              </a:spcBef>
              <a:spcAft>
                <a:spcPts val="0"/>
              </a:spcAft>
              <a:buClr>
                <a:schemeClr val="dk1"/>
              </a:buClr>
              <a:buSzPts val="2400"/>
              <a:buNone/>
            </a:pPr>
            <a:r>
              <a:rPr lang="en-US"/>
              <a:t>- Floating point:                                               - Fixed Point:</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Fixed Point:</a:t>
            </a:r>
            <a:endParaRPr/>
          </a:p>
          <a:p>
            <a:pPr indent="-228600" lvl="1" marL="685800" rtl="0" algn="l">
              <a:lnSpc>
                <a:spcPct val="90000"/>
              </a:lnSpc>
              <a:spcBef>
                <a:spcPts val="500"/>
              </a:spcBef>
              <a:spcAft>
                <a:spcPts val="0"/>
              </a:spcAft>
              <a:buClr>
                <a:schemeClr val="accent6"/>
              </a:buClr>
              <a:buSzPts val="2400"/>
              <a:buChar char="•"/>
            </a:pPr>
            <a:r>
              <a:rPr b="1" i="1" lang="en-US">
                <a:solidFill>
                  <a:schemeClr val="accent6"/>
                </a:solidFill>
              </a:rPr>
              <a:t>Faster computation</a:t>
            </a:r>
            <a:endParaRPr/>
          </a:p>
          <a:p>
            <a:pPr indent="-228600" lvl="1" marL="685800" rtl="0" algn="l">
              <a:lnSpc>
                <a:spcPct val="90000"/>
              </a:lnSpc>
              <a:spcBef>
                <a:spcPts val="500"/>
              </a:spcBef>
              <a:spcAft>
                <a:spcPts val="0"/>
              </a:spcAft>
              <a:buClr>
                <a:schemeClr val="accent6"/>
              </a:buClr>
              <a:buSzPts val="2400"/>
              <a:buChar char="•"/>
            </a:pPr>
            <a:r>
              <a:rPr b="1" i="1" lang="en-US">
                <a:solidFill>
                  <a:schemeClr val="accent6"/>
                </a:solidFill>
              </a:rPr>
              <a:t>Doesn’t require FPU(Floating-Point Unit)</a:t>
            </a:r>
            <a:endParaRPr/>
          </a:p>
          <a:p>
            <a:pPr indent="-228600" lvl="1" marL="685800" rtl="0" algn="l">
              <a:lnSpc>
                <a:spcPct val="90000"/>
              </a:lnSpc>
              <a:spcBef>
                <a:spcPts val="500"/>
              </a:spcBef>
              <a:spcAft>
                <a:spcPts val="0"/>
              </a:spcAft>
              <a:buClr>
                <a:srgbClr val="C00000"/>
              </a:buClr>
              <a:buSzPts val="2400"/>
              <a:buChar char="•"/>
            </a:pPr>
            <a:r>
              <a:rPr b="1" i="1" lang="en-US">
                <a:solidFill>
                  <a:srgbClr val="C00000"/>
                </a:solidFill>
              </a:rPr>
              <a:t>Lower dynamic range vs Floating Point</a:t>
            </a:r>
            <a:endParaRPr/>
          </a:p>
          <a:p>
            <a:pPr indent="-76200" lvl="1" marL="685800" rtl="0" algn="l">
              <a:lnSpc>
                <a:spcPct val="90000"/>
              </a:lnSpc>
              <a:spcBef>
                <a:spcPts val="500"/>
              </a:spcBef>
              <a:spcAft>
                <a:spcPts val="0"/>
              </a:spcAft>
              <a:buClr>
                <a:schemeClr val="dk1"/>
              </a:buClr>
              <a:buSzPts val="2400"/>
              <a:buNone/>
            </a:pPr>
            <a:r>
              <a:t/>
            </a:r>
            <a:endParaRPr/>
          </a:p>
        </p:txBody>
      </p:sp>
      <p:sp>
        <p:nvSpPr>
          <p:cNvPr id="224" name="Google Shape;224;p3"/>
          <p:cNvSpPr txBox="1"/>
          <p:nvPr/>
        </p:nvSpPr>
        <p:spPr>
          <a:xfrm>
            <a:off x="1581055" y="2581041"/>
            <a:ext cx="3585600" cy="754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4300" u="none" cap="none" strike="noStrike">
                <a:solidFill>
                  <a:schemeClr val="dk1"/>
                </a:solidFill>
                <a:latin typeface="Calibri"/>
                <a:ea typeface="Calibri"/>
                <a:cs typeface="Calibri"/>
                <a:sym typeface="Calibri"/>
              </a:rPr>
              <a:t>0 0 0 1 0 . 1 1 0</a:t>
            </a:r>
            <a:endParaRPr b="0" i="0" sz="4300" u="none" cap="none" strike="noStrike">
              <a:solidFill>
                <a:schemeClr val="dk1"/>
              </a:solidFill>
              <a:latin typeface="Calibri"/>
              <a:ea typeface="Calibri"/>
              <a:cs typeface="Calibri"/>
              <a:sym typeface="Calibri"/>
            </a:endParaRPr>
          </a:p>
        </p:txBody>
      </p:sp>
      <p:sp>
        <p:nvSpPr>
          <p:cNvPr id="225" name="Google Shape;225;p3"/>
          <p:cNvSpPr/>
          <p:nvPr/>
        </p:nvSpPr>
        <p:spPr>
          <a:xfrm>
            <a:off x="3734300" y="3251728"/>
            <a:ext cx="653100" cy="422100"/>
          </a:xfrm>
          <a:prstGeom prst="curvedUpArrow">
            <a:avLst>
              <a:gd fmla="val 25000" name="adj1"/>
              <a:gd fmla="val 50000" name="adj2"/>
              <a:gd fmla="val 25000" name="adj3"/>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900" u="none" cap="none" strike="noStrike">
              <a:solidFill>
                <a:schemeClr val="dk1"/>
              </a:solidFill>
              <a:latin typeface="Calibri"/>
              <a:ea typeface="Calibri"/>
              <a:cs typeface="Calibri"/>
              <a:sym typeface="Calibri"/>
            </a:endParaRPr>
          </a:p>
        </p:txBody>
      </p:sp>
      <p:sp>
        <p:nvSpPr>
          <p:cNvPr id="226" name="Google Shape;226;p3"/>
          <p:cNvSpPr/>
          <p:nvPr/>
        </p:nvSpPr>
        <p:spPr>
          <a:xfrm flipH="1">
            <a:off x="3148775" y="3251728"/>
            <a:ext cx="653100" cy="422100"/>
          </a:xfrm>
          <a:prstGeom prst="curvedUpArrow">
            <a:avLst>
              <a:gd fmla="val 25000" name="adj1"/>
              <a:gd fmla="val 50000" name="adj2"/>
              <a:gd fmla="val 25000" name="adj3"/>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900" u="none" cap="none" strike="noStrike">
              <a:solidFill>
                <a:schemeClr val="dk1"/>
              </a:solidFill>
              <a:latin typeface="Calibri"/>
              <a:ea typeface="Calibri"/>
              <a:cs typeface="Calibri"/>
              <a:sym typeface="Calibri"/>
            </a:endParaRPr>
          </a:p>
        </p:txBody>
      </p:sp>
      <p:sp>
        <p:nvSpPr>
          <p:cNvPr id="227" name="Google Shape;227;p3"/>
          <p:cNvSpPr txBox="1"/>
          <p:nvPr/>
        </p:nvSpPr>
        <p:spPr>
          <a:xfrm>
            <a:off x="2832976" y="3590275"/>
            <a:ext cx="18975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chemeClr val="dk1"/>
                </a:solidFill>
                <a:latin typeface="Calibri"/>
                <a:ea typeface="Calibri"/>
                <a:cs typeface="Calibri"/>
                <a:sym typeface="Calibri"/>
              </a:rPr>
              <a:t>“</a:t>
            </a:r>
            <a:r>
              <a:rPr b="0" i="1" lang="en-US" sz="3200" u="none" cap="none" strike="noStrike">
                <a:solidFill>
                  <a:schemeClr val="dk1"/>
                </a:solidFill>
                <a:latin typeface="Calibri"/>
                <a:ea typeface="Calibri"/>
                <a:cs typeface="Calibri"/>
                <a:sym typeface="Calibri"/>
              </a:rPr>
              <a:t>Floating</a:t>
            </a:r>
            <a:r>
              <a:rPr b="0" i="0" lang="en-US" sz="3200" u="none" cap="none" strike="noStrike">
                <a:solidFill>
                  <a:schemeClr val="dk1"/>
                </a:solidFill>
                <a:latin typeface="Calibri"/>
                <a:ea typeface="Calibri"/>
                <a:cs typeface="Calibri"/>
                <a:sym typeface="Calibri"/>
              </a:rPr>
              <a:t>”</a:t>
            </a:r>
            <a:endParaRPr sz="3200">
              <a:solidFill>
                <a:schemeClr val="dk1"/>
              </a:solidFill>
              <a:latin typeface="Calibri"/>
              <a:ea typeface="Calibri"/>
              <a:cs typeface="Calibri"/>
              <a:sym typeface="Calibri"/>
            </a:endParaRPr>
          </a:p>
        </p:txBody>
      </p:sp>
      <p:sp>
        <p:nvSpPr>
          <p:cNvPr id="228" name="Google Shape;228;p3"/>
          <p:cNvSpPr txBox="1"/>
          <p:nvPr/>
        </p:nvSpPr>
        <p:spPr>
          <a:xfrm>
            <a:off x="6724367" y="2581041"/>
            <a:ext cx="3585600" cy="754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4300">
                <a:solidFill>
                  <a:schemeClr val="dk1"/>
                </a:solidFill>
                <a:latin typeface="Calibri"/>
                <a:ea typeface="Calibri"/>
                <a:cs typeface="Calibri"/>
                <a:sym typeface="Calibri"/>
              </a:rPr>
              <a:t>0 0 0 1 0 . 1 1 0</a:t>
            </a:r>
            <a:endParaRPr sz="4300">
              <a:solidFill>
                <a:schemeClr val="dk1"/>
              </a:solidFill>
              <a:latin typeface="Calibri"/>
              <a:ea typeface="Calibri"/>
              <a:cs typeface="Calibri"/>
              <a:sym typeface="Calibri"/>
            </a:endParaRPr>
          </a:p>
        </p:txBody>
      </p:sp>
      <p:sp>
        <p:nvSpPr>
          <p:cNvPr id="229" name="Google Shape;229;p3"/>
          <p:cNvSpPr txBox="1"/>
          <p:nvPr/>
        </p:nvSpPr>
        <p:spPr>
          <a:xfrm>
            <a:off x="8225494" y="3673950"/>
            <a:ext cx="1564500" cy="569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100">
                <a:solidFill>
                  <a:schemeClr val="dk1"/>
                </a:solidFill>
                <a:latin typeface="Calibri"/>
                <a:ea typeface="Calibri"/>
                <a:cs typeface="Calibri"/>
                <a:sym typeface="Calibri"/>
              </a:rPr>
              <a:t>“</a:t>
            </a:r>
            <a:r>
              <a:rPr i="1" lang="en-US" sz="3100">
                <a:solidFill>
                  <a:schemeClr val="dk1"/>
                </a:solidFill>
                <a:latin typeface="Calibri"/>
                <a:ea typeface="Calibri"/>
                <a:cs typeface="Calibri"/>
                <a:sym typeface="Calibri"/>
              </a:rPr>
              <a:t>Fixed</a:t>
            </a:r>
            <a:r>
              <a:rPr lang="en-US" sz="3100">
                <a:solidFill>
                  <a:schemeClr val="dk1"/>
                </a:solidFill>
                <a:latin typeface="Calibri"/>
                <a:ea typeface="Calibri"/>
                <a:cs typeface="Calibri"/>
                <a:sym typeface="Calibri"/>
              </a:rPr>
              <a:t>”</a:t>
            </a:r>
            <a:endParaRPr sz="3100">
              <a:solidFill>
                <a:schemeClr val="dk1"/>
              </a:solidFill>
              <a:latin typeface="Calibri"/>
              <a:ea typeface="Calibri"/>
              <a:cs typeface="Calibri"/>
              <a:sym typeface="Calibri"/>
            </a:endParaRPr>
          </a:p>
        </p:txBody>
      </p:sp>
      <p:sp>
        <p:nvSpPr>
          <p:cNvPr id="230" name="Google Shape;230;p3"/>
          <p:cNvSpPr/>
          <p:nvPr/>
        </p:nvSpPr>
        <p:spPr>
          <a:xfrm>
            <a:off x="8655250" y="3251725"/>
            <a:ext cx="492600" cy="470400"/>
          </a:xfrm>
          <a:prstGeom prst="upArrow">
            <a:avLst>
              <a:gd fmla="val 50000" name="adj1"/>
              <a:gd fmla="val 50000" name="adj2"/>
            </a:avLst>
          </a:prstGeom>
          <a:solidFill>
            <a:srgbClr val="FF0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g3c56705fc222056_0"/>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p>
            <a:pPr indent="0" lvl="0" marL="0" rtl="0" algn="ctr">
              <a:spcBef>
                <a:spcPts val="0"/>
              </a:spcBef>
              <a:spcAft>
                <a:spcPts val="0"/>
              </a:spcAft>
              <a:buNone/>
            </a:pPr>
            <a:r>
              <a:rPr lang="en-US"/>
              <a:t>Q&amp;A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Introduction</a:t>
            </a:r>
            <a:endParaRPr/>
          </a:p>
        </p:txBody>
      </p:sp>
      <p:sp>
        <p:nvSpPr>
          <p:cNvPr id="237" name="Google Shape;23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Key Contributions:</a:t>
            </a:r>
            <a:endParaRPr/>
          </a:p>
          <a:p>
            <a:pPr indent="-457200" lvl="1" marL="914400" rtl="0" algn="l">
              <a:lnSpc>
                <a:spcPct val="90000"/>
              </a:lnSpc>
              <a:spcBef>
                <a:spcPts val="500"/>
              </a:spcBef>
              <a:spcAft>
                <a:spcPts val="0"/>
              </a:spcAft>
              <a:buClr>
                <a:schemeClr val="dk1"/>
              </a:buClr>
              <a:buSzPts val="2400"/>
              <a:buFont typeface="Calibri"/>
              <a:buAutoNum type="arabicPeriod"/>
            </a:pPr>
            <a:r>
              <a:rPr lang="en-US"/>
              <a:t>LLVM-based framework</a:t>
            </a:r>
            <a:endParaRPr/>
          </a:p>
          <a:p>
            <a:pPr indent="-228600" lvl="2" marL="1143000" rtl="0" algn="l">
              <a:lnSpc>
                <a:spcPct val="90000"/>
              </a:lnSpc>
              <a:spcBef>
                <a:spcPts val="500"/>
              </a:spcBef>
              <a:spcAft>
                <a:spcPts val="0"/>
              </a:spcAft>
              <a:buClr>
                <a:schemeClr val="dk1"/>
              </a:buClr>
              <a:buSzPts val="2000"/>
              <a:buChar char="•"/>
            </a:pPr>
            <a:r>
              <a:rPr lang="en-US"/>
              <a:t>Allow precision tuning for a wide range of programming languages</a:t>
            </a:r>
            <a:endParaRPr/>
          </a:p>
          <a:p>
            <a:pPr indent="-228600" lvl="3" marL="1600200" rtl="0" algn="l">
              <a:lnSpc>
                <a:spcPct val="90000"/>
              </a:lnSpc>
              <a:spcBef>
                <a:spcPts val="500"/>
              </a:spcBef>
              <a:spcAft>
                <a:spcPts val="0"/>
              </a:spcAft>
              <a:buClr>
                <a:schemeClr val="dk1"/>
              </a:buClr>
              <a:buSzPts val="1800"/>
              <a:buChar char="•"/>
            </a:pPr>
            <a:r>
              <a:rPr lang="en-US"/>
              <a:t>Others: only support C</a:t>
            </a:r>
            <a:endParaRPr/>
          </a:p>
          <a:p>
            <a:pPr indent="-228600" lvl="2" marL="1143000" rtl="0" algn="l">
              <a:lnSpc>
                <a:spcPct val="90000"/>
              </a:lnSpc>
              <a:spcBef>
                <a:spcPts val="500"/>
              </a:spcBef>
              <a:spcAft>
                <a:spcPts val="0"/>
              </a:spcAft>
              <a:buClr>
                <a:schemeClr val="dk1"/>
              </a:buClr>
              <a:buSzPts val="2000"/>
              <a:buChar char="•"/>
            </a:pPr>
            <a:r>
              <a:rPr lang="en-US"/>
              <a:t>Easily applicable to most embedded systems</a:t>
            </a:r>
            <a:endParaRPr/>
          </a:p>
          <a:p>
            <a:pPr indent="-228600" lvl="2" marL="1143000" rtl="0" algn="l">
              <a:lnSpc>
                <a:spcPct val="90000"/>
              </a:lnSpc>
              <a:spcBef>
                <a:spcPts val="500"/>
              </a:spcBef>
              <a:spcAft>
                <a:spcPts val="0"/>
              </a:spcAft>
              <a:buClr>
                <a:schemeClr val="dk1"/>
              </a:buClr>
              <a:buSzPts val="2000"/>
              <a:buChar char="•"/>
            </a:pPr>
            <a:r>
              <a:rPr lang="en-US"/>
              <a:t>Allow easy maintenance and extensions</a:t>
            </a:r>
            <a:endParaRPr/>
          </a:p>
          <a:p>
            <a:pPr indent="-304800" lvl="1" marL="914400" rtl="0" algn="l">
              <a:lnSpc>
                <a:spcPct val="90000"/>
              </a:lnSpc>
              <a:spcBef>
                <a:spcPts val="500"/>
              </a:spcBef>
              <a:spcAft>
                <a:spcPts val="0"/>
              </a:spcAft>
              <a:buClr>
                <a:schemeClr val="dk1"/>
              </a:buClr>
              <a:buSzPts val="2400"/>
              <a:buFont typeface="Calibri"/>
              <a:buNone/>
            </a:pPr>
            <a:r>
              <a:t/>
            </a:r>
            <a:endParaRPr/>
          </a:p>
          <a:p>
            <a:pPr indent="-457200" lvl="1" marL="914400" rtl="0" algn="l">
              <a:lnSpc>
                <a:spcPct val="90000"/>
              </a:lnSpc>
              <a:spcBef>
                <a:spcPts val="500"/>
              </a:spcBef>
              <a:spcAft>
                <a:spcPts val="0"/>
              </a:spcAft>
              <a:buClr>
                <a:schemeClr val="dk1"/>
              </a:buClr>
              <a:buSzPts val="2400"/>
              <a:buFont typeface="Calibri"/>
              <a:buAutoNum type="arabicPeriod"/>
            </a:pPr>
            <a:r>
              <a:rPr lang="en-US"/>
              <a:t>Performance estimation model</a:t>
            </a:r>
            <a:endParaRPr/>
          </a:p>
          <a:p>
            <a:pPr indent="-228600" lvl="2" marL="1143000" rtl="0" algn="l">
              <a:lnSpc>
                <a:spcPct val="90000"/>
              </a:lnSpc>
              <a:spcBef>
                <a:spcPts val="500"/>
              </a:spcBef>
              <a:spcAft>
                <a:spcPts val="0"/>
              </a:spcAft>
              <a:buClr>
                <a:schemeClr val="dk1"/>
              </a:buClr>
              <a:buSzPts val="2000"/>
              <a:buChar char="•"/>
            </a:pPr>
            <a:r>
              <a:rPr lang="en-US"/>
              <a:t>Static analysis, estimates performance after fixed point conversion</a:t>
            </a:r>
            <a:endParaRPr/>
          </a:p>
          <a:p>
            <a:pPr indent="-228600" lvl="2" marL="1143000" rtl="0" algn="l">
              <a:lnSpc>
                <a:spcPct val="90000"/>
              </a:lnSpc>
              <a:spcBef>
                <a:spcPts val="500"/>
              </a:spcBef>
              <a:spcAft>
                <a:spcPts val="0"/>
              </a:spcAft>
              <a:buClr>
                <a:schemeClr val="dk1"/>
              </a:buClr>
              <a:buSzPts val="2000"/>
              <a:buChar char="•"/>
            </a:pPr>
            <a:r>
              <a:rPr lang="en-US"/>
              <a:t>Allow compilers to decide whether to convert to a fixed point or not</a:t>
            </a:r>
            <a:endParaRPr/>
          </a:p>
          <a:p>
            <a:pPr indent="-304800" lvl="1" marL="914400" rtl="0" algn="l">
              <a:lnSpc>
                <a:spcPct val="90000"/>
              </a:lnSpc>
              <a:spcBef>
                <a:spcPts val="500"/>
              </a:spcBef>
              <a:spcAft>
                <a:spcPts val="0"/>
              </a:spcAft>
              <a:buClr>
                <a:schemeClr val="dk1"/>
              </a:buClr>
              <a:buSzPts val="2400"/>
              <a:buFont typeface="Calibri"/>
              <a:buNone/>
            </a:pPr>
            <a:r>
              <a:t/>
            </a:r>
            <a:endParaRPr/>
          </a:p>
          <a:p>
            <a:pPr indent="-304800" lvl="1" marL="914400" rtl="0" algn="l">
              <a:lnSpc>
                <a:spcPct val="90000"/>
              </a:lnSpc>
              <a:spcBef>
                <a:spcPts val="500"/>
              </a:spcBef>
              <a:spcAft>
                <a:spcPts val="0"/>
              </a:spcAft>
              <a:buClr>
                <a:schemeClr val="dk1"/>
              </a:buClr>
              <a:buSzPts val="2400"/>
              <a:buFont typeface="Calibri"/>
              <a:buNone/>
            </a:pPr>
            <a:r>
              <a:t/>
            </a:r>
            <a:endParaRPr/>
          </a:p>
          <a:p>
            <a:pPr indent="-304800" lvl="1" marL="914400" rtl="0" algn="l">
              <a:lnSpc>
                <a:spcPct val="90000"/>
              </a:lnSpc>
              <a:spcBef>
                <a:spcPts val="500"/>
              </a:spcBef>
              <a:spcAft>
                <a:spcPts val="0"/>
              </a:spcAft>
              <a:buClr>
                <a:schemeClr val="dk1"/>
              </a:buClr>
              <a:buSzPts val="2400"/>
              <a:buFont typeface="Calibri"/>
              <a:buNone/>
            </a:pPr>
            <a:r>
              <a:t/>
            </a:r>
            <a:endParaRPr/>
          </a:p>
          <a:p>
            <a:pPr indent="-361950" lvl="1" marL="971550" rtl="0" algn="l">
              <a:lnSpc>
                <a:spcPct val="90000"/>
              </a:lnSpc>
              <a:spcBef>
                <a:spcPts val="500"/>
              </a:spcBef>
              <a:spcAft>
                <a:spcPts val="0"/>
              </a:spcAft>
              <a:buClr>
                <a:schemeClr val="dk1"/>
              </a:buClr>
              <a:buSzPts val="2400"/>
              <a:buFont typeface="Calibri"/>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Related Work</a:t>
            </a:r>
            <a:endParaRPr/>
          </a:p>
        </p:txBody>
      </p:sp>
      <p:sp>
        <p:nvSpPr>
          <p:cNvPr id="244" name="Google Shape;244;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b="1" lang="en-US" sz="2000"/>
              <a:t>FRIDGE: </a:t>
            </a:r>
            <a:r>
              <a:rPr lang="en-US" sz="2000"/>
              <a:t>source-level conversion</a:t>
            </a:r>
            <a:endParaRPr/>
          </a:p>
          <a:p>
            <a:pPr indent="-228600" lvl="1" marL="685800" rtl="0" algn="l">
              <a:lnSpc>
                <a:spcPct val="90000"/>
              </a:lnSpc>
              <a:spcBef>
                <a:spcPts val="500"/>
              </a:spcBef>
              <a:spcAft>
                <a:spcPts val="0"/>
              </a:spcAft>
              <a:buClr>
                <a:schemeClr val="dk1"/>
              </a:buClr>
              <a:buSzPts val="1800"/>
              <a:buChar char="•"/>
            </a:pPr>
            <a:r>
              <a:rPr b="1" lang="en-US" sz="1800"/>
              <a:t>TAFFO: </a:t>
            </a:r>
            <a:r>
              <a:rPr lang="en-US" sz="1800"/>
              <a:t>compiler-level conversion, more fine-grained</a:t>
            </a:r>
            <a:endParaRPr/>
          </a:p>
          <a:p>
            <a:pPr indent="-228600" lvl="0" marL="228600" rtl="0" algn="l">
              <a:lnSpc>
                <a:spcPct val="90000"/>
              </a:lnSpc>
              <a:spcBef>
                <a:spcPts val="1000"/>
              </a:spcBef>
              <a:spcAft>
                <a:spcPts val="0"/>
              </a:spcAft>
              <a:buClr>
                <a:schemeClr val="dk1"/>
              </a:buClr>
              <a:buSzPts val="2000"/>
              <a:buChar char="•"/>
            </a:pPr>
            <a:r>
              <a:rPr b="1" lang="en-US" sz="2000"/>
              <a:t>Autoscaler: </a:t>
            </a:r>
            <a:r>
              <a:rPr lang="en-US" sz="2000"/>
              <a:t>C-only, conversion using instrumentation and profiling</a:t>
            </a:r>
            <a:endParaRPr/>
          </a:p>
          <a:p>
            <a:pPr indent="-228600" lvl="0" marL="228600" rtl="0" algn="l">
              <a:lnSpc>
                <a:spcPct val="90000"/>
              </a:lnSpc>
              <a:spcBef>
                <a:spcPts val="1000"/>
              </a:spcBef>
              <a:spcAft>
                <a:spcPts val="0"/>
              </a:spcAft>
              <a:buClr>
                <a:schemeClr val="dk1"/>
              </a:buClr>
              <a:buSzPts val="2000"/>
              <a:buChar char="•"/>
            </a:pPr>
            <a:r>
              <a:rPr b="1" lang="en-US" sz="2000"/>
              <a:t>Precimonious: </a:t>
            </a:r>
            <a:r>
              <a:rPr lang="en-US" sz="2000"/>
              <a:t>C-only, doesn’t handle fixed point</a:t>
            </a:r>
            <a:endParaRPr/>
          </a:p>
          <a:p>
            <a:pPr indent="-228600" lvl="0" marL="228600" rtl="0" algn="l">
              <a:lnSpc>
                <a:spcPct val="90000"/>
              </a:lnSpc>
              <a:spcBef>
                <a:spcPts val="1000"/>
              </a:spcBef>
              <a:spcAft>
                <a:spcPts val="0"/>
              </a:spcAft>
              <a:buClr>
                <a:schemeClr val="dk1"/>
              </a:buClr>
              <a:buSzPts val="2000"/>
              <a:buChar char="•"/>
            </a:pPr>
            <a:r>
              <a:rPr b="1" lang="en-US" sz="2000"/>
              <a:t>Rosa: </a:t>
            </a:r>
            <a:r>
              <a:rPr lang="en-US" sz="2000"/>
              <a:t>static analysis, but requires heavy programmer annotations</a:t>
            </a:r>
            <a:endParaRPr/>
          </a:p>
          <a:p>
            <a:pPr indent="-228600" lvl="1" marL="685800" rtl="0" algn="l">
              <a:lnSpc>
                <a:spcPct val="90000"/>
              </a:lnSpc>
              <a:spcBef>
                <a:spcPts val="500"/>
              </a:spcBef>
              <a:spcAft>
                <a:spcPts val="0"/>
              </a:spcAft>
              <a:buClr>
                <a:schemeClr val="dk1"/>
              </a:buClr>
              <a:buSzPts val="1800"/>
              <a:buChar char="•"/>
            </a:pPr>
            <a:r>
              <a:rPr lang="en-US" sz="1800"/>
              <a:t>Proper preconditions &amp; precision requirements for all functions</a:t>
            </a:r>
            <a:endParaRPr/>
          </a:p>
          <a:p>
            <a:pPr indent="-228600" lvl="0" marL="228600" rtl="0" algn="l">
              <a:lnSpc>
                <a:spcPct val="90000"/>
              </a:lnSpc>
              <a:spcBef>
                <a:spcPts val="1000"/>
              </a:spcBef>
              <a:spcAft>
                <a:spcPts val="0"/>
              </a:spcAft>
              <a:buClr>
                <a:schemeClr val="dk1"/>
              </a:buClr>
              <a:buSzPts val="2000"/>
              <a:buChar char="•"/>
            </a:pPr>
            <a:r>
              <a:rPr b="1" lang="en-US" sz="2000"/>
              <a:t>CRAFT: </a:t>
            </a:r>
            <a:r>
              <a:rPr lang="en-US" sz="2000"/>
              <a:t>only converts </a:t>
            </a:r>
            <a:r>
              <a:rPr i="1" lang="en-US" sz="2000"/>
              <a:t>double</a:t>
            </a:r>
            <a:r>
              <a:rPr b="1" i="1" lang="en-US" sz="2000"/>
              <a:t> </a:t>
            </a:r>
            <a:r>
              <a:rPr lang="en-US" sz="2000"/>
              <a:t>to </a:t>
            </a:r>
            <a:r>
              <a:rPr i="1" lang="en-US" sz="2000"/>
              <a:t>single </a:t>
            </a:r>
            <a:r>
              <a:rPr lang="en-US" sz="2000"/>
              <a:t>precision (no fixed-point)</a:t>
            </a:r>
            <a:endParaRPr/>
          </a:p>
          <a:p>
            <a:pPr indent="-50800" lvl="0" marL="22860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
        <p:nvSpPr>
          <p:cNvPr id="245" name="Google Shape;245;p5"/>
          <p:cNvSpPr/>
          <p:nvPr/>
        </p:nvSpPr>
        <p:spPr>
          <a:xfrm>
            <a:off x="576567" y="5297410"/>
            <a:ext cx="635125" cy="540532"/>
          </a:xfrm>
          <a:prstGeom prst="rightArrow">
            <a:avLst>
              <a:gd fmla="val 50000" name="adj1"/>
              <a:gd fmla="val 50000" name="adj2"/>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5"/>
          <p:cNvSpPr txBox="1"/>
          <p:nvPr/>
        </p:nvSpPr>
        <p:spPr>
          <a:xfrm>
            <a:off x="1297277" y="5336843"/>
            <a:ext cx="1037371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400">
                <a:solidFill>
                  <a:schemeClr val="dk1"/>
                </a:solidFill>
                <a:latin typeface="Calibri"/>
                <a:ea typeface="Calibri"/>
                <a:cs typeface="Calibri"/>
                <a:sym typeface="Calibri"/>
              </a:rPr>
              <a:t>Less flexible, C-only, require heavier annotations, or doesn’t consider fixed-point</a:t>
            </a:r>
            <a:endParaRPr b="1" i="1"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29f2906a7f3_0_20"/>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p>
            <a:pPr indent="0" lvl="0" marL="0" rtl="0" algn="ctr">
              <a:spcBef>
                <a:spcPts val="0"/>
              </a:spcBef>
              <a:spcAft>
                <a:spcPts val="0"/>
              </a:spcAft>
              <a:buNone/>
            </a:pPr>
            <a:r>
              <a:rPr lang="en-US"/>
              <a:t>Method</a:t>
            </a:r>
            <a:endParaRPr/>
          </a:p>
        </p:txBody>
      </p:sp>
      <p:sp>
        <p:nvSpPr>
          <p:cNvPr id="252" name="Google Shape;252;g29f2906a7f3_0_20"/>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p>
            <a:pPr indent="0" lvl="0" marL="0" rtl="0" algn="ctr">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g29f2906a7f3_2_7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(Overview)</a:t>
            </a:r>
            <a:endParaRPr/>
          </a:p>
        </p:txBody>
      </p:sp>
      <p:grpSp>
        <p:nvGrpSpPr>
          <p:cNvPr id="258" name="Google Shape;258;g29f2906a7f3_2_75"/>
          <p:cNvGrpSpPr/>
          <p:nvPr/>
        </p:nvGrpSpPr>
        <p:grpSpPr>
          <a:xfrm>
            <a:off x="842821" y="3395157"/>
            <a:ext cx="10506357" cy="1212272"/>
            <a:chOff x="4621" y="1569532"/>
            <a:chExt cx="10506357" cy="1212272"/>
          </a:xfrm>
        </p:grpSpPr>
        <p:sp>
          <p:nvSpPr>
            <p:cNvPr id="259" name="Google Shape;259;g29f2906a7f3_2_75"/>
            <p:cNvSpPr/>
            <p:nvPr/>
          </p:nvSpPr>
          <p:spPr>
            <a:xfrm>
              <a:off x="4621" y="1569532"/>
              <a:ext cx="2020453" cy="1212272"/>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g29f2906a7f3_2_75"/>
            <p:cNvSpPr txBox="1"/>
            <p:nvPr/>
          </p:nvSpPr>
          <p:spPr>
            <a:xfrm>
              <a:off x="40127" y="1605038"/>
              <a:ext cx="1949441" cy="1141260"/>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Calibri"/>
                <a:buNone/>
              </a:pPr>
              <a:r>
                <a:rPr b="0" i="0" lang="en-US" sz="2400" u="none" cap="none" strike="noStrike">
                  <a:solidFill>
                    <a:schemeClr val="lt1"/>
                  </a:solidFill>
                  <a:latin typeface="Calibri"/>
                  <a:ea typeface="Calibri"/>
                  <a:cs typeface="Calibri"/>
                  <a:sym typeface="Calibri"/>
                </a:rPr>
                <a:t>User-provided annotations</a:t>
              </a:r>
              <a:endParaRPr/>
            </a:p>
          </p:txBody>
        </p:sp>
        <p:sp>
          <p:nvSpPr>
            <p:cNvPr id="261" name="Google Shape;261;g29f2906a7f3_2_75"/>
            <p:cNvSpPr/>
            <p:nvPr/>
          </p:nvSpPr>
          <p:spPr>
            <a:xfrm>
              <a:off x="2227119" y="1925132"/>
              <a:ext cx="428336" cy="501072"/>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29f2906a7f3_2_75"/>
            <p:cNvSpPr txBox="1"/>
            <p:nvPr/>
          </p:nvSpPr>
          <p:spPr>
            <a:xfrm>
              <a:off x="2227119" y="2025346"/>
              <a:ext cx="299835" cy="3006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b="0" i="0" sz="1900" u="none" cap="none" strike="noStrike">
                <a:solidFill>
                  <a:schemeClr val="lt1"/>
                </a:solidFill>
                <a:latin typeface="Calibri"/>
                <a:ea typeface="Calibri"/>
                <a:cs typeface="Calibri"/>
                <a:sym typeface="Calibri"/>
              </a:endParaRPr>
            </a:p>
          </p:txBody>
        </p:sp>
        <p:sp>
          <p:nvSpPr>
            <p:cNvPr id="263" name="Google Shape;263;g29f2906a7f3_2_75"/>
            <p:cNvSpPr/>
            <p:nvPr/>
          </p:nvSpPr>
          <p:spPr>
            <a:xfrm>
              <a:off x="2833255" y="1569532"/>
              <a:ext cx="2020453" cy="1212272"/>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g29f2906a7f3_2_75"/>
            <p:cNvSpPr txBox="1"/>
            <p:nvPr/>
          </p:nvSpPr>
          <p:spPr>
            <a:xfrm>
              <a:off x="2868761" y="1605038"/>
              <a:ext cx="1949441" cy="1141260"/>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Calibri"/>
                <a:buNone/>
              </a:pPr>
              <a:r>
                <a:rPr b="0" i="0" lang="en-US" sz="2400" u="none" cap="none" strike="noStrike">
                  <a:solidFill>
                    <a:schemeClr val="lt1"/>
                  </a:solidFill>
                  <a:latin typeface="Calibri"/>
                  <a:ea typeface="Calibri"/>
                  <a:cs typeface="Calibri"/>
                  <a:sym typeface="Calibri"/>
                </a:rPr>
                <a:t>Data type allocation</a:t>
              </a:r>
              <a:endParaRPr/>
            </a:p>
          </p:txBody>
        </p:sp>
        <p:sp>
          <p:nvSpPr>
            <p:cNvPr id="265" name="Google Shape;265;g29f2906a7f3_2_75"/>
            <p:cNvSpPr/>
            <p:nvPr/>
          </p:nvSpPr>
          <p:spPr>
            <a:xfrm>
              <a:off x="5055754" y="1925132"/>
              <a:ext cx="428336" cy="501072"/>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g29f2906a7f3_2_75"/>
            <p:cNvSpPr txBox="1"/>
            <p:nvPr/>
          </p:nvSpPr>
          <p:spPr>
            <a:xfrm>
              <a:off x="5055754" y="2025346"/>
              <a:ext cx="299835" cy="3006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b="0" i="0" sz="1900" u="none" cap="none" strike="noStrike">
                <a:solidFill>
                  <a:schemeClr val="lt1"/>
                </a:solidFill>
                <a:latin typeface="Calibri"/>
                <a:ea typeface="Calibri"/>
                <a:cs typeface="Calibri"/>
                <a:sym typeface="Calibri"/>
              </a:endParaRPr>
            </a:p>
          </p:txBody>
        </p:sp>
        <p:sp>
          <p:nvSpPr>
            <p:cNvPr id="267" name="Google Shape;267;g29f2906a7f3_2_75"/>
            <p:cNvSpPr/>
            <p:nvPr/>
          </p:nvSpPr>
          <p:spPr>
            <a:xfrm>
              <a:off x="5661890" y="1569532"/>
              <a:ext cx="2020453" cy="1212272"/>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29f2906a7f3_2_75"/>
            <p:cNvSpPr txBox="1"/>
            <p:nvPr/>
          </p:nvSpPr>
          <p:spPr>
            <a:xfrm>
              <a:off x="5697396" y="1605038"/>
              <a:ext cx="1949441" cy="1141260"/>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Calibri"/>
                <a:buNone/>
              </a:pPr>
              <a:r>
                <a:rPr b="0" i="0" lang="en-US" sz="2400" u="none" cap="none" strike="noStrike">
                  <a:solidFill>
                    <a:schemeClr val="lt1"/>
                  </a:solidFill>
                  <a:latin typeface="Calibri"/>
                  <a:ea typeface="Calibri"/>
                  <a:cs typeface="Calibri"/>
                  <a:sym typeface="Calibri"/>
                </a:rPr>
                <a:t>Code conversion</a:t>
              </a:r>
              <a:endParaRPr/>
            </a:p>
          </p:txBody>
        </p:sp>
        <p:sp>
          <p:nvSpPr>
            <p:cNvPr id="269" name="Google Shape;269;g29f2906a7f3_2_75"/>
            <p:cNvSpPr/>
            <p:nvPr/>
          </p:nvSpPr>
          <p:spPr>
            <a:xfrm>
              <a:off x="7884389" y="1925132"/>
              <a:ext cx="428336" cy="501072"/>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g29f2906a7f3_2_75"/>
            <p:cNvSpPr txBox="1"/>
            <p:nvPr/>
          </p:nvSpPr>
          <p:spPr>
            <a:xfrm>
              <a:off x="7884389" y="2025346"/>
              <a:ext cx="299835" cy="3006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b="0" i="0" sz="1900" u="none" cap="none" strike="noStrike">
                <a:solidFill>
                  <a:schemeClr val="lt1"/>
                </a:solidFill>
                <a:latin typeface="Calibri"/>
                <a:ea typeface="Calibri"/>
                <a:cs typeface="Calibri"/>
                <a:sym typeface="Calibri"/>
              </a:endParaRPr>
            </a:p>
          </p:txBody>
        </p:sp>
        <p:sp>
          <p:nvSpPr>
            <p:cNvPr id="271" name="Google Shape;271;g29f2906a7f3_2_75"/>
            <p:cNvSpPr/>
            <p:nvPr/>
          </p:nvSpPr>
          <p:spPr>
            <a:xfrm>
              <a:off x="8490525" y="1569532"/>
              <a:ext cx="2020453" cy="1212272"/>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29f2906a7f3_2_75"/>
            <p:cNvSpPr txBox="1"/>
            <p:nvPr/>
          </p:nvSpPr>
          <p:spPr>
            <a:xfrm>
              <a:off x="8526031" y="1605038"/>
              <a:ext cx="1949441" cy="1141260"/>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Calibri"/>
                <a:buNone/>
              </a:pPr>
              <a:r>
                <a:rPr b="0" i="0" lang="en-US" sz="2400" u="none" cap="none" strike="noStrike">
                  <a:solidFill>
                    <a:schemeClr val="lt1"/>
                  </a:solidFill>
                  <a:latin typeface="Calibri"/>
                  <a:ea typeface="Calibri"/>
                  <a:cs typeface="Calibri"/>
                  <a:sym typeface="Calibri"/>
                </a:rPr>
                <a:t>Feedback estimation</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g29f2906a7f3_2_9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(1): Annotations</a:t>
            </a:r>
            <a:endParaRPr/>
          </a:p>
        </p:txBody>
      </p:sp>
      <p:grpSp>
        <p:nvGrpSpPr>
          <p:cNvPr id="278" name="Google Shape;278;g29f2906a7f3_2_95"/>
          <p:cNvGrpSpPr/>
          <p:nvPr/>
        </p:nvGrpSpPr>
        <p:grpSpPr>
          <a:xfrm>
            <a:off x="838200" y="1863704"/>
            <a:ext cx="10515600" cy="4275180"/>
            <a:chOff x="0" y="38079"/>
            <a:chExt cx="10515600" cy="4275180"/>
          </a:xfrm>
        </p:grpSpPr>
        <p:sp>
          <p:nvSpPr>
            <p:cNvPr id="279" name="Google Shape;279;g29f2906a7f3_2_95"/>
            <p:cNvSpPr/>
            <p:nvPr/>
          </p:nvSpPr>
          <p:spPr>
            <a:xfrm>
              <a:off x="0" y="38079"/>
              <a:ext cx="10515600" cy="1007370"/>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g29f2906a7f3_2_95"/>
            <p:cNvSpPr txBox="1"/>
            <p:nvPr/>
          </p:nvSpPr>
          <p:spPr>
            <a:xfrm>
              <a:off x="49176" y="87255"/>
              <a:ext cx="10417248" cy="909018"/>
            </a:xfrm>
            <a:prstGeom prst="rect">
              <a:avLst/>
            </a:prstGeom>
            <a:noFill/>
            <a:ln>
              <a:noFill/>
            </a:ln>
          </p:spPr>
          <p:txBody>
            <a:bodyPr anchorCtr="0" anchor="ctr" bIns="160000" lIns="160000" spcFirstLastPara="1" rIns="160000" wrap="square" tIns="160000">
              <a:noAutofit/>
            </a:bodyPr>
            <a:lstStyle/>
            <a:p>
              <a:pPr indent="0" lvl="0" marL="0" marR="0" rtl="0" algn="l">
                <a:lnSpc>
                  <a:spcPct val="90000"/>
                </a:lnSpc>
                <a:spcBef>
                  <a:spcPts val="0"/>
                </a:spcBef>
                <a:spcAft>
                  <a:spcPts val="0"/>
                </a:spcAft>
                <a:buClr>
                  <a:schemeClr val="lt1"/>
                </a:buClr>
                <a:buSzPts val="4200"/>
                <a:buFont typeface="Calibri"/>
                <a:buNone/>
              </a:pPr>
              <a:r>
                <a:rPr b="0" i="0" lang="en-US" sz="4200" u="none" cap="none" strike="noStrike">
                  <a:solidFill>
                    <a:schemeClr val="lt1"/>
                  </a:solidFill>
                  <a:latin typeface="Calibri"/>
                  <a:ea typeface="Calibri"/>
                  <a:cs typeface="Calibri"/>
                  <a:sym typeface="Calibri"/>
                </a:rPr>
                <a:t>Why annotations?</a:t>
              </a:r>
              <a:endParaRPr/>
            </a:p>
          </p:txBody>
        </p:sp>
        <p:sp>
          <p:nvSpPr>
            <p:cNvPr id="281" name="Google Shape;281;g29f2906a7f3_2_95"/>
            <p:cNvSpPr/>
            <p:nvPr/>
          </p:nvSpPr>
          <p:spPr>
            <a:xfrm>
              <a:off x="0" y="1045449"/>
              <a:ext cx="10515600" cy="1130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g29f2906a7f3_2_95"/>
            <p:cNvSpPr txBox="1"/>
            <p:nvPr/>
          </p:nvSpPr>
          <p:spPr>
            <a:xfrm>
              <a:off x="0" y="1045449"/>
              <a:ext cx="10515600" cy="1130220"/>
            </a:xfrm>
            <a:prstGeom prst="rect">
              <a:avLst/>
            </a:prstGeom>
            <a:noFill/>
            <a:ln>
              <a:noFill/>
            </a:ln>
          </p:spPr>
          <p:txBody>
            <a:bodyPr anchorCtr="0" anchor="t" bIns="53325" lIns="333850" spcFirstLastPara="1" rIns="298700" wrap="square" tIns="53325">
              <a:noAutofit/>
            </a:bodyPr>
            <a:lstStyle/>
            <a:p>
              <a:pPr indent="-285750" lvl="1" marL="285750" marR="0" rtl="0" algn="l">
                <a:lnSpc>
                  <a:spcPct val="90000"/>
                </a:lnSpc>
                <a:spcBef>
                  <a:spcPts val="0"/>
                </a:spcBef>
                <a:spcAft>
                  <a:spcPts val="0"/>
                </a:spcAft>
                <a:buClr>
                  <a:schemeClr val="dk1"/>
                </a:buClr>
                <a:buSzPts val="3300"/>
                <a:buFont typeface="Calibri"/>
                <a:buChar char="•"/>
              </a:pPr>
              <a:r>
                <a:rPr b="0" i="0" lang="en-US" sz="3300" u="none" cap="none" strike="noStrike">
                  <a:solidFill>
                    <a:schemeClr val="dk1"/>
                  </a:solidFill>
                  <a:latin typeface="Calibri"/>
                  <a:ea typeface="Calibri"/>
                  <a:cs typeface="Calibri"/>
                  <a:sym typeface="Calibri"/>
                </a:rPr>
                <a:t>Exhaustive exploration: time-consuming</a:t>
              </a:r>
              <a:endParaRPr/>
            </a:p>
            <a:p>
              <a:pPr indent="-285750" lvl="1" marL="285750" marR="0" rtl="0" algn="l">
                <a:lnSpc>
                  <a:spcPct val="90000"/>
                </a:lnSpc>
                <a:spcBef>
                  <a:spcPts val="660"/>
                </a:spcBef>
                <a:spcAft>
                  <a:spcPts val="0"/>
                </a:spcAft>
                <a:buClr>
                  <a:schemeClr val="dk1"/>
                </a:buClr>
                <a:buSzPts val="3300"/>
                <a:buFont typeface="Calibri"/>
                <a:buChar char="•"/>
              </a:pPr>
              <a:r>
                <a:rPr b="0" i="0" lang="en-US" sz="3300" u="none" cap="none" strike="noStrike">
                  <a:solidFill>
                    <a:schemeClr val="dk1"/>
                  </a:solidFill>
                  <a:latin typeface="Calibri"/>
                  <a:ea typeface="Calibri"/>
                  <a:cs typeface="Calibri"/>
                  <a:sym typeface="Calibri"/>
                </a:rPr>
                <a:t>Solution: rely on programmer's knowledge</a:t>
              </a:r>
              <a:endParaRPr/>
            </a:p>
          </p:txBody>
        </p:sp>
        <p:sp>
          <p:nvSpPr>
            <p:cNvPr id="283" name="Google Shape;283;g29f2906a7f3_2_95"/>
            <p:cNvSpPr/>
            <p:nvPr/>
          </p:nvSpPr>
          <p:spPr>
            <a:xfrm>
              <a:off x="0" y="2175669"/>
              <a:ext cx="10515600" cy="1007370"/>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g29f2906a7f3_2_95"/>
            <p:cNvSpPr txBox="1"/>
            <p:nvPr/>
          </p:nvSpPr>
          <p:spPr>
            <a:xfrm>
              <a:off x="49176" y="2224845"/>
              <a:ext cx="10417248" cy="909018"/>
            </a:xfrm>
            <a:prstGeom prst="rect">
              <a:avLst/>
            </a:prstGeom>
            <a:noFill/>
            <a:ln>
              <a:noFill/>
            </a:ln>
          </p:spPr>
          <p:txBody>
            <a:bodyPr anchorCtr="0" anchor="ctr" bIns="160000" lIns="160000" spcFirstLastPara="1" rIns="160000" wrap="square" tIns="160000">
              <a:noAutofit/>
            </a:bodyPr>
            <a:lstStyle/>
            <a:p>
              <a:pPr indent="0" lvl="0" marL="0" marR="0" rtl="0" algn="l">
                <a:lnSpc>
                  <a:spcPct val="90000"/>
                </a:lnSpc>
                <a:spcBef>
                  <a:spcPts val="0"/>
                </a:spcBef>
                <a:spcAft>
                  <a:spcPts val="0"/>
                </a:spcAft>
                <a:buClr>
                  <a:schemeClr val="lt1"/>
                </a:buClr>
                <a:buSzPts val="4200"/>
                <a:buFont typeface="Calibri"/>
                <a:buNone/>
              </a:pPr>
              <a:r>
                <a:rPr b="0" i="0" lang="en-US" sz="4200" u="none" cap="none" strike="noStrike">
                  <a:solidFill>
                    <a:schemeClr val="lt1"/>
                  </a:solidFill>
                  <a:latin typeface="Calibri"/>
                  <a:ea typeface="Calibri"/>
                  <a:cs typeface="Calibri"/>
                  <a:sym typeface="Calibri"/>
                </a:rPr>
                <a:t>How to annotate?</a:t>
              </a:r>
              <a:endParaRPr/>
            </a:p>
          </p:txBody>
        </p:sp>
        <p:sp>
          <p:nvSpPr>
            <p:cNvPr id="285" name="Google Shape;285;g29f2906a7f3_2_95"/>
            <p:cNvSpPr/>
            <p:nvPr/>
          </p:nvSpPr>
          <p:spPr>
            <a:xfrm>
              <a:off x="0" y="3183039"/>
              <a:ext cx="10515600" cy="1130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29f2906a7f3_2_95"/>
            <p:cNvSpPr txBox="1"/>
            <p:nvPr/>
          </p:nvSpPr>
          <p:spPr>
            <a:xfrm>
              <a:off x="0" y="3183039"/>
              <a:ext cx="10515600" cy="1130220"/>
            </a:xfrm>
            <a:prstGeom prst="rect">
              <a:avLst/>
            </a:prstGeom>
            <a:noFill/>
            <a:ln>
              <a:noFill/>
            </a:ln>
          </p:spPr>
          <p:txBody>
            <a:bodyPr anchorCtr="0" anchor="t" bIns="53325" lIns="333850" spcFirstLastPara="1" rIns="298700" wrap="square" tIns="53325">
              <a:noAutofit/>
            </a:bodyPr>
            <a:lstStyle/>
            <a:p>
              <a:pPr indent="-285750" lvl="1" marL="285750" marR="0" rtl="0" algn="l">
                <a:lnSpc>
                  <a:spcPct val="90000"/>
                </a:lnSpc>
                <a:spcBef>
                  <a:spcPts val="0"/>
                </a:spcBef>
                <a:spcAft>
                  <a:spcPts val="0"/>
                </a:spcAft>
                <a:buClr>
                  <a:schemeClr val="dk1"/>
                </a:buClr>
                <a:buSzPts val="3300"/>
                <a:buFont typeface="Calibri"/>
                <a:buChar char="•"/>
              </a:pPr>
              <a:r>
                <a:rPr b="0" i="0" lang="en-US" sz="3300" u="none" cap="none" strike="noStrike">
                  <a:solidFill>
                    <a:schemeClr val="dk1"/>
                  </a:solidFill>
                  <a:latin typeface="Calibri"/>
                  <a:ea typeface="Calibri"/>
                  <a:cs typeface="Calibri"/>
                  <a:sym typeface="Calibri"/>
                </a:rPr>
                <a:t>User: specify input value range</a:t>
              </a:r>
              <a:endParaRPr/>
            </a:p>
            <a:p>
              <a:pPr indent="-285750" lvl="1" marL="285750" marR="0" rtl="0" algn="l">
                <a:lnSpc>
                  <a:spcPct val="90000"/>
                </a:lnSpc>
                <a:spcBef>
                  <a:spcPts val="660"/>
                </a:spcBef>
                <a:spcAft>
                  <a:spcPts val="0"/>
                </a:spcAft>
                <a:buClr>
                  <a:schemeClr val="dk1"/>
                </a:buClr>
                <a:buSzPts val="3300"/>
                <a:buFont typeface="Calibri"/>
                <a:buChar char="•"/>
              </a:pPr>
              <a:r>
                <a:rPr b="0" i="0" lang="en-US" sz="3300" u="none" cap="none" strike="noStrike">
                  <a:solidFill>
                    <a:schemeClr val="dk1"/>
                  </a:solidFill>
                  <a:latin typeface="Calibri"/>
                  <a:ea typeface="Calibri"/>
                  <a:cs typeface="Calibri"/>
                  <a:sym typeface="Calibri"/>
                </a:rPr>
                <a:t>TAFFO: propagate to intermediate values</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g29f2906a7f3_2_10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 (1): Annotations Example</a:t>
            </a:r>
            <a:endParaRPr/>
          </a:p>
        </p:txBody>
      </p:sp>
      <p:sp>
        <p:nvSpPr>
          <p:cNvPr id="292" name="Google Shape;292;g29f2906a7f3_2_108"/>
          <p:cNvSpPr txBox="1"/>
          <p:nvPr/>
        </p:nvSpPr>
        <p:spPr>
          <a:xfrm>
            <a:off x="838200" y="2268428"/>
            <a:ext cx="9137375"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onsolas"/>
                <a:ea typeface="Consolas"/>
                <a:cs typeface="Consolas"/>
                <a:sym typeface="Consolas"/>
              </a:rPr>
              <a:t>float a __attribute ((annotate("taffo 20 12")));</a:t>
            </a:r>
            <a:endParaRPr/>
          </a:p>
          <a:p>
            <a:pPr indent="0" lvl="0" marL="0" marR="0" rtl="0" algn="l">
              <a:spcBef>
                <a:spcPts val="0"/>
              </a:spcBef>
              <a:spcAft>
                <a:spcPts val="0"/>
              </a:spcAft>
              <a:buNone/>
            </a:pPr>
            <a:r>
              <a:rPr lang="en-US" sz="1800">
                <a:solidFill>
                  <a:schemeClr val="dk1"/>
                </a:solidFill>
                <a:latin typeface="Consolas"/>
                <a:ea typeface="Consolas"/>
                <a:cs typeface="Consolas"/>
                <a:sym typeface="Consolas"/>
              </a:rPr>
              <a:t>float b __attribute ((annotate("taffo 7 25 signed 0.4 0.9 1e-8")));</a:t>
            </a:r>
            <a:endParaRPr/>
          </a:p>
          <a:p>
            <a:pPr indent="0" lvl="0" marL="0" marR="0" rtl="0" algn="l">
              <a:spcBef>
                <a:spcPts val="0"/>
              </a:spcBef>
              <a:spcAft>
                <a:spcPts val="0"/>
              </a:spcAft>
              <a:buNone/>
            </a:pPr>
            <a:r>
              <a:rPr lang="en-US" sz="1800">
                <a:solidFill>
                  <a:schemeClr val="dk1"/>
                </a:solidFill>
                <a:latin typeface="Consolas"/>
                <a:ea typeface="Consolas"/>
                <a:cs typeface="Consolas"/>
                <a:sym typeface="Consolas"/>
              </a:rPr>
              <a:t>float c __attribute ((annotate("range 0.05 1 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2023-11-21T21:55:03Z</dcterms:created>
  <dc:creator>Park, Jeongsoo</dc:creator>
</cp:coreProperties>
</file>