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BE3759-5384-4807-A328-7255E6255D07}">
  <a:tblStyle styleId="{37BE3759-5384-4807-A328-7255E6255D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9f1e860963_4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9f1e860963_4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several problems with MIS, most notably that it does not tell us anything about how features interact with each other. In addition, even though the score is a metric for information content, it does not guarantee that the features will be useful for a particular classifier.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efe2847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efe2847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efe28473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efe28473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9efe28473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9efe28473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9efe28473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9efe28473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9efe28473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9efe28473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f1e860963_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f1e860963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9f1e860963_3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9f1e860963_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 out of 24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9f1e860963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9f1e860963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9f1e860963_3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9f1e860963_3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eee3dcda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eee3dcda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Supervised Learning Overview - Andrew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&amp; Dataset Generation -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f1e860963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f1e860963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9eee3dcda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9eee3dcda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ompiler can reschedule the operations in the unrolled body to achieve </a:t>
            </a:r>
            <a:r>
              <a:rPr lang="en"/>
              <a:t>overlap among iterations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degrade instruction cache performance due to increased code size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f1e860963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f1e860963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eee3dcdc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eee3dcdc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eee3dcdc7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eee3dcdc7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features are readily available in ORC (open research compiler)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f1e860963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f1e86096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smart subset of features improves accuracy and reduces overfitting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9f1e860963_4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9f1e860963_4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Predicting Unroll Factors Using Supervised Classification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57925"/>
            <a:ext cx="8520600" cy="6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Mark Stephenson, Saman Amarasinghe</a:t>
            </a:r>
            <a:endParaRPr sz="2400"/>
          </a:p>
        </p:txBody>
      </p:sp>
      <p:sp>
        <p:nvSpPr>
          <p:cNvPr id="56" name="Google Shape;56;p13"/>
          <p:cNvSpPr txBox="1"/>
          <p:nvPr/>
        </p:nvSpPr>
        <p:spPr>
          <a:xfrm>
            <a:off x="897900" y="3705650"/>
            <a:ext cx="73482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Presented by</a:t>
            </a:r>
            <a:r>
              <a:rPr lang="en" sz="1800">
                <a:solidFill>
                  <a:schemeClr val="dk2"/>
                </a:solidFill>
              </a:rPr>
              <a:t>: Andrew Zhuang, Ben Zhang, Jaewoo Kim, Daniel Hou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&amp; Dataset Generation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11700" y="1000075"/>
            <a:ext cx="8520600" cy="157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Method 2: Greedy Feature Selection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the </a:t>
            </a:r>
            <a:r>
              <a:rPr b="1" lang="en">
                <a:solidFill>
                  <a:schemeClr val="accent1"/>
                </a:solidFill>
              </a:rPr>
              <a:t>best feature</a:t>
            </a:r>
            <a:r>
              <a:rPr lang="en"/>
              <a:t> that </a:t>
            </a:r>
            <a:r>
              <a:rPr b="1" lang="en">
                <a:solidFill>
                  <a:schemeClr val="accent1"/>
                </a:solidFill>
              </a:rPr>
              <a:t>minimizes</a:t>
            </a:r>
            <a:r>
              <a:rPr lang="en"/>
              <a:t> training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the </a:t>
            </a:r>
            <a:r>
              <a:rPr b="1" lang="en">
                <a:solidFill>
                  <a:schemeClr val="accent5"/>
                </a:solidFill>
              </a:rPr>
              <a:t>next best feature</a:t>
            </a:r>
            <a:r>
              <a:rPr lang="en"/>
              <a:t> from the </a:t>
            </a:r>
            <a:r>
              <a:rPr b="1" lang="en">
                <a:solidFill>
                  <a:schemeClr val="accent5"/>
                </a:solidFill>
              </a:rPr>
              <a:t>remaining features</a:t>
            </a:r>
            <a:endParaRPr b="1">
              <a:solidFill>
                <a:schemeClr val="accent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Continue until 5 features (set by authors)</a:t>
            </a: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087" y="2405500"/>
            <a:ext cx="5589824" cy="266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Multi-class Classification</a:t>
            </a:r>
            <a:endParaRPr sz="2700"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Treat unroll factors as classes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Use features selected in previous step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600"/>
              <a:t>How to classify multiple classes?</a:t>
            </a:r>
            <a:endParaRPr sz="1600"/>
          </a:p>
          <a:p>
            <a:pPr indent="-3365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Near-neighbor classification</a:t>
            </a:r>
            <a:endParaRPr sz="148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Support Vector Machines</a:t>
            </a:r>
            <a:endParaRPr sz="17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 sz="13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Multi-class Classification: Near-neighbor</a:t>
            </a:r>
            <a:endParaRPr sz="2700"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311700" y="1228675"/>
            <a:ext cx="4280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Simple and intuitive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Training:</a:t>
            </a:r>
            <a:r>
              <a:rPr lang="en" sz="1800"/>
              <a:t> construct database of </a:t>
            </a:r>
            <a:endParaRPr sz="18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/>
              <a:t>&lt;</a:t>
            </a:r>
            <a:r>
              <a:rPr b="1" lang="en" sz="1800"/>
              <a:t>x</a:t>
            </a:r>
            <a:r>
              <a:rPr b="1" baseline="-25000" lang="en" sz="1800"/>
              <a:t>i</a:t>
            </a:r>
            <a:r>
              <a:rPr lang="en" sz="1800"/>
              <a:t>, y</a:t>
            </a:r>
            <a:r>
              <a:rPr baseline="-25000" lang="en" sz="1800"/>
              <a:t>i</a:t>
            </a:r>
            <a:r>
              <a:rPr lang="en" sz="1800"/>
              <a:t>&gt; &lt;feature vector, label&gt;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For each novel loop classified, simply take </a:t>
            </a:r>
            <a:r>
              <a:rPr b="1" lang="en" sz="1800"/>
              <a:t>majority</a:t>
            </a:r>
            <a:r>
              <a:rPr lang="en" sz="1800"/>
              <a:t> label of neighbors within radius (based on L2-norm) (</a:t>
            </a:r>
            <a:r>
              <a:rPr i="1" lang="en" sz="1800"/>
              <a:t>overfitting</a:t>
            </a:r>
            <a:r>
              <a:rPr lang="en" sz="1800"/>
              <a:t>)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sz="1800"/>
              <a:t>Outliers possible</a:t>
            </a:r>
            <a:endParaRPr sz="1800"/>
          </a:p>
        </p:txBody>
      </p:sp>
      <p:pic>
        <p:nvPicPr>
          <p:cNvPr id="140" name="Google Shape;14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0525" y="1301626"/>
            <a:ext cx="4128576" cy="284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Multi-class Classification: SVM</a:t>
            </a:r>
            <a:endParaRPr sz="2700"/>
          </a:p>
        </p:txBody>
      </p:sp>
      <p:sp>
        <p:nvSpPr>
          <p:cNvPr id="146" name="Google Shape;146;p25"/>
          <p:cNvSpPr txBox="1"/>
          <p:nvPr>
            <p:ph idx="1" type="body"/>
          </p:nvPr>
        </p:nvSpPr>
        <p:spPr>
          <a:xfrm>
            <a:off x="311700" y="1228675"/>
            <a:ext cx="4243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Normally binary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Map features to higher dimensional space and find maximally separating hyperplane</a:t>
            </a:r>
            <a:endParaRPr/>
          </a:p>
          <a:p>
            <a:pPr indent="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/>
          </a:p>
        </p:txBody>
      </p:sp>
      <p:pic>
        <p:nvPicPr>
          <p:cNvPr id="147" name="Google Shape;14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7300" y="1170125"/>
            <a:ext cx="4284301" cy="354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Multi-class Classification: SVM</a:t>
            </a:r>
            <a:endParaRPr sz="2700"/>
          </a:p>
        </p:txBody>
      </p:sp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311700" y="1152475"/>
            <a:ext cx="4243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Normally binary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Map features to higher dimensional space and find maximally separating hyperplane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use in a multi-class context, use output codes</a:t>
            </a:r>
            <a:endParaRPr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/>
          </a:p>
        </p:txBody>
      </p:sp>
      <p:pic>
        <p:nvPicPr>
          <p:cNvPr id="154" name="Google Shape;15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7300" y="1170125"/>
            <a:ext cx="4284301" cy="354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4525" y="3247825"/>
            <a:ext cx="321945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Evaluation: Accuracy</a:t>
            </a:r>
            <a:endParaRPr sz="2700"/>
          </a:p>
        </p:txBody>
      </p:sp>
      <p:pic>
        <p:nvPicPr>
          <p:cNvPr id="161" name="Google Shape;161;p27"/>
          <p:cNvPicPr preferRelativeResize="0"/>
          <p:nvPr/>
        </p:nvPicPr>
        <p:blipFill rotWithShape="1">
          <a:blip r:embed="rId3">
            <a:alphaModFix/>
          </a:blip>
          <a:srcRect b="56474" l="0" r="0" t="0"/>
          <a:stretch/>
        </p:blipFill>
        <p:spPr>
          <a:xfrm>
            <a:off x="1889150" y="1100488"/>
            <a:ext cx="5365701" cy="20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7"/>
          <p:cNvPicPr preferRelativeResize="0"/>
          <p:nvPr/>
        </p:nvPicPr>
        <p:blipFill rotWithShape="1">
          <a:blip r:embed="rId3">
            <a:alphaModFix/>
          </a:blip>
          <a:srcRect b="0" l="0" r="0" t="43757"/>
          <a:stretch/>
        </p:blipFill>
        <p:spPr>
          <a:xfrm>
            <a:off x="2899613" y="3229575"/>
            <a:ext cx="3344776" cy="1648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 Context</a:t>
            </a:r>
            <a:endParaRPr/>
          </a:p>
        </p:txBody>
      </p:sp>
      <p:pic>
        <p:nvPicPr>
          <p:cNvPr id="168" name="Google Shape;16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8313" y="1017725"/>
            <a:ext cx="478398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8"/>
          <p:cNvSpPr txBox="1"/>
          <p:nvPr/>
        </p:nvSpPr>
        <p:spPr>
          <a:xfrm>
            <a:off x="369100" y="1017725"/>
            <a:ext cx="34512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Ran various SPEC benchmarks</a:t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2000, ‘95, ‘92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Ran each benchmark 30 times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Performance recorded as median runtime for each unroll factor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Explored possible unroll factors from 1 to 8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Evaluation: Improvement</a:t>
            </a:r>
            <a:endParaRPr/>
          </a:p>
        </p:txBody>
      </p:sp>
      <p:pic>
        <p:nvPicPr>
          <p:cNvPr id="175" name="Google Shape;175;p29"/>
          <p:cNvPicPr preferRelativeResize="0"/>
          <p:nvPr/>
        </p:nvPicPr>
        <p:blipFill rotWithShape="1">
          <a:blip r:embed="rId3">
            <a:alphaModFix/>
          </a:blip>
          <a:srcRect b="16555" l="0" r="0" t="0"/>
          <a:stretch/>
        </p:blipFill>
        <p:spPr>
          <a:xfrm>
            <a:off x="3557600" y="1017713"/>
            <a:ext cx="5274700" cy="318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9"/>
          <p:cNvSpPr txBox="1"/>
          <p:nvPr/>
        </p:nvSpPr>
        <p:spPr>
          <a:xfrm>
            <a:off x="495300" y="1017725"/>
            <a:ext cx="2987100" cy="4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SVM and NN experience improvement on 19/24 benchmarks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SVM: 5% speed up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NN: 4% speed up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Oracle: 7.2% speed up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Exploring unrolling factors beyond the experimental range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 = </a:t>
            </a:r>
            <a:r>
              <a:rPr lang="en"/>
              <a:t>g</a:t>
            </a:r>
            <a:r>
              <a:rPr lang="en"/>
              <a:t>reatest </a:t>
            </a:r>
            <a:r>
              <a:rPr lang="en"/>
              <a:t>u</a:t>
            </a:r>
            <a:r>
              <a:rPr lang="en"/>
              <a:t>nroll </a:t>
            </a:r>
            <a:r>
              <a:rPr lang="en"/>
              <a:t>f</a:t>
            </a:r>
            <a:r>
              <a:rPr lang="en"/>
              <a:t>actor where all loops in training set compile correctly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Possible values outside of this range can lead to greater </a:t>
            </a:r>
            <a:r>
              <a:rPr lang="en"/>
              <a:t>optimization</a:t>
            </a:r>
            <a:endParaRPr/>
          </a:p>
          <a:p>
            <a:pPr indent="-317500" lvl="2" marL="13716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One loop in dataset may limit optimal unroll factor for another loop in dataset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Reducing noisy measurements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Granularity vs Noisiness Tradeoff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possible to get rid of noise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Possible to reduce noisy measurements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Exploring application of ML into other loop optimizations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Loop tiling, Strip mining, hyperblock formation in loops, etc.</a:t>
            </a:r>
            <a:endParaRPr/>
          </a:p>
        </p:txBody>
      </p:sp>
      <p:sp>
        <p:nvSpPr>
          <p:cNvPr id="182" name="Google Shape;18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Future Work</a:t>
            </a:r>
            <a:endParaRPr sz="27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ML a</a:t>
            </a:r>
            <a:r>
              <a:rPr lang="en"/>
              <a:t>lgorithms</a:t>
            </a:r>
            <a:r>
              <a:rPr lang="en"/>
              <a:t> used with Promising Results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if we used a more complex model?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about Decision Tree or Random Forest model for interpretation?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Testing on wider range of loop unrolled factor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5% overall speed up from just loop optimizations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Just one optimization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Speed up could be even more if we apply models to other optimizations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best, ML is a powerful and time-efficient tool for optimization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worst, ML can help guide engineers towards right direction</a:t>
            </a:r>
            <a:endParaRPr/>
          </a:p>
          <a:p>
            <a:pPr indent="-317500" lvl="1" marL="914400" rtl="0" algn="l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○"/>
            </a:pPr>
            <a:r>
              <a:rPr lang="en"/>
              <a:t>Can help engineers make sense of the many variables at play</a:t>
            </a:r>
            <a:endParaRPr/>
          </a:p>
        </p:txBody>
      </p:sp>
      <p:sp>
        <p:nvSpPr>
          <p:cNvPr id="188" name="Google Shape;18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Comments</a:t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Outline</a:t>
            </a:r>
            <a:endParaRPr sz="27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Motivation</a:t>
            </a:r>
            <a:endParaRPr sz="2000"/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Supervised Learning Overview</a:t>
            </a:r>
            <a:endParaRPr sz="2000"/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Feature &amp; Dataset Generation</a:t>
            </a:r>
            <a:endParaRPr sz="2000"/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Multi-class Classification</a:t>
            </a:r>
            <a:endParaRPr sz="2000"/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Evaluation</a:t>
            </a:r>
            <a:endParaRPr sz="2000"/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Comments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350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Unrolling Example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500" y="1902463"/>
            <a:ext cx="1909125" cy="133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3850" y="1180663"/>
            <a:ext cx="2020750" cy="346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 rotWithShape="1">
          <a:blip r:embed="rId5">
            <a:alphaModFix/>
          </a:blip>
          <a:srcRect b="0" l="0" r="0" t="1526"/>
          <a:stretch/>
        </p:blipFill>
        <p:spPr>
          <a:xfrm>
            <a:off x="6337175" y="1022224"/>
            <a:ext cx="2064225" cy="3779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/>
          <p:nvPr/>
        </p:nvSpPr>
        <p:spPr>
          <a:xfrm>
            <a:off x="2645175" y="2443350"/>
            <a:ext cx="398100" cy="256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A4C2F4"/>
          </a:solidFill>
          <a:ln cap="flat" cmpd="sng" w="1905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5671838" y="2443350"/>
            <a:ext cx="398100" cy="256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A4C2F4"/>
          </a:solidFill>
          <a:ln cap="flat" cmpd="sng" w="1905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Motivation - Loop Unrolling</a:t>
            </a:r>
            <a:endParaRPr sz="2700"/>
          </a:p>
        </p:txBody>
      </p:sp>
      <p:graphicFrame>
        <p:nvGraphicFramePr>
          <p:cNvPr id="78" name="Google Shape;78;p16"/>
          <p:cNvGraphicFramePr/>
          <p:nvPr/>
        </p:nvGraphicFramePr>
        <p:xfrm>
          <a:off x="871100" y="130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{37BE3759-5384-4807-A328-7255E6255D07}</a:tableStyleId>
              </a:tblPr>
              <a:tblGrid>
                <a:gridCol w="3619500"/>
                <a:gridCol w="3619500"/>
              </a:tblGrid>
              <a:tr h="408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Advantages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Disadvantages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988500">
                <a:tc>
                  <a:txBody>
                    <a:bodyPr/>
                    <a:lstStyle/>
                    <a:p>
                      <a:pPr indent="-31750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Reduced Branch Overhead</a:t>
                      </a:r>
                      <a:endParaRPr/>
                    </a:p>
                    <a:p>
                      <a:pPr indent="-31750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Exposing Instruction Level Parallelism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Code Expansion</a:t>
                      </a:r>
                      <a:endParaRPr/>
                    </a:p>
                    <a:p>
                      <a:pPr indent="-31750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Increased Register Pressure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9" name="Google Shape;79;p16"/>
          <p:cNvSpPr txBox="1"/>
          <p:nvPr/>
        </p:nvSpPr>
        <p:spPr>
          <a:xfrm>
            <a:off x="626000" y="2830600"/>
            <a:ext cx="7540200" cy="19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Loop unrolling </a:t>
            </a:r>
            <a:r>
              <a:rPr b="1" lang="en" sz="1700">
                <a:solidFill>
                  <a:schemeClr val="accent1"/>
                </a:solidFill>
              </a:rPr>
              <a:t>increases</a:t>
            </a:r>
            <a:r>
              <a:rPr lang="en" sz="1700">
                <a:solidFill>
                  <a:schemeClr val="dk1"/>
                </a:solidFill>
              </a:rPr>
              <a:t> the aggressiveness of certain optimizations but may </a:t>
            </a:r>
            <a:r>
              <a:rPr b="1" lang="en" sz="1700">
                <a:solidFill>
                  <a:srgbClr val="CC0000"/>
                </a:solidFill>
              </a:rPr>
              <a:t>adversely affect</a:t>
            </a:r>
            <a:r>
              <a:rPr lang="en" sz="1700">
                <a:solidFill>
                  <a:schemeClr val="dk1"/>
                </a:solidFill>
              </a:rPr>
              <a:t> other important optimizations and</a:t>
            </a:r>
            <a:r>
              <a:rPr i="1" lang="en" sz="1700">
                <a:solidFill>
                  <a:srgbClr val="9900FF"/>
                </a:solidFill>
              </a:rPr>
              <a:t> </a:t>
            </a:r>
            <a:r>
              <a:rPr i="1" lang="en" sz="1700">
                <a:solidFill>
                  <a:schemeClr val="dk1"/>
                </a:solidFill>
              </a:rPr>
              <a:t>reduce overall performance</a:t>
            </a:r>
            <a:r>
              <a:rPr lang="en" sz="1700">
                <a:solidFill>
                  <a:schemeClr val="dk1"/>
                </a:solidFill>
              </a:rPr>
              <a:t>.</a:t>
            </a:r>
            <a:endParaRPr sz="17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Goal: </a:t>
            </a:r>
            <a:r>
              <a:rPr lang="en" sz="1700">
                <a:solidFill>
                  <a:schemeClr val="dk1"/>
                </a:solidFill>
              </a:rPr>
              <a:t>Train a ML algorithm how to make informed decisions.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Machine Learning (ML)?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458100" y="1161250"/>
            <a:ext cx="8374200" cy="34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Efficiency in Complex Systems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Automating process of understanding </a:t>
            </a:r>
            <a:r>
              <a:rPr b="1" lang="en"/>
              <a:t>intricate interactions</a:t>
            </a:r>
            <a:r>
              <a:rPr lang="en"/>
              <a:t> within compiler optimizations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and Effort Reduction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Requires </a:t>
            </a:r>
            <a:r>
              <a:rPr b="1" lang="en"/>
              <a:t>expert </a:t>
            </a:r>
            <a:r>
              <a:rPr lang="en"/>
              <a:t>knowledge of the system and huge amount</a:t>
            </a:r>
            <a:r>
              <a:rPr b="1" lang="en"/>
              <a:t> </a:t>
            </a:r>
            <a:r>
              <a:rPr lang="en"/>
              <a:t>of </a:t>
            </a:r>
            <a:r>
              <a:rPr b="1" lang="en"/>
              <a:t>trial-and-error</a:t>
            </a:r>
            <a:r>
              <a:rPr lang="en"/>
              <a:t> tuning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 Accuracy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ML techniques can predict loop unrolling factors with </a:t>
            </a:r>
            <a:r>
              <a:rPr b="1" lang="en"/>
              <a:t>high precision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Adaptability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○"/>
            </a:pPr>
            <a:r>
              <a:rPr lang="en"/>
              <a:t>ML models can be </a:t>
            </a:r>
            <a:r>
              <a:rPr b="1" lang="en"/>
              <a:t>quickly</a:t>
            </a:r>
            <a:r>
              <a:rPr lang="en"/>
              <a:t> retrained to </a:t>
            </a:r>
            <a:r>
              <a:rPr b="1" lang="en"/>
              <a:t>adapt</a:t>
            </a:r>
            <a:r>
              <a:rPr lang="en"/>
              <a:t> to new architectures or changes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4525" y="445025"/>
            <a:ext cx="603550" cy="60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Supervised Learning Overview</a:t>
            </a:r>
            <a:endParaRPr sz="2700"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of training examples </a:t>
            </a:r>
            <a:r>
              <a:rPr i="1" lang="en"/>
              <a:t>(</a:t>
            </a:r>
            <a:r>
              <a:rPr b="1" i="1" lang="en"/>
              <a:t>x</a:t>
            </a:r>
            <a:r>
              <a:rPr b="1" baseline="-25000" i="1" lang="en"/>
              <a:t>i</a:t>
            </a:r>
            <a:r>
              <a:rPr i="1" lang="en"/>
              <a:t>, </a:t>
            </a:r>
            <a:r>
              <a:rPr b="1" i="1" lang="en"/>
              <a:t>y</a:t>
            </a:r>
            <a:r>
              <a:rPr b="1" baseline="-25000" i="1" lang="en"/>
              <a:t>i</a:t>
            </a:r>
            <a:r>
              <a:rPr i="1" lang="en"/>
              <a:t>)</a:t>
            </a:r>
            <a:endParaRPr i="1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i="1" lang="en" sz="1800"/>
              <a:t>x</a:t>
            </a:r>
            <a:r>
              <a:rPr b="1" baseline="-25000" i="1" lang="en" sz="1800"/>
              <a:t>i</a:t>
            </a:r>
            <a:r>
              <a:rPr lang="en" sz="1800"/>
              <a:t>: feature vector e.g. characteristics of loop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i="1" lang="en" sz="1800"/>
              <a:t>y</a:t>
            </a:r>
            <a:r>
              <a:rPr b="1" baseline="-25000" i="1" lang="en" sz="1800"/>
              <a:t>i</a:t>
            </a:r>
            <a:r>
              <a:rPr lang="en" sz="1800"/>
              <a:t>: label e.g. optimal unroll factor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Classifier finds mapping that minimizes training error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Hopefully generalizes to new examples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Trained offline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Compiler runtime: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Extract loop features and feed into classifier → prediction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Feature &amp; Dataset Generation</a:t>
            </a:r>
            <a:endParaRPr sz="2700"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4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Collected 38 features, labels determined experimentally from [1…8]</a:t>
            </a:r>
            <a:endParaRPr/>
          </a:p>
        </p:txBody>
      </p:sp>
      <p:grpSp>
        <p:nvGrpSpPr>
          <p:cNvPr id="99" name="Google Shape;99;p19"/>
          <p:cNvGrpSpPr/>
          <p:nvPr/>
        </p:nvGrpSpPr>
        <p:grpSpPr>
          <a:xfrm>
            <a:off x="694120" y="1786927"/>
            <a:ext cx="7623435" cy="1999377"/>
            <a:chOff x="872500" y="1722325"/>
            <a:chExt cx="7000400" cy="1698850"/>
          </a:xfrm>
        </p:grpSpPr>
        <p:pic>
          <p:nvPicPr>
            <p:cNvPr id="100" name="Google Shape;100;p19"/>
            <p:cNvPicPr preferRelativeResize="0"/>
            <p:nvPr/>
          </p:nvPicPr>
          <p:blipFill rotWithShape="1">
            <a:blip r:embed="rId3">
              <a:alphaModFix/>
            </a:blip>
            <a:srcRect b="50104" l="1748" r="0" t="1297"/>
            <a:stretch/>
          </p:blipFill>
          <p:spPr>
            <a:xfrm>
              <a:off x="872500" y="1722325"/>
              <a:ext cx="3500200" cy="1698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9"/>
            <p:cNvPicPr preferRelativeResize="0"/>
            <p:nvPr/>
          </p:nvPicPr>
          <p:blipFill rotWithShape="1">
            <a:blip r:embed="rId3">
              <a:alphaModFix/>
            </a:blip>
            <a:srcRect b="1302" l="1748" r="0" t="50099"/>
            <a:stretch/>
          </p:blipFill>
          <p:spPr>
            <a:xfrm>
              <a:off x="4372700" y="1722325"/>
              <a:ext cx="3500200" cy="1698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4092500"/>
            <a:ext cx="8520600" cy="9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use loops that run for &gt;</a:t>
            </a:r>
            <a:r>
              <a:rPr b="1" lang="en"/>
              <a:t>50,000 cycles</a:t>
            </a:r>
            <a:r>
              <a:rPr lang="en"/>
              <a:t> to reduce noise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Cache miss could be majority of a short loop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&amp; Dataset Generation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all features are necessary - find the </a:t>
            </a:r>
            <a:r>
              <a:rPr b="1" lang="en"/>
              <a:t>most informative</a:t>
            </a:r>
            <a:r>
              <a:rPr lang="en"/>
              <a:t> ones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chemeClr val="accent1"/>
                </a:solidFill>
              </a:rPr>
              <a:t>Reduces </a:t>
            </a:r>
            <a:r>
              <a:rPr lang="en"/>
              <a:t>model complexity and training time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chemeClr val="accent1"/>
                </a:solidFill>
              </a:rPr>
              <a:t>Reduces </a:t>
            </a:r>
            <a:r>
              <a:rPr lang="en"/>
              <a:t>likelihood of overfitting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Learning too much about the training data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methods: </a:t>
            </a:r>
            <a:r>
              <a:rPr b="1" lang="en"/>
              <a:t>Mutual Information Score</a:t>
            </a:r>
            <a:r>
              <a:rPr lang="en"/>
              <a:t>, </a:t>
            </a:r>
            <a:r>
              <a:rPr b="1" lang="en"/>
              <a:t>Greedy Feature Selection</a:t>
            </a:r>
            <a:endParaRPr b="1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 dataset is the union of both methods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&amp; Dataset Generation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152475"/>
            <a:ext cx="85206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Method 1: </a:t>
            </a:r>
            <a:r>
              <a:rPr b="1" lang="en"/>
              <a:t>Mutual Information Score</a:t>
            </a:r>
            <a:endParaRPr b="1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Measure </a:t>
            </a:r>
            <a:r>
              <a:rPr b="1" lang="en" sz="1600">
                <a:solidFill>
                  <a:schemeClr val="accent1"/>
                </a:solidFill>
              </a:rPr>
              <a:t>reduction in uncertainty</a:t>
            </a:r>
            <a:r>
              <a:rPr lang="en" sz="1600"/>
              <a:t> of feature </a:t>
            </a:r>
            <a:r>
              <a:rPr b="1" lang="en" sz="1600"/>
              <a:t>𝑓 </a:t>
            </a:r>
            <a:r>
              <a:rPr lang="en" sz="1600"/>
              <a:t>given information about </a:t>
            </a:r>
            <a:r>
              <a:rPr b="1" i="1" lang="en" sz="1600"/>
              <a:t>u </a:t>
            </a:r>
            <a:r>
              <a:rPr lang="en" sz="1600"/>
              <a:t>(the optimal unroll factor)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Higher is better</a:t>
            </a:r>
            <a:endParaRPr sz="1600"/>
          </a:p>
        </p:txBody>
      </p:sp>
      <p:pic>
        <p:nvPicPr>
          <p:cNvPr id="115" name="Google Shape;115;p21"/>
          <p:cNvPicPr preferRelativeResize="0"/>
          <p:nvPr/>
        </p:nvPicPr>
        <p:blipFill rotWithShape="1">
          <a:blip r:embed="rId3">
            <a:alphaModFix/>
          </a:blip>
          <a:srcRect b="-4610" l="-690" r="689" t="4610"/>
          <a:stretch/>
        </p:blipFill>
        <p:spPr>
          <a:xfrm>
            <a:off x="1115259" y="2063250"/>
            <a:ext cx="6818900" cy="101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3286075"/>
            <a:ext cx="8520600" cy="5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J</a:t>
            </a:r>
            <a:r>
              <a:rPr lang="en"/>
              <a:t> is the set of possible values of </a:t>
            </a:r>
            <a:r>
              <a:rPr b="1" lang="en"/>
              <a:t>𝑓</a:t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2" y="3206565"/>
            <a:ext cx="4260300" cy="18243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21"/>
          <p:cNvCxnSpPr/>
          <p:nvPr/>
        </p:nvCxnSpPr>
        <p:spPr>
          <a:xfrm flipH="1" rot="10800000">
            <a:off x="1926000" y="2997750"/>
            <a:ext cx="1220100" cy="413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9" name="Google Shape;119;p21"/>
          <p:cNvCxnSpPr/>
          <p:nvPr/>
        </p:nvCxnSpPr>
        <p:spPr>
          <a:xfrm flipH="1">
            <a:off x="2209075" y="1823400"/>
            <a:ext cx="5477400" cy="611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21"/>
          <p:cNvCxnSpPr/>
          <p:nvPr/>
        </p:nvCxnSpPr>
        <p:spPr>
          <a:xfrm flipH="1">
            <a:off x="1794625" y="1831825"/>
            <a:ext cx="3506400" cy="433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