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Ubuntu Light"/>
      <p:regular r:id="rId31"/>
      <p:bold r:id="rId32"/>
      <p:italic r:id="rId33"/>
      <p:boldItalic r:id="rId34"/>
    </p:embeddedFont>
    <p:embeddedFont>
      <p:font typeface="Roboto Black"/>
      <p:bold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Roboto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42" Type="http://schemas.openxmlformats.org/officeDocument/2006/relationships/font" Target="fonts/RobotoLight-bold.fntdata"/><Relationship Id="rId41" Type="http://schemas.openxmlformats.org/officeDocument/2006/relationships/font" Target="fonts/RobotoLight-regular.fntdata"/><Relationship Id="rId22" Type="http://schemas.openxmlformats.org/officeDocument/2006/relationships/slide" Target="slides/slide17.xml"/><Relationship Id="rId44" Type="http://schemas.openxmlformats.org/officeDocument/2006/relationships/font" Target="fonts/RobotoLight-boldItalic.fntdata"/><Relationship Id="rId21" Type="http://schemas.openxmlformats.org/officeDocument/2006/relationships/slide" Target="slides/slide16.xml"/><Relationship Id="rId43" Type="http://schemas.openxmlformats.org/officeDocument/2006/relationships/font" Target="fonts/RobotoLight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Light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UbuntuLight-italic.fntdata"/><Relationship Id="rId10" Type="http://schemas.openxmlformats.org/officeDocument/2006/relationships/slide" Target="slides/slide5.xml"/><Relationship Id="rId32" Type="http://schemas.openxmlformats.org/officeDocument/2006/relationships/font" Target="fonts/UbuntuLight-bold.fntdata"/><Relationship Id="rId13" Type="http://schemas.openxmlformats.org/officeDocument/2006/relationships/slide" Target="slides/slide8.xml"/><Relationship Id="rId35" Type="http://schemas.openxmlformats.org/officeDocument/2006/relationships/font" Target="fonts/RobotoBlack-bold.fntdata"/><Relationship Id="rId12" Type="http://schemas.openxmlformats.org/officeDocument/2006/relationships/slide" Target="slides/slide7.xml"/><Relationship Id="rId34" Type="http://schemas.openxmlformats.org/officeDocument/2006/relationships/font" Target="fonts/UbuntuLight-boldItalic.fntdata"/><Relationship Id="rId15" Type="http://schemas.openxmlformats.org/officeDocument/2006/relationships/slide" Target="slides/slide10.xml"/><Relationship Id="rId37" Type="http://schemas.openxmlformats.org/officeDocument/2006/relationships/font" Target="fonts/Roboto-regular.fntdata"/><Relationship Id="rId14" Type="http://schemas.openxmlformats.org/officeDocument/2006/relationships/slide" Target="slides/slide9.xml"/><Relationship Id="rId36" Type="http://schemas.openxmlformats.org/officeDocument/2006/relationships/font" Target="fonts/RobotoBlack-boldItalic.fntdata"/><Relationship Id="rId17" Type="http://schemas.openxmlformats.org/officeDocument/2006/relationships/slide" Target="slides/slide12.xml"/><Relationship Id="rId39" Type="http://schemas.openxmlformats.org/officeDocument/2006/relationships/font" Target="fonts/Roboto-italic.fntdata"/><Relationship Id="rId16" Type="http://schemas.openxmlformats.org/officeDocument/2006/relationships/slide" Target="slides/slide11.xml"/><Relationship Id="rId38" Type="http://schemas.openxmlformats.org/officeDocument/2006/relationships/font" Target="fonts/Robo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6371569f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36371569f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9ec7c4c3b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9ec7c4c3b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9ec7c4c3b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9ec7c4c3b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9f2e8cbb1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9f2e8cbb1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9ec7c4c3b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9ec7c4c3b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9ec7c4c3b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9ec7c4c3b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9f0dbd44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9f0dbd44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9f0dbd448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9f0dbd448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9f0dbd448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9f0dbd448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9f0dbd448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9f0dbd448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f1f0f46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9f1f0f46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6371569f6_0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6371569f6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5cf208cc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5cf208cc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9f1a766b8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9f1a766b8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9f1a766b8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9f1a766b8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9f0dbd448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9f0dbd448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9f1a766b8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9f1a766b8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9f1a766b8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9f1a766b8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ec7c4c3b5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ec7c4c3b5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ec7c4c3b5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ec7c4c3b5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ec7c4c3b5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9ec7c4c3b5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9ec7c4c3b5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9ec7c4c3b5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ec7c4c3b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9ec7c4c3b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ec7c4c3b5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9ec7c4c3b5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9ec7c4c3b5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9ec7c4c3b5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lide 1 speaker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" name="Google Shape;10;p2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Google Shape;12;p2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Google Shape;13;p2"/>
          <p:cNvSpPr txBox="1"/>
          <p:nvPr>
            <p:ph type="title"/>
          </p:nvPr>
        </p:nvSpPr>
        <p:spPr>
          <a:xfrm>
            <a:off x="820200" y="1218900"/>
            <a:ext cx="45114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820188" y="2346075"/>
            <a:ext cx="4260900" cy="19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2" type="body"/>
          </p:nvPr>
        </p:nvSpPr>
        <p:spPr>
          <a:xfrm>
            <a:off x="886703" y="3972450"/>
            <a:ext cx="73938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1pPr>
            <a:lvl2pPr indent="-285750" lvl="1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Google Shape;16;p2"/>
          <p:cNvSpPr/>
          <p:nvPr>
            <p:ph idx="3" type="pic"/>
          </p:nvPr>
        </p:nvSpPr>
        <p:spPr>
          <a:xfrm>
            <a:off x="5314350" y="840700"/>
            <a:ext cx="2740200" cy="3034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7" name="Google Shape;17;p2"/>
          <p:cNvCxnSpPr/>
          <p:nvPr/>
        </p:nvCxnSpPr>
        <p:spPr>
          <a:xfrm flipH="1" rot="10800000">
            <a:off x="4229500" y="511975"/>
            <a:ext cx="4058400" cy="222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date">
  <p:cSld name="TITLE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1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1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5" name="Google Shape;10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1"/>
          <p:cNvCxnSpPr/>
          <p:nvPr/>
        </p:nvCxnSpPr>
        <p:spPr>
          <a:xfrm rot="10800000">
            <a:off x="4110425" y="512074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1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1"/>
          <p:cNvSpPr txBox="1"/>
          <p:nvPr>
            <p:ph type="title"/>
          </p:nvPr>
        </p:nvSpPr>
        <p:spPr>
          <a:xfrm>
            <a:off x="764175" y="1196824"/>
            <a:ext cx="7299600" cy="22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1" type="subTitle"/>
          </p:nvPr>
        </p:nvSpPr>
        <p:spPr>
          <a:xfrm>
            <a:off x="4845400" y="4314925"/>
            <a:ext cx="2967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lide">
  <p:cSld name="TITLE_3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2" name="Google Shape;112;p12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2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2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2"/>
          <p:cNvSpPr txBox="1"/>
          <p:nvPr>
            <p:ph idx="1" type="subTitle"/>
          </p:nvPr>
        </p:nvSpPr>
        <p:spPr>
          <a:xfrm>
            <a:off x="4845400" y="4314925"/>
            <a:ext cx="2967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" name="Google Shape;116;p12"/>
          <p:cNvCxnSpPr/>
          <p:nvPr/>
        </p:nvCxnSpPr>
        <p:spPr>
          <a:xfrm flipH="1" rot="10800000">
            <a:off x="4229500" y="511975"/>
            <a:ext cx="4058400" cy="222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date 1">
  <p:cSld name="TITLE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764175" y="1213500"/>
            <a:ext cx="7523700" cy="19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This is Your </a:t>
            </a:r>
            <a:br>
              <a:rPr lang="en" sz="5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5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Presentation Title</a:t>
            </a:r>
            <a:endParaRPr sz="52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120" name="Google Shape;120;p13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3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2" name="Google Shape;12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/>
          <p:nvPr/>
        </p:nvSpPr>
        <p:spPr>
          <a:xfrm>
            <a:off x="4845400" y="4301400"/>
            <a:ext cx="3017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00/00/0000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4" name="Google Shape;124;p13"/>
          <p:cNvCxnSpPr/>
          <p:nvPr/>
        </p:nvCxnSpPr>
        <p:spPr>
          <a:xfrm rot="10800000">
            <a:off x="4110425" y="512074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13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date 1 1">
  <p:cSld name="TITLE_1_1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2" name="Google Shape;132;p15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5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4" name="Google Shape;13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5"/>
          <p:cNvCxnSpPr/>
          <p:nvPr/>
        </p:nvCxnSpPr>
        <p:spPr>
          <a:xfrm rot="10800000">
            <a:off x="4110425" y="512074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5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15"/>
          <p:cNvSpPr txBox="1"/>
          <p:nvPr>
            <p:ph type="title"/>
          </p:nvPr>
        </p:nvSpPr>
        <p:spPr>
          <a:xfrm>
            <a:off x="764175" y="1196824"/>
            <a:ext cx="7299600" cy="22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5"/>
          <p:cNvSpPr txBox="1"/>
          <p:nvPr>
            <p:ph idx="1" type="subTitle"/>
          </p:nvPr>
        </p:nvSpPr>
        <p:spPr>
          <a:xfrm>
            <a:off x="4845400" y="4314925"/>
            <a:ext cx="2967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lide 2 speakers">
  <p:cSld name="TITLE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" name="Google Shape;21;p3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" name="Google Shape;22;p3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3"/>
          <p:cNvSpPr txBox="1"/>
          <p:nvPr>
            <p:ph type="title"/>
          </p:nvPr>
        </p:nvSpPr>
        <p:spPr>
          <a:xfrm>
            <a:off x="820200" y="1218900"/>
            <a:ext cx="31092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820197" y="2346075"/>
            <a:ext cx="3165600" cy="19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body"/>
          </p:nvPr>
        </p:nvSpPr>
        <p:spPr>
          <a:xfrm>
            <a:off x="886703" y="3972450"/>
            <a:ext cx="73938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85750" lvl="0" marL="4572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1pPr>
            <a:lvl2pPr indent="-285750" lvl="1" marL="914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2pPr>
            <a:lvl3pPr indent="-285750" lvl="2" marL="13716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3pPr>
            <a:lvl4pPr indent="-285750" lvl="3" marL="18288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4pPr>
            <a:lvl5pPr indent="-285750" lvl="4" marL="22860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5pPr>
            <a:lvl6pPr indent="-285750" lvl="5" marL="27432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6pPr>
            <a:lvl7pPr indent="-285750" lvl="6" marL="32004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>
                <a:solidFill>
                  <a:schemeClr val="dk1"/>
                </a:solidFill>
              </a:defRPr>
            </a:lvl7pPr>
            <a:lvl8pPr indent="-285750" lvl="7" marL="36576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>
                <a:solidFill>
                  <a:schemeClr val="dk1"/>
                </a:solidFill>
              </a:defRPr>
            </a:lvl8pPr>
            <a:lvl9pPr indent="-285750" lvl="8" marL="41148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3" type="subTitle"/>
          </p:nvPr>
        </p:nvSpPr>
        <p:spPr>
          <a:xfrm>
            <a:off x="4110425" y="2489875"/>
            <a:ext cx="12867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4" type="subTitle"/>
          </p:nvPr>
        </p:nvSpPr>
        <p:spPr>
          <a:xfrm>
            <a:off x="5673725" y="2489875"/>
            <a:ext cx="12867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/>
          <p:nvPr>
            <p:ph idx="5" type="pic"/>
          </p:nvPr>
        </p:nvSpPr>
        <p:spPr>
          <a:xfrm>
            <a:off x="4111400" y="941200"/>
            <a:ext cx="1286700" cy="1425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3"/>
          <p:cNvSpPr/>
          <p:nvPr>
            <p:ph idx="6" type="pic"/>
          </p:nvPr>
        </p:nvSpPr>
        <p:spPr>
          <a:xfrm>
            <a:off x="5661375" y="941200"/>
            <a:ext cx="1286700" cy="1425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0" name="Google Shape;30;p3"/>
          <p:cNvCxnSpPr/>
          <p:nvPr/>
        </p:nvCxnSpPr>
        <p:spPr>
          <a:xfrm flipH="1" rot="10800000">
            <a:off x="4229500" y="511975"/>
            <a:ext cx="4058400" cy="222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Headline Slide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" name="Google Shape;34;p4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" name="Google Shape;35;p4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4"/>
          <p:cNvSpPr txBox="1"/>
          <p:nvPr>
            <p:ph type="title"/>
          </p:nvPr>
        </p:nvSpPr>
        <p:spPr>
          <a:xfrm>
            <a:off x="913150" y="1867300"/>
            <a:ext cx="72243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1"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subTitle"/>
          </p:nvPr>
        </p:nvSpPr>
        <p:spPr>
          <a:xfrm>
            <a:off x="896400" y="2660500"/>
            <a:ext cx="72411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"/>
              <a:buNone/>
              <a:defRPr b="1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8" name="Google Shape;38;p4"/>
          <p:cNvCxnSpPr/>
          <p:nvPr/>
        </p:nvCxnSpPr>
        <p:spPr>
          <a:xfrm flipH="1" rot="10800000">
            <a:off x="4229500" y="511975"/>
            <a:ext cx="4058400" cy="222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75" y="907975"/>
            <a:ext cx="9144000" cy="4235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None/>
              <a:defRPr b="1" sz="3400">
                <a:solidFill>
                  <a:srgbClr val="21212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913154" y="1905950"/>
            <a:ext cx="74103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Roboto"/>
              <a:buNone/>
              <a:defRPr sz="24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Column text slide">
  <p:cSld name="TITLE_AND_TWO_COLUMNS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75" y="907975"/>
            <a:ext cx="9144000" cy="4235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470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  <a:defRPr sz="1500"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  <a:defRPr sz="1500"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  <a:defRPr sz="1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None/>
              <a:defRPr b="1" sz="3400">
                <a:solidFill>
                  <a:srgbClr val="21212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phics Slide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" name="Google Shape;53;p7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" name="Google Shape;54;p7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" name="Google Shape;55;p7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7"/>
          <p:cNvSpPr txBox="1"/>
          <p:nvPr/>
        </p:nvSpPr>
        <p:spPr>
          <a:xfrm>
            <a:off x="1200150" y="3498625"/>
            <a:ext cx="1914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 1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1489825" y="1533000"/>
            <a:ext cx="384300" cy="1885200"/>
          </a:xfrm>
          <a:prstGeom prst="cube">
            <a:avLst>
              <a:gd fmla="val 25000" name="adj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1865300" y="2277900"/>
            <a:ext cx="384300" cy="1140300"/>
          </a:xfrm>
          <a:prstGeom prst="cube">
            <a:avLst>
              <a:gd fmla="val 25000" name="adj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2249600" y="2710525"/>
            <a:ext cx="384300" cy="707700"/>
          </a:xfrm>
          <a:prstGeom prst="cube">
            <a:avLst>
              <a:gd fmla="val 25000" name="adj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3498900" y="1986425"/>
            <a:ext cx="1435800" cy="1435800"/>
          </a:xfrm>
          <a:prstGeom prst="pie">
            <a:avLst>
              <a:gd fmla="val 0" name="adj1"/>
              <a:gd fmla="val 16200000" name="adj2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3259500" y="3498625"/>
            <a:ext cx="1914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 2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" name="Google Shape;62;p7"/>
          <p:cNvSpPr txBox="1"/>
          <p:nvPr/>
        </p:nvSpPr>
        <p:spPr>
          <a:xfrm>
            <a:off x="5908338" y="1349750"/>
            <a:ext cx="17322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Icons for Infographics can be added by downloading a vector graphic from an available resource, then placing as an image by following this path.</a:t>
            </a:r>
            <a:endParaRPr sz="900">
              <a:solidFill>
                <a:srgbClr val="FFFFFF"/>
              </a:solidFill>
            </a:endParaRPr>
          </a:p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2">
            <a:alphaModFix/>
          </a:blip>
          <a:srcRect b="0" l="35856" r="0" t="0"/>
          <a:stretch/>
        </p:blipFill>
        <p:spPr>
          <a:xfrm>
            <a:off x="6007341" y="2368575"/>
            <a:ext cx="1348525" cy="13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/>
          <p:nvPr/>
        </p:nvSpPr>
        <p:spPr>
          <a:xfrm>
            <a:off x="6438900" y="2619375"/>
            <a:ext cx="228900" cy="180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6615125" y="2819400"/>
            <a:ext cx="700200" cy="95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 txBox="1"/>
          <p:nvPr/>
        </p:nvSpPr>
        <p:spPr>
          <a:xfrm>
            <a:off x="1524475" y="1195800"/>
            <a:ext cx="3843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1899950" y="1915125"/>
            <a:ext cx="3843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50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2284250" y="2368575"/>
            <a:ext cx="3843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3936325" y="2710525"/>
            <a:ext cx="7857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75%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" name="Google Shape;70;p7"/>
          <p:cNvCxnSpPr/>
          <p:nvPr/>
        </p:nvCxnSpPr>
        <p:spPr>
          <a:xfrm flipH="1" rot="10800000">
            <a:off x="4229500" y="511975"/>
            <a:ext cx="4058400" cy="222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/Graphic and Text Slide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747075" y="1580475"/>
            <a:ext cx="3808800" cy="2463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2527137" y="1979929"/>
            <a:ext cx="384276" cy="40513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D0335"/>
              </a:solidFill>
            </a:endParaRPr>
          </a:p>
        </p:txBody>
      </p:sp>
      <p:grpSp>
        <p:nvGrpSpPr>
          <p:cNvPr id="75" name="Google Shape;75;p8"/>
          <p:cNvGrpSpPr/>
          <p:nvPr/>
        </p:nvGrpSpPr>
        <p:grpSpPr>
          <a:xfrm>
            <a:off x="3691539" y="1987299"/>
            <a:ext cx="422327" cy="390408"/>
            <a:chOff x="5975075" y="2327500"/>
            <a:chExt cx="420100" cy="388350"/>
          </a:xfrm>
        </p:grpSpPr>
        <p:sp>
          <p:nvSpPr>
            <p:cNvPr id="76" name="Google Shape;76;p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D0335"/>
                </a:solidFill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D0335"/>
                </a:solidFill>
              </a:endParaRPr>
            </a:p>
          </p:txBody>
        </p:sp>
      </p:grpSp>
      <p:sp>
        <p:nvSpPr>
          <p:cNvPr id="78" name="Google Shape;78;p8"/>
          <p:cNvSpPr/>
          <p:nvPr/>
        </p:nvSpPr>
        <p:spPr>
          <a:xfrm>
            <a:off x="1281721" y="1999583"/>
            <a:ext cx="465278" cy="365854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9" name="Google Shape;79;p8"/>
          <p:cNvSpPr txBox="1"/>
          <p:nvPr/>
        </p:nvSpPr>
        <p:spPr>
          <a:xfrm>
            <a:off x="5052375" y="1580475"/>
            <a:ext cx="3271200" cy="246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80" name="Google Shape;80;p8"/>
          <p:cNvSpPr txBox="1"/>
          <p:nvPr>
            <p:ph idx="1" type="subTitle"/>
          </p:nvPr>
        </p:nvSpPr>
        <p:spPr>
          <a:xfrm>
            <a:off x="5209675" y="2385070"/>
            <a:ext cx="2967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300"/>
              <a:buFont typeface="Roboto"/>
              <a:buNone/>
              <a:defRPr sz="13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81" name="Google Shape;81;p8"/>
          <p:cNvSpPr txBox="1"/>
          <p:nvPr>
            <p:ph idx="2" type="subTitle"/>
          </p:nvPr>
        </p:nvSpPr>
        <p:spPr>
          <a:xfrm>
            <a:off x="5036325" y="1671425"/>
            <a:ext cx="32283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82" name="Google Shape;82;p8"/>
          <p:cNvSpPr txBox="1"/>
          <p:nvPr>
            <p:ph idx="3" type="subTitle"/>
          </p:nvPr>
        </p:nvSpPr>
        <p:spPr>
          <a:xfrm>
            <a:off x="1101550" y="2568225"/>
            <a:ext cx="8688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83" name="Google Shape;83;p8"/>
          <p:cNvSpPr txBox="1"/>
          <p:nvPr>
            <p:ph idx="4" type="subTitle"/>
          </p:nvPr>
        </p:nvSpPr>
        <p:spPr>
          <a:xfrm>
            <a:off x="2284875" y="2586825"/>
            <a:ext cx="8688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84" name="Google Shape;84;p8"/>
          <p:cNvSpPr txBox="1"/>
          <p:nvPr>
            <p:ph idx="5" type="subTitle"/>
          </p:nvPr>
        </p:nvSpPr>
        <p:spPr>
          <a:xfrm>
            <a:off x="3468200" y="2586825"/>
            <a:ext cx="8688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Slide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/>
          <p:nvPr/>
        </p:nvSpPr>
        <p:spPr>
          <a:xfrm>
            <a:off x="75" y="907975"/>
            <a:ext cx="9144000" cy="4235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9"/>
          <p:cNvSpPr txBox="1"/>
          <p:nvPr/>
        </p:nvSpPr>
        <p:spPr>
          <a:xfrm>
            <a:off x="5052375" y="2148850"/>
            <a:ext cx="3271200" cy="213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89" name="Google Shape;89;p9"/>
          <p:cNvSpPr txBox="1"/>
          <p:nvPr>
            <p:ph idx="1" type="subTitle"/>
          </p:nvPr>
        </p:nvSpPr>
        <p:spPr>
          <a:xfrm>
            <a:off x="400700" y="4432175"/>
            <a:ext cx="2967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300"/>
              <a:buFont typeface="Roboto"/>
              <a:buNone/>
              <a:defRPr sz="13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0" name="Google Shape;90;p9"/>
          <p:cNvSpPr/>
          <p:nvPr>
            <p:ph idx="2" type="pic"/>
          </p:nvPr>
        </p:nvSpPr>
        <p:spPr>
          <a:xfrm>
            <a:off x="385125" y="1343125"/>
            <a:ext cx="4463100" cy="29727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9"/>
          <p:cNvSpPr txBox="1"/>
          <p:nvPr>
            <p:ph idx="3" type="subTitle"/>
          </p:nvPr>
        </p:nvSpPr>
        <p:spPr>
          <a:xfrm>
            <a:off x="5209675" y="2532220"/>
            <a:ext cx="2967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300"/>
              <a:buFont typeface="Roboto"/>
              <a:buNone/>
              <a:defRPr sz="13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2" name="Google Shape;92;p9"/>
          <p:cNvSpPr txBox="1"/>
          <p:nvPr>
            <p:ph idx="4" type="subTitle"/>
          </p:nvPr>
        </p:nvSpPr>
        <p:spPr>
          <a:xfrm>
            <a:off x="5036325" y="2123600"/>
            <a:ext cx="32283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None/>
              <a:defRPr b="1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0"/>
          <p:cNvPicPr preferRelativeResize="0"/>
          <p:nvPr/>
        </p:nvPicPr>
        <p:blipFill rotWithShape="1">
          <a:blip r:embed="rId2">
            <a:alphaModFix/>
          </a:blip>
          <a:srcRect b="8271" l="0" r="-6123" t="8686"/>
          <a:stretch/>
        </p:blipFill>
        <p:spPr>
          <a:xfrm>
            <a:off x="1097100" y="923925"/>
            <a:ext cx="7102575" cy="3314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0"/>
          <p:cNvCxnSpPr/>
          <p:nvPr/>
        </p:nvCxnSpPr>
        <p:spPr>
          <a:xfrm>
            <a:off x="8287800" y="520300"/>
            <a:ext cx="0" cy="3113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0"/>
          <p:cNvCxnSpPr/>
          <p:nvPr/>
        </p:nvCxnSpPr>
        <p:spPr>
          <a:xfrm rot="10800000">
            <a:off x="616000" y="1442100"/>
            <a:ext cx="0" cy="3122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0"/>
          <p:cNvCxnSpPr/>
          <p:nvPr/>
        </p:nvCxnSpPr>
        <p:spPr>
          <a:xfrm rot="10800000">
            <a:off x="616000" y="4564199"/>
            <a:ext cx="4178700" cy="6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10"/>
          <p:cNvSpPr txBox="1"/>
          <p:nvPr>
            <p:ph type="title"/>
          </p:nvPr>
        </p:nvSpPr>
        <p:spPr>
          <a:xfrm>
            <a:off x="3746225" y="2375850"/>
            <a:ext cx="43635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" name="Google Shape;100;p10"/>
          <p:cNvCxnSpPr/>
          <p:nvPr/>
        </p:nvCxnSpPr>
        <p:spPr>
          <a:xfrm flipH="1" rot="10800000">
            <a:off x="4229500" y="511975"/>
            <a:ext cx="4058400" cy="222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2.jp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725" y="364562"/>
            <a:ext cx="3211375" cy="317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17"/>
          <p:cNvSpPr txBox="1"/>
          <p:nvPr>
            <p:ph type="title"/>
          </p:nvPr>
        </p:nvSpPr>
        <p:spPr>
          <a:xfrm>
            <a:off x="913150" y="1867300"/>
            <a:ext cx="7224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Partial Dead Code Elimination</a:t>
            </a:r>
            <a:endParaRPr/>
          </a:p>
        </p:txBody>
      </p:sp>
      <p:sp>
        <p:nvSpPr>
          <p:cNvPr id="147" name="Google Shape;147;p17"/>
          <p:cNvSpPr txBox="1"/>
          <p:nvPr>
            <p:ph idx="1" type="subTitle"/>
          </p:nvPr>
        </p:nvSpPr>
        <p:spPr>
          <a:xfrm>
            <a:off x="896400" y="2660500"/>
            <a:ext cx="72411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Knoop, et. al</a:t>
            </a:r>
            <a:endParaRPr/>
          </a:p>
        </p:txBody>
      </p:sp>
      <p:sp>
        <p:nvSpPr>
          <p:cNvPr id="148" name="Google Shape;148;p17"/>
          <p:cNvSpPr txBox="1"/>
          <p:nvPr>
            <p:ph idx="1" type="subTitle"/>
          </p:nvPr>
        </p:nvSpPr>
        <p:spPr>
          <a:xfrm>
            <a:off x="896400" y="3432150"/>
            <a:ext cx="72411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Team 25: </a:t>
            </a:r>
            <a:r>
              <a:rPr lang="en" sz="1600">
                <a:solidFill>
                  <a:schemeClr val="dk1"/>
                </a:solidFill>
              </a:rPr>
              <a:t>Matt Chandra, John Jepko, Alex Morton, Carter Galbus, Sam Zayko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49" name="Google Shape;149;p17"/>
          <p:cNvSpPr txBox="1"/>
          <p:nvPr>
            <p:ph idx="1" type="subTitle"/>
          </p:nvPr>
        </p:nvSpPr>
        <p:spPr>
          <a:xfrm>
            <a:off x="896400" y="4117950"/>
            <a:ext cx="72411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EECS 583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26"/>
          <p:cNvSpPr txBox="1"/>
          <p:nvPr>
            <p:ph type="title"/>
          </p:nvPr>
        </p:nvSpPr>
        <p:spPr>
          <a:xfrm>
            <a:off x="913150" y="1867300"/>
            <a:ext cx="7224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Order Effects of PDE</a:t>
            </a:r>
            <a:endParaRPr/>
          </a:p>
        </p:txBody>
      </p:sp>
      <p:sp>
        <p:nvSpPr>
          <p:cNvPr id="259" name="Google Shape;259;p26"/>
          <p:cNvSpPr txBox="1"/>
          <p:nvPr>
            <p:ph idx="1" type="subTitle"/>
          </p:nvPr>
        </p:nvSpPr>
        <p:spPr>
          <a:xfrm>
            <a:off x="896400" y="2660500"/>
            <a:ext cx="72411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27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Sinking-Elimination</a:t>
            </a:r>
            <a:endParaRPr/>
          </a:p>
        </p:txBody>
      </p:sp>
      <p:sp>
        <p:nvSpPr>
          <p:cNvPr id="266" name="Google Shape;266;p27"/>
          <p:cNvSpPr txBox="1"/>
          <p:nvPr>
            <p:ph idx="1" type="subTitle"/>
          </p:nvPr>
        </p:nvSpPr>
        <p:spPr>
          <a:xfrm>
            <a:off x="913154" y="1905950"/>
            <a:ext cx="74103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This is the desired effect of PDE.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We sink assignments until they can be eliminated by standard DCE.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This was showcased in the previous slides.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28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Sinking-Sinking</a:t>
            </a:r>
            <a:endParaRPr/>
          </a:p>
        </p:txBody>
      </p:sp>
      <p:sp>
        <p:nvSpPr>
          <p:cNvPr id="273" name="Google Shape;273;p28"/>
          <p:cNvSpPr txBox="1"/>
          <p:nvPr>
            <p:ph idx="1" type="subTitle"/>
          </p:nvPr>
        </p:nvSpPr>
        <p:spPr>
          <a:xfrm>
            <a:off x="913152" y="1905950"/>
            <a:ext cx="36588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Sinking an assignment create opportunities to sink others.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Sinking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's assignment to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allows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's assignment to sink to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Otherwise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's assignment is blocked by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's since it modifies a source operand of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4" name="Google Shape;274;p28"/>
          <p:cNvPicPr preferRelativeResize="0"/>
          <p:nvPr/>
        </p:nvPicPr>
        <p:blipFill rotWithShape="1">
          <a:blip r:embed="rId3">
            <a:alphaModFix/>
          </a:blip>
          <a:srcRect b="0" l="0" r="51641" t="0"/>
          <a:stretch/>
        </p:blipFill>
        <p:spPr>
          <a:xfrm>
            <a:off x="5985082" y="1079325"/>
            <a:ext cx="2326043" cy="370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28"/>
          <p:cNvCxnSpPr/>
          <p:nvPr/>
        </p:nvCxnSpPr>
        <p:spPr>
          <a:xfrm flipH="1">
            <a:off x="7017625" y="1738800"/>
            <a:ext cx="249900" cy="468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6" name="Google Shape;276;p28"/>
          <p:cNvSpPr txBox="1"/>
          <p:nvPr/>
        </p:nvSpPr>
        <p:spPr>
          <a:xfrm>
            <a:off x="7267525" y="1738800"/>
            <a:ext cx="1311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2 blocks 1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277" name="Google Shape;277;p28"/>
          <p:cNvCxnSpPr/>
          <p:nvPr/>
        </p:nvCxnSpPr>
        <p:spPr>
          <a:xfrm>
            <a:off x="7150200" y="2371950"/>
            <a:ext cx="0" cy="1122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8" name="Google Shape;278;p28"/>
          <p:cNvSpPr txBox="1"/>
          <p:nvPr/>
        </p:nvSpPr>
        <p:spPr>
          <a:xfrm>
            <a:off x="5237975" y="2040900"/>
            <a:ext cx="13635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Sink to entry of 5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9" name="Google Shape;279;p28"/>
          <p:cNvCxnSpPr>
            <a:stCxn id="278" idx="3"/>
          </p:cNvCxnSpPr>
          <p:nvPr/>
        </p:nvCxnSpPr>
        <p:spPr>
          <a:xfrm>
            <a:off x="6601475" y="2311500"/>
            <a:ext cx="561900" cy="510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28"/>
          <p:cNvCxnSpPr/>
          <p:nvPr/>
        </p:nvCxnSpPr>
        <p:spPr>
          <a:xfrm flipH="1">
            <a:off x="6565825" y="1750050"/>
            <a:ext cx="451800" cy="1080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1" name="Google Shape;281;p28"/>
          <p:cNvSpPr txBox="1"/>
          <p:nvPr/>
        </p:nvSpPr>
        <p:spPr>
          <a:xfrm>
            <a:off x="4840350" y="1079325"/>
            <a:ext cx="13635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Then s</a:t>
            </a: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ink to entry of 3 and 4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2" name="Google Shape;282;p28"/>
          <p:cNvCxnSpPr>
            <a:stCxn id="281" idx="3"/>
          </p:cNvCxnSpPr>
          <p:nvPr/>
        </p:nvCxnSpPr>
        <p:spPr>
          <a:xfrm>
            <a:off x="6203850" y="1349925"/>
            <a:ext cx="705600" cy="6669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28"/>
          <p:cNvCxnSpPr/>
          <p:nvPr/>
        </p:nvCxnSpPr>
        <p:spPr>
          <a:xfrm>
            <a:off x="7459575" y="1764625"/>
            <a:ext cx="412500" cy="1031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4" name="Google Shape;284;p28"/>
          <p:cNvSpPr/>
          <p:nvPr/>
        </p:nvSpPr>
        <p:spPr>
          <a:xfrm>
            <a:off x="6199125" y="821765"/>
            <a:ext cx="2624075" cy="1515800"/>
          </a:xfrm>
          <a:custGeom>
            <a:rect b="b" l="l" r="r" t="t"/>
            <a:pathLst>
              <a:path extrusionOk="0" h="60632" w="104963">
                <a:moveTo>
                  <a:pt x="0" y="22131"/>
                </a:moveTo>
                <a:cubicBezTo>
                  <a:pt x="13827" y="18541"/>
                  <a:pt x="65620" y="-3384"/>
                  <a:pt x="82961" y="588"/>
                </a:cubicBezTo>
                <a:cubicBezTo>
                  <a:pt x="100302" y="4560"/>
                  <a:pt x="107559" y="35957"/>
                  <a:pt x="104045" y="45964"/>
                </a:cubicBezTo>
                <a:cubicBezTo>
                  <a:pt x="100531" y="55971"/>
                  <a:pt x="68905" y="58187"/>
                  <a:pt x="61877" y="60632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85" name="Google Shape;285;p28"/>
          <p:cNvPicPr preferRelativeResize="0"/>
          <p:nvPr/>
        </p:nvPicPr>
        <p:blipFill rotWithShape="1">
          <a:blip r:embed="rId3">
            <a:alphaModFix/>
          </a:blip>
          <a:srcRect b="0" l="51641" r="0" t="0"/>
          <a:stretch/>
        </p:blipFill>
        <p:spPr>
          <a:xfrm>
            <a:off x="5922250" y="1079325"/>
            <a:ext cx="2326050" cy="37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29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Elimination-Sinking</a:t>
            </a:r>
            <a:endParaRPr/>
          </a:p>
        </p:txBody>
      </p:sp>
      <p:sp>
        <p:nvSpPr>
          <p:cNvPr id="292" name="Google Shape;292;p29"/>
          <p:cNvSpPr txBox="1"/>
          <p:nvPr>
            <p:ph idx="1" type="subTitle"/>
          </p:nvPr>
        </p:nvSpPr>
        <p:spPr>
          <a:xfrm>
            <a:off x="913152" y="1905950"/>
            <a:ext cx="31824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Dead code may prevent the sinking of assignments.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Eliminating α's dead assignment in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allows y's assignment in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to sink to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-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Otherwise α's assignment blocks y's.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3" name="Google Shape;2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585" y="1905950"/>
            <a:ext cx="4227863" cy="288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29"/>
          <p:cNvCxnSpPr/>
          <p:nvPr/>
        </p:nvCxnSpPr>
        <p:spPr>
          <a:xfrm>
            <a:off x="4170950" y="2578200"/>
            <a:ext cx="5499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5" name="Google Shape;295;p29"/>
          <p:cNvSpPr txBox="1"/>
          <p:nvPr/>
        </p:nvSpPr>
        <p:spPr>
          <a:xfrm>
            <a:off x="4462225" y="1905950"/>
            <a:ext cx="1695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Dead, eliminate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6" name="Google Shape;296;p29"/>
          <p:cNvCxnSpPr/>
          <p:nvPr/>
        </p:nvCxnSpPr>
        <p:spPr>
          <a:xfrm flipH="1">
            <a:off x="4503375" y="2475075"/>
            <a:ext cx="22800" cy="1157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7" name="Google Shape;297;p29"/>
          <p:cNvCxnSpPr/>
          <p:nvPr/>
        </p:nvCxnSpPr>
        <p:spPr>
          <a:xfrm>
            <a:off x="4675125" y="2509450"/>
            <a:ext cx="882300" cy="1077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30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Elimination-Elimination</a:t>
            </a:r>
            <a:endParaRPr/>
          </a:p>
        </p:txBody>
      </p:sp>
      <p:sp>
        <p:nvSpPr>
          <p:cNvPr id="304" name="Google Shape;304;p30"/>
          <p:cNvSpPr txBox="1"/>
          <p:nvPr>
            <p:ph idx="1" type="subTitle"/>
          </p:nvPr>
        </p:nvSpPr>
        <p:spPr>
          <a:xfrm>
            <a:off x="913152" y="1905950"/>
            <a:ext cx="36048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Eliminating dead code unblocks others.</a:t>
            </a:r>
            <a:endParaRPr sz="20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Eliminating y's dead assignment in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in-turn makes α's in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dead, thus eliminated.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Otherwise 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α's assignment in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is used in </a:t>
            </a: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5" name="Google Shape;3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7890" y="1905950"/>
            <a:ext cx="3805560" cy="288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6" name="Google Shape;306;p30"/>
          <p:cNvCxnSpPr/>
          <p:nvPr/>
        </p:nvCxnSpPr>
        <p:spPr>
          <a:xfrm>
            <a:off x="5545975" y="3460500"/>
            <a:ext cx="733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7" name="Google Shape;307;p30"/>
          <p:cNvSpPr txBox="1"/>
          <p:nvPr/>
        </p:nvSpPr>
        <p:spPr>
          <a:xfrm>
            <a:off x="5474025" y="1785525"/>
            <a:ext cx="1695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Now dead, eliminate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8" name="Google Shape;308;p30"/>
          <p:cNvCxnSpPr/>
          <p:nvPr/>
        </p:nvCxnSpPr>
        <p:spPr>
          <a:xfrm>
            <a:off x="5159825" y="2398300"/>
            <a:ext cx="733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31"/>
          <p:cNvSpPr txBox="1"/>
          <p:nvPr>
            <p:ph type="title"/>
          </p:nvPr>
        </p:nvSpPr>
        <p:spPr>
          <a:xfrm>
            <a:off x="913150" y="1867300"/>
            <a:ext cx="7224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PDE Algorithm</a:t>
            </a:r>
            <a:endParaRPr/>
          </a:p>
        </p:txBody>
      </p:sp>
      <p:sp>
        <p:nvSpPr>
          <p:cNvPr id="315" name="Google Shape;315;p31"/>
          <p:cNvSpPr txBox="1"/>
          <p:nvPr>
            <p:ph idx="1" type="subTitle"/>
          </p:nvPr>
        </p:nvSpPr>
        <p:spPr>
          <a:xfrm>
            <a:off x="896400" y="2660500"/>
            <a:ext cx="72411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Dead Code Elimination and Sinking of </a:t>
            </a:r>
            <a:r>
              <a:rPr lang="en"/>
              <a:t>Assignments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32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 Pseudocode</a:t>
            </a:r>
            <a:endParaRPr/>
          </a:p>
        </p:txBody>
      </p:sp>
      <p:sp>
        <p:nvSpPr>
          <p:cNvPr id="322" name="Google Shape;322;p32"/>
          <p:cNvSpPr txBox="1"/>
          <p:nvPr>
            <p:ph idx="1" type="subTitle"/>
          </p:nvPr>
        </p:nvSpPr>
        <p:spPr>
          <a:xfrm>
            <a:off x="913154" y="1905950"/>
            <a:ext cx="74103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w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hile change: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dce() # dead/faint code elimination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check_sink_candidates()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“Change” will be false when there are no more </a:t>
            </a:r>
            <a:r>
              <a:rPr lang="en"/>
              <a:t>eliminations</a:t>
            </a:r>
            <a:r>
              <a:rPr lang="en"/>
              <a:t> or sinks possible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33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Faint Variables</a:t>
            </a:r>
            <a:endParaRPr/>
          </a:p>
        </p:txBody>
      </p:sp>
      <p:sp>
        <p:nvSpPr>
          <p:cNvPr id="329" name="Google Shape;329;p33"/>
          <p:cNvSpPr txBox="1"/>
          <p:nvPr>
            <p:ph idx="1" type="subTitle"/>
          </p:nvPr>
        </p:nvSpPr>
        <p:spPr>
          <a:xfrm>
            <a:off x="913154" y="1905950"/>
            <a:ext cx="74103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assignment of variable </a:t>
            </a:r>
            <a:r>
              <a:rPr b="1" lang="en"/>
              <a:t>x </a:t>
            </a:r>
            <a:r>
              <a:rPr lang="en"/>
              <a:t>is </a:t>
            </a:r>
            <a:r>
              <a:rPr lang="en" u="sng"/>
              <a:t>faint</a:t>
            </a:r>
            <a:r>
              <a:rPr lang="en"/>
              <a:t>* if: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All usages of </a:t>
            </a:r>
            <a:r>
              <a:rPr b="1" lang="en"/>
              <a:t>x</a:t>
            </a:r>
            <a:r>
              <a:rPr lang="en"/>
              <a:t> are </a:t>
            </a:r>
            <a:r>
              <a:rPr lang="en"/>
              <a:t>preceded</a:t>
            </a:r>
            <a:r>
              <a:rPr lang="en"/>
              <a:t> by another modification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/>
              <a:t>x </a:t>
            </a:r>
            <a:r>
              <a:rPr lang="en"/>
              <a:t>is used in an assignment that is also faint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slightly looser definition than “dead”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" name="Google Shape;335;p34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Dead Code Elimination Procedure</a:t>
            </a:r>
            <a:endParaRPr/>
          </a:p>
        </p:txBody>
      </p:sp>
      <p:sp>
        <p:nvSpPr>
          <p:cNvPr id="336" name="Google Shape;336;p34"/>
          <p:cNvSpPr txBox="1"/>
          <p:nvPr>
            <p:ph idx="1" type="subTitle"/>
          </p:nvPr>
        </p:nvSpPr>
        <p:spPr>
          <a:xfrm>
            <a:off x="913154" y="1905950"/>
            <a:ext cx="74103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Dead/faint variables found with backwards DFA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Delete assignments that only have dead/faint variables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Can use bit-vectors or def-use graph (slower) </a:t>
            </a: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2" name="Google Shape;342;p35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Sinking Assignments</a:t>
            </a:r>
            <a:r>
              <a:rPr lang="en"/>
              <a:t> Procedure</a:t>
            </a:r>
            <a:endParaRPr/>
          </a:p>
        </p:txBody>
      </p:sp>
      <p:sp>
        <p:nvSpPr>
          <p:cNvPr id="343" name="Google Shape;343;p35"/>
          <p:cNvSpPr txBox="1"/>
          <p:nvPr>
            <p:ph idx="1" type="subTitle"/>
          </p:nvPr>
        </p:nvSpPr>
        <p:spPr>
          <a:xfrm>
            <a:off x="913154" y="1905950"/>
            <a:ext cx="74103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Move a</a:t>
            </a:r>
            <a:r>
              <a:rPr lang="en" sz="1500"/>
              <a:t>ssignments </a:t>
            </a:r>
            <a:r>
              <a:rPr lang="en" sz="1500" u="sng"/>
              <a:t>x:=t</a:t>
            </a:r>
            <a:r>
              <a:rPr lang="en" sz="1500"/>
              <a:t> that aren’t “blocked”, i.e. followed by any of: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Modification of RHS (operand)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Modification of LHS (source)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Usage of LHS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Move candidates to lowest possible insertion point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Can be performed in any order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225" y="2869650"/>
            <a:ext cx="3149924" cy="20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5"/>
          <p:cNvSpPr txBox="1"/>
          <p:nvPr/>
        </p:nvSpPr>
        <p:spPr>
          <a:xfrm>
            <a:off x="4711125" y="4053550"/>
            <a:ext cx="1666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Only last def can be a candidate</a:t>
            </a:r>
            <a:endParaRPr/>
          </a:p>
        </p:txBody>
      </p:sp>
      <p:cxnSp>
        <p:nvCxnSpPr>
          <p:cNvPr id="346" name="Google Shape;346;p35"/>
          <p:cNvCxnSpPr/>
          <p:nvPr/>
        </p:nvCxnSpPr>
        <p:spPr>
          <a:xfrm flipH="1" rot="10800000">
            <a:off x="5535375" y="3936550"/>
            <a:ext cx="968400" cy="22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8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What is partial dead code?</a:t>
            </a:r>
            <a:endParaRPr sz="2800"/>
          </a:p>
        </p:txBody>
      </p:sp>
      <p:sp>
        <p:nvSpPr>
          <p:cNvPr id="156" name="Google Shape;156;p18"/>
          <p:cNvSpPr txBox="1"/>
          <p:nvPr>
            <p:ph idx="1" type="subTitle"/>
          </p:nvPr>
        </p:nvSpPr>
        <p:spPr>
          <a:xfrm>
            <a:off x="913150" y="1905950"/>
            <a:ext cx="49758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b="1" lang="en" sz="1700">
                <a:latin typeface="Arial"/>
                <a:ea typeface="Arial"/>
                <a:cs typeface="Arial"/>
                <a:sym typeface="Arial"/>
              </a:rPr>
              <a:t>Review: what is totally dead code?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1" lang="en"/>
              <a:t>Contents of the LHS of the statement are unused for the rest of the program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875" y="1159150"/>
            <a:ext cx="2853100" cy="37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0125" y="2935513"/>
            <a:ext cx="620225" cy="19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9975" y="4251525"/>
            <a:ext cx="548700" cy="1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36"/>
          <p:cNvSpPr txBox="1"/>
          <p:nvPr>
            <p:ph type="title"/>
          </p:nvPr>
        </p:nvSpPr>
        <p:spPr>
          <a:xfrm>
            <a:off x="913150" y="1867300"/>
            <a:ext cx="7224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353" name="Google Shape;353;p36"/>
          <p:cNvSpPr txBox="1"/>
          <p:nvPr>
            <p:ph idx="1" type="subTitle"/>
          </p:nvPr>
        </p:nvSpPr>
        <p:spPr>
          <a:xfrm>
            <a:off x="896400" y="2660500"/>
            <a:ext cx="72411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Correctness and Complexity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p37"/>
          <p:cNvSpPr txBox="1"/>
          <p:nvPr>
            <p:ph type="title"/>
          </p:nvPr>
        </p:nvSpPr>
        <p:spPr>
          <a:xfrm>
            <a:off x="33760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 and Optimal</a:t>
            </a:r>
            <a:endParaRPr/>
          </a:p>
        </p:txBody>
      </p:sp>
      <p:sp>
        <p:nvSpPr>
          <p:cNvPr id="360" name="Google Shape;360;p37"/>
          <p:cNvSpPr txBox="1"/>
          <p:nvPr>
            <p:ph idx="1" type="subTitle"/>
          </p:nvPr>
        </p:nvSpPr>
        <p:spPr>
          <a:xfrm>
            <a:off x="438102" y="1728225"/>
            <a:ext cx="36048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No better way to eliminate dead code without changing branching structure or semantics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G -&gt; G’ -&gt; G’’ … -&gt; G*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61" name="Google Shape;3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000" y="1216350"/>
            <a:ext cx="2853100" cy="37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 txBox="1"/>
          <p:nvPr/>
        </p:nvSpPr>
        <p:spPr>
          <a:xfrm>
            <a:off x="5357700" y="1378700"/>
            <a:ext cx="10872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   =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8" name="Google Shape;368;p38"/>
          <p:cNvSpPr txBox="1"/>
          <p:nvPr>
            <p:ph type="title"/>
          </p:nvPr>
        </p:nvSpPr>
        <p:spPr>
          <a:xfrm>
            <a:off x="33760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Complexity</a:t>
            </a:r>
            <a:endParaRPr/>
          </a:p>
        </p:txBody>
      </p:sp>
      <p:sp>
        <p:nvSpPr>
          <p:cNvPr id="369" name="Google Shape;369;p38"/>
          <p:cNvSpPr txBox="1"/>
          <p:nvPr>
            <p:ph idx="1" type="subTitle"/>
          </p:nvPr>
        </p:nvSpPr>
        <p:spPr>
          <a:xfrm>
            <a:off x="438102" y="1728225"/>
            <a:ext cx="36048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In practice the complexity for PDE is N^2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Only apply this in time-sensitive sections of medium size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70" name="Google Shape;37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000" y="1216350"/>
            <a:ext cx="2853100" cy="37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8"/>
          <p:cNvSpPr txBox="1"/>
          <p:nvPr/>
        </p:nvSpPr>
        <p:spPr>
          <a:xfrm>
            <a:off x="4444125" y="1333025"/>
            <a:ext cx="13521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 = size of the program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39"/>
          <p:cNvSpPr txBox="1"/>
          <p:nvPr>
            <p:ph type="title"/>
          </p:nvPr>
        </p:nvSpPr>
        <p:spPr>
          <a:xfrm>
            <a:off x="913150" y="1867300"/>
            <a:ext cx="7224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 and Comments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40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</a:t>
            </a:r>
            <a:endParaRPr/>
          </a:p>
        </p:txBody>
      </p:sp>
      <p:sp>
        <p:nvSpPr>
          <p:cNvPr id="384" name="Google Shape;384;p40"/>
          <p:cNvSpPr txBox="1"/>
          <p:nvPr>
            <p:ph idx="1" type="subTitle"/>
          </p:nvPr>
        </p:nvSpPr>
        <p:spPr>
          <a:xfrm>
            <a:off x="913154" y="1905950"/>
            <a:ext cx="74103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Pros: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Developed algorithm to optimally remove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partially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dead code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Captures all second order effects that may result from the optimization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Cons: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Relatively expensive in the average case, limits size of code can be applied 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Very expensive in the worst case, quadratic or quintic depending on dead/faint code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No evaluations on code benchmarks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41"/>
          <p:cNvSpPr txBox="1"/>
          <p:nvPr>
            <p:ph type="title"/>
          </p:nvPr>
        </p:nvSpPr>
        <p:spPr>
          <a:xfrm>
            <a:off x="2092625" y="1179050"/>
            <a:ext cx="4363500" cy="9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Thank you!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19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What is partial dead code?</a:t>
            </a:r>
            <a:endParaRPr sz="2800"/>
          </a:p>
        </p:txBody>
      </p:sp>
      <p:sp>
        <p:nvSpPr>
          <p:cNvPr id="166" name="Google Shape;166;p19"/>
          <p:cNvSpPr txBox="1"/>
          <p:nvPr>
            <p:ph idx="1" type="subTitle"/>
          </p:nvPr>
        </p:nvSpPr>
        <p:spPr>
          <a:xfrm>
            <a:off x="913150" y="1905950"/>
            <a:ext cx="49758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b="1" lang="en" sz="1700">
                <a:latin typeface="Arial"/>
                <a:ea typeface="Arial"/>
                <a:cs typeface="Arial"/>
                <a:sym typeface="Arial"/>
              </a:rPr>
              <a:t>Review: what is totally dead code?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1" lang="en"/>
              <a:t>Contents of the LHS of the statement are unused for the rest of the program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b="1" lang="en" sz="1700">
                <a:latin typeface="Arial"/>
                <a:ea typeface="Arial"/>
                <a:cs typeface="Arial"/>
                <a:sym typeface="Arial"/>
              </a:rPr>
              <a:t>What makes dead code partial?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1" lang="en"/>
              <a:t>If the contents of the LHS are used in some branches, but not in all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875" y="1159150"/>
            <a:ext cx="2853100" cy="374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9"/>
          <p:cNvCxnSpPr/>
          <p:nvPr/>
        </p:nvCxnSpPr>
        <p:spPr>
          <a:xfrm flipH="1" rot="10800000">
            <a:off x="6163450" y="3278450"/>
            <a:ext cx="364200" cy="89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0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What is partial dead code?</a:t>
            </a:r>
            <a:endParaRPr sz="2800"/>
          </a:p>
        </p:txBody>
      </p:sp>
      <p:sp>
        <p:nvSpPr>
          <p:cNvPr id="175" name="Google Shape;175;p20"/>
          <p:cNvSpPr txBox="1"/>
          <p:nvPr>
            <p:ph idx="1" type="subTitle"/>
          </p:nvPr>
        </p:nvSpPr>
        <p:spPr>
          <a:xfrm>
            <a:off x="913150" y="1905950"/>
            <a:ext cx="49758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b="1" lang="en" sz="1700">
                <a:latin typeface="Arial"/>
                <a:ea typeface="Arial"/>
                <a:cs typeface="Arial"/>
                <a:sym typeface="Arial"/>
              </a:rPr>
              <a:t>Review: what is totally dead code?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1" lang="en"/>
              <a:t>Contents of the LHS of the statement are unused for the rest of the program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-"/>
            </a:pPr>
            <a:r>
              <a:rPr b="1" lang="en" sz="1700">
                <a:latin typeface="Arial"/>
                <a:ea typeface="Arial"/>
                <a:cs typeface="Arial"/>
                <a:sym typeface="Arial"/>
              </a:rPr>
              <a:t>What makes dead code partial?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1" lang="en"/>
              <a:t>If the contents of the LHS are used in some branches, but not in all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875" y="1159150"/>
            <a:ext cx="2853100" cy="374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0"/>
          <p:cNvCxnSpPr/>
          <p:nvPr/>
        </p:nvCxnSpPr>
        <p:spPr>
          <a:xfrm flipH="1" rot="10800000">
            <a:off x="6163450" y="3278450"/>
            <a:ext cx="364200" cy="89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0"/>
          <p:cNvCxnSpPr/>
          <p:nvPr/>
        </p:nvCxnSpPr>
        <p:spPr>
          <a:xfrm rot="10800000">
            <a:off x="8188750" y="3278325"/>
            <a:ext cx="276900" cy="85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1"/>
          <p:cNvSpPr txBox="1"/>
          <p:nvPr>
            <p:ph type="title"/>
          </p:nvPr>
        </p:nvSpPr>
        <p:spPr>
          <a:xfrm>
            <a:off x="913150" y="1079325"/>
            <a:ext cx="72243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Steps for Partial Dead Code Elimination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1"/>
          <p:cNvSpPr txBox="1"/>
          <p:nvPr>
            <p:ph idx="1" type="subTitle"/>
          </p:nvPr>
        </p:nvSpPr>
        <p:spPr>
          <a:xfrm>
            <a:off x="913150" y="1905950"/>
            <a:ext cx="72537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Do any sequence of:</a:t>
            </a:r>
            <a:endParaRPr sz="2100"/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Assignment sinking</a:t>
            </a:r>
            <a:endParaRPr sz="2100"/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Dead code elimination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22"/>
          <p:cNvSpPr txBox="1"/>
          <p:nvPr>
            <p:ph type="title"/>
          </p:nvPr>
        </p:nvSpPr>
        <p:spPr>
          <a:xfrm>
            <a:off x="913150" y="1079325"/>
            <a:ext cx="48204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Assignment Sinking</a:t>
            </a:r>
            <a:endParaRPr sz="2600"/>
          </a:p>
        </p:txBody>
      </p:sp>
      <p:sp>
        <p:nvSpPr>
          <p:cNvPr id="192" name="Google Shape;192;p22"/>
          <p:cNvSpPr txBox="1"/>
          <p:nvPr>
            <p:ph idx="1" type="subTitle"/>
          </p:nvPr>
        </p:nvSpPr>
        <p:spPr>
          <a:xfrm>
            <a:off x="913150" y="1898675"/>
            <a:ext cx="49758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1" lang="en" sz="2100">
                <a:latin typeface="Arial"/>
                <a:ea typeface="Arial"/>
                <a:cs typeface="Arial"/>
                <a:sym typeface="Arial"/>
              </a:rPr>
              <a:t>For instruction </a:t>
            </a:r>
            <a:r>
              <a:rPr b="1" i="1" lang="en" sz="2100">
                <a:latin typeface="Arial"/>
                <a:ea typeface="Arial"/>
                <a:cs typeface="Arial"/>
                <a:sym typeface="Arial"/>
              </a:rPr>
              <a:t>x = t</a:t>
            </a:r>
            <a:endParaRPr b="1" i="1" sz="21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1" lang="en"/>
              <a:t>We eliminate the instruction’s original location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We insert the instruction where the new instruction is still reachable by all the basic blocks that use x</a:t>
            </a:r>
            <a:endParaRPr b="1"/>
          </a:p>
        </p:txBody>
      </p:sp>
      <p:pic>
        <p:nvPicPr>
          <p:cNvPr id="193" name="Google Shape;1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875" y="1159150"/>
            <a:ext cx="2853100" cy="37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23"/>
          <p:cNvSpPr txBox="1"/>
          <p:nvPr>
            <p:ph type="title"/>
          </p:nvPr>
        </p:nvSpPr>
        <p:spPr>
          <a:xfrm>
            <a:off x="913150" y="1079325"/>
            <a:ext cx="48204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Assignment Sinking</a:t>
            </a:r>
            <a:endParaRPr sz="2600"/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913150" y="1898675"/>
            <a:ext cx="49758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1" lang="en" sz="2100">
                <a:latin typeface="Arial"/>
                <a:ea typeface="Arial"/>
                <a:cs typeface="Arial"/>
                <a:sym typeface="Arial"/>
              </a:rPr>
              <a:t>For instruction </a:t>
            </a:r>
            <a:r>
              <a:rPr b="1" i="1" lang="en" sz="2100">
                <a:latin typeface="Arial"/>
                <a:ea typeface="Arial"/>
                <a:cs typeface="Arial"/>
                <a:sym typeface="Arial"/>
              </a:rPr>
              <a:t>x = t</a:t>
            </a:r>
            <a:endParaRPr b="1" i="1" sz="21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1" lang="en"/>
              <a:t>We eliminate the instruction’s original location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We insert the instruction where the new instruction is still reachable by all the basic blocks that use x</a:t>
            </a:r>
            <a:endParaRPr b="1"/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875" y="1159150"/>
            <a:ext cx="2853100" cy="37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6825" y="2953963"/>
            <a:ext cx="548700" cy="15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6550" y="2953963"/>
            <a:ext cx="620225" cy="1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/>
          <p:nvPr/>
        </p:nvSpPr>
        <p:spPr>
          <a:xfrm>
            <a:off x="6229914" y="1704775"/>
            <a:ext cx="669350" cy="1092825"/>
          </a:xfrm>
          <a:custGeom>
            <a:rect b="b" l="l" r="r" t="t"/>
            <a:pathLst>
              <a:path extrusionOk="0" h="43713" w="26774">
                <a:moveTo>
                  <a:pt x="26774" y="0"/>
                </a:moveTo>
                <a:cubicBezTo>
                  <a:pt x="20453" y="1488"/>
                  <a:pt x="13299" y="2694"/>
                  <a:pt x="8707" y="7286"/>
                </a:cubicBezTo>
                <a:cubicBezTo>
                  <a:pt x="75" y="15918"/>
                  <a:pt x="-3714" y="35081"/>
                  <a:pt x="4918" y="4371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Google Shape;205;p23"/>
          <p:cNvSpPr/>
          <p:nvPr/>
        </p:nvSpPr>
        <p:spPr>
          <a:xfrm>
            <a:off x="7890100" y="1719350"/>
            <a:ext cx="511600" cy="1085525"/>
          </a:xfrm>
          <a:custGeom>
            <a:rect b="b" l="l" r="r" t="t"/>
            <a:pathLst>
              <a:path extrusionOk="0" h="43421" w="20464">
                <a:moveTo>
                  <a:pt x="0" y="0"/>
                </a:moveTo>
                <a:cubicBezTo>
                  <a:pt x="8862" y="2956"/>
                  <a:pt x="18784" y="10277"/>
                  <a:pt x="20108" y="19525"/>
                </a:cubicBezTo>
                <a:cubicBezTo>
                  <a:pt x="21270" y="27641"/>
                  <a:pt x="18829" y="36600"/>
                  <a:pt x="14279" y="4342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Google Shape;206;p23"/>
          <p:cNvSpPr/>
          <p:nvPr/>
        </p:nvSpPr>
        <p:spPr>
          <a:xfrm rot="7486866">
            <a:off x="6178924" y="2681933"/>
            <a:ext cx="240340" cy="192071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 rot="-8765507">
            <a:off x="8128200" y="2681878"/>
            <a:ext cx="240381" cy="192205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" name="Google Shape;208;p23"/>
          <p:cNvGrpSpPr/>
          <p:nvPr/>
        </p:nvGrpSpPr>
        <p:grpSpPr>
          <a:xfrm>
            <a:off x="6422000" y="2805313"/>
            <a:ext cx="669300" cy="489300"/>
            <a:chOff x="5089200" y="3243325"/>
            <a:chExt cx="669300" cy="489300"/>
          </a:xfrm>
        </p:grpSpPr>
        <p:sp>
          <p:nvSpPr>
            <p:cNvPr id="209" name="Google Shape;209;p23"/>
            <p:cNvSpPr/>
            <p:nvPr/>
          </p:nvSpPr>
          <p:spPr>
            <a:xfrm>
              <a:off x="5089200" y="3243325"/>
              <a:ext cx="669300" cy="4893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dk1"/>
                </a:highlight>
              </a:endParaRPr>
            </a:p>
          </p:txBody>
        </p:sp>
        <p:pic>
          <p:nvPicPr>
            <p:cNvPr id="210" name="Google Shape;210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37025" y="3456825"/>
              <a:ext cx="584575" cy="24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25875" y="3271875"/>
              <a:ext cx="606875" cy="1919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4"/>
          <p:cNvSpPr txBox="1"/>
          <p:nvPr>
            <p:ph type="title"/>
          </p:nvPr>
        </p:nvSpPr>
        <p:spPr>
          <a:xfrm>
            <a:off x="913150" y="1079325"/>
            <a:ext cx="48204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Dead Code Elimination</a:t>
            </a:r>
            <a:endParaRPr sz="2600"/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913150" y="1898675"/>
            <a:ext cx="49758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b="1" lang="en" sz="1900">
                <a:latin typeface="Arial"/>
                <a:ea typeface="Arial"/>
                <a:cs typeface="Arial"/>
                <a:sym typeface="Arial"/>
              </a:rPr>
              <a:t>Sinking allows some instructions to be eliminated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-"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The assignment we sunk into node 3 is now dead, thus we can eliminate it</a:t>
            </a:r>
            <a:endParaRPr b="1" sz="1900"/>
          </a:p>
        </p:txBody>
      </p:sp>
      <p:pic>
        <p:nvPicPr>
          <p:cNvPr id="219" name="Google Shape;2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875" y="1159150"/>
            <a:ext cx="2853100" cy="37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/>
          <p:nvPr/>
        </p:nvSpPr>
        <p:spPr>
          <a:xfrm>
            <a:off x="7012075" y="1556250"/>
            <a:ext cx="714000" cy="3060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6825" y="2953963"/>
            <a:ext cx="548700" cy="15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6550" y="2953963"/>
            <a:ext cx="620225" cy="1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6229914" y="1704775"/>
            <a:ext cx="669350" cy="1092825"/>
          </a:xfrm>
          <a:custGeom>
            <a:rect b="b" l="l" r="r" t="t"/>
            <a:pathLst>
              <a:path extrusionOk="0" h="43713" w="26774">
                <a:moveTo>
                  <a:pt x="26774" y="0"/>
                </a:moveTo>
                <a:cubicBezTo>
                  <a:pt x="20453" y="1488"/>
                  <a:pt x="13299" y="2694"/>
                  <a:pt x="8707" y="7286"/>
                </a:cubicBezTo>
                <a:cubicBezTo>
                  <a:pt x="75" y="15918"/>
                  <a:pt x="-3714" y="35081"/>
                  <a:pt x="4918" y="4371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Google Shape;224;p24"/>
          <p:cNvSpPr/>
          <p:nvPr/>
        </p:nvSpPr>
        <p:spPr>
          <a:xfrm>
            <a:off x="7890100" y="1719350"/>
            <a:ext cx="511600" cy="1085525"/>
          </a:xfrm>
          <a:custGeom>
            <a:rect b="b" l="l" r="r" t="t"/>
            <a:pathLst>
              <a:path extrusionOk="0" h="43421" w="20464">
                <a:moveTo>
                  <a:pt x="0" y="0"/>
                </a:moveTo>
                <a:cubicBezTo>
                  <a:pt x="8862" y="2956"/>
                  <a:pt x="18784" y="10277"/>
                  <a:pt x="20108" y="19525"/>
                </a:cubicBezTo>
                <a:cubicBezTo>
                  <a:pt x="21270" y="27641"/>
                  <a:pt x="18829" y="36600"/>
                  <a:pt x="14279" y="4342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Google Shape;225;p24"/>
          <p:cNvSpPr/>
          <p:nvPr/>
        </p:nvSpPr>
        <p:spPr>
          <a:xfrm rot="7486866">
            <a:off x="6178924" y="2681933"/>
            <a:ext cx="240340" cy="192071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4"/>
          <p:cNvSpPr/>
          <p:nvPr/>
        </p:nvSpPr>
        <p:spPr>
          <a:xfrm rot="-8765507">
            <a:off x="8128200" y="2681878"/>
            <a:ext cx="240381" cy="192205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" name="Google Shape;227;p24"/>
          <p:cNvGrpSpPr/>
          <p:nvPr/>
        </p:nvGrpSpPr>
        <p:grpSpPr>
          <a:xfrm>
            <a:off x="6422000" y="2805313"/>
            <a:ext cx="669300" cy="489300"/>
            <a:chOff x="5089200" y="3243325"/>
            <a:chExt cx="669300" cy="489300"/>
          </a:xfrm>
        </p:grpSpPr>
        <p:sp>
          <p:nvSpPr>
            <p:cNvPr id="228" name="Google Shape;228;p24"/>
            <p:cNvSpPr/>
            <p:nvPr/>
          </p:nvSpPr>
          <p:spPr>
            <a:xfrm>
              <a:off x="5089200" y="3243325"/>
              <a:ext cx="669300" cy="4893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dk1"/>
                </a:highlight>
              </a:endParaRPr>
            </a:p>
          </p:txBody>
        </p:sp>
        <p:pic>
          <p:nvPicPr>
            <p:cNvPr id="229" name="Google Shape;229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37025" y="3456825"/>
              <a:ext cx="584575" cy="24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25875" y="3271875"/>
              <a:ext cx="606875" cy="191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24"/>
          <p:cNvSpPr/>
          <p:nvPr/>
        </p:nvSpPr>
        <p:spPr>
          <a:xfrm>
            <a:off x="6399663" y="2797600"/>
            <a:ext cx="714000" cy="3060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25"/>
          <p:cNvSpPr txBox="1"/>
          <p:nvPr>
            <p:ph type="title"/>
          </p:nvPr>
        </p:nvSpPr>
        <p:spPr>
          <a:xfrm>
            <a:off x="913150" y="1079325"/>
            <a:ext cx="4820400" cy="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Dead Code Elimination</a:t>
            </a:r>
            <a:endParaRPr sz="2600"/>
          </a:p>
        </p:txBody>
      </p:sp>
      <p:sp>
        <p:nvSpPr>
          <p:cNvPr id="238" name="Google Shape;238;p25"/>
          <p:cNvSpPr txBox="1"/>
          <p:nvPr>
            <p:ph idx="1" type="subTitle"/>
          </p:nvPr>
        </p:nvSpPr>
        <p:spPr>
          <a:xfrm>
            <a:off x="913150" y="1898675"/>
            <a:ext cx="49758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b="1" lang="en" sz="1900">
                <a:latin typeface="Arial"/>
                <a:ea typeface="Arial"/>
                <a:cs typeface="Arial"/>
                <a:sym typeface="Arial"/>
              </a:rPr>
              <a:t>Sinking allows some instructions to be eliminated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b="1" lang="en" sz="1600"/>
              <a:t>The assignment we sunk into node 3 is now dead, thus we can eliminate it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875" y="1159150"/>
            <a:ext cx="2853100" cy="37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5"/>
          <p:cNvSpPr/>
          <p:nvPr/>
        </p:nvSpPr>
        <p:spPr>
          <a:xfrm>
            <a:off x="7012075" y="1556250"/>
            <a:ext cx="714000" cy="3060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6825" y="2953963"/>
            <a:ext cx="548700" cy="15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6550" y="2953963"/>
            <a:ext cx="620225" cy="1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/>
          <p:nvPr/>
        </p:nvSpPr>
        <p:spPr>
          <a:xfrm>
            <a:off x="6229914" y="1704775"/>
            <a:ext cx="669350" cy="1092825"/>
          </a:xfrm>
          <a:custGeom>
            <a:rect b="b" l="l" r="r" t="t"/>
            <a:pathLst>
              <a:path extrusionOk="0" h="43713" w="26774">
                <a:moveTo>
                  <a:pt x="26774" y="0"/>
                </a:moveTo>
                <a:cubicBezTo>
                  <a:pt x="20453" y="1488"/>
                  <a:pt x="13299" y="2694"/>
                  <a:pt x="8707" y="7286"/>
                </a:cubicBezTo>
                <a:cubicBezTo>
                  <a:pt x="75" y="15918"/>
                  <a:pt x="-3714" y="35081"/>
                  <a:pt x="4918" y="4371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Google Shape;244;p25"/>
          <p:cNvSpPr/>
          <p:nvPr/>
        </p:nvSpPr>
        <p:spPr>
          <a:xfrm>
            <a:off x="7890100" y="1719350"/>
            <a:ext cx="511600" cy="1085525"/>
          </a:xfrm>
          <a:custGeom>
            <a:rect b="b" l="l" r="r" t="t"/>
            <a:pathLst>
              <a:path extrusionOk="0" h="43421" w="20464">
                <a:moveTo>
                  <a:pt x="0" y="0"/>
                </a:moveTo>
                <a:cubicBezTo>
                  <a:pt x="8862" y="2956"/>
                  <a:pt x="18784" y="10277"/>
                  <a:pt x="20108" y="19525"/>
                </a:cubicBezTo>
                <a:cubicBezTo>
                  <a:pt x="21270" y="27641"/>
                  <a:pt x="18829" y="36600"/>
                  <a:pt x="14279" y="4342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Google Shape;245;p25"/>
          <p:cNvSpPr/>
          <p:nvPr/>
        </p:nvSpPr>
        <p:spPr>
          <a:xfrm rot="7486866">
            <a:off x="6178924" y="2681933"/>
            <a:ext cx="240340" cy="192071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5"/>
          <p:cNvSpPr/>
          <p:nvPr/>
        </p:nvSpPr>
        <p:spPr>
          <a:xfrm rot="-8765507">
            <a:off x="8128200" y="2681878"/>
            <a:ext cx="240381" cy="192205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25"/>
          <p:cNvGrpSpPr/>
          <p:nvPr/>
        </p:nvGrpSpPr>
        <p:grpSpPr>
          <a:xfrm>
            <a:off x="6422000" y="2805313"/>
            <a:ext cx="669300" cy="489300"/>
            <a:chOff x="5089200" y="3243325"/>
            <a:chExt cx="669300" cy="489300"/>
          </a:xfrm>
        </p:grpSpPr>
        <p:sp>
          <p:nvSpPr>
            <p:cNvPr id="248" name="Google Shape;248;p25"/>
            <p:cNvSpPr/>
            <p:nvPr/>
          </p:nvSpPr>
          <p:spPr>
            <a:xfrm>
              <a:off x="5089200" y="3243325"/>
              <a:ext cx="669300" cy="4893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dk1"/>
                </a:highlight>
              </a:endParaRPr>
            </a:p>
          </p:txBody>
        </p:sp>
        <p:pic>
          <p:nvPicPr>
            <p:cNvPr id="249" name="Google Shape;249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37025" y="3456825"/>
              <a:ext cx="584575" cy="24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25875" y="3271875"/>
              <a:ext cx="606875" cy="191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25"/>
          <p:cNvSpPr/>
          <p:nvPr/>
        </p:nvSpPr>
        <p:spPr>
          <a:xfrm>
            <a:off x="6399663" y="2797600"/>
            <a:ext cx="714000" cy="3060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5687" y="1203913"/>
            <a:ext cx="2514375" cy="36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E BLUE Connector Templat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EEEEEE"/>
      </a:lt2>
      <a:accent1>
        <a:srgbClr val="0277BD"/>
      </a:accent1>
      <a:accent2>
        <a:srgbClr val="D86018"/>
      </a:accent2>
      <a:accent3>
        <a:srgbClr val="A5A508"/>
      </a:accent3>
      <a:accent4>
        <a:srgbClr val="00B2A9"/>
      </a:accent4>
      <a:accent5>
        <a:srgbClr val="2F65A7"/>
      </a:accent5>
      <a:accent6>
        <a:srgbClr val="702082"/>
      </a:accent6>
      <a:hlink>
        <a:srgbClr val="1779B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