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Google Shape;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f146ff27e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f146ff27e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f146fed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9f146fed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f146ff27e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9f146ff27e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f146ff04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9f146ff04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f146ff27e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9f146ff27e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f146ff27e_1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9f146ff27e_1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f146ff27e_1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9f146ff27e_1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9f146ff27e_1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9f146ff27e_1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9f146ff27e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9f146ff27e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9f146ff27e_6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29f146ff27e_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9f146ff27e_6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29f146ff27e_6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9f146ff27e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9f146ff27e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f146ff27e_1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f146ff27e_1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f146ff27e_1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f146ff27e_1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f146ff27e_1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f146ff27e_1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f146ff27e_1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f146ff27e_1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1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28650" y="282575"/>
            <a:ext cx="7886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28650" y="1231900"/>
            <a:ext cx="7886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0" type="dt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3028950" y="4767263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6457950" y="4767263"/>
            <a:ext cx="501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1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 amt="10000"/>
          </a:blip>
          <a:srcRect b="0" l="0" r="0" t="8709"/>
          <a:stretch/>
        </p:blipFill>
        <p:spPr>
          <a:xfrm>
            <a:off x="-4412" y="0"/>
            <a:ext cx="91484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">
            <a:alphaModFix/>
          </a:blip>
          <a:srcRect b="0" l="0" r="0" t="90863"/>
          <a:stretch/>
        </p:blipFill>
        <p:spPr>
          <a:xfrm>
            <a:off x="0" y="4673600"/>
            <a:ext cx="9144002" cy="4699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628650" y="845275"/>
            <a:ext cx="7886700" cy="113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Software Prefetching for Indirect Memory Accesses: A Microarchitectual Perspective</a:t>
            </a:r>
            <a:endParaRPr sz="3400"/>
          </a:p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991700" y="2072550"/>
            <a:ext cx="4794300" cy="49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Sam Ainsworth and Timothy M.Jones</a:t>
            </a: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1365300" y="4228475"/>
            <a:ext cx="60471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13: Jianping Shen, Xinchao Zha, Yuchu Wang, Anchen Xue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pic>
        <p:nvPicPr>
          <p:cNvPr id="137" name="Google Shape;13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025" y="1702650"/>
            <a:ext cx="2926775" cy="15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00" y="1017725"/>
            <a:ext cx="351953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75" y="1017725"/>
            <a:ext cx="351953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4374" y="558238"/>
            <a:ext cx="2015852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/>
          <p:nvPr/>
        </p:nvSpPr>
        <p:spPr>
          <a:xfrm>
            <a:off x="1920075" y="2508700"/>
            <a:ext cx="1117500" cy="166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"/>
          <p:cNvSpPr/>
          <p:nvPr/>
        </p:nvSpPr>
        <p:spPr>
          <a:xfrm>
            <a:off x="1920075" y="2082550"/>
            <a:ext cx="1117500" cy="166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8" name="Google Shape;148;p14"/>
          <p:cNvCxnSpPr>
            <a:stCxn id="146" idx="3"/>
          </p:cNvCxnSpPr>
          <p:nvPr/>
        </p:nvCxnSpPr>
        <p:spPr>
          <a:xfrm>
            <a:off x="3037575" y="2591950"/>
            <a:ext cx="3606000" cy="12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14"/>
          <p:cNvCxnSpPr>
            <a:stCxn id="147" idx="3"/>
          </p:cNvCxnSpPr>
          <p:nvPr/>
        </p:nvCxnSpPr>
        <p:spPr>
          <a:xfrm>
            <a:off x="3037575" y="2165800"/>
            <a:ext cx="3907200" cy="16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14"/>
          <p:cNvSpPr txBox="1"/>
          <p:nvPr/>
        </p:nvSpPr>
        <p:spPr>
          <a:xfrm>
            <a:off x="5668825" y="215225"/>
            <a:ext cx="2337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Dependency Graph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pic>
        <p:nvPicPr>
          <p:cNvPr id="156" name="Google Shape;15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25213"/>
            <a:ext cx="351953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4074" y="661263"/>
            <a:ext cx="2015852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5"/>
          <p:cNvSpPr/>
          <p:nvPr/>
        </p:nvSpPr>
        <p:spPr>
          <a:xfrm>
            <a:off x="4314474" y="1295871"/>
            <a:ext cx="1007375" cy="2964125"/>
          </a:xfrm>
          <a:custGeom>
            <a:rect b="b" l="l" r="r" t="t"/>
            <a:pathLst>
              <a:path extrusionOk="0" h="118565" w="40295">
                <a:moveTo>
                  <a:pt x="8204" y="4132"/>
                </a:moveTo>
                <a:cubicBezTo>
                  <a:pt x="4611" y="6034"/>
                  <a:pt x="-1306" y="5717"/>
                  <a:pt x="279" y="12374"/>
                </a:cubicBezTo>
                <a:cubicBezTo>
                  <a:pt x="1864" y="19031"/>
                  <a:pt x="17239" y="34618"/>
                  <a:pt x="17714" y="44075"/>
                </a:cubicBezTo>
                <a:cubicBezTo>
                  <a:pt x="18190" y="53533"/>
                  <a:pt x="5351" y="57918"/>
                  <a:pt x="3132" y="69119"/>
                </a:cubicBezTo>
                <a:cubicBezTo>
                  <a:pt x="913" y="80320"/>
                  <a:pt x="913" y="103357"/>
                  <a:pt x="4400" y="111282"/>
                </a:cubicBezTo>
                <a:cubicBezTo>
                  <a:pt x="7887" y="119207"/>
                  <a:pt x="20092" y="120053"/>
                  <a:pt x="24055" y="116671"/>
                </a:cubicBezTo>
                <a:cubicBezTo>
                  <a:pt x="28018" y="113290"/>
                  <a:pt x="27384" y="99394"/>
                  <a:pt x="28176" y="90993"/>
                </a:cubicBezTo>
                <a:cubicBezTo>
                  <a:pt x="28969" y="82592"/>
                  <a:pt x="26802" y="73822"/>
                  <a:pt x="28810" y="66266"/>
                </a:cubicBezTo>
                <a:cubicBezTo>
                  <a:pt x="30818" y="58711"/>
                  <a:pt x="39641" y="53216"/>
                  <a:pt x="40222" y="45660"/>
                </a:cubicBezTo>
                <a:cubicBezTo>
                  <a:pt x="40803" y="38105"/>
                  <a:pt x="35362" y="28383"/>
                  <a:pt x="32297" y="20933"/>
                </a:cubicBezTo>
                <a:cubicBezTo>
                  <a:pt x="29233" y="13483"/>
                  <a:pt x="25851" y="3762"/>
                  <a:pt x="21835" y="962"/>
                </a:cubicBezTo>
                <a:cubicBezTo>
                  <a:pt x="17820" y="-1838"/>
                  <a:pt x="11797" y="2230"/>
                  <a:pt x="8204" y="4132"/>
                </a:cubicBez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Google Shape;159;p15"/>
          <p:cNvSpPr/>
          <p:nvPr/>
        </p:nvSpPr>
        <p:spPr>
          <a:xfrm>
            <a:off x="1634800" y="2619300"/>
            <a:ext cx="1117500" cy="166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0" name="Google Shape;160;p15"/>
          <p:cNvCxnSpPr>
            <a:stCxn id="159" idx="3"/>
          </p:cNvCxnSpPr>
          <p:nvPr/>
        </p:nvCxnSpPr>
        <p:spPr>
          <a:xfrm>
            <a:off x="2752300" y="2702550"/>
            <a:ext cx="1680000" cy="1224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1" name="Google Shape;16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9926" y="1170125"/>
            <a:ext cx="3259273" cy="25608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/>
          <p:nvPr/>
        </p:nvSpPr>
        <p:spPr>
          <a:xfrm>
            <a:off x="6082700" y="1400625"/>
            <a:ext cx="1844700" cy="1171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15"/>
          <p:cNvCxnSpPr>
            <a:endCxn id="162" idx="1"/>
          </p:cNvCxnSpPr>
          <p:nvPr/>
        </p:nvCxnSpPr>
        <p:spPr>
          <a:xfrm>
            <a:off x="4900100" y="1755825"/>
            <a:ext cx="1182600" cy="230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15"/>
          <p:cNvSpPr txBox="1"/>
          <p:nvPr/>
        </p:nvSpPr>
        <p:spPr>
          <a:xfrm>
            <a:off x="905650" y="2524550"/>
            <a:ext cx="6990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Second ld</a:t>
            </a:r>
            <a:endParaRPr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70" name="Google Shape;1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25213"/>
            <a:ext cx="351953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4074" y="661263"/>
            <a:ext cx="2015852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6"/>
          <p:cNvSpPr/>
          <p:nvPr/>
        </p:nvSpPr>
        <p:spPr>
          <a:xfrm>
            <a:off x="1595175" y="2183400"/>
            <a:ext cx="1117500" cy="166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4" name="Google Shape;174;p16"/>
          <p:cNvCxnSpPr>
            <a:stCxn id="173" idx="3"/>
          </p:cNvCxnSpPr>
          <p:nvPr/>
        </p:nvCxnSpPr>
        <p:spPr>
          <a:xfrm>
            <a:off x="2712675" y="2266650"/>
            <a:ext cx="2020800" cy="147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5" name="Google Shape;1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9926" y="1170125"/>
            <a:ext cx="3259273" cy="256085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6"/>
          <p:cNvSpPr/>
          <p:nvPr/>
        </p:nvSpPr>
        <p:spPr>
          <a:xfrm>
            <a:off x="6082700" y="2571750"/>
            <a:ext cx="1844700" cy="618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7" name="Google Shape;177;p16"/>
          <p:cNvCxnSpPr>
            <a:endCxn id="176" idx="1"/>
          </p:cNvCxnSpPr>
          <p:nvPr/>
        </p:nvCxnSpPr>
        <p:spPr>
          <a:xfrm>
            <a:off x="5264600" y="2603700"/>
            <a:ext cx="818100" cy="277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8" name="Google Shape;178;p16"/>
          <p:cNvSpPr/>
          <p:nvPr/>
        </p:nvSpPr>
        <p:spPr>
          <a:xfrm>
            <a:off x="4293933" y="1372138"/>
            <a:ext cx="1007225" cy="1422050"/>
          </a:xfrm>
          <a:custGeom>
            <a:rect b="b" l="l" r="r" t="t"/>
            <a:pathLst>
              <a:path extrusionOk="0" h="56882" w="40289">
                <a:moveTo>
                  <a:pt x="5538" y="2350"/>
                </a:moveTo>
                <a:cubicBezTo>
                  <a:pt x="1575" y="4516"/>
                  <a:pt x="-961" y="12283"/>
                  <a:pt x="466" y="16615"/>
                </a:cubicBezTo>
                <a:cubicBezTo>
                  <a:pt x="1893" y="20948"/>
                  <a:pt x="11668" y="24118"/>
                  <a:pt x="14098" y="28345"/>
                </a:cubicBezTo>
                <a:cubicBezTo>
                  <a:pt x="16529" y="32572"/>
                  <a:pt x="13940" y="37432"/>
                  <a:pt x="15049" y="41976"/>
                </a:cubicBezTo>
                <a:cubicBezTo>
                  <a:pt x="16159" y="46520"/>
                  <a:pt x="17215" y="53600"/>
                  <a:pt x="20755" y="55608"/>
                </a:cubicBezTo>
                <a:cubicBezTo>
                  <a:pt x="24295" y="57616"/>
                  <a:pt x="33172" y="57193"/>
                  <a:pt x="36289" y="54023"/>
                </a:cubicBezTo>
                <a:cubicBezTo>
                  <a:pt x="39406" y="50853"/>
                  <a:pt x="41467" y="44988"/>
                  <a:pt x="39459" y="36587"/>
                </a:cubicBezTo>
                <a:cubicBezTo>
                  <a:pt x="37451" y="28186"/>
                  <a:pt x="29896" y="9324"/>
                  <a:pt x="24242" y="3618"/>
                </a:cubicBezTo>
                <a:cubicBezTo>
                  <a:pt x="18589" y="-2088"/>
                  <a:pt x="9501" y="184"/>
                  <a:pt x="5538" y="2350"/>
                </a:cubicBez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Google Shape;179;p16"/>
          <p:cNvSpPr txBox="1"/>
          <p:nvPr/>
        </p:nvSpPr>
        <p:spPr>
          <a:xfrm>
            <a:off x="896175" y="2096250"/>
            <a:ext cx="6990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First</a:t>
            </a:r>
            <a:r>
              <a:rPr lang="en" sz="900"/>
              <a:t> ld</a:t>
            </a:r>
            <a:endParaRPr sz="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Experimental Setup</a:t>
            </a:r>
            <a:endParaRPr b="1"/>
          </a:p>
        </p:txBody>
      </p:sp>
      <p:sp>
        <p:nvSpPr>
          <p:cNvPr id="185" name="Google Shape;1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Benchmarks for evaluation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Integer Sort (IS)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Conjugate Gradient (CG)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RandomAccess (RA)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Hash Join (HJ-2 &amp; HJ-8)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Graph500 Seq-CSR (G500)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Systems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Haswell (out-of-order)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Xeon Phi (in-order)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A57 </a:t>
            </a:r>
            <a:r>
              <a:rPr lang="en">
                <a:solidFill>
                  <a:schemeClr val="dk1"/>
                </a:solidFill>
              </a:rPr>
              <a:t>(out-of-order)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A53 </a:t>
            </a:r>
            <a:r>
              <a:rPr lang="en">
                <a:solidFill>
                  <a:schemeClr val="dk1"/>
                </a:solidFill>
              </a:rPr>
              <a:t>(in-order)</a:t>
            </a:r>
            <a:endParaRPr/>
          </a:p>
        </p:txBody>
      </p:sp>
      <p:pic>
        <p:nvPicPr>
          <p:cNvPr id="186" name="Google Shape;1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247" y="2302009"/>
            <a:ext cx="3508050" cy="19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</a:t>
            </a:r>
            <a:r>
              <a:rPr lang="en"/>
              <a:t>erformance improvement for different systems and benchmarks: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 and Discussions: Auto-generated Performance</a:t>
            </a:r>
            <a:endParaRPr b="1"/>
          </a:p>
        </p:txBody>
      </p:sp>
      <p:pic>
        <p:nvPicPr>
          <p:cNvPr id="193" name="Google Shape;1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499" y="1606225"/>
            <a:ext cx="5394999" cy="29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speed-up improvement against the look-ahead distance is shown: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Results and Discussions:</a:t>
            </a:r>
            <a:r>
              <a:rPr b="1" lang="en"/>
              <a:t> </a:t>
            </a:r>
            <a:r>
              <a:rPr b="1" lang="en"/>
              <a:t>Look-Ahead Distance</a:t>
            </a:r>
            <a:endParaRPr b="1"/>
          </a:p>
        </p:txBody>
      </p:sp>
      <p:pic>
        <p:nvPicPr>
          <p:cNvPr id="200" name="Google Shape;200;p19"/>
          <p:cNvPicPr preferRelativeResize="0"/>
          <p:nvPr/>
        </p:nvPicPr>
        <p:blipFill rotWithShape="1">
          <a:blip r:embed="rId3">
            <a:alphaModFix/>
          </a:blip>
          <a:srcRect b="0" l="0" r="517" t="0"/>
          <a:stretch/>
        </p:blipFill>
        <p:spPr>
          <a:xfrm>
            <a:off x="1828788" y="1616421"/>
            <a:ext cx="5486401" cy="29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Summary</a:t>
            </a:r>
            <a:endParaRPr b="1"/>
          </a:p>
        </p:txBody>
      </p:sp>
      <p:sp>
        <p:nvSpPr>
          <p:cNvPr id="206" name="Google Shape;2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</a:t>
            </a:r>
            <a:r>
              <a:rPr lang="en"/>
              <a:t>n automated compiler pass is designed for the indirect memory accesses.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Identify loads suitable for prefetching and insert the necessary code to calculate their addresses and prefetch the data;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Look-ahead distances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Speed-up (between 2.1× and 2.7×) is close to optimal manual insertion of prefetches;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Various factors are investigated regarding the software prefetch performance.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2663850" y="2429250"/>
            <a:ext cx="34200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O</a:t>
            </a:r>
            <a:r>
              <a:rPr b="1" i="1" lang="en"/>
              <a:t>ffset </a:t>
            </a:r>
            <a:r>
              <a:rPr b="1" lang="en"/>
              <a:t>= c(t - l) / t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Introduction</a:t>
            </a:r>
            <a:endParaRPr b="1" sz="1600"/>
          </a:p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55550" y="879575"/>
            <a:ext cx="5133300" cy="30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Memory wall has significant influence on Processor performance, 1 mem access ≈ 500 arithmetic ops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Multiple Cache </a:t>
            </a:r>
            <a:r>
              <a:rPr lang="en"/>
              <a:t>hierarchy</a:t>
            </a:r>
            <a:r>
              <a:rPr lang="en"/>
              <a:t> help to minimize </a:t>
            </a:r>
            <a:r>
              <a:rPr lang="en"/>
              <a:t>the memory latency </a:t>
            </a:r>
            <a:r>
              <a:rPr lang="en"/>
              <a:t>by taking advantage of temporal and spatial locality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Prefetch is a way to reduce cache miss</a:t>
            </a:r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850" y="380675"/>
            <a:ext cx="3718250" cy="19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3275" y="2516523"/>
            <a:ext cx="3160366" cy="19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11700" y="644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Hardware Prefetch V.S Software Prefetch</a:t>
            </a:r>
            <a:endParaRPr b="1" sz="1600"/>
          </a:p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273150" y="3717775"/>
            <a:ext cx="4403100" cy="9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Prefetching</a:t>
            </a:r>
            <a:endParaRPr/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●"/>
            </a:pPr>
            <a:r>
              <a:rPr lang="en" sz="1150">
                <a:solidFill>
                  <a:schemeClr val="dk1"/>
                </a:solidFill>
              </a:rPr>
              <a:t>Programmer uses data structure and algorithm to insert instructions into program to bring the required data in early</a:t>
            </a:r>
            <a:endParaRPr sz="1150">
              <a:solidFill>
                <a:schemeClr val="dk1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●"/>
            </a:pPr>
            <a:r>
              <a:rPr lang="en" sz="1150">
                <a:solidFill>
                  <a:schemeClr val="dk1"/>
                </a:solidFill>
              </a:rPr>
              <a:t>Can support for irregular memory access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" name="Google Shape;3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64663"/>
            <a:ext cx="2030014" cy="22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7825" y="998088"/>
            <a:ext cx="1671442" cy="22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250" y="981700"/>
            <a:ext cx="3628066" cy="22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/>
        </p:nvSpPr>
        <p:spPr>
          <a:xfrm>
            <a:off x="1615675" y="637175"/>
            <a:ext cx="14904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Indirect access</a:t>
            </a:r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4932113" y="663863"/>
            <a:ext cx="130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Sride </a:t>
            </a:r>
            <a:r>
              <a:rPr lang="en">
                <a:solidFill>
                  <a:schemeClr val="dk1"/>
                </a:solidFill>
              </a:rPr>
              <a:t>access</a:t>
            </a:r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6824100" y="66386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Sparse</a:t>
            </a:r>
            <a:r>
              <a:rPr lang="en">
                <a:solidFill>
                  <a:schemeClr val="dk1"/>
                </a:solidFill>
              </a:rPr>
              <a:t> correlated</a:t>
            </a:r>
            <a:r>
              <a:rPr lang="en">
                <a:solidFill>
                  <a:schemeClr val="dk1"/>
                </a:solidFill>
              </a:rPr>
              <a:t> access</a:t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251025" y="533950"/>
            <a:ext cx="4098900" cy="2811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4572000" y="533950"/>
            <a:ext cx="4535100" cy="28752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4676250" y="3409150"/>
            <a:ext cx="44031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Hardware</a:t>
            </a:r>
            <a:r>
              <a:rPr lang="en">
                <a:solidFill>
                  <a:schemeClr val="dk1"/>
                </a:solidFill>
              </a:rPr>
              <a:t> Prefetching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Implemented by hardware prefetcher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rgbClr val="0F0F0F"/>
                </a:solidFill>
                <a:latin typeface="Roboto"/>
                <a:ea typeface="Roboto"/>
                <a:cs typeface="Roboto"/>
                <a:sym typeface="Roboto"/>
              </a:rPr>
              <a:t>Hardware prefetching is most effective for predictable, linear memory access patterns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311700" y="64475"/>
            <a:ext cx="3153900" cy="4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Prefetch Potential</a:t>
            </a:r>
            <a:endParaRPr b="1" sz="1600"/>
          </a:p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3605" t="0"/>
          <a:stretch/>
        </p:blipFill>
        <p:spPr>
          <a:xfrm>
            <a:off x="184125" y="533975"/>
            <a:ext cx="5141999" cy="16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/>
          <p:nvPr/>
        </p:nvSpPr>
        <p:spPr>
          <a:xfrm>
            <a:off x="4681275" y="1442950"/>
            <a:ext cx="448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/>
        </p:nvSpPr>
        <p:spPr>
          <a:xfrm>
            <a:off x="5326125" y="501250"/>
            <a:ext cx="3838800" cy="18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" sz="1250">
                <a:solidFill>
                  <a:schemeClr val="dk1"/>
                </a:solidFill>
              </a:rPr>
              <a:t>Accesses to indirect_array are </a:t>
            </a:r>
            <a:r>
              <a:rPr b="1" lang="en" sz="1250">
                <a:solidFill>
                  <a:schemeClr val="dk1"/>
                </a:solidFill>
              </a:rPr>
              <a:t>data-dependant </a:t>
            </a:r>
            <a:r>
              <a:rPr lang="en" sz="1250">
                <a:solidFill>
                  <a:schemeClr val="dk1"/>
                </a:solidFill>
              </a:rPr>
              <a:t>on accesses to base_array </a:t>
            </a:r>
            <a:endParaRPr sz="1250">
              <a:solidFill>
                <a:schemeClr val="dk1"/>
              </a:solidFill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" sz="1250">
                <a:solidFill>
                  <a:schemeClr val="dk1"/>
                </a:solidFill>
              </a:rPr>
              <a:t>The Address which used to access target array can be calculated by looking ahead base array in software</a:t>
            </a:r>
            <a:endParaRPr sz="1250">
              <a:solidFill>
                <a:schemeClr val="dk1"/>
              </a:solidFill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n" sz="1250">
                <a:solidFill>
                  <a:schemeClr val="dk1"/>
                </a:solidFill>
              </a:rPr>
              <a:t>Need to have an automatic compiler algorithm to </a:t>
            </a:r>
            <a:r>
              <a:rPr lang="en" sz="1250">
                <a:solidFill>
                  <a:schemeClr val="dk1"/>
                </a:solidFill>
              </a:rPr>
              <a:t>schedule</a:t>
            </a:r>
            <a:r>
              <a:rPr lang="en" sz="1250">
                <a:solidFill>
                  <a:schemeClr val="dk1"/>
                </a:solidFill>
              </a:rPr>
              <a:t> prefetch code</a:t>
            </a:r>
            <a:endParaRPr sz="1250">
              <a:solidFill>
                <a:schemeClr val="dk1"/>
              </a:solidFill>
            </a:endParaRPr>
          </a:p>
        </p:txBody>
      </p:sp>
      <p:pic>
        <p:nvPicPr>
          <p:cNvPr id="56" name="Google Shape;5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885" y="2494675"/>
            <a:ext cx="4559189" cy="16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200375" y="2635600"/>
            <a:ext cx="44055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●"/>
            </a:pPr>
            <a:r>
              <a:rPr lang="en" sz="1150">
                <a:solidFill>
                  <a:schemeClr val="dk1"/>
                </a:solidFill>
              </a:rPr>
              <a:t>The intuitive approach inserts only the prefetch at line 4, giving a speedup of 1.08x</a:t>
            </a:r>
            <a:endParaRPr sz="115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Prefetches to both the base array key_buff2 and the indirect array key_buff1 can achieve optimal </a:t>
            </a:r>
            <a:r>
              <a:rPr lang="en" sz="1100">
                <a:solidFill>
                  <a:schemeClr val="dk1"/>
                </a:solidFill>
              </a:rPr>
              <a:t>performance</a:t>
            </a:r>
            <a:r>
              <a:rPr lang="en" sz="1100">
                <a:solidFill>
                  <a:schemeClr val="dk1"/>
                </a:solidFill>
              </a:rPr>
              <a:t>, giving a </a:t>
            </a:r>
            <a:r>
              <a:rPr lang="en" sz="1100">
                <a:solidFill>
                  <a:schemeClr val="dk1"/>
                </a:solidFill>
              </a:rPr>
              <a:t>speedup of 1.3x</a:t>
            </a:r>
            <a:endParaRPr sz="1100">
              <a:solidFill>
                <a:schemeClr val="dk1"/>
              </a:solidFill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b="1" lang="en" sz="1250">
                <a:solidFill>
                  <a:schemeClr val="dk1"/>
                </a:solidFill>
              </a:rPr>
              <a:t>Choosing </a:t>
            </a:r>
            <a:r>
              <a:rPr b="1" lang="en" sz="1250">
                <a:solidFill>
                  <a:schemeClr val="dk1"/>
                </a:solidFill>
              </a:rPr>
              <a:t>Prefetch Offset is important!</a:t>
            </a:r>
            <a:endParaRPr b="1" sz="1250">
              <a:solidFill>
                <a:schemeClr val="dk1"/>
              </a:solidFill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6241350" y="2681475"/>
            <a:ext cx="10881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Stall execution</a:t>
            </a:r>
            <a:endParaRPr sz="1000"/>
          </a:p>
        </p:txBody>
      </p:sp>
      <p:sp>
        <p:nvSpPr>
          <p:cNvPr id="59" name="Google Shape;59;p7"/>
          <p:cNvSpPr txBox="1"/>
          <p:nvPr/>
        </p:nvSpPr>
        <p:spPr>
          <a:xfrm>
            <a:off x="7236075" y="2681475"/>
            <a:ext cx="126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Pollute Cache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type="title"/>
          </p:nvPr>
        </p:nvSpPr>
        <p:spPr>
          <a:xfrm>
            <a:off x="252125" y="544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Software Prefetch Generation Algorithm</a:t>
            </a:r>
            <a:endParaRPr b="1"/>
          </a:p>
        </p:txBody>
      </p:sp>
      <p:sp>
        <p:nvSpPr>
          <p:cNvPr id="65" name="Google Shape;65;p8"/>
          <p:cNvSpPr txBox="1"/>
          <p:nvPr>
            <p:ph idx="1" type="body"/>
          </p:nvPr>
        </p:nvSpPr>
        <p:spPr>
          <a:xfrm>
            <a:off x="202200" y="512350"/>
            <a:ext cx="4459500" cy="41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●"/>
            </a:pPr>
            <a:r>
              <a:rPr lang="en">
                <a:solidFill>
                  <a:srgbClr val="0000FF"/>
                </a:solidFill>
              </a:rPr>
              <a:t>Analysis</a:t>
            </a:r>
            <a:endParaRPr>
              <a:solidFill>
                <a:srgbClr val="0000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identify loads that can be profitably prefetched and determine the code required to generate prefetch instructions for them.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">
                <a:solidFill>
                  <a:srgbClr val="FF0000"/>
                </a:solidFill>
              </a:rPr>
              <a:t>Fault Avoidance</a:t>
            </a:r>
            <a:endParaRPr sz="1300">
              <a:solidFill>
                <a:srgbClr val="FF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software prefetches themselves cannot cause faults，intermediate loads used to calculate addresses can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</a:pPr>
            <a:r>
              <a:rPr lang="en">
                <a:solidFill>
                  <a:schemeClr val="accent6"/>
                </a:solidFill>
              </a:rPr>
              <a:t> Prefetch Generation &amp; Scheduling</a:t>
            </a:r>
            <a:endParaRPr>
              <a:solidFill>
                <a:schemeClr val="accent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insert new instructions into the 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schedule prefetches by finding a look-ahead distance that is generous enough to prevent data being fetched too late, yet avoids polluting the cache and extracts sufficient memory parallelism to gain performance.</a:t>
            </a:r>
            <a:endParaRPr/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000" y="0"/>
            <a:ext cx="4104201" cy="453712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>
            <a:off x="4794000" y="54475"/>
            <a:ext cx="4104300" cy="2634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8" name="Google Shape;68;p8"/>
          <p:cNvSpPr/>
          <p:nvPr/>
        </p:nvSpPr>
        <p:spPr>
          <a:xfrm>
            <a:off x="4793950" y="2724000"/>
            <a:ext cx="4104300" cy="6348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9" name="Google Shape;69;p8"/>
          <p:cNvSpPr/>
          <p:nvPr/>
        </p:nvSpPr>
        <p:spPr>
          <a:xfrm>
            <a:off x="4793950" y="3393725"/>
            <a:ext cx="4104300" cy="10905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type="title"/>
          </p:nvPr>
        </p:nvSpPr>
        <p:spPr>
          <a:xfrm>
            <a:off x="232275" y="310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Analysis</a:t>
            </a:r>
            <a:endParaRPr b="1" sz="1600"/>
          </a:p>
        </p:txBody>
      </p:sp>
      <p:grpSp>
        <p:nvGrpSpPr>
          <p:cNvPr id="75" name="Google Shape;75;p9"/>
          <p:cNvGrpSpPr/>
          <p:nvPr/>
        </p:nvGrpSpPr>
        <p:grpSpPr>
          <a:xfrm>
            <a:off x="643400" y="1421350"/>
            <a:ext cx="1972725" cy="2394300"/>
            <a:chOff x="1444375" y="1196300"/>
            <a:chExt cx="1972725" cy="2394300"/>
          </a:xfrm>
        </p:grpSpPr>
        <p:sp>
          <p:nvSpPr>
            <p:cNvPr id="76" name="Google Shape;76;p9"/>
            <p:cNvSpPr/>
            <p:nvPr/>
          </p:nvSpPr>
          <p:spPr>
            <a:xfrm>
              <a:off x="2046750" y="3107300"/>
              <a:ext cx="536100" cy="48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ld</a:t>
              </a: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2046750" y="2167400"/>
              <a:ext cx="536100" cy="48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ld</a:t>
              </a: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2735500" y="1247125"/>
              <a:ext cx="681600" cy="6114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Phi</a:t>
              </a:r>
              <a:endParaRPr sz="13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cxnSp>
          <p:nvCxnSpPr>
            <p:cNvPr id="79" name="Google Shape;79;p9"/>
            <p:cNvCxnSpPr>
              <a:stCxn id="78" idx="3"/>
              <a:endCxn id="77" idx="7"/>
            </p:cNvCxnSpPr>
            <p:nvPr/>
          </p:nvCxnSpPr>
          <p:spPr>
            <a:xfrm flipH="1">
              <a:off x="2504418" y="1768988"/>
              <a:ext cx="330900" cy="469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0" name="Google Shape;80;p9"/>
            <p:cNvCxnSpPr>
              <a:stCxn id="77" idx="4"/>
              <a:endCxn id="76" idx="0"/>
            </p:cNvCxnSpPr>
            <p:nvPr/>
          </p:nvCxnSpPr>
          <p:spPr>
            <a:xfrm>
              <a:off x="2314800" y="2650700"/>
              <a:ext cx="0" cy="456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1" name="Google Shape;81;p9"/>
            <p:cNvSpPr/>
            <p:nvPr/>
          </p:nvSpPr>
          <p:spPr>
            <a:xfrm>
              <a:off x="1444375" y="1196300"/>
              <a:ext cx="827400" cy="572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Alloc</a:t>
              </a:r>
              <a:endParaRPr sz="700"/>
            </a:p>
          </p:txBody>
        </p:sp>
        <p:cxnSp>
          <p:nvCxnSpPr>
            <p:cNvPr id="82" name="Google Shape;82;p9"/>
            <p:cNvCxnSpPr>
              <a:endCxn id="77" idx="1"/>
            </p:cNvCxnSpPr>
            <p:nvPr/>
          </p:nvCxnSpPr>
          <p:spPr>
            <a:xfrm>
              <a:off x="1953960" y="1776778"/>
              <a:ext cx="171300" cy="461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3" name="Google Shape;83;p9"/>
          <p:cNvGrpSpPr/>
          <p:nvPr/>
        </p:nvGrpSpPr>
        <p:grpSpPr>
          <a:xfrm>
            <a:off x="2763075" y="430150"/>
            <a:ext cx="3459000" cy="3805250"/>
            <a:chOff x="3345825" y="390425"/>
            <a:chExt cx="3459000" cy="3805250"/>
          </a:xfrm>
        </p:grpSpPr>
        <p:sp>
          <p:nvSpPr>
            <p:cNvPr id="84" name="Google Shape;84;p9"/>
            <p:cNvSpPr/>
            <p:nvPr/>
          </p:nvSpPr>
          <p:spPr>
            <a:xfrm>
              <a:off x="3820875" y="390425"/>
              <a:ext cx="2508900" cy="41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Start:Target Load</a:t>
              </a: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4866775" y="869800"/>
              <a:ext cx="317700" cy="635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3345825" y="1571475"/>
              <a:ext cx="3459000" cy="41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</a:t>
              </a:r>
              <a:r>
                <a:rPr lang="en"/>
                <a:t>ependence graph backwards using a depth-first search</a:t>
              </a: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4866775" y="2050850"/>
              <a:ext cx="317700" cy="635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3820875" y="2752525"/>
              <a:ext cx="2508900" cy="29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find an induction variable</a:t>
              </a: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3771175" y="3782575"/>
              <a:ext cx="2508900" cy="41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End:reach out loop Inst in one path</a:t>
              </a: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4866775" y="3097450"/>
              <a:ext cx="317700" cy="635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9"/>
          <p:cNvSpPr txBox="1"/>
          <p:nvPr/>
        </p:nvSpPr>
        <p:spPr>
          <a:xfrm>
            <a:off x="371975" y="1052050"/>
            <a:ext cx="125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</a:rPr>
              <a:t> End searching</a:t>
            </a:r>
            <a:endParaRPr sz="1200">
              <a:solidFill>
                <a:schemeClr val="accent6"/>
              </a:solidFill>
            </a:endParaRPr>
          </a:p>
        </p:txBody>
      </p:sp>
      <p:sp>
        <p:nvSpPr>
          <p:cNvPr id="92" name="Google Shape;92;p9"/>
          <p:cNvSpPr txBox="1"/>
          <p:nvPr/>
        </p:nvSpPr>
        <p:spPr>
          <a:xfrm>
            <a:off x="1662975" y="1131625"/>
            <a:ext cx="144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</a:rPr>
              <a:t> Induction variable</a:t>
            </a:r>
            <a:endParaRPr sz="1200">
              <a:solidFill>
                <a:schemeClr val="accent6"/>
              </a:solidFill>
            </a:endParaRPr>
          </a:p>
        </p:txBody>
      </p:sp>
      <p:sp>
        <p:nvSpPr>
          <p:cNvPr id="93" name="Google Shape;93;p9"/>
          <p:cNvSpPr txBox="1"/>
          <p:nvPr/>
        </p:nvSpPr>
        <p:spPr>
          <a:xfrm>
            <a:off x="1126775" y="3815650"/>
            <a:ext cx="125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</a:rPr>
              <a:t> </a:t>
            </a:r>
            <a:r>
              <a:rPr lang="en" sz="1200">
                <a:solidFill>
                  <a:schemeClr val="accent6"/>
                </a:solidFill>
              </a:rPr>
              <a:t>Start</a:t>
            </a:r>
            <a:endParaRPr sz="1200">
              <a:solidFill>
                <a:schemeClr val="accent6"/>
              </a:solidFill>
            </a:endParaRPr>
          </a:p>
        </p:txBody>
      </p:sp>
      <p:sp>
        <p:nvSpPr>
          <p:cNvPr id="94" name="Google Shape;94;p9"/>
          <p:cNvSpPr txBox="1"/>
          <p:nvPr/>
        </p:nvSpPr>
        <p:spPr>
          <a:xfrm>
            <a:off x="6250275" y="161500"/>
            <a:ext cx="2853000" cy="4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loads are those where it is possible to generate a prefetch with lookahead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Example: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A[I] can look ahead: A[I+offset]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When find an induction variable, record all instructions that reference this induction variable (directly or indirectly) along each path to the load.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Multiple paths different variables?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accent1"/>
                </a:solidFill>
              </a:rPr>
              <a:t>only record  innermost one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type="title"/>
          </p:nvPr>
        </p:nvSpPr>
        <p:spPr>
          <a:xfrm>
            <a:off x="305075" y="385450"/>
            <a:ext cx="2523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Fault Avoidance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0" name="Google Shape;100;p10"/>
          <p:cNvSpPr txBox="1"/>
          <p:nvPr>
            <p:ph idx="1" type="body"/>
          </p:nvPr>
        </p:nvSpPr>
        <p:spPr>
          <a:xfrm>
            <a:off x="344850" y="1077300"/>
            <a:ext cx="8196000" cy="107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refetches themselves cannot cause faults,</a:t>
            </a:r>
            <a:r>
              <a:rPr lang="en">
                <a:solidFill>
                  <a:srgbClr val="FF0000"/>
                </a:solidFill>
              </a:rPr>
              <a:t>intermediate loads used to calculate addresses can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the load from  A[i+offset] to generate a prefetch of B[A]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Ensure: look-ahead values are </a:t>
            </a:r>
            <a:r>
              <a:rPr lang="en">
                <a:solidFill>
                  <a:srgbClr val="FF0000"/>
                </a:solidFill>
              </a:rPr>
              <a:t>valid addresses!!</a:t>
            </a:r>
            <a:r>
              <a:rPr lang="en"/>
              <a:t> if intermediate loads? </a:t>
            </a:r>
            <a:r>
              <a:rPr lang="en">
                <a:solidFill>
                  <a:srgbClr val="FF0000"/>
                </a:solidFill>
              </a:rPr>
              <a:t>contain valid data!!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1" name="Google Shape;101;p10"/>
          <p:cNvSpPr txBox="1"/>
          <p:nvPr/>
        </p:nvSpPr>
        <p:spPr>
          <a:xfrm>
            <a:off x="299225" y="2154000"/>
            <a:ext cx="35613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First: </a:t>
            </a:r>
            <a:r>
              <a:rPr lang="en"/>
              <a:t>add address bounds checks into our software prefetch code, to </a:t>
            </a:r>
            <a:r>
              <a:rPr lang="en">
                <a:solidFill>
                  <a:srgbClr val="FF0000"/>
                </a:solidFill>
              </a:rPr>
              <a:t>limit the range of induction variables</a:t>
            </a:r>
            <a:r>
              <a:rPr lang="en"/>
              <a:t> to known valid values</a:t>
            </a:r>
            <a:endParaRPr/>
          </a:p>
        </p:txBody>
      </p:sp>
      <p:pic>
        <p:nvPicPr>
          <p:cNvPr id="102" name="Google Shape;10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25" y="3186675"/>
            <a:ext cx="3945275" cy="3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0"/>
          <p:cNvSpPr txBox="1"/>
          <p:nvPr/>
        </p:nvSpPr>
        <p:spPr>
          <a:xfrm>
            <a:off x="4814000" y="2154000"/>
            <a:ext cx="37731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Second:</a:t>
            </a:r>
            <a:r>
              <a:rPr lang="en">
                <a:solidFill>
                  <a:schemeClr val="dk1"/>
                </a:solidFill>
              </a:rPr>
              <a:t> analyse the loop containing the load, and only proceed with prefetching if do not find </a:t>
            </a:r>
            <a:r>
              <a:rPr lang="en">
                <a:solidFill>
                  <a:srgbClr val="FF0000"/>
                </a:solidFill>
              </a:rPr>
              <a:t>stores</a:t>
            </a:r>
            <a:r>
              <a:rPr lang="en">
                <a:solidFill>
                  <a:schemeClr val="dk1"/>
                </a:solidFill>
              </a:rPr>
              <a:t> to data structures that are used to generated load addresses within the software prefetch code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Example: </a:t>
            </a:r>
            <a:r>
              <a:rPr lang="en">
                <a:solidFill>
                  <a:srgbClr val="FF0000"/>
                </a:solidFill>
              </a:rPr>
              <a:t>x[y[z[i]]]</a:t>
            </a:r>
            <a:r>
              <a:rPr lang="en">
                <a:solidFill>
                  <a:schemeClr val="dk1"/>
                </a:solidFill>
              </a:rPr>
              <a:t>, if there were </a:t>
            </a:r>
            <a:r>
              <a:rPr lang="en">
                <a:solidFill>
                  <a:srgbClr val="FF0000"/>
                </a:solidFill>
              </a:rPr>
              <a:t>stores to z</a:t>
            </a:r>
            <a:r>
              <a:rPr lang="en">
                <a:solidFill>
                  <a:schemeClr val="dk1"/>
                </a:solidFill>
              </a:rPr>
              <a:t>, not be able to safely prefetch x.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4" name="Google Shape;10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75" y="850075"/>
            <a:ext cx="59055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/>
          <p:nvPr>
            <p:ph type="title"/>
          </p:nvPr>
        </p:nvSpPr>
        <p:spPr>
          <a:xfrm>
            <a:off x="271975" y="1537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</a:rPr>
              <a:t>Prefetch Generation &amp; Scheduling</a:t>
            </a:r>
            <a:endParaRPr b="1" sz="1600"/>
          </a:p>
        </p:txBody>
      </p:sp>
      <p:grpSp>
        <p:nvGrpSpPr>
          <p:cNvPr id="110" name="Google Shape;110;p11"/>
          <p:cNvGrpSpPr/>
          <p:nvPr/>
        </p:nvGrpSpPr>
        <p:grpSpPr>
          <a:xfrm>
            <a:off x="301656" y="647348"/>
            <a:ext cx="3558968" cy="3726508"/>
            <a:chOff x="3296114" y="390425"/>
            <a:chExt cx="3459003" cy="3693269"/>
          </a:xfrm>
        </p:grpSpPr>
        <p:sp>
          <p:nvSpPr>
            <p:cNvPr id="111" name="Google Shape;111;p11"/>
            <p:cNvSpPr/>
            <p:nvPr/>
          </p:nvSpPr>
          <p:spPr>
            <a:xfrm>
              <a:off x="3523225" y="390425"/>
              <a:ext cx="3038400" cy="41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increase the induction variable</a:t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4866779" y="1092089"/>
              <a:ext cx="317700" cy="4131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3296118" y="2686242"/>
              <a:ext cx="3459000" cy="41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Take </a:t>
              </a:r>
              <a:r>
                <a:rPr lang="en"/>
                <a:t>minimum value of the size of the data structure and the offset induction variable</a:t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4866779" y="2393591"/>
              <a:ext cx="317700" cy="2928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3296114" y="1571474"/>
              <a:ext cx="3459000" cy="41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</a:rPr>
                <a:t>create new copies of the software prefetch code instructions</a:t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3369992" y="3670594"/>
              <a:ext cx="3307800" cy="41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generate a software prefetch instruction instead of the final load </a:t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4865041" y="3425215"/>
              <a:ext cx="317700" cy="245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8" name="Google Shape;11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25" y="1108332"/>
            <a:ext cx="3714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400" y="2319775"/>
            <a:ext cx="36098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38" y="3425275"/>
            <a:ext cx="40987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373852"/>
            <a:ext cx="3978125" cy="33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9975" y="224569"/>
            <a:ext cx="2498711" cy="75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 txBox="1"/>
          <p:nvPr/>
        </p:nvSpPr>
        <p:spPr>
          <a:xfrm>
            <a:off x="4310750" y="1167725"/>
            <a:ext cx="4355700" cy="25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: </a:t>
            </a:r>
            <a:r>
              <a:rPr lang="en"/>
              <a:t>the </a:t>
            </a:r>
            <a:r>
              <a:rPr lang="en">
                <a:solidFill>
                  <a:schemeClr val="accent6"/>
                </a:solidFill>
              </a:rPr>
              <a:t>total number of loads</a:t>
            </a:r>
            <a:r>
              <a:rPr lang="en"/>
              <a:t> in a prefetch sequence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l: the </a:t>
            </a:r>
            <a:r>
              <a:rPr lang="en">
                <a:solidFill>
                  <a:schemeClr val="accent6"/>
                </a:solidFill>
              </a:rPr>
              <a:t>position of a given load</a:t>
            </a:r>
            <a:r>
              <a:rPr lang="en"/>
              <a:t> in its sequence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a microarchitecture-specific </a:t>
            </a:r>
            <a:r>
              <a:rPr lang="en">
                <a:solidFill>
                  <a:schemeClr val="accent6"/>
                </a:solidFill>
              </a:rPr>
              <a:t>constant</a:t>
            </a:r>
            <a:r>
              <a:rPr lang="en"/>
              <a:t>, which represents the look-ahead required for a simple loop, and is influenced by a combination of the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chemeClr val="accent6"/>
                </a:solidFill>
              </a:rPr>
              <a:t>memory latency and throughput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/>
              <a:t>(e.g., instructions-per-cycle (IPC)) of the system. </a:t>
            </a:r>
            <a:r>
              <a:rPr lang="en">
                <a:solidFill>
                  <a:schemeClr val="accent6"/>
                </a:solidFill>
              </a:rPr>
              <a:t>High memory latency requires larger look-ahead distances to overcome</a:t>
            </a:r>
            <a:r>
              <a:rPr lang="en"/>
              <a:t>, and high IPC means the CPU will move through loop iterations quickly, meaning many iterations will occur within one memory latency of time.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6"/>
                </a:solidFill>
              </a:rPr>
              <a:t>Prefetch Scheduling Continuing</a:t>
            </a:r>
            <a:endParaRPr/>
          </a:p>
        </p:txBody>
      </p:sp>
      <p:pic>
        <p:nvPicPr>
          <p:cNvPr id="129" name="Google Shape;12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96600"/>
            <a:ext cx="3430200" cy="12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2"/>
          <p:cNvPicPr preferRelativeResize="0"/>
          <p:nvPr/>
        </p:nvPicPr>
        <p:blipFill rotWithShape="1">
          <a:blip r:embed="rId4">
            <a:alphaModFix/>
          </a:blip>
          <a:srcRect b="0" l="0" r="3660" t="0"/>
          <a:stretch/>
        </p:blipFill>
        <p:spPr>
          <a:xfrm>
            <a:off x="311700" y="2688525"/>
            <a:ext cx="3304575" cy="9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2"/>
          <p:cNvSpPr txBox="1"/>
          <p:nvPr/>
        </p:nvSpPr>
        <p:spPr>
          <a:xfrm>
            <a:off x="3986400" y="545450"/>
            <a:ext cx="4335900" cy="3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 prefetches are generated,So</a:t>
            </a:r>
            <a:r>
              <a:rPr lang="en">
                <a:solidFill>
                  <a:schemeClr val="accent6"/>
                </a:solidFill>
              </a:rPr>
              <a:t> t = 2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First,</a:t>
            </a:r>
            <a:r>
              <a:rPr lang="en">
                <a:solidFill>
                  <a:schemeClr val="accent6"/>
                </a:solidFill>
              </a:rPr>
              <a:t> l = 0</a:t>
            </a:r>
            <a:r>
              <a:rPr lang="en">
                <a:solidFill>
                  <a:schemeClr val="dk1"/>
                </a:solidFill>
              </a:rPr>
              <a:t>, so </a:t>
            </a:r>
            <a:r>
              <a:rPr lang="en" u="sng">
                <a:solidFill>
                  <a:schemeClr val="accent6"/>
                </a:solidFill>
              </a:rPr>
              <a:t>offset = c</a:t>
            </a:r>
            <a:r>
              <a:rPr lang="en">
                <a:solidFill>
                  <a:schemeClr val="dk1"/>
                </a:solidFill>
              </a:rPr>
              <a:t> by eq. (left) so issue a prefetch to </a:t>
            </a:r>
            <a:r>
              <a:rPr lang="en">
                <a:solidFill>
                  <a:schemeClr val="accent6"/>
                </a:solidFill>
              </a:rPr>
              <a:t>key buff2[i+c]</a:t>
            </a:r>
            <a:r>
              <a:rPr lang="en">
                <a:solidFill>
                  <a:schemeClr val="dk1"/>
                </a:solidFill>
              </a:rPr>
              <a:t>. For the second,</a:t>
            </a:r>
            <a:r>
              <a:rPr lang="en">
                <a:solidFill>
                  <a:schemeClr val="accent6"/>
                </a:solidFill>
              </a:rPr>
              <a:t> l = 1</a:t>
            </a:r>
            <a:r>
              <a:rPr lang="en">
                <a:solidFill>
                  <a:schemeClr val="dk1"/>
                </a:solidFill>
              </a:rPr>
              <a:t>, so we issue a prefetch to </a:t>
            </a:r>
            <a:r>
              <a:rPr lang="en">
                <a:solidFill>
                  <a:schemeClr val="accent6"/>
                </a:solidFill>
              </a:rPr>
              <a:t>key buff1(buff2[i+c/2])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After c/t iteration: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a previously prefetched lookahead value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>
                <a:solidFill>
                  <a:schemeClr val="accent6"/>
                </a:solidFill>
              </a:rPr>
              <a:t>key buff2[i+c]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 to index into key buff1, and i</a:t>
            </a:r>
            <a:r>
              <a:rPr lang="en">
                <a:solidFill>
                  <a:schemeClr val="dk1"/>
                </a:solidFill>
              </a:rPr>
              <a:t>ssue a prefetch to </a:t>
            </a:r>
            <a:r>
              <a:rPr lang="en">
                <a:solidFill>
                  <a:schemeClr val="accent6"/>
                </a:solidFill>
              </a:rPr>
              <a:t>key buff2[i+c+c/2]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0000"/>
                </a:solidFill>
              </a:rPr>
              <a:t>This has the property that it spaces out the look-ahead for dependent loads equally: each is prefetched c t iterations before it is used</a:t>
            </a:r>
            <a:endParaRPr b="1"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 Slide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