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5143500" cx="9144000"/>
  <p:notesSz cx="6858000" cy="9144000"/>
  <p:embeddedFontLst>
    <p:embeddedFont>
      <p:font typeface="Raleway"/>
      <p:regular r:id="rId30"/>
      <p:bold r:id="rId31"/>
      <p:italic r:id="rId32"/>
      <p:boldItalic r:id="rId33"/>
    </p:embeddedFont>
    <p:embeddedFont>
      <p:font typeface="Lato"/>
      <p:regular r:id="rId34"/>
      <p:bold r:id="rId35"/>
      <p:italic r:id="rId36"/>
      <p:boldItalic r:id="rId37"/>
    </p:embeddedFont>
    <p:embeddedFont>
      <p:font typeface="Roboto Mon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C1B9BEB-5787-48CF-9909-036F48DD7A7E}">
  <a:tblStyle styleId="{5C1B9BEB-5787-48CF-9909-036F48DD7A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Mono-italic.fntdata"/><Relationship Id="rId20" Type="http://schemas.openxmlformats.org/officeDocument/2006/relationships/slide" Target="slides/slide14.xml"/><Relationship Id="rId41" Type="http://schemas.openxmlformats.org/officeDocument/2006/relationships/font" Target="fonts/RobotoMono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aleway-bold.fntdata"/><Relationship Id="rId30" Type="http://schemas.openxmlformats.org/officeDocument/2006/relationships/font" Target="fonts/Raleway-regular.fntdata"/><Relationship Id="rId11" Type="http://schemas.openxmlformats.org/officeDocument/2006/relationships/slide" Target="slides/slide5.xml"/><Relationship Id="rId33" Type="http://schemas.openxmlformats.org/officeDocument/2006/relationships/font" Target="fonts/Raleway-boldItalic.fntdata"/><Relationship Id="rId10" Type="http://schemas.openxmlformats.org/officeDocument/2006/relationships/slide" Target="slides/slide4.xml"/><Relationship Id="rId32" Type="http://schemas.openxmlformats.org/officeDocument/2006/relationships/font" Target="fonts/Raleway-italic.fntdata"/><Relationship Id="rId13" Type="http://schemas.openxmlformats.org/officeDocument/2006/relationships/slide" Target="slides/slide7.xml"/><Relationship Id="rId35" Type="http://schemas.openxmlformats.org/officeDocument/2006/relationships/font" Target="fonts/Lato-bold.fntdata"/><Relationship Id="rId12" Type="http://schemas.openxmlformats.org/officeDocument/2006/relationships/slide" Target="slides/slide6.xml"/><Relationship Id="rId34" Type="http://schemas.openxmlformats.org/officeDocument/2006/relationships/font" Target="fonts/Lato-regular.fntdata"/><Relationship Id="rId15" Type="http://schemas.openxmlformats.org/officeDocument/2006/relationships/slide" Target="slides/slide9.xml"/><Relationship Id="rId37" Type="http://schemas.openxmlformats.org/officeDocument/2006/relationships/font" Target="fonts/Lato-boldItalic.fntdata"/><Relationship Id="rId14" Type="http://schemas.openxmlformats.org/officeDocument/2006/relationships/slide" Target="slides/slide8.xml"/><Relationship Id="rId36" Type="http://schemas.openxmlformats.org/officeDocument/2006/relationships/font" Target="fonts/Lato-italic.fntdata"/><Relationship Id="rId17" Type="http://schemas.openxmlformats.org/officeDocument/2006/relationships/slide" Target="slides/slide11.xml"/><Relationship Id="rId39" Type="http://schemas.openxmlformats.org/officeDocument/2006/relationships/font" Target="fonts/RobotoMono-bold.fntdata"/><Relationship Id="rId16" Type="http://schemas.openxmlformats.org/officeDocument/2006/relationships/slide" Target="slides/slide10.xml"/><Relationship Id="rId38" Type="http://schemas.openxmlformats.org/officeDocument/2006/relationships/font" Target="fonts/RobotoMono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9cad9b1f36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9cad9b1f36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9d0454eb27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9d0454eb27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9cadabcd79_0_3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9cadabcd79_0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Lots of previous papers assumed constant block factor. Paper is proving this is not the case. Optimal blocking factor is not sqrt(C) which is 32 but at 12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9cadabcd79_0_4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9cadabcd79_0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the impact of self-interfence misses and it’s explosion as soon as it occurs (B0)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9cffc7c18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9cffc7c18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 using the same cache size, very similar matrix have drastically different performance rates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9cffc7c18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9cffc7c18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matrix, two words both fall into the same cache location. Once these two words interfere, expanding the block factor </a:t>
            </a:r>
            <a:r>
              <a:rPr lang="en"/>
              <a:t>would</a:t>
            </a:r>
            <a:r>
              <a:rPr lang="en"/>
              <a:t> only lead to more misses.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r>
              <a:rPr lang="en"/>
              <a:t>herefore if Y[i,j and Y[i ‘J’] use the same location in the cache, then so must Y[i+a,j+b] and Y[i’+a,j’+b].</a:t>
            </a:r>
            <a:br>
              <a:rPr lang="en"/>
            </a:b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9cadabcd79_0_4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9cadabcd79_0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 demonstrating the previous slide and how it happens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9cffc7c185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9cffc7c185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Runtime is O(N/sqrt(C)) because the B0 can never be bigger than sqrt(C). This is small enough to run within a compiler on at runtime if matrix size is not statically known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 represents what row of the matrix you are at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Dj represents the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9cffc7c185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9cffc7c185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Runtime is fast enough to be in compiler ot to run at runtime for dynamic matrix size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9cadabcd79_0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9cadabcd79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Fraction of </a:t>
            </a:r>
            <a:r>
              <a:rPr lang="en"/>
              <a:t>cache used is smaller than 3.2%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97249058b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97249058b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9d0454eb27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9d0454eb2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9cadabcd79_0_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9cadabcd79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 associativity of 4,  LRU, </a:t>
            </a:r>
            <a:r>
              <a:rPr lang="en" sz="900">
                <a:solidFill>
                  <a:schemeClr val="dk1"/>
                </a:solidFill>
              </a:rPr>
              <a:t>the performance of a set-associative cache if a fixed block size is chosen for all problem sizes. </a:t>
            </a:r>
            <a:endParaRPr sz="13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9d0454eb2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9d0454eb2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most caches today have multi-word cache lines</a:t>
            </a:r>
            <a:endParaRPr sz="13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9cadabcd79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9cadabcd79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9cad9b1f36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9cad9b1f36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9cad9b1f36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9cad9b1f36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9cad9b1f3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9cad9b1f3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9cad9b1f36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9cad9b1f36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 to Larry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9cad9b1f3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9cad9b1f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9cad9b1f36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9cad9b1f36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9cad9b1f36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9cad9b1f36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Cache Performance and Optimizations of Blocked Algorithms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7952" y="32405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Monica S. Lam, Edward E. Rothberg, and Michael E. Wolf</a:t>
            </a:r>
            <a:endParaRPr/>
          </a:p>
        </p:txBody>
      </p:sp>
      <p:sp>
        <p:nvSpPr>
          <p:cNvPr id="88" name="Google Shape;88;p13"/>
          <p:cNvSpPr txBox="1"/>
          <p:nvPr>
            <p:ph idx="1" type="subTitle"/>
          </p:nvPr>
        </p:nvSpPr>
        <p:spPr>
          <a:xfrm>
            <a:off x="729625" y="36787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Presented </a:t>
            </a:r>
            <a:r>
              <a:rPr lang="en"/>
              <a:t>By Group 5: </a:t>
            </a:r>
            <a:r>
              <a:rPr lang="en"/>
              <a:t>Wynn Kaza, </a:t>
            </a:r>
            <a:r>
              <a:rPr lang="en"/>
              <a:t>Larry Wong, Yuchen Xia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Cache Misses</a:t>
            </a:r>
            <a:endParaRPr/>
          </a:p>
        </p:txBody>
      </p:sp>
      <p:sp>
        <p:nvSpPr>
          <p:cNvPr id="189" name="Google Shape;189;p22"/>
          <p:cNvSpPr txBox="1"/>
          <p:nvPr/>
        </p:nvSpPr>
        <p:spPr>
          <a:xfrm>
            <a:off x="3685650" y="1975800"/>
            <a:ext cx="17727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CCCCC"/>
                </a:solidFill>
              </a:rPr>
              <a:t>Intrinsic Misses</a:t>
            </a:r>
            <a:endParaRPr sz="1800">
              <a:solidFill>
                <a:srgbClr val="CCCC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90" name="Google Shape;190;p22"/>
          <p:cNvSpPr/>
          <p:nvPr/>
        </p:nvSpPr>
        <p:spPr>
          <a:xfrm>
            <a:off x="2874575" y="3559650"/>
            <a:ext cx="3410100" cy="7338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2"/>
          <p:cNvSpPr txBox="1"/>
          <p:nvPr/>
        </p:nvSpPr>
        <p:spPr>
          <a:xfrm>
            <a:off x="2804250" y="2767725"/>
            <a:ext cx="35355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CCCCC"/>
                </a:solidFill>
              </a:rPr>
              <a:t>Cross Interference Misses</a:t>
            </a:r>
            <a:endParaRPr sz="1800">
              <a:solidFill>
                <a:srgbClr val="CCCC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92" name="Google Shape;192;p22"/>
          <p:cNvSpPr txBox="1"/>
          <p:nvPr/>
        </p:nvSpPr>
        <p:spPr>
          <a:xfrm>
            <a:off x="2874575" y="3707250"/>
            <a:ext cx="35937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Self Interference Misses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93" name="Google Shape;193;p22"/>
          <p:cNvSpPr txBox="1"/>
          <p:nvPr/>
        </p:nvSpPr>
        <p:spPr>
          <a:xfrm>
            <a:off x="6787125" y="4318000"/>
            <a:ext cx="2144700" cy="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94" name="Google Shape;194;p22"/>
          <p:cNvSpPr txBox="1"/>
          <p:nvPr/>
        </p:nvSpPr>
        <p:spPr>
          <a:xfrm>
            <a:off x="6715550" y="4103250"/>
            <a:ext cx="2248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95" name="Google Shape;195;p22"/>
          <p:cNvSpPr txBox="1"/>
          <p:nvPr/>
        </p:nvSpPr>
        <p:spPr>
          <a:xfrm>
            <a:off x="6149050" y="4103250"/>
            <a:ext cx="2719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Data from the same </a:t>
            </a:r>
            <a:r>
              <a:rPr lang="en" sz="1500">
                <a:solidFill>
                  <a:schemeClr val="dk2"/>
                </a:solidFill>
              </a:rPr>
              <a:t>variable evicts itself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E.g., loads from each row of matrix Y evicts older loads</a:t>
            </a:r>
            <a:endParaRPr sz="1500">
              <a:solidFill>
                <a:schemeClr val="dk2"/>
              </a:solidFill>
            </a:endParaRPr>
          </a:p>
        </p:txBody>
      </p:sp>
      <p:cxnSp>
        <p:nvCxnSpPr>
          <p:cNvPr id="196" name="Google Shape;196;p22"/>
          <p:cNvCxnSpPr>
            <a:stCxn id="192" idx="2"/>
            <a:endCxn id="195" idx="1"/>
          </p:cNvCxnSpPr>
          <p:nvPr/>
        </p:nvCxnSpPr>
        <p:spPr>
          <a:xfrm flipH="1" rot="-5400000">
            <a:off x="5248025" y="3569250"/>
            <a:ext cx="324300" cy="14775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7" name="Google Shape;197;p22"/>
          <p:cNvSpPr txBox="1"/>
          <p:nvPr/>
        </p:nvSpPr>
        <p:spPr>
          <a:xfrm>
            <a:off x="881850" y="3726300"/>
            <a:ext cx="13422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Important!</a:t>
            </a:r>
            <a:endParaRPr sz="1800">
              <a:solidFill>
                <a:srgbClr val="FF0000"/>
              </a:solidFill>
            </a:endParaRPr>
          </a:p>
        </p:txBody>
      </p:sp>
      <p:cxnSp>
        <p:nvCxnSpPr>
          <p:cNvPr id="198" name="Google Shape;198;p22"/>
          <p:cNvCxnSpPr>
            <a:stCxn id="197" idx="3"/>
            <a:endCxn id="192" idx="1"/>
          </p:cNvCxnSpPr>
          <p:nvPr/>
        </p:nvCxnSpPr>
        <p:spPr>
          <a:xfrm>
            <a:off x="2224050" y="3926550"/>
            <a:ext cx="650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Matrix Multiplication Cache Model</a:t>
            </a:r>
            <a:endParaRPr/>
          </a:p>
        </p:txBody>
      </p:sp>
      <p:pic>
        <p:nvPicPr>
          <p:cNvPr id="204" name="Google Shape;2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25" y="2535000"/>
            <a:ext cx="5486400" cy="1143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5" name="Google Shape;205;p23"/>
          <p:cNvCxnSpPr>
            <a:stCxn id="206" idx="0"/>
          </p:cNvCxnSpPr>
          <p:nvPr/>
        </p:nvCxnSpPr>
        <p:spPr>
          <a:xfrm rot="10800000">
            <a:off x="1556725" y="3553550"/>
            <a:ext cx="1500" cy="58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6" name="Google Shape;206;p23"/>
          <p:cNvSpPr txBox="1"/>
          <p:nvPr/>
        </p:nvSpPr>
        <p:spPr>
          <a:xfrm>
            <a:off x="984325" y="4142450"/>
            <a:ext cx="11478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ntrinsic</a:t>
            </a:r>
            <a:r>
              <a:rPr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Miss</a:t>
            </a:r>
            <a:r>
              <a:rPr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es</a:t>
            </a:r>
            <a:endParaRPr sz="1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7" name="Google Shape;207;p23"/>
          <p:cNvCxnSpPr>
            <a:stCxn id="208" idx="0"/>
          </p:cNvCxnSpPr>
          <p:nvPr/>
        </p:nvCxnSpPr>
        <p:spPr>
          <a:xfrm flipH="1" rot="10800000">
            <a:off x="2585325" y="3443200"/>
            <a:ext cx="900" cy="723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8" name="Google Shape;208;p23"/>
          <p:cNvSpPr txBox="1"/>
          <p:nvPr/>
        </p:nvSpPr>
        <p:spPr>
          <a:xfrm>
            <a:off x="1902525" y="4166500"/>
            <a:ext cx="13656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Self Interference</a:t>
            </a:r>
            <a:r>
              <a:rPr lang="en" sz="12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 Misses</a:t>
            </a:r>
            <a:endParaRPr sz="12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9" name="Google Shape;209;p23"/>
          <p:cNvSpPr txBox="1"/>
          <p:nvPr/>
        </p:nvSpPr>
        <p:spPr>
          <a:xfrm>
            <a:off x="4075175" y="3968175"/>
            <a:ext cx="14541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0" name="Google Shape;210;p23"/>
          <p:cNvSpPr txBox="1"/>
          <p:nvPr/>
        </p:nvSpPr>
        <p:spPr>
          <a:xfrm>
            <a:off x="3834825" y="4166500"/>
            <a:ext cx="15984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Cross Interference Misses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11" name="Google Shape;211;p23"/>
          <p:cNvCxnSpPr>
            <a:stCxn id="210" idx="0"/>
          </p:cNvCxnSpPr>
          <p:nvPr/>
        </p:nvCxnSpPr>
        <p:spPr>
          <a:xfrm rot="10800000">
            <a:off x="4267425" y="3523600"/>
            <a:ext cx="366600" cy="64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2" name="Google Shape;212;p23"/>
          <p:cNvCxnSpPr>
            <a:stCxn id="210" idx="0"/>
          </p:cNvCxnSpPr>
          <p:nvPr/>
        </p:nvCxnSpPr>
        <p:spPr>
          <a:xfrm flipH="1" rot="10800000">
            <a:off x="4634025" y="3451300"/>
            <a:ext cx="913200" cy="71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3" name="Google Shape;213;p23"/>
          <p:cNvSpPr txBox="1"/>
          <p:nvPr/>
        </p:nvSpPr>
        <p:spPr>
          <a:xfrm>
            <a:off x="6562775" y="2718375"/>
            <a:ext cx="2175300" cy="11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N</a:t>
            </a:r>
            <a:r>
              <a:rPr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= Array </a:t>
            </a:r>
            <a:r>
              <a:rPr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dimension</a:t>
            </a:r>
            <a:endParaRPr sz="1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B</a:t>
            </a:r>
            <a:r>
              <a:rPr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= Block dimension</a:t>
            </a:r>
            <a:endParaRPr sz="1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</a:t>
            </a:r>
            <a:r>
              <a:rPr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= Cache size</a:t>
            </a:r>
            <a:endParaRPr sz="1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r>
              <a:rPr b="1" baseline="-25000"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b="1"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(Y)</a:t>
            </a:r>
            <a:r>
              <a:rPr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= self interference factor </a:t>
            </a:r>
            <a:endParaRPr sz="1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              for variable Y </a:t>
            </a:r>
            <a:endParaRPr sz="1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Constant Block Factor Doesn’t Work</a:t>
            </a:r>
            <a:endParaRPr/>
          </a:p>
        </p:txBody>
      </p:sp>
      <p:pic>
        <p:nvPicPr>
          <p:cNvPr id="219" name="Google Shape;21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0957" y="1853857"/>
            <a:ext cx="2748775" cy="258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4"/>
          <p:cNvSpPr txBox="1"/>
          <p:nvPr/>
        </p:nvSpPr>
        <p:spPr>
          <a:xfrm>
            <a:off x="1126200" y="2252675"/>
            <a:ext cx="3445800" cy="19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Easiest Assumption</a:t>
            </a:r>
            <a:endParaRPr b="1"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-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Take square root of cache size for block factor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New Foresight</a:t>
            </a:r>
            <a:endParaRPr b="1"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-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Increasing the block </a:t>
            </a: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factor</a:t>
            </a: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degrades performance significantly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21" name="Google Shape;221;p24"/>
          <p:cNvCxnSpPr/>
          <p:nvPr/>
        </p:nvCxnSpPr>
        <p:spPr>
          <a:xfrm flipH="1" rot="10800000">
            <a:off x="5293375" y="3569575"/>
            <a:ext cx="352200" cy="726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2" name="Google Shape;222;p24"/>
          <p:cNvCxnSpPr/>
          <p:nvPr/>
        </p:nvCxnSpPr>
        <p:spPr>
          <a:xfrm rot="10800000">
            <a:off x="7291800" y="2627425"/>
            <a:ext cx="953700" cy="329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"/>
          <p:cNvSpPr txBox="1"/>
          <p:nvPr>
            <p:ph type="title"/>
          </p:nvPr>
        </p:nvSpPr>
        <p:spPr>
          <a:xfrm>
            <a:off x="727650" y="12391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Misses Fit In?</a:t>
            </a:r>
            <a:endParaRPr/>
          </a:p>
        </p:txBody>
      </p:sp>
      <p:sp>
        <p:nvSpPr>
          <p:cNvPr id="228" name="Google Shape;228;p25"/>
          <p:cNvSpPr txBox="1"/>
          <p:nvPr>
            <p:ph idx="1" type="body"/>
          </p:nvPr>
        </p:nvSpPr>
        <p:spPr>
          <a:xfrm>
            <a:off x="4408275" y="2346713"/>
            <a:ext cx="4075500" cy="18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What's</a:t>
            </a:r>
            <a:r>
              <a:rPr b="1" lang="en"/>
              <a:t> B</a:t>
            </a:r>
            <a:r>
              <a:rPr b="1" baseline="-25000" lang="en"/>
              <a:t>0</a:t>
            </a:r>
            <a:endParaRPr b="1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B</a:t>
            </a:r>
            <a:r>
              <a:rPr baseline="-25000" lang="en"/>
              <a:t>0</a:t>
            </a:r>
            <a:r>
              <a:rPr lang="en"/>
              <a:t> is critical blocking factor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All values greater than B</a:t>
            </a:r>
            <a:r>
              <a:rPr baseline="-25000" lang="en"/>
              <a:t>0</a:t>
            </a:r>
            <a:r>
              <a:rPr baseline="-25000" i="1" lang="en"/>
              <a:t> </a:t>
            </a:r>
            <a:r>
              <a:rPr lang="en"/>
              <a:t>leads to significant self </a:t>
            </a:r>
            <a:r>
              <a:rPr lang="en"/>
              <a:t>interference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Changes significant even for small differences in matrix size &amp; same cache size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9" name="Google Shape;22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900" y="1774376"/>
            <a:ext cx="3259974" cy="3044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Google Shape;230;p25"/>
          <p:cNvCxnSpPr/>
          <p:nvPr/>
        </p:nvCxnSpPr>
        <p:spPr>
          <a:xfrm>
            <a:off x="1728125" y="3706050"/>
            <a:ext cx="590400" cy="556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450" y="1514675"/>
            <a:ext cx="3395375" cy="321667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6"/>
          <p:cNvSpPr txBox="1"/>
          <p:nvPr/>
        </p:nvSpPr>
        <p:spPr>
          <a:xfrm>
            <a:off x="4555325" y="1696325"/>
            <a:ext cx="8856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N = 293</a:t>
            </a:r>
            <a:endParaRPr b="1"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7" name="Google Shape;237;p26"/>
          <p:cNvSpPr txBox="1"/>
          <p:nvPr/>
        </p:nvSpPr>
        <p:spPr>
          <a:xfrm>
            <a:off x="4498125" y="4035300"/>
            <a:ext cx="1146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N = 300</a:t>
            </a:r>
            <a:endParaRPr b="1"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8" name="Google Shape;238;p26"/>
          <p:cNvSpPr txBox="1"/>
          <p:nvPr/>
        </p:nvSpPr>
        <p:spPr>
          <a:xfrm>
            <a:off x="5520475" y="2639875"/>
            <a:ext cx="21573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Using same cache size!</a:t>
            </a:r>
            <a:endParaRPr b="1" sz="15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7"/>
          <p:cNvSpPr txBox="1"/>
          <p:nvPr/>
        </p:nvSpPr>
        <p:spPr>
          <a:xfrm>
            <a:off x="2431875" y="950775"/>
            <a:ext cx="5245800" cy="7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How Self Interference Happens</a:t>
            </a:r>
            <a:endParaRPr b="1" sz="23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4" name="Google Shape;244;p27"/>
          <p:cNvSpPr txBox="1"/>
          <p:nvPr/>
        </p:nvSpPr>
        <p:spPr>
          <a:xfrm>
            <a:off x="654450" y="3049300"/>
            <a:ext cx="4803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B1</a:t>
            </a:r>
            <a:endParaRPr b="1" sz="15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5" name="Google Shape;245;p27"/>
          <p:cNvSpPr txBox="1"/>
          <p:nvPr/>
        </p:nvSpPr>
        <p:spPr>
          <a:xfrm>
            <a:off x="4659975" y="4498375"/>
            <a:ext cx="789600" cy="4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B2</a:t>
            </a:r>
            <a:endParaRPr b="1" sz="1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246" name="Google Shape;246;p27"/>
          <p:cNvGraphicFramePr/>
          <p:nvPr/>
        </p:nvGraphicFramePr>
        <p:xfrm>
          <a:off x="1250525" y="2099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{5C1B9BEB-5787-48CF-9909-036F48DD7A7E}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X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3434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X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/>
          <p:cNvSpPr txBox="1"/>
          <p:nvPr/>
        </p:nvSpPr>
        <p:spPr>
          <a:xfrm>
            <a:off x="5201538" y="1200950"/>
            <a:ext cx="32268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Direct Mapped Cache</a:t>
            </a:r>
            <a:endParaRPr b="1" sz="15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252" name="Google Shape;252;p28"/>
          <p:cNvGraphicFramePr/>
          <p:nvPr/>
        </p:nvGraphicFramePr>
        <p:xfrm>
          <a:off x="5599075" y="1750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{5C1B9BEB-5787-48CF-9909-036F48DD7A7E}</a:tableStyleId>
              </a:tblPr>
              <a:tblGrid>
                <a:gridCol w="2431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53" name="Google Shape;253;p28"/>
          <p:cNvSpPr txBox="1"/>
          <p:nvPr/>
        </p:nvSpPr>
        <p:spPr>
          <a:xfrm>
            <a:off x="4267125" y="2488575"/>
            <a:ext cx="4895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254" name="Google Shape;254;p28"/>
          <p:cNvGraphicFramePr/>
          <p:nvPr/>
        </p:nvGraphicFramePr>
        <p:xfrm>
          <a:off x="975925" y="1912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{5C1B9BEB-5787-48CF-9909-036F48DD7A7E}</a:tableStyleId>
              </a:tblPr>
              <a:tblGrid>
                <a:gridCol w="19865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0x022004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55" name="Google Shape;255;p28"/>
          <p:cNvGraphicFramePr/>
          <p:nvPr/>
        </p:nvGraphicFramePr>
        <p:xfrm>
          <a:off x="975925" y="3305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{5C1B9BEB-5787-48CF-9909-036F48DD7A7E}</a:tableStyleId>
              </a:tblPr>
              <a:tblGrid>
                <a:gridCol w="19865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0x054004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256" name="Google Shape;256;p28"/>
          <p:cNvCxnSpPr/>
          <p:nvPr/>
        </p:nvCxnSpPr>
        <p:spPr>
          <a:xfrm>
            <a:off x="2966600" y="2125350"/>
            <a:ext cx="2601000" cy="97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7" name="Google Shape;257;p28"/>
          <p:cNvCxnSpPr/>
          <p:nvPr/>
        </p:nvCxnSpPr>
        <p:spPr>
          <a:xfrm flipH="1" rot="10800000">
            <a:off x="2990025" y="3156300"/>
            <a:ext cx="2577600" cy="36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8" name="Google Shape;258;p28"/>
          <p:cNvSpPr txBox="1"/>
          <p:nvPr/>
        </p:nvSpPr>
        <p:spPr>
          <a:xfrm>
            <a:off x="506150" y="1918225"/>
            <a:ext cx="399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X1</a:t>
            </a:r>
            <a:endParaRPr b="1"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9" name="Google Shape;259;p28"/>
          <p:cNvSpPr txBox="1"/>
          <p:nvPr/>
        </p:nvSpPr>
        <p:spPr>
          <a:xfrm>
            <a:off x="500750" y="3310775"/>
            <a:ext cx="447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X2</a:t>
            </a:r>
            <a:endParaRPr/>
          </a:p>
        </p:txBody>
      </p:sp>
      <p:sp>
        <p:nvSpPr>
          <p:cNvPr id="260" name="Google Shape;260;p28"/>
          <p:cNvSpPr txBox="1"/>
          <p:nvPr/>
        </p:nvSpPr>
        <p:spPr>
          <a:xfrm>
            <a:off x="8030825" y="2924125"/>
            <a:ext cx="1005300" cy="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0x004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1" name="Google Shape;261;p28"/>
          <p:cNvSpPr txBox="1"/>
          <p:nvPr/>
        </p:nvSpPr>
        <p:spPr>
          <a:xfrm>
            <a:off x="8030825" y="4519200"/>
            <a:ext cx="808500" cy="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0x000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2" name="Google Shape;262;p28"/>
          <p:cNvSpPr txBox="1"/>
          <p:nvPr/>
        </p:nvSpPr>
        <p:spPr>
          <a:xfrm>
            <a:off x="8062300" y="1750725"/>
            <a:ext cx="808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0xFFF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3" name="Google Shape;263;p28"/>
          <p:cNvSpPr txBox="1"/>
          <p:nvPr/>
        </p:nvSpPr>
        <p:spPr>
          <a:xfrm>
            <a:off x="3717800" y="1842450"/>
            <a:ext cx="1098600" cy="4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Conflict!</a:t>
            </a:r>
            <a:endParaRPr b="1" sz="18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264" name="Google Shape;264;p28"/>
          <p:cNvGraphicFramePr/>
          <p:nvPr/>
        </p:nvGraphicFramePr>
        <p:xfrm>
          <a:off x="975925" y="3695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{5C1B9BEB-5787-48CF-9909-036F48DD7A7E}</a:tableStyleId>
              </a:tblPr>
              <a:tblGrid>
                <a:gridCol w="19865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0x054008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65" name="Google Shape;265;p28"/>
          <p:cNvGraphicFramePr/>
          <p:nvPr/>
        </p:nvGraphicFramePr>
        <p:xfrm>
          <a:off x="975925" y="2308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{5C1B9BEB-5787-48CF-9909-036F48DD7A7E}</a:tableStyleId>
              </a:tblPr>
              <a:tblGrid>
                <a:gridCol w="19865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0x022008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266" name="Google Shape;266;p28"/>
          <p:cNvCxnSpPr/>
          <p:nvPr/>
        </p:nvCxnSpPr>
        <p:spPr>
          <a:xfrm>
            <a:off x="2966600" y="2547463"/>
            <a:ext cx="2601000" cy="18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7" name="Google Shape;267;p28"/>
          <p:cNvCxnSpPr/>
          <p:nvPr/>
        </p:nvCxnSpPr>
        <p:spPr>
          <a:xfrm flipH="1" rot="10800000">
            <a:off x="2990025" y="2769900"/>
            <a:ext cx="2577600" cy="117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"/>
          <p:cNvSpPr txBox="1"/>
          <p:nvPr>
            <p:ph type="title"/>
          </p:nvPr>
        </p:nvSpPr>
        <p:spPr>
          <a:xfrm>
            <a:off x="727650" y="10023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Dynamic Blocking Algorithm</a:t>
            </a:r>
            <a:endParaRPr/>
          </a:p>
        </p:txBody>
      </p:sp>
      <p:sp>
        <p:nvSpPr>
          <p:cNvPr id="273" name="Google Shape;273;p29"/>
          <p:cNvSpPr txBox="1"/>
          <p:nvPr/>
        </p:nvSpPr>
        <p:spPr>
          <a:xfrm>
            <a:off x="9272300" y="1278750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4" name="Google Shape;274;p29"/>
          <p:cNvSpPr/>
          <p:nvPr/>
        </p:nvSpPr>
        <p:spPr>
          <a:xfrm>
            <a:off x="3364950" y="1816738"/>
            <a:ext cx="2249700" cy="47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addr = addr + C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5" name="Google Shape;275;p29"/>
          <p:cNvSpPr/>
          <p:nvPr/>
        </p:nvSpPr>
        <p:spPr>
          <a:xfrm>
            <a:off x="3364950" y="2571750"/>
            <a:ext cx="2249700" cy="47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</a:t>
            </a:r>
            <a:r>
              <a:rPr baseline="-25000" lang="en"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= addr / 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6" name="Google Shape;276;p29"/>
          <p:cNvSpPr/>
          <p:nvPr/>
        </p:nvSpPr>
        <p:spPr>
          <a:xfrm>
            <a:off x="3364950" y="3251350"/>
            <a:ext cx="2249700" cy="47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</a:t>
            </a:r>
            <a:r>
              <a:rPr baseline="-25000" lang="en">
                <a:latin typeface="Lato"/>
                <a:ea typeface="Lato"/>
                <a:cs typeface="Lato"/>
                <a:sym typeface="Lato"/>
              </a:rPr>
              <a:t>j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= abs((addr % N) - N / 2)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7" name="Google Shape;277;p29"/>
          <p:cNvSpPr/>
          <p:nvPr/>
        </p:nvSpPr>
        <p:spPr>
          <a:xfrm>
            <a:off x="3364950" y="4081775"/>
            <a:ext cx="2249700" cy="47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If (D</a:t>
            </a:r>
            <a:r>
              <a:rPr baseline="-25000" lang="en" sz="1300"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" sz="1300">
                <a:latin typeface="Lato"/>
                <a:ea typeface="Lato"/>
                <a:cs typeface="Lato"/>
                <a:sym typeface="Lato"/>
              </a:rPr>
              <a:t> &gt;= min(maxWidth, D</a:t>
            </a:r>
            <a:r>
              <a:rPr baseline="-25000" lang="en" sz="1300">
                <a:latin typeface="Lato"/>
                <a:ea typeface="Lato"/>
                <a:cs typeface="Lato"/>
                <a:sym typeface="Lato"/>
              </a:rPr>
              <a:t>j</a:t>
            </a:r>
            <a:r>
              <a:rPr lang="en" sz="1300">
                <a:latin typeface="Lato"/>
                <a:ea typeface="Lato"/>
                <a:cs typeface="Lato"/>
                <a:sym typeface="Lato"/>
              </a:rPr>
              <a:t>)</a:t>
            </a:r>
            <a:endParaRPr i="1"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8" name="Google Shape;278;p29"/>
          <p:cNvSpPr/>
          <p:nvPr/>
        </p:nvSpPr>
        <p:spPr>
          <a:xfrm rot="-5400000">
            <a:off x="960250" y="2350675"/>
            <a:ext cx="2823300" cy="1505400"/>
          </a:xfrm>
          <a:prstGeom prst="uturnArrow">
            <a:avLst>
              <a:gd fmla="val 19459" name="adj1"/>
              <a:gd fmla="val 25000" name="adj2"/>
              <a:gd fmla="val 12228" name="adj3"/>
              <a:gd fmla="val 41081" name="adj4"/>
              <a:gd fmla="val 92165" name="adj5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79" name="Google Shape;279;p29"/>
          <p:cNvCxnSpPr>
            <a:stCxn id="274" idx="2"/>
            <a:endCxn id="275" idx="0"/>
          </p:cNvCxnSpPr>
          <p:nvPr/>
        </p:nvCxnSpPr>
        <p:spPr>
          <a:xfrm>
            <a:off x="4489800" y="2292538"/>
            <a:ext cx="0" cy="27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0" name="Google Shape;280;p29"/>
          <p:cNvCxnSpPr>
            <a:stCxn id="275" idx="2"/>
            <a:endCxn id="276" idx="0"/>
          </p:cNvCxnSpPr>
          <p:nvPr/>
        </p:nvCxnSpPr>
        <p:spPr>
          <a:xfrm>
            <a:off x="4489800" y="3047550"/>
            <a:ext cx="0" cy="20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1" name="Google Shape;281;p29"/>
          <p:cNvCxnSpPr>
            <a:stCxn id="276" idx="2"/>
            <a:endCxn id="277" idx="0"/>
          </p:cNvCxnSpPr>
          <p:nvPr/>
        </p:nvCxnSpPr>
        <p:spPr>
          <a:xfrm>
            <a:off x="4489800" y="3727150"/>
            <a:ext cx="0" cy="35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2" name="Google Shape;282;p29"/>
          <p:cNvSpPr txBox="1"/>
          <p:nvPr/>
        </p:nvSpPr>
        <p:spPr>
          <a:xfrm>
            <a:off x="904525" y="2865475"/>
            <a:ext cx="7968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False</a:t>
            </a:r>
            <a:endParaRPr b="1" sz="15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3" name="Google Shape;283;p29"/>
          <p:cNvSpPr txBox="1"/>
          <p:nvPr/>
        </p:nvSpPr>
        <p:spPr>
          <a:xfrm>
            <a:off x="131225" y="1537525"/>
            <a:ext cx="16755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N = Matrix Size</a:t>
            </a:r>
            <a:endParaRPr b="1"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 = Cache Size</a:t>
            </a:r>
            <a:endParaRPr b="1"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4" name="Google Shape;284;p29"/>
          <p:cNvSpPr/>
          <p:nvPr/>
        </p:nvSpPr>
        <p:spPr>
          <a:xfrm flipH="1" rot="6658751">
            <a:off x="5786671" y="3551982"/>
            <a:ext cx="1269451" cy="909539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5" name="Google Shape;285;p29"/>
          <p:cNvSpPr txBox="1"/>
          <p:nvPr/>
        </p:nvSpPr>
        <p:spPr>
          <a:xfrm>
            <a:off x="6715825" y="4081750"/>
            <a:ext cx="714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True</a:t>
            </a:r>
            <a:endParaRPr b="1" sz="15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6" name="Google Shape;286;p29"/>
          <p:cNvSpPr/>
          <p:nvPr/>
        </p:nvSpPr>
        <p:spPr>
          <a:xfrm>
            <a:off x="6072900" y="2911488"/>
            <a:ext cx="2249700" cy="47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eturn min(maxWidth, D</a:t>
            </a:r>
            <a:r>
              <a:rPr baseline="-25000" lang="en">
                <a:latin typeface="Lato"/>
                <a:ea typeface="Lato"/>
                <a:cs typeface="Lato"/>
                <a:sym typeface="Lato"/>
              </a:rPr>
              <a:t>j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0"/>
          <p:cNvSpPr txBox="1"/>
          <p:nvPr>
            <p:ph type="title"/>
          </p:nvPr>
        </p:nvSpPr>
        <p:spPr>
          <a:xfrm>
            <a:off x="447575" y="978875"/>
            <a:ext cx="6467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Idea of Algorithm</a:t>
            </a:r>
            <a:endParaRPr/>
          </a:p>
        </p:txBody>
      </p:sp>
      <p:sp>
        <p:nvSpPr>
          <p:cNvPr id="292" name="Google Shape;292;p30"/>
          <p:cNvSpPr txBox="1"/>
          <p:nvPr/>
        </p:nvSpPr>
        <p:spPr>
          <a:xfrm>
            <a:off x="6589375" y="1631250"/>
            <a:ext cx="21792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Runtime: O(N / √C)</a:t>
            </a:r>
            <a:r>
              <a:rPr b="1"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3" name="Google Shape;293;p30"/>
          <p:cNvSpPr txBox="1"/>
          <p:nvPr/>
        </p:nvSpPr>
        <p:spPr>
          <a:xfrm>
            <a:off x="1584050" y="2336225"/>
            <a:ext cx="3655500" cy="7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4" name="Google Shape;294;p30"/>
          <p:cNvSpPr/>
          <p:nvPr/>
        </p:nvSpPr>
        <p:spPr>
          <a:xfrm>
            <a:off x="1197400" y="1937900"/>
            <a:ext cx="4710000" cy="72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If </a:t>
            </a: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(</a:t>
            </a: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&amp;Y[i, j] = &amp;Y[i +D</a:t>
            </a:r>
            <a:r>
              <a:rPr baseline="-25000"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j + D</a:t>
            </a:r>
            <a:r>
              <a:rPr baseline="-25000"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</a:t>
            </a: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] % (Cache Size))</a:t>
            </a: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5" name="Google Shape;295;p30"/>
          <p:cNvSpPr/>
          <p:nvPr/>
        </p:nvSpPr>
        <p:spPr>
          <a:xfrm>
            <a:off x="1197400" y="3601725"/>
            <a:ext cx="4710000" cy="72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Then</a:t>
            </a: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(B</a:t>
            </a:r>
            <a:r>
              <a:rPr baseline="-25000"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0</a:t>
            </a: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can’t be larger than max(D</a:t>
            </a:r>
            <a:r>
              <a:rPr baseline="-25000"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D</a:t>
            </a:r>
            <a:r>
              <a:rPr baseline="-25000"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</a:t>
            </a: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))</a:t>
            </a:r>
            <a:endParaRPr sz="1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96" name="Google Shape;296;p30"/>
          <p:cNvCxnSpPr>
            <a:stCxn id="294" idx="2"/>
            <a:endCxn id="295" idx="0"/>
          </p:cNvCxnSpPr>
          <p:nvPr/>
        </p:nvCxnSpPr>
        <p:spPr>
          <a:xfrm>
            <a:off x="3552400" y="2664200"/>
            <a:ext cx="0" cy="93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97" name="Google Shape;29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7775" y="1937900"/>
            <a:ext cx="2531500" cy="253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303" name="Google Shape;303;p31"/>
          <p:cNvSpPr txBox="1"/>
          <p:nvPr>
            <p:ph idx="1" type="body"/>
          </p:nvPr>
        </p:nvSpPr>
        <p:spPr>
          <a:xfrm>
            <a:off x="3903425" y="1951700"/>
            <a:ext cx="5040600" cy="2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/>
              <a:t>B</a:t>
            </a:r>
            <a:r>
              <a:rPr b="1" baseline="-25000" lang="en" sz="1500"/>
              <a:t>0</a:t>
            </a:r>
            <a:r>
              <a:rPr b="1" lang="en" sz="1500"/>
              <a:t> is sensitive to small changes in matrix dimension N</a:t>
            </a:r>
            <a:endParaRPr b="1"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/>
              <a:t>Optimal fixed block size is quite </a:t>
            </a:r>
            <a:r>
              <a:rPr b="1" lang="en" sz="1500" u="sng">
                <a:solidFill>
                  <a:srgbClr val="4A86E8"/>
                </a:solidFill>
              </a:rPr>
              <a:t>small</a:t>
            </a:r>
            <a:endParaRPr b="1" sz="1500" u="sng">
              <a:solidFill>
                <a:srgbClr val="4A86E8"/>
              </a:solidFill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 sz="1400"/>
              <a:t>B</a:t>
            </a:r>
            <a:r>
              <a:rPr baseline="-25000" lang="en" sz="1400"/>
              <a:t>0</a:t>
            </a:r>
            <a:r>
              <a:rPr lang="en"/>
              <a:t> is large, diminishing return for choosing larger block sizes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B</a:t>
            </a:r>
            <a:r>
              <a:rPr baseline="-25000" lang="en" sz="1400"/>
              <a:t>0</a:t>
            </a:r>
            <a:r>
              <a:rPr lang="en"/>
              <a:t> is small, serious self interference for moderate block sizes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04" name="Google Shape;30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125" y="1853850"/>
            <a:ext cx="3440375" cy="32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Motivation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Algorithm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Results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Further </a:t>
            </a:r>
            <a:r>
              <a:rPr lang="en"/>
              <a:t>Experiments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Commentary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2"/>
          <p:cNvSpPr txBox="1"/>
          <p:nvPr>
            <p:ph idx="1" type="body"/>
          </p:nvPr>
        </p:nvSpPr>
        <p:spPr>
          <a:xfrm>
            <a:off x="4126225" y="2534624"/>
            <a:ext cx="4774800" cy="18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Cross interference limits </a:t>
            </a:r>
            <a:r>
              <a:rPr lang="en"/>
              <a:t>the optimal blocking  factor to </a:t>
            </a:r>
            <a:r>
              <a:rPr lang="en" sz="1700"/>
              <a:t>√(C/2)</a:t>
            </a:r>
            <a:endParaRPr sz="1700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Self interference dominates if </a:t>
            </a:r>
            <a:r>
              <a:rPr b="1" lang="en"/>
              <a:t>B</a:t>
            </a:r>
            <a:r>
              <a:rPr b="1" baseline="-25000" lang="en"/>
              <a:t>0</a:t>
            </a:r>
            <a:r>
              <a:rPr b="1" lang="en"/>
              <a:t> &lt; </a:t>
            </a:r>
            <a:r>
              <a:rPr lang="en"/>
              <a:t> √(C/2)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Otherwise cross interference is the critical part</a:t>
            </a:r>
            <a:endParaRPr/>
          </a:p>
        </p:txBody>
      </p:sp>
      <p:pic>
        <p:nvPicPr>
          <p:cNvPr id="310" name="Google Shape;31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1888513"/>
            <a:ext cx="3024074" cy="294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3"/>
          <p:cNvSpPr txBox="1"/>
          <p:nvPr>
            <p:ph type="title"/>
          </p:nvPr>
        </p:nvSpPr>
        <p:spPr>
          <a:xfrm>
            <a:off x="7637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Further Experiments - Set Associativity</a:t>
            </a:r>
            <a:endParaRPr/>
          </a:p>
        </p:txBody>
      </p:sp>
      <p:sp>
        <p:nvSpPr>
          <p:cNvPr id="316" name="Google Shape;316;p33"/>
          <p:cNvSpPr txBox="1"/>
          <p:nvPr>
            <p:ph idx="1" type="body"/>
          </p:nvPr>
        </p:nvSpPr>
        <p:spPr>
          <a:xfrm>
            <a:off x="4049075" y="2571750"/>
            <a:ext cx="5152200" cy="142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Average miss rate remain </a:t>
            </a:r>
            <a:r>
              <a:rPr lang="en" sz="1200"/>
              <a:t>relatively</a:t>
            </a:r>
            <a:r>
              <a:rPr lang="en" sz="1200"/>
              <a:t> </a:t>
            </a:r>
            <a:r>
              <a:rPr b="1" lang="en" sz="1200"/>
              <a:t>flat</a:t>
            </a:r>
            <a:r>
              <a:rPr lang="en" sz="1200"/>
              <a:t> as </a:t>
            </a:r>
            <a:r>
              <a:rPr lang="en" sz="1200"/>
              <a:t>block size increases</a:t>
            </a:r>
            <a:endParaRPr sz="1200"/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Larger critical blocking factors</a:t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/>
              <a:t>Fraction of cache used remains small but </a:t>
            </a:r>
            <a:r>
              <a:rPr b="1" lang="en" sz="1200"/>
              <a:t>larger</a:t>
            </a:r>
            <a:r>
              <a:rPr lang="en" sz="1200"/>
              <a:t> than direct-mapped cache 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200"/>
              <a:t>Lower</a:t>
            </a:r>
            <a:r>
              <a:rPr lang="en" sz="1200"/>
              <a:t> average miss rate</a:t>
            </a:r>
            <a:endParaRPr sz="1200"/>
          </a:p>
        </p:txBody>
      </p:sp>
      <p:pic>
        <p:nvPicPr>
          <p:cNvPr id="317" name="Google Shape;31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900" y="2088825"/>
            <a:ext cx="3510599" cy="262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4"/>
          <p:cNvSpPr txBox="1"/>
          <p:nvPr>
            <p:ph type="title"/>
          </p:nvPr>
        </p:nvSpPr>
        <p:spPr>
          <a:xfrm>
            <a:off x="727650" y="12929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Line Size</a:t>
            </a:r>
            <a:endParaRPr/>
          </a:p>
        </p:txBody>
      </p:sp>
      <p:sp>
        <p:nvSpPr>
          <p:cNvPr id="323" name="Google Shape;323;p34"/>
          <p:cNvSpPr txBox="1"/>
          <p:nvPr>
            <p:ph idx="1" type="body"/>
          </p:nvPr>
        </p:nvSpPr>
        <p:spPr>
          <a:xfrm>
            <a:off x="4469100" y="2439800"/>
            <a:ext cx="4354800" cy="16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89"/>
              <a:t>Line size of </a:t>
            </a:r>
            <a:r>
              <a:rPr b="1" lang="en" sz="1689"/>
              <a:t>m</a:t>
            </a:r>
            <a:r>
              <a:rPr lang="en" sz="1689"/>
              <a:t> words  &gt;&gt; reduce the miss rate by </a:t>
            </a:r>
            <a:r>
              <a:rPr b="1" lang="en" sz="1689"/>
              <a:t>m </a:t>
            </a:r>
            <a:r>
              <a:rPr lang="en" sz="1689"/>
              <a:t>ideally</a:t>
            </a:r>
            <a:endParaRPr sz="1689"/>
          </a:p>
          <a:p>
            <a:pPr indent="-300039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1607"/>
              <a:t>Utilize spatial locality </a:t>
            </a:r>
            <a:endParaRPr sz="1607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89"/>
              <a:t>Smaller</a:t>
            </a:r>
            <a:r>
              <a:rPr lang="en" sz="1689"/>
              <a:t> reduction on miss rate in practical</a:t>
            </a:r>
            <a:endParaRPr sz="1689"/>
          </a:p>
          <a:p>
            <a:pPr indent="-292120" lvl="0" marL="457200" rtl="0" algn="l">
              <a:spcBef>
                <a:spcPts val="1200"/>
              </a:spcBef>
              <a:spcAft>
                <a:spcPts val="0"/>
              </a:spcAft>
              <a:buSzPct val="90911"/>
              <a:buChar char="●"/>
            </a:pPr>
            <a:r>
              <a:rPr lang="en" sz="1571"/>
              <a:t>Cache line misalignment</a:t>
            </a:r>
            <a:r>
              <a:rPr lang="en" sz="1429"/>
              <a:t> </a:t>
            </a:r>
            <a:endParaRPr sz="1429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24" name="Google Shape;32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300" y="1994525"/>
            <a:ext cx="3542225" cy="2700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Commentary</a:t>
            </a:r>
            <a:endParaRPr/>
          </a:p>
        </p:txBody>
      </p:sp>
      <p:sp>
        <p:nvSpPr>
          <p:cNvPr id="330" name="Google Shape;330;p3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of the first papers to look at cache </a:t>
            </a:r>
            <a:r>
              <a:rPr lang="en"/>
              <a:t>interference (theoretically and experimentally), and it’s relationship with stride and block size for numerical calculations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However: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 lot of graphs mention Misses/Ideal but hand-wavey on the definition of ideal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Formulas are unintuitive and unmotivated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Mention </a:t>
            </a:r>
            <a:r>
              <a:rPr i="1" lang="en"/>
              <a:t>Cross Interference</a:t>
            </a:r>
            <a:r>
              <a:rPr lang="en"/>
              <a:t>, but it’s not explained really well. Makes assumption about location of reuse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Models cannot make good predictions in complex situations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cache performance important?</a:t>
            </a:r>
            <a:endParaRPr/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729450" y="2078875"/>
            <a:ext cx="8265300" cy="26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Faster processor speed, but limited by memory speed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Cache</a:t>
            </a:r>
            <a:r>
              <a:rPr lang="en"/>
              <a:t> models are not optimized for heavy</a:t>
            </a:r>
            <a:br>
              <a:rPr lang="en"/>
            </a:br>
            <a:r>
              <a:rPr lang="en"/>
              <a:t>numerical code such as matrix </a:t>
            </a:r>
            <a:r>
              <a:rPr lang="en"/>
              <a:t>multiplication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7075" y="2453701"/>
            <a:ext cx="4184200" cy="231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Blocked Algorithms?</a:t>
            </a:r>
            <a:endParaRPr/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Goal:</a:t>
            </a:r>
            <a:r>
              <a:rPr lang="en"/>
              <a:t> Reduce cache misses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How:</a:t>
            </a:r>
            <a:r>
              <a:rPr lang="en"/>
              <a:t> Make full use of data in cache before evicting</a:t>
            </a:r>
            <a:endParaRPr/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4625" y="192765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Matrix Multiplication</a:t>
            </a:r>
            <a:endParaRPr/>
          </a:p>
        </p:txBody>
      </p:sp>
      <p:sp>
        <p:nvSpPr>
          <p:cNvPr id="114" name="Google Shape;114;p17"/>
          <p:cNvSpPr txBox="1"/>
          <p:nvPr/>
        </p:nvSpPr>
        <p:spPr>
          <a:xfrm>
            <a:off x="729450" y="1815125"/>
            <a:ext cx="2667600" cy="27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Given:</a:t>
            </a: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X := NxN matrix</a:t>
            </a: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Y := NxN matrix</a:t>
            </a: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Z := NxN matrix</a:t>
            </a: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Goal:</a:t>
            </a: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Z = XY</a:t>
            </a: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4070975" y="1401313"/>
            <a:ext cx="4503000" cy="20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(1)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row := 1 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to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N 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do</a:t>
            </a:r>
            <a:endParaRPr b="1"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	(2) 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k := 1 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to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N 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do</a:t>
            </a:r>
            <a:endParaRPr b="1"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		    r = X[row][k]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		(3) 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col := 1 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to</a:t>
            </a: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N 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do</a:t>
            </a:r>
            <a:endParaRPr b="1"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				Z[row][col] += r*Y[k][col]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4224013" y="3661186"/>
            <a:ext cx="1203900" cy="9819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7"/>
          <p:cNvSpPr/>
          <p:nvPr/>
        </p:nvSpPr>
        <p:spPr>
          <a:xfrm>
            <a:off x="7160795" y="3664530"/>
            <a:ext cx="1203900" cy="9819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7"/>
          <p:cNvSpPr/>
          <p:nvPr/>
        </p:nvSpPr>
        <p:spPr>
          <a:xfrm>
            <a:off x="5720531" y="3664530"/>
            <a:ext cx="1203900" cy="9819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7"/>
          <p:cNvSpPr/>
          <p:nvPr/>
        </p:nvSpPr>
        <p:spPr>
          <a:xfrm>
            <a:off x="5436920" y="4027779"/>
            <a:ext cx="283800" cy="255300"/>
          </a:xfrm>
          <a:prstGeom prst="mathEqual">
            <a:avLst>
              <a:gd fmla="val 23520" name="adj1"/>
              <a:gd fmla="val 1176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7"/>
          <p:cNvSpPr/>
          <p:nvPr/>
        </p:nvSpPr>
        <p:spPr>
          <a:xfrm>
            <a:off x="6897738" y="4041968"/>
            <a:ext cx="283800" cy="227100"/>
          </a:xfrm>
          <a:prstGeom prst="mathMultiply">
            <a:avLst>
              <a:gd fmla="val 23520" name="adj1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4684077" y="3317850"/>
            <a:ext cx="2838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Z</a:t>
            </a:r>
            <a:endParaRPr b="1"/>
          </a:p>
        </p:txBody>
      </p:sp>
      <p:sp>
        <p:nvSpPr>
          <p:cNvPr id="122" name="Google Shape;122;p17"/>
          <p:cNvSpPr txBox="1"/>
          <p:nvPr/>
        </p:nvSpPr>
        <p:spPr>
          <a:xfrm>
            <a:off x="6180595" y="3325646"/>
            <a:ext cx="2838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</a:t>
            </a:r>
            <a:endParaRPr b="1"/>
          </a:p>
        </p:txBody>
      </p:sp>
      <p:sp>
        <p:nvSpPr>
          <p:cNvPr id="123" name="Google Shape;123;p17"/>
          <p:cNvSpPr txBox="1"/>
          <p:nvPr/>
        </p:nvSpPr>
        <p:spPr>
          <a:xfrm>
            <a:off x="7620859" y="3325646"/>
            <a:ext cx="2838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</a:t>
            </a:r>
            <a:endParaRPr b="1"/>
          </a:p>
        </p:txBody>
      </p:sp>
      <p:sp>
        <p:nvSpPr>
          <p:cNvPr id="124" name="Google Shape;124;p17"/>
          <p:cNvSpPr/>
          <p:nvPr/>
        </p:nvSpPr>
        <p:spPr>
          <a:xfrm>
            <a:off x="4224031" y="3916644"/>
            <a:ext cx="1203900" cy="798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7"/>
          <p:cNvSpPr/>
          <p:nvPr/>
        </p:nvSpPr>
        <p:spPr>
          <a:xfrm>
            <a:off x="5720531" y="3948155"/>
            <a:ext cx="1203900" cy="79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7"/>
          <p:cNvSpPr/>
          <p:nvPr/>
        </p:nvSpPr>
        <p:spPr>
          <a:xfrm>
            <a:off x="7160795" y="4369173"/>
            <a:ext cx="1203900" cy="798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7"/>
          <p:cNvSpPr/>
          <p:nvPr/>
        </p:nvSpPr>
        <p:spPr>
          <a:xfrm>
            <a:off x="6548059" y="3948155"/>
            <a:ext cx="90900" cy="798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Blocked Matrix Multiplication</a:t>
            </a:r>
            <a:endParaRPr/>
          </a:p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>
            <a:off x="729450" y="2078875"/>
            <a:ext cx="7688700" cy="26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Given: 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Block size BxB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 kk := 1 </a:t>
            </a:r>
            <a:r>
              <a:rPr b="1"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to</a:t>
            </a: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 N </a:t>
            </a:r>
            <a:r>
              <a:rPr i="1"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by</a:t>
            </a: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 B </a:t>
            </a:r>
            <a:r>
              <a:rPr b="1"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do</a:t>
            </a:r>
            <a:endParaRPr b="1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b="1"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 jj := 1 </a:t>
            </a:r>
            <a:r>
              <a:rPr b="1"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to</a:t>
            </a: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 N </a:t>
            </a:r>
            <a:r>
              <a:rPr i="1"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by</a:t>
            </a: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 B </a:t>
            </a:r>
            <a:r>
              <a:rPr b="1"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do</a:t>
            </a:r>
            <a:endParaRPr b="1"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    for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i := 1 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to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N 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do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      for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k := kk </a:t>
            </a:r>
            <a:r>
              <a:rPr b="1"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to</a:t>
            </a: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 min(kk+B-1, N)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do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      r = X[i][k];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        for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j := jj </a:t>
            </a:r>
            <a:r>
              <a:rPr b="1"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to</a:t>
            </a: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 min(jj+B-1, N)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do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        Z[i][j] += r*Y[k]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[j];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4" name="Google Shape;134;p18"/>
          <p:cNvSpPr/>
          <p:nvPr/>
        </p:nvSpPr>
        <p:spPr>
          <a:xfrm>
            <a:off x="4823913" y="2197186"/>
            <a:ext cx="1203900" cy="9819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8"/>
          <p:cNvSpPr/>
          <p:nvPr/>
        </p:nvSpPr>
        <p:spPr>
          <a:xfrm>
            <a:off x="7760695" y="2200530"/>
            <a:ext cx="1203900" cy="9819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8"/>
          <p:cNvSpPr/>
          <p:nvPr/>
        </p:nvSpPr>
        <p:spPr>
          <a:xfrm>
            <a:off x="6320431" y="2200530"/>
            <a:ext cx="1203900" cy="9819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8"/>
          <p:cNvSpPr/>
          <p:nvPr/>
        </p:nvSpPr>
        <p:spPr>
          <a:xfrm>
            <a:off x="6036820" y="2563779"/>
            <a:ext cx="283800" cy="255300"/>
          </a:xfrm>
          <a:prstGeom prst="mathEqual">
            <a:avLst>
              <a:gd fmla="val 23520" name="adj1"/>
              <a:gd fmla="val 1176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8"/>
          <p:cNvSpPr/>
          <p:nvPr/>
        </p:nvSpPr>
        <p:spPr>
          <a:xfrm>
            <a:off x="7497638" y="2577968"/>
            <a:ext cx="283800" cy="227100"/>
          </a:xfrm>
          <a:prstGeom prst="mathMultiply">
            <a:avLst>
              <a:gd fmla="val 23520" name="adj1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8"/>
          <p:cNvSpPr txBox="1"/>
          <p:nvPr/>
        </p:nvSpPr>
        <p:spPr>
          <a:xfrm>
            <a:off x="5283977" y="1853850"/>
            <a:ext cx="2838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Z</a:t>
            </a:r>
            <a:endParaRPr b="1"/>
          </a:p>
        </p:txBody>
      </p:sp>
      <p:sp>
        <p:nvSpPr>
          <p:cNvPr id="140" name="Google Shape;140;p18"/>
          <p:cNvSpPr txBox="1"/>
          <p:nvPr/>
        </p:nvSpPr>
        <p:spPr>
          <a:xfrm>
            <a:off x="6780495" y="1861646"/>
            <a:ext cx="2838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X</a:t>
            </a:r>
            <a:endParaRPr b="1"/>
          </a:p>
        </p:txBody>
      </p:sp>
      <p:sp>
        <p:nvSpPr>
          <p:cNvPr id="141" name="Google Shape;141;p18"/>
          <p:cNvSpPr txBox="1"/>
          <p:nvPr/>
        </p:nvSpPr>
        <p:spPr>
          <a:xfrm>
            <a:off x="8220759" y="1861646"/>
            <a:ext cx="2838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</a:t>
            </a:r>
            <a:endParaRPr b="1"/>
          </a:p>
        </p:txBody>
      </p:sp>
      <p:sp>
        <p:nvSpPr>
          <p:cNvPr id="142" name="Google Shape;142;p18"/>
          <p:cNvSpPr/>
          <p:nvPr/>
        </p:nvSpPr>
        <p:spPr>
          <a:xfrm rot="5400000">
            <a:off x="6658500" y="2587175"/>
            <a:ext cx="970500" cy="208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8"/>
          <p:cNvSpPr/>
          <p:nvPr/>
        </p:nvSpPr>
        <p:spPr>
          <a:xfrm>
            <a:off x="7044450" y="2484150"/>
            <a:ext cx="194400" cy="798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8"/>
          <p:cNvSpPr/>
          <p:nvPr/>
        </p:nvSpPr>
        <p:spPr>
          <a:xfrm>
            <a:off x="7760700" y="2823675"/>
            <a:ext cx="1203900" cy="163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8"/>
          <p:cNvSpPr/>
          <p:nvPr/>
        </p:nvSpPr>
        <p:spPr>
          <a:xfrm>
            <a:off x="8068900" y="2823700"/>
            <a:ext cx="178500" cy="1632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8"/>
          <p:cNvSpPr/>
          <p:nvPr/>
        </p:nvSpPr>
        <p:spPr>
          <a:xfrm>
            <a:off x="8068900" y="2924475"/>
            <a:ext cx="178500" cy="624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8"/>
          <p:cNvSpPr/>
          <p:nvPr/>
        </p:nvSpPr>
        <p:spPr>
          <a:xfrm rot="5400000">
            <a:off x="4694475" y="2587275"/>
            <a:ext cx="970500" cy="208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8"/>
          <p:cNvSpPr/>
          <p:nvPr/>
        </p:nvSpPr>
        <p:spPr>
          <a:xfrm>
            <a:off x="5075475" y="2484150"/>
            <a:ext cx="208500" cy="798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8"/>
          <p:cNvSpPr/>
          <p:nvPr/>
        </p:nvSpPr>
        <p:spPr>
          <a:xfrm>
            <a:off x="7172875" y="2484150"/>
            <a:ext cx="66000" cy="798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0" name="Google Shape;150;p18"/>
          <p:cNvCxnSpPr>
            <a:stCxn id="151" idx="0"/>
            <a:endCxn id="146" idx="2"/>
          </p:cNvCxnSpPr>
          <p:nvPr/>
        </p:nvCxnSpPr>
        <p:spPr>
          <a:xfrm rot="10800000">
            <a:off x="8158300" y="2986950"/>
            <a:ext cx="3900" cy="62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1" name="Google Shape;151;p18"/>
          <p:cNvSpPr txBox="1"/>
          <p:nvPr/>
        </p:nvSpPr>
        <p:spPr>
          <a:xfrm>
            <a:off x="7580500" y="3609150"/>
            <a:ext cx="1163400" cy="2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rPr>
              <a:t>BxB Block</a:t>
            </a:r>
            <a:endParaRPr sz="1200">
              <a:solidFill>
                <a:schemeClr val="accen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6562050" y="3609275"/>
            <a:ext cx="1163400" cy="2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rPr>
              <a:t>B Wide</a:t>
            </a:r>
            <a:endParaRPr sz="1200">
              <a:solidFill>
                <a:schemeClr val="accen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53" name="Google Shape;153;p18"/>
          <p:cNvCxnSpPr>
            <a:stCxn id="152" idx="0"/>
            <a:endCxn id="142" idx="3"/>
          </p:cNvCxnSpPr>
          <p:nvPr/>
        </p:nvCxnSpPr>
        <p:spPr>
          <a:xfrm rot="10800000">
            <a:off x="7143750" y="3176675"/>
            <a:ext cx="0" cy="43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4" name="Google Shape;154;p18"/>
          <p:cNvSpPr txBox="1"/>
          <p:nvPr/>
        </p:nvSpPr>
        <p:spPr>
          <a:xfrm>
            <a:off x="4598025" y="3609125"/>
            <a:ext cx="1163400" cy="2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rPr>
              <a:t>B Wide</a:t>
            </a:r>
            <a:endParaRPr sz="1200">
              <a:solidFill>
                <a:schemeClr val="accen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55" name="Google Shape;155;p18"/>
          <p:cNvCxnSpPr>
            <a:stCxn id="154" idx="0"/>
            <a:endCxn id="147" idx="3"/>
          </p:cNvCxnSpPr>
          <p:nvPr/>
        </p:nvCxnSpPr>
        <p:spPr>
          <a:xfrm rot="10800000">
            <a:off x="5179725" y="3176825"/>
            <a:ext cx="0" cy="43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Cache Misses</a:t>
            </a:r>
            <a:endParaRPr/>
          </a:p>
        </p:txBody>
      </p:sp>
      <p:sp>
        <p:nvSpPr>
          <p:cNvPr id="161" name="Google Shape;161;p19"/>
          <p:cNvSpPr txBox="1"/>
          <p:nvPr/>
        </p:nvSpPr>
        <p:spPr>
          <a:xfrm>
            <a:off x="3685650" y="2133150"/>
            <a:ext cx="17727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CCCCC"/>
                </a:solidFill>
              </a:rPr>
              <a:t>Intrinsic</a:t>
            </a:r>
            <a:r>
              <a:rPr lang="en" sz="1800">
                <a:solidFill>
                  <a:srgbClr val="CCCCCC"/>
                </a:solidFill>
              </a:rPr>
              <a:t> Misses</a:t>
            </a:r>
            <a:endParaRPr sz="1800">
              <a:solidFill>
                <a:srgbClr val="CCCC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2804250" y="2909063"/>
            <a:ext cx="35355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CCCCC"/>
                </a:solidFill>
              </a:rPr>
              <a:t>Cross Interference Misses</a:t>
            </a:r>
            <a:endParaRPr sz="1800">
              <a:solidFill>
                <a:srgbClr val="CCCC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2775150" y="3685000"/>
            <a:ext cx="35937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CCCCC"/>
                </a:solidFill>
              </a:rPr>
              <a:t>Self Interference Misses</a:t>
            </a:r>
            <a:endParaRPr sz="1800">
              <a:solidFill>
                <a:srgbClr val="CCCC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Cache Misses</a:t>
            </a:r>
            <a:endParaRPr/>
          </a:p>
        </p:txBody>
      </p:sp>
      <p:sp>
        <p:nvSpPr>
          <p:cNvPr id="169" name="Google Shape;169;p20"/>
          <p:cNvSpPr txBox="1"/>
          <p:nvPr/>
        </p:nvSpPr>
        <p:spPr>
          <a:xfrm>
            <a:off x="3685650" y="2105825"/>
            <a:ext cx="17727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Intrinsic Misses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0" name="Google Shape;170;p20"/>
          <p:cNvSpPr txBox="1"/>
          <p:nvPr/>
        </p:nvSpPr>
        <p:spPr>
          <a:xfrm>
            <a:off x="2804250" y="2912375"/>
            <a:ext cx="35355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CCCCC"/>
                </a:solidFill>
              </a:rPr>
              <a:t>Cross Interference Misses</a:t>
            </a:r>
            <a:endParaRPr sz="1800">
              <a:solidFill>
                <a:srgbClr val="CCCC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1" name="Google Shape;171;p20"/>
          <p:cNvSpPr txBox="1"/>
          <p:nvPr/>
        </p:nvSpPr>
        <p:spPr>
          <a:xfrm>
            <a:off x="2776950" y="3704525"/>
            <a:ext cx="35937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CCCCC"/>
                </a:solidFill>
              </a:rPr>
              <a:t>Self Interference Misses</a:t>
            </a:r>
            <a:endParaRPr sz="1800">
              <a:solidFill>
                <a:srgbClr val="CCCC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2" name="Google Shape;172;p20"/>
          <p:cNvSpPr txBox="1"/>
          <p:nvPr/>
        </p:nvSpPr>
        <p:spPr>
          <a:xfrm>
            <a:off x="5707500" y="2448413"/>
            <a:ext cx="3996600" cy="5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Data that has never been read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E.g., loading from X at start</a:t>
            </a:r>
            <a:endParaRPr sz="1600">
              <a:solidFill>
                <a:schemeClr val="dk2"/>
              </a:solidFill>
            </a:endParaRPr>
          </a:p>
        </p:txBody>
      </p:sp>
      <p:cxnSp>
        <p:nvCxnSpPr>
          <p:cNvPr id="173" name="Google Shape;173;p20"/>
          <p:cNvCxnSpPr>
            <a:stCxn id="169" idx="2"/>
            <a:endCxn id="172" idx="1"/>
          </p:cNvCxnSpPr>
          <p:nvPr/>
        </p:nvCxnSpPr>
        <p:spPr>
          <a:xfrm flipH="1" rot="-5400000">
            <a:off x="5056350" y="2060075"/>
            <a:ext cx="166800" cy="11355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Cache Misses</a:t>
            </a:r>
            <a:endParaRPr/>
          </a:p>
        </p:txBody>
      </p:sp>
      <p:sp>
        <p:nvSpPr>
          <p:cNvPr id="179" name="Google Shape;179;p21"/>
          <p:cNvSpPr txBox="1"/>
          <p:nvPr/>
        </p:nvSpPr>
        <p:spPr>
          <a:xfrm>
            <a:off x="3640225" y="2014975"/>
            <a:ext cx="17727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CCCCC"/>
                </a:solidFill>
              </a:rPr>
              <a:t>Intrinsic Misses</a:t>
            </a:r>
            <a:endParaRPr sz="1800">
              <a:solidFill>
                <a:srgbClr val="CCCC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0" name="Google Shape;180;p21"/>
          <p:cNvSpPr txBox="1"/>
          <p:nvPr/>
        </p:nvSpPr>
        <p:spPr>
          <a:xfrm>
            <a:off x="2804250" y="2863675"/>
            <a:ext cx="35355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Cross Interference Misses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1" name="Google Shape;181;p21"/>
          <p:cNvSpPr txBox="1"/>
          <p:nvPr/>
        </p:nvSpPr>
        <p:spPr>
          <a:xfrm>
            <a:off x="2775150" y="3892450"/>
            <a:ext cx="35937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CCCCC"/>
                </a:solidFill>
              </a:rPr>
              <a:t>Self Interference Misses</a:t>
            </a:r>
            <a:endParaRPr sz="1800">
              <a:solidFill>
                <a:srgbClr val="CCCC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2" name="Google Shape;182;p21"/>
          <p:cNvSpPr txBox="1"/>
          <p:nvPr/>
        </p:nvSpPr>
        <p:spPr>
          <a:xfrm>
            <a:off x="6089875" y="3222775"/>
            <a:ext cx="294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Different variables evict each other from the cache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E.g., loads from Z and Y </a:t>
            </a:r>
            <a:endParaRPr sz="1600">
              <a:solidFill>
                <a:schemeClr val="dk2"/>
              </a:solidFill>
            </a:endParaRPr>
          </a:p>
        </p:txBody>
      </p:sp>
      <p:cxnSp>
        <p:nvCxnSpPr>
          <p:cNvPr id="183" name="Google Shape;183;p21"/>
          <p:cNvCxnSpPr>
            <a:stCxn id="180" idx="2"/>
            <a:endCxn id="182" idx="1"/>
          </p:cNvCxnSpPr>
          <p:nvPr/>
        </p:nvCxnSpPr>
        <p:spPr>
          <a:xfrm flipH="1" rot="-5400000">
            <a:off x="5227500" y="2646775"/>
            <a:ext cx="207000" cy="15180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