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Roboto Mono"/>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Mono-regular.fntdata"/><Relationship Id="rId20" Type="http://schemas.openxmlformats.org/officeDocument/2006/relationships/slide" Target="slides/slide15.xml"/><Relationship Id="rId42" Type="http://schemas.openxmlformats.org/officeDocument/2006/relationships/font" Target="fonts/RobotoMono-italic.fntdata"/><Relationship Id="rId41" Type="http://schemas.openxmlformats.org/officeDocument/2006/relationships/font" Target="fonts/RobotoMono-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RobotoMono-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Roboto-bold.fntdata"/><Relationship Id="rId14" Type="http://schemas.openxmlformats.org/officeDocument/2006/relationships/slide" Target="slides/slide9.xml"/><Relationship Id="rId36" Type="http://schemas.openxmlformats.org/officeDocument/2006/relationships/font" Target="fonts/Roboto-regular.fntdata"/><Relationship Id="rId17" Type="http://schemas.openxmlformats.org/officeDocument/2006/relationships/slide" Target="slides/slide12.xml"/><Relationship Id="rId39" Type="http://schemas.openxmlformats.org/officeDocument/2006/relationships/font" Target="fonts/Roboto-boldItalic.fntdata"/><Relationship Id="rId16" Type="http://schemas.openxmlformats.org/officeDocument/2006/relationships/slide" Target="slides/slide11.xml"/><Relationship Id="rId38" Type="http://schemas.openxmlformats.org/officeDocument/2006/relationships/font" Target="fonts/Robo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 group, group number, paper (skip reading author names)</a:t>
            </a:r>
            <a:endParaRPr/>
          </a:p>
          <a:p>
            <a:pPr indent="0" lvl="0" marL="0" rtl="0" algn="l">
              <a:spcBef>
                <a:spcPts val="0"/>
              </a:spcBef>
              <a:spcAft>
                <a:spcPts val="0"/>
              </a:spcAft>
              <a:buNone/>
            </a:pPr>
            <a:r>
              <a:rPr lang="en"/>
              <a:t>To understand loop rolling for reducing code size, its helps to first review loop unrolling and its effects on code size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9c2febcfb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29c2febcfb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c2febcfbc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c2febcfb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9c2febcfb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9c2febcfb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9c2febcfb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9c2febcfb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c2febcfb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c2febcfb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9c2febcfbc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9c2febcfbc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c2febcfb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9c2febcfb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cae884ea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cae884e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cae884ea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cae884e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c2febcfbc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c2febcfbc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9a5a60691a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9a5a60691a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Loop unrolling is an optimization… can be done by hand, etc.</a:t>
            </a:r>
            <a:endParaRPr/>
          </a:p>
          <a:p>
            <a:pPr indent="0" lvl="0" marL="0" rtl="0" algn="l">
              <a:spcBef>
                <a:spcPts val="0"/>
              </a:spcBef>
              <a:spcAft>
                <a:spcPts val="0"/>
              </a:spcAft>
              <a:buNone/>
            </a:pPr>
            <a:r>
              <a:rPr lang="en"/>
              <a:t>These optimizations, and styles of coding, cause an increase in code size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9c2febcfbc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9c2febcfb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9c2febcfbc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9c2febcfbc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9c2febcfb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9c2febcfb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1affdab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61affdab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1affdab7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1affdab7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61affdab7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61affdab7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1affdab7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61affdab7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1affdab7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61affdab7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1affdab7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61affdab7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61affdab7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61affdab7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9a5a60691a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9a5a60691a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we can do what is called loop “(re)rolling/rolling”, going from an “unrolled” state to a rolled one, reducing code size.</a:t>
            </a:r>
            <a:endParaRPr/>
          </a:p>
          <a:p>
            <a:pPr indent="0" lvl="0" marL="0" rtl="0" algn="l">
              <a:spcBef>
                <a:spcPts val="0"/>
              </a:spcBef>
              <a:spcAft>
                <a:spcPts val="0"/>
              </a:spcAft>
              <a:buNone/>
            </a:pPr>
            <a:r>
              <a:rPr lang="en"/>
              <a:t>On the left we see and example of a manually “unrolled” loop and its rolled form.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9ada1c43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9ada1c43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9a5a60691a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9a5a60691a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method this paper proposes is stronger than existing loop rolling methods (such as LLVM’s loop rolling pass) in that it can roll straight line code. It doesn’t merely address code unrolled by an LLVM pass.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a5a60691a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a5a60691a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 an example, the code on the right, which doesn’t look like a loop, can be rolled due to ordering of members in a struct, ordering, etc.</a:t>
            </a:r>
            <a:endParaRPr/>
          </a:p>
          <a:p>
            <a:pPr indent="0" lvl="0" marL="0" rtl="0" algn="l">
              <a:spcBef>
                <a:spcPts val="0"/>
              </a:spcBef>
              <a:spcAft>
                <a:spcPts val="0"/>
              </a:spcAft>
              <a:buNone/>
            </a:pPr>
            <a:r>
              <a:rPr lang="en"/>
              <a:t>The loop rolling pass captures some of the techniques that’d allow for this optimization in code size.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9a5a60691a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9a5a60691a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this paper do this? It takes inspiration from the SLP paper we’ve previously seen in class.</a:t>
            </a:r>
            <a:endParaRPr/>
          </a:p>
          <a:p>
            <a:pPr indent="0" lvl="0" marL="0" rtl="0" algn="l">
              <a:spcBef>
                <a:spcPts val="0"/>
              </a:spcBef>
              <a:spcAft>
                <a:spcPts val="0"/>
              </a:spcAft>
              <a:buNone/>
            </a:pPr>
            <a:r>
              <a:rPr lang="en"/>
              <a:t>As a refresher SLP looks for vectorization (or </a:t>
            </a:r>
            <a:r>
              <a:rPr lang="en"/>
              <a:t>essentially</a:t>
            </a:r>
            <a:r>
              <a:rPr lang="en"/>
              <a:t> loop-finding)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9a5a60691a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9a5a60691a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9a5a60691a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9a5a60691a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9c2febcfb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9c2febcfb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blipFill>
          <a:blip r:embed="rId2">
            <a:alphaModFix/>
          </a:blip>
          <a:stretch>
            <a:fillRect/>
          </a:stretch>
        </a:blipFill>
      </p:bgPr>
    </p:bg>
    <p:spTree>
      <p:nvGrpSpPr>
        <p:cNvPr id="50" name="Shape 5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hyperlink" Target="https://getianao.github.io/talks/lctes22rollbin-slides.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9.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Google Shape;55;p14"/>
          <p:cNvSpPr txBox="1"/>
          <p:nvPr>
            <p:ph type="ctrTitle"/>
          </p:nvPr>
        </p:nvSpPr>
        <p:spPr>
          <a:xfrm>
            <a:off x="348658" y="13874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400"/>
              <a:t>Loop Rolling for Code Size Reduction</a:t>
            </a:r>
            <a:endParaRPr sz="4400"/>
          </a:p>
        </p:txBody>
      </p:sp>
      <p:sp>
        <p:nvSpPr>
          <p:cNvPr id="56" name="Google Shape;56;p14"/>
          <p:cNvSpPr txBox="1"/>
          <p:nvPr>
            <p:ph idx="1" type="subTitle"/>
          </p:nvPr>
        </p:nvSpPr>
        <p:spPr>
          <a:xfrm>
            <a:off x="0" y="4188375"/>
            <a:ext cx="9144000" cy="792600"/>
          </a:xfrm>
          <a:prstGeom prst="rect">
            <a:avLst/>
          </a:prstGeom>
          <a:ln>
            <a:noFill/>
          </a:ln>
        </p:spPr>
        <p:txBody>
          <a:bodyPr anchorCtr="0" anchor="t" bIns="91425" lIns="91425" spcFirstLastPara="1" rIns="91425" wrap="square" tIns="91425">
            <a:normAutofit/>
          </a:bodyPr>
          <a:lstStyle/>
          <a:p>
            <a:pPr indent="0" lvl="0" marL="0" rtl="0" algn="ctr">
              <a:spcBef>
                <a:spcPts val="0"/>
              </a:spcBef>
              <a:spcAft>
                <a:spcPts val="0"/>
              </a:spcAft>
              <a:buNone/>
            </a:pPr>
            <a:r>
              <a:rPr lang="en" sz="1600">
                <a:solidFill>
                  <a:schemeClr val="lt1"/>
                </a:solidFill>
              </a:rPr>
              <a:t>Presented by: </a:t>
            </a:r>
            <a:r>
              <a:rPr b="1" lang="en" sz="1600">
                <a:solidFill>
                  <a:schemeClr val="lt1"/>
                </a:solidFill>
              </a:rPr>
              <a:t>Group 1</a:t>
            </a:r>
            <a:endParaRPr b="1" sz="1600">
              <a:solidFill>
                <a:schemeClr val="lt1"/>
              </a:solidFill>
            </a:endParaRPr>
          </a:p>
          <a:p>
            <a:pPr indent="0" lvl="0" marL="0" rtl="0" algn="ctr">
              <a:spcBef>
                <a:spcPts val="0"/>
              </a:spcBef>
              <a:spcAft>
                <a:spcPts val="0"/>
              </a:spcAft>
              <a:buNone/>
            </a:pPr>
            <a:r>
              <a:rPr lang="en" sz="1600">
                <a:solidFill>
                  <a:schemeClr val="lt1"/>
                </a:solidFill>
              </a:rPr>
              <a:t>Christopher Jiang, </a:t>
            </a:r>
            <a:r>
              <a:rPr lang="en" sz="1600">
                <a:solidFill>
                  <a:schemeClr val="lt1"/>
                </a:solidFill>
              </a:rPr>
              <a:t>Wen Plotnick,</a:t>
            </a:r>
            <a:r>
              <a:rPr lang="en" sz="1600">
                <a:solidFill>
                  <a:schemeClr val="lt1"/>
                </a:solidFill>
              </a:rPr>
              <a:t> Keshav Singh, Michael Xi</a:t>
            </a:r>
            <a:endParaRPr sz="1600">
              <a:solidFill>
                <a:schemeClr val="lt1"/>
              </a:solidFill>
            </a:endParaRPr>
          </a:p>
        </p:txBody>
      </p:sp>
      <p:sp>
        <p:nvSpPr>
          <p:cNvPr id="57" name="Google Shape;57;p14"/>
          <p:cNvSpPr txBox="1"/>
          <p:nvPr>
            <p:ph idx="1" type="subTitle"/>
          </p:nvPr>
        </p:nvSpPr>
        <p:spPr>
          <a:xfrm>
            <a:off x="348650" y="33957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600">
                <a:solidFill>
                  <a:schemeClr val="lt1"/>
                </a:solidFill>
              </a:rPr>
              <a:t>Rodrigo C. O. Rocha, Pavlos Petoumenos, Björn Franke, Pramod Bhatotia, Michael O’Boyle</a:t>
            </a:r>
            <a:endParaRPr sz="16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22" name="Google Shape;122;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Extend grouping of seed instructions to their dependencies</a:t>
            </a:r>
            <a:endParaRPr/>
          </a:p>
          <a:p>
            <a:pPr indent="-342900" lvl="0" marL="457200" rtl="0" algn="l">
              <a:spcBef>
                <a:spcPts val="0"/>
              </a:spcBef>
              <a:spcAft>
                <a:spcPts val="0"/>
              </a:spcAft>
              <a:buSzPts val="1800"/>
              <a:buChar char="●"/>
            </a:pPr>
            <a:r>
              <a:rPr lang="en"/>
              <a:t>Node of alignment graph corresponds to a group of instructions or variables</a:t>
            </a:r>
            <a:endParaRPr/>
          </a:p>
          <a:p>
            <a:pPr indent="-342900" lvl="0" marL="457200" rtl="0" algn="l">
              <a:spcBef>
                <a:spcPts val="0"/>
              </a:spcBef>
              <a:spcAft>
                <a:spcPts val="0"/>
              </a:spcAft>
              <a:buSzPts val="1800"/>
              <a:buChar char="●"/>
            </a:pPr>
            <a:r>
              <a:rPr lang="en"/>
              <a:t>Node can be matched or mismatched, depending on whether the group allows a common representation inside a loop</a:t>
            </a:r>
            <a:endParaRPr/>
          </a:p>
        </p:txBody>
      </p:sp>
      <p:pic>
        <p:nvPicPr>
          <p:cNvPr id="123" name="Google Shape;123;p23"/>
          <p:cNvPicPr preferRelativeResize="0"/>
          <p:nvPr/>
        </p:nvPicPr>
        <p:blipFill>
          <a:blip r:embed="rId4">
            <a:alphaModFix/>
          </a:blip>
          <a:stretch>
            <a:fillRect/>
          </a:stretch>
        </p:blipFill>
        <p:spPr>
          <a:xfrm>
            <a:off x="4572000" y="1151652"/>
            <a:ext cx="4260300" cy="284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29" name="Google Shape;129;p2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Recursively build from the SSA graphs of the seed instructions</a:t>
            </a:r>
            <a:endParaRPr/>
          </a:p>
          <a:p>
            <a:pPr indent="-342900" lvl="0" marL="457200" rtl="0" algn="l">
              <a:spcBef>
                <a:spcPts val="0"/>
              </a:spcBef>
              <a:spcAft>
                <a:spcPts val="0"/>
              </a:spcAft>
              <a:buSzPts val="1800"/>
              <a:buChar char="●"/>
            </a:pPr>
            <a:r>
              <a:rPr lang="en"/>
              <a:t>Add operands of instructions in a node as a new node in the alignment graph</a:t>
            </a:r>
            <a:endParaRPr/>
          </a:p>
          <a:p>
            <a:pPr indent="-317500" lvl="1" marL="914400" rtl="0" algn="l">
              <a:spcBef>
                <a:spcPts val="0"/>
              </a:spcBef>
              <a:spcAft>
                <a:spcPts val="0"/>
              </a:spcAft>
              <a:buSzPts val="1400"/>
              <a:buChar char="○"/>
            </a:pPr>
            <a:r>
              <a:rPr lang="en"/>
              <a:t>Analyze node for matching versus mismatching</a:t>
            </a:r>
            <a:endParaRPr/>
          </a:p>
          <a:p>
            <a:pPr indent="-317500" lvl="1" marL="914400" rtl="0" algn="l">
              <a:spcBef>
                <a:spcPts val="0"/>
              </a:spcBef>
              <a:spcAft>
                <a:spcPts val="0"/>
              </a:spcAft>
              <a:buSzPts val="1400"/>
              <a:buChar char="○"/>
            </a:pPr>
            <a:r>
              <a:rPr lang="en"/>
              <a:t>Naive: instruction equivalence (same opcode, same types)</a:t>
            </a:r>
            <a:endParaRPr/>
          </a:p>
        </p:txBody>
      </p:sp>
      <p:pic>
        <p:nvPicPr>
          <p:cNvPr id="130" name="Google Shape;130;p24"/>
          <p:cNvPicPr preferRelativeResize="0"/>
          <p:nvPr/>
        </p:nvPicPr>
        <p:blipFill>
          <a:blip r:embed="rId4">
            <a:alphaModFix/>
          </a:blip>
          <a:stretch>
            <a:fillRect/>
          </a:stretch>
        </p:blipFill>
        <p:spPr>
          <a:xfrm>
            <a:off x="4712675" y="0"/>
            <a:ext cx="4267200" cy="1833766"/>
          </a:xfrm>
          <a:prstGeom prst="rect">
            <a:avLst/>
          </a:prstGeom>
          <a:noFill/>
          <a:ln>
            <a:noFill/>
          </a:ln>
        </p:spPr>
      </p:pic>
      <p:pic>
        <p:nvPicPr>
          <p:cNvPr id="131" name="Google Shape;131;p24"/>
          <p:cNvPicPr preferRelativeResize="0"/>
          <p:nvPr/>
        </p:nvPicPr>
        <p:blipFill rotWithShape="1">
          <a:blip r:embed="rId5">
            <a:alphaModFix/>
          </a:blip>
          <a:srcRect b="0" l="0" r="0" t="0"/>
          <a:stretch/>
        </p:blipFill>
        <p:spPr>
          <a:xfrm>
            <a:off x="4712675" y="1833775"/>
            <a:ext cx="4119626" cy="274640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37" name="Google Shape;137;p2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Recursively build from the SSA graphs of the seed instructions</a:t>
            </a:r>
            <a:endParaRPr/>
          </a:p>
          <a:p>
            <a:pPr indent="-342900" lvl="0" marL="457200" rtl="0" algn="l">
              <a:spcBef>
                <a:spcPts val="0"/>
              </a:spcBef>
              <a:spcAft>
                <a:spcPts val="0"/>
              </a:spcAft>
              <a:buSzPts val="1800"/>
              <a:buChar char="●"/>
            </a:pPr>
            <a:r>
              <a:rPr lang="en"/>
              <a:t>Add operands of instructions in a node as a new node in the alignment graph</a:t>
            </a:r>
            <a:endParaRPr/>
          </a:p>
          <a:p>
            <a:pPr indent="-317500" lvl="1" marL="914400" rtl="0" algn="l">
              <a:spcBef>
                <a:spcPts val="0"/>
              </a:spcBef>
              <a:spcAft>
                <a:spcPts val="0"/>
              </a:spcAft>
              <a:buSzPts val="1400"/>
              <a:buChar char="○"/>
            </a:pPr>
            <a:r>
              <a:rPr lang="en"/>
              <a:t>Analyze node for matching versus mismatching</a:t>
            </a:r>
            <a:endParaRPr/>
          </a:p>
          <a:p>
            <a:pPr indent="-317500" lvl="1" marL="914400" rtl="0" algn="l">
              <a:spcBef>
                <a:spcPts val="0"/>
              </a:spcBef>
              <a:spcAft>
                <a:spcPts val="0"/>
              </a:spcAft>
              <a:buSzPts val="1400"/>
              <a:buChar char="○"/>
            </a:pPr>
            <a:r>
              <a:rPr lang="en"/>
              <a:t>Naive: instruction equivalence (same opcode, same types)</a:t>
            </a:r>
            <a:endParaRPr/>
          </a:p>
        </p:txBody>
      </p:sp>
      <p:pic>
        <p:nvPicPr>
          <p:cNvPr id="138" name="Google Shape;138;p25"/>
          <p:cNvPicPr preferRelativeResize="0"/>
          <p:nvPr/>
        </p:nvPicPr>
        <p:blipFill>
          <a:blip r:embed="rId4">
            <a:alphaModFix/>
          </a:blip>
          <a:stretch>
            <a:fillRect/>
          </a:stretch>
        </p:blipFill>
        <p:spPr>
          <a:xfrm>
            <a:off x="4712675" y="0"/>
            <a:ext cx="4267200" cy="1833766"/>
          </a:xfrm>
          <a:prstGeom prst="rect">
            <a:avLst/>
          </a:prstGeom>
          <a:noFill/>
          <a:ln>
            <a:noFill/>
          </a:ln>
        </p:spPr>
      </p:pic>
      <p:pic>
        <p:nvPicPr>
          <p:cNvPr id="139" name="Google Shape;139;p25"/>
          <p:cNvPicPr preferRelativeResize="0"/>
          <p:nvPr/>
        </p:nvPicPr>
        <p:blipFill>
          <a:blip r:embed="rId5">
            <a:alphaModFix/>
          </a:blip>
          <a:stretch>
            <a:fillRect/>
          </a:stretch>
        </p:blipFill>
        <p:spPr>
          <a:xfrm>
            <a:off x="4712675" y="1833775"/>
            <a:ext cx="4119626" cy="274640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45" name="Google Shape;145;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Recursively build from the SSA graphs of the seed instructions</a:t>
            </a:r>
            <a:endParaRPr/>
          </a:p>
          <a:p>
            <a:pPr indent="-342900" lvl="0" marL="457200" rtl="0" algn="l">
              <a:spcBef>
                <a:spcPts val="0"/>
              </a:spcBef>
              <a:spcAft>
                <a:spcPts val="0"/>
              </a:spcAft>
              <a:buSzPts val="1800"/>
              <a:buChar char="●"/>
            </a:pPr>
            <a:r>
              <a:rPr lang="en"/>
              <a:t>Add operands of instructions in a node as a new node in the alignment graph</a:t>
            </a:r>
            <a:endParaRPr/>
          </a:p>
          <a:p>
            <a:pPr indent="-317500" lvl="1" marL="914400" rtl="0" algn="l">
              <a:spcBef>
                <a:spcPts val="0"/>
              </a:spcBef>
              <a:spcAft>
                <a:spcPts val="0"/>
              </a:spcAft>
              <a:buSzPts val="1400"/>
              <a:buChar char="○"/>
            </a:pPr>
            <a:r>
              <a:rPr lang="en"/>
              <a:t>Analyze node for matching versus mismatching</a:t>
            </a:r>
            <a:endParaRPr/>
          </a:p>
          <a:p>
            <a:pPr indent="-317500" lvl="1" marL="914400" rtl="0" algn="l">
              <a:spcBef>
                <a:spcPts val="0"/>
              </a:spcBef>
              <a:spcAft>
                <a:spcPts val="0"/>
              </a:spcAft>
              <a:buSzPts val="1400"/>
              <a:buChar char="○"/>
            </a:pPr>
            <a:r>
              <a:rPr lang="en"/>
              <a:t>Naive: instruction equivalence (same opcode, same types)</a:t>
            </a:r>
            <a:endParaRPr/>
          </a:p>
        </p:txBody>
      </p:sp>
      <p:pic>
        <p:nvPicPr>
          <p:cNvPr id="146" name="Google Shape;146;p26"/>
          <p:cNvPicPr preferRelativeResize="0"/>
          <p:nvPr/>
        </p:nvPicPr>
        <p:blipFill>
          <a:blip r:embed="rId4">
            <a:alphaModFix/>
          </a:blip>
          <a:stretch>
            <a:fillRect/>
          </a:stretch>
        </p:blipFill>
        <p:spPr>
          <a:xfrm>
            <a:off x="4712675" y="0"/>
            <a:ext cx="4267200" cy="1833766"/>
          </a:xfrm>
          <a:prstGeom prst="rect">
            <a:avLst/>
          </a:prstGeom>
          <a:noFill/>
          <a:ln>
            <a:noFill/>
          </a:ln>
        </p:spPr>
      </p:pic>
      <p:pic>
        <p:nvPicPr>
          <p:cNvPr id="147" name="Google Shape;147;p26"/>
          <p:cNvPicPr preferRelativeResize="0"/>
          <p:nvPr/>
        </p:nvPicPr>
        <p:blipFill rotWithShape="1">
          <a:blip r:embed="rId5">
            <a:alphaModFix/>
          </a:blip>
          <a:srcRect b="0" l="0" r="0" t="0"/>
          <a:stretch/>
        </p:blipFill>
        <p:spPr>
          <a:xfrm>
            <a:off x="4712675" y="1833775"/>
            <a:ext cx="4119626" cy="27464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53" name="Google Shape;153;p2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Recursively build from the SSA graphs of the seed instructions</a:t>
            </a:r>
            <a:endParaRPr/>
          </a:p>
          <a:p>
            <a:pPr indent="-342900" lvl="0" marL="457200" rtl="0" algn="l">
              <a:spcBef>
                <a:spcPts val="0"/>
              </a:spcBef>
              <a:spcAft>
                <a:spcPts val="0"/>
              </a:spcAft>
              <a:buSzPts val="1800"/>
              <a:buChar char="●"/>
            </a:pPr>
            <a:r>
              <a:rPr lang="en"/>
              <a:t>Add operands of instructions in a node as a new node in the alignment graph</a:t>
            </a:r>
            <a:endParaRPr/>
          </a:p>
          <a:p>
            <a:pPr indent="-317500" lvl="1" marL="914400" rtl="0" algn="l">
              <a:spcBef>
                <a:spcPts val="0"/>
              </a:spcBef>
              <a:spcAft>
                <a:spcPts val="0"/>
              </a:spcAft>
              <a:buSzPts val="1400"/>
              <a:buChar char="○"/>
            </a:pPr>
            <a:r>
              <a:rPr lang="en"/>
              <a:t>Analyze node for matching versus mismatching</a:t>
            </a:r>
            <a:endParaRPr/>
          </a:p>
          <a:p>
            <a:pPr indent="-317500" lvl="1" marL="914400" rtl="0" algn="l">
              <a:spcBef>
                <a:spcPts val="0"/>
              </a:spcBef>
              <a:spcAft>
                <a:spcPts val="0"/>
              </a:spcAft>
              <a:buSzPts val="1400"/>
              <a:buChar char="○"/>
            </a:pPr>
            <a:r>
              <a:rPr lang="en"/>
              <a:t>Naive: instruction equivalence (same opcode, same types)</a:t>
            </a:r>
            <a:endParaRPr/>
          </a:p>
        </p:txBody>
      </p:sp>
      <p:pic>
        <p:nvPicPr>
          <p:cNvPr id="154" name="Google Shape;154;p27"/>
          <p:cNvPicPr preferRelativeResize="0"/>
          <p:nvPr/>
        </p:nvPicPr>
        <p:blipFill>
          <a:blip r:embed="rId4">
            <a:alphaModFix/>
          </a:blip>
          <a:stretch>
            <a:fillRect/>
          </a:stretch>
        </p:blipFill>
        <p:spPr>
          <a:xfrm>
            <a:off x="4712675" y="0"/>
            <a:ext cx="4267200" cy="1833766"/>
          </a:xfrm>
          <a:prstGeom prst="rect">
            <a:avLst/>
          </a:prstGeom>
          <a:noFill/>
          <a:ln>
            <a:noFill/>
          </a:ln>
        </p:spPr>
      </p:pic>
      <p:pic>
        <p:nvPicPr>
          <p:cNvPr id="155" name="Google Shape;155;p27"/>
          <p:cNvPicPr preferRelativeResize="0"/>
          <p:nvPr/>
        </p:nvPicPr>
        <p:blipFill rotWithShape="1">
          <a:blip r:embed="rId5">
            <a:alphaModFix/>
          </a:blip>
          <a:srcRect b="0" l="0" r="0" t="0"/>
          <a:stretch/>
        </p:blipFill>
        <p:spPr>
          <a:xfrm>
            <a:off x="4712675" y="1833775"/>
            <a:ext cx="4119626" cy="274640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Graph Alignment</a:t>
            </a:r>
            <a:endParaRPr/>
          </a:p>
        </p:txBody>
      </p:sp>
      <p:sp>
        <p:nvSpPr>
          <p:cNvPr id="161" name="Google Shape;161;p2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Recursively build from the SSA graphs of the seed instructions</a:t>
            </a:r>
            <a:endParaRPr/>
          </a:p>
          <a:p>
            <a:pPr indent="-342900" lvl="0" marL="457200" rtl="0" algn="l">
              <a:spcBef>
                <a:spcPts val="0"/>
              </a:spcBef>
              <a:spcAft>
                <a:spcPts val="0"/>
              </a:spcAft>
              <a:buSzPts val="1800"/>
              <a:buChar char="●"/>
            </a:pPr>
            <a:r>
              <a:rPr lang="en"/>
              <a:t>Add operands of instructions in a node as a new node in the alignment graph</a:t>
            </a:r>
            <a:endParaRPr/>
          </a:p>
          <a:p>
            <a:pPr indent="-317500" lvl="1" marL="914400" rtl="0" algn="l">
              <a:spcBef>
                <a:spcPts val="0"/>
              </a:spcBef>
              <a:spcAft>
                <a:spcPts val="0"/>
              </a:spcAft>
              <a:buSzPts val="1400"/>
              <a:buChar char="○"/>
            </a:pPr>
            <a:r>
              <a:rPr lang="en"/>
              <a:t>Analyze node for matching versus mismatching</a:t>
            </a:r>
            <a:endParaRPr/>
          </a:p>
          <a:p>
            <a:pPr indent="-317500" lvl="1" marL="914400" rtl="0" algn="l">
              <a:spcBef>
                <a:spcPts val="0"/>
              </a:spcBef>
              <a:spcAft>
                <a:spcPts val="0"/>
              </a:spcAft>
              <a:buSzPts val="1400"/>
              <a:buChar char="○"/>
            </a:pPr>
            <a:r>
              <a:rPr lang="en"/>
              <a:t>Naive: instruction equivalence (same opcode, same types)</a:t>
            </a:r>
            <a:endParaRPr/>
          </a:p>
        </p:txBody>
      </p:sp>
      <p:pic>
        <p:nvPicPr>
          <p:cNvPr id="162" name="Google Shape;162;p28"/>
          <p:cNvPicPr preferRelativeResize="0"/>
          <p:nvPr/>
        </p:nvPicPr>
        <p:blipFill>
          <a:blip r:embed="rId4">
            <a:alphaModFix/>
          </a:blip>
          <a:stretch>
            <a:fillRect/>
          </a:stretch>
        </p:blipFill>
        <p:spPr>
          <a:xfrm>
            <a:off x="4712675" y="0"/>
            <a:ext cx="4267200" cy="1833766"/>
          </a:xfrm>
          <a:prstGeom prst="rect">
            <a:avLst/>
          </a:prstGeom>
          <a:noFill/>
          <a:ln>
            <a:noFill/>
          </a:ln>
        </p:spPr>
      </p:pic>
      <p:pic>
        <p:nvPicPr>
          <p:cNvPr id="163" name="Google Shape;163;p28"/>
          <p:cNvPicPr preferRelativeResize="0"/>
          <p:nvPr/>
        </p:nvPicPr>
        <p:blipFill rotWithShape="1">
          <a:blip r:embed="rId5">
            <a:alphaModFix/>
          </a:blip>
          <a:srcRect b="0" l="0" r="0" t="0"/>
          <a:stretch/>
        </p:blipFill>
        <p:spPr>
          <a:xfrm>
            <a:off x="4712675" y="1833775"/>
            <a:ext cx="4119626" cy="274640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Monotonic Integer Sequences</a:t>
            </a:r>
            <a:endParaRPr/>
          </a:p>
        </p:txBody>
      </p:sp>
      <p:sp>
        <p:nvSpPr>
          <p:cNvPr id="169" name="Google Shape;169;p29"/>
          <p:cNvSpPr txBox="1"/>
          <p:nvPr>
            <p:ph idx="1" type="body"/>
          </p:nvPr>
        </p:nvSpPr>
        <p:spPr>
          <a:xfrm>
            <a:off x="311700" y="1152475"/>
            <a:ext cx="8365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Improve matched node count by creating special nodes for specific code structures</a:t>
            </a:r>
            <a:endParaRPr/>
          </a:p>
          <a:p>
            <a:pPr indent="-342900" lvl="0" marL="457200" rtl="0" algn="l">
              <a:spcBef>
                <a:spcPts val="0"/>
              </a:spcBef>
              <a:spcAft>
                <a:spcPts val="0"/>
              </a:spcAft>
              <a:buSzPts val="1800"/>
              <a:buChar char="●"/>
            </a:pPr>
            <a:r>
              <a:rPr lang="en"/>
              <a:t>For example, l</a:t>
            </a:r>
            <a:r>
              <a:rPr lang="en"/>
              <a:t>ook for arithmetic pattern in instruction arguments to get BIV for rolled loop </a:t>
            </a:r>
            <a:endParaRPr/>
          </a:p>
          <a:p>
            <a:pPr indent="0" lvl="0" marL="0" rtl="0" algn="l">
              <a:spcBef>
                <a:spcPts val="1200"/>
              </a:spcBef>
              <a:spcAft>
                <a:spcPts val="1200"/>
              </a:spcAft>
              <a:buNone/>
            </a:pPr>
            <a:r>
              <a:t/>
            </a:r>
            <a:endParaRPr/>
          </a:p>
        </p:txBody>
      </p:sp>
      <p:pic>
        <p:nvPicPr>
          <p:cNvPr id="170" name="Google Shape;170;p29"/>
          <p:cNvPicPr preferRelativeResize="0"/>
          <p:nvPr/>
        </p:nvPicPr>
        <p:blipFill>
          <a:blip r:embed="rId4">
            <a:alphaModFix/>
          </a:blip>
          <a:stretch>
            <a:fillRect/>
          </a:stretch>
        </p:blipFill>
        <p:spPr>
          <a:xfrm>
            <a:off x="921950" y="2821450"/>
            <a:ext cx="2827300" cy="1612350"/>
          </a:xfrm>
          <a:prstGeom prst="rect">
            <a:avLst/>
          </a:prstGeom>
          <a:noFill/>
          <a:ln>
            <a:noFill/>
          </a:ln>
        </p:spPr>
      </p:pic>
      <p:pic>
        <p:nvPicPr>
          <p:cNvPr id="171" name="Google Shape;171;p29"/>
          <p:cNvPicPr preferRelativeResize="0"/>
          <p:nvPr/>
        </p:nvPicPr>
        <p:blipFill>
          <a:blip r:embed="rId5">
            <a:alphaModFix/>
          </a:blip>
          <a:stretch>
            <a:fillRect/>
          </a:stretch>
        </p:blipFill>
        <p:spPr>
          <a:xfrm>
            <a:off x="4529083" y="3016550"/>
            <a:ext cx="2680242" cy="132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a:t>
            </a:r>
            <a:r>
              <a:rPr lang="en"/>
              <a:t>Neutral Pointer Optimization</a:t>
            </a:r>
            <a:endParaRPr/>
          </a:p>
        </p:txBody>
      </p:sp>
      <p:sp>
        <p:nvSpPr>
          <p:cNvPr id="177" name="Google Shape;177;p30"/>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getelementptr (gep) instruction in LLVM offsets the input pointer returning another pointer</a:t>
            </a:r>
            <a:endParaRPr/>
          </a:p>
          <a:p>
            <a:pPr indent="-342900" lvl="0" marL="457200" rtl="0" algn="l">
              <a:spcBef>
                <a:spcPts val="0"/>
              </a:spcBef>
              <a:spcAft>
                <a:spcPts val="0"/>
              </a:spcAft>
              <a:buSzPts val="1800"/>
              <a:buChar char="●"/>
            </a:pPr>
            <a:r>
              <a:rPr lang="en"/>
              <a:t>We can further align code by noting that gep with offset 0 returns original pointer</a:t>
            </a:r>
            <a:endParaRPr/>
          </a:p>
          <a:p>
            <a:pPr indent="-342900" lvl="0" marL="457200" rtl="0" algn="l">
              <a:spcBef>
                <a:spcPts val="0"/>
              </a:spcBef>
              <a:spcAft>
                <a:spcPts val="0"/>
              </a:spcAft>
              <a:buSzPts val="1800"/>
              <a:buChar char="●"/>
            </a:pPr>
            <a:r>
              <a:rPr lang="en"/>
              <a:t>Can be used to fix incorrect instruction </a:t>
            </a:r>
            <a:r>
              <a:rPr lang="en"/>
              <a:t>mismatches</a:t>
            </a:r>
            <a:endParaRPr/>
          </a:p>
          <a:p>
            <a:pPr indent="-342900" lvl="0" marL="457200" rtl="0" algn="l">
              <a:spcBef>
                <a:spcPts val="0"/>
              </a:spcBef>
              <a:spcAft>
                <a:spcPts val="0"/>
              </a:spcAft>
              <a:buSzPts val="1800"/>
              <a:buChar char="●"/>
            </a:pPr>
            <a:r>
              <a:rPr lang="en"/>
              <a:t>May be generalized to other types of operations</a:t>
            </a:r>
            <a:endParaRPr/>
          </a:p>
        </p:txBody>
      </p:sp>
      <p:sp>
        <p:nvSpPr>
          <p:cNvPr id="178" name="Google Shape;178;p30"/>
          <p:cNvSpPr txBox="1"/>
          <p:nvPr/>
        </p:nvSpPr>
        <p:spPr>
          <a:xfrm>
            <a:off x="311700" y="3367713"/>
            <a:ext cx="1105500" cy="7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*ptr = 5;</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*(ptr + 1) = 5;</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*(ptr + 2) = 0;</a:t>
            </a:r>
            <a:endParaRPr sz="1200">
              <a:solidFill>
                <a:schemeClr val="dk2"/>
              </a:solidFill>
              <a:latin typeface="Roboto"/>
              <a:ea typeface="Roboto"/>
              <a:cs typeface="Roboto"/>
              <a:sym typeface="Roboto"/>
            </a:endParaRPr>
          </a:p>
        </p:txBody>
      </p:sp>
      <p:sp>
        <p:nvSpPr>
          <p:cNvPr id="179" name="Google Shape;179;p30"/>
          <p:cNvSpPr txBox="1"/>
          <p:nvPr/>
        </p:nvSpPr>
        <p:spPr>
          <a:xfrm>
            <a:off x="1417200" y="3254475"/>
            <a:ext cx="34461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highlight>
                  <a:srgbClr val="E6B8AF"/>
                </a:highlight>
                <a:latin typeface="Roboto Mono"/>
                <a:ea typeface="Roboto Mono"/>
                <a:cs typeface="Roboto Mono"/>
                <a:sym typeface="Roboto Mono"/>
              </a:rPr>
              <a:t>store i32 5, ptr %ptr</a:t>
            </a:r>
            <a:endParaRPr sz="1000">
              <a:solidFill>
                <a:schemeClr val="dk2"/>
              </a:solidFill>
              <a:highlight>
                <a:srgbClr val="E6B8AF"/>
              </a:highlight>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%1 = getelementptr i32, ptr %ptr, i64 1</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highlight>
                  <a:srgbClr val="C9DAF8"/>
                </a:highlight>
                <a:latin typeface="Roboto Mono"/>
                <a:ea typeface="Roboto Mono"/>
                <a:cs typeface="Roboto Mono"/>
                <a:sym typeface="Roboto Mono"/>
              </a:rPr>
              <a:t>store i32 1, ptr %1</a:t>
            </a:r>
            <a:endParaRPr sz="10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%2 = getelementptr i32, ptr %ptr, i64 2</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highlight>
                  <a:srgbClr val="C9DAF8"/>
                </a:highlight>
                <a:latin typeface="Roboto Mono"/>
                <a:ea typeface="Roboto Mono"/>
                <a:cs typeface="Roboto Mono"/>
                <a:sym typeface="Roboto Mono"/>
              </a:rPr>
              <a:t>store i32 0, ptr %2</a:t>
            </a:r>
            <a:endParaRPr sz="1200"/>
          </a:p>
        </p:txBody>
      </p:sp>
      <p:cxnSp>
        <p:nvCxnSpPr>
          <p:cNvPr id="180" name="Google Shape;180;p30"/>
          <p:cNvCxnSpPr/>
          <p:nvPr/>
        </p:nvCxnSpPr>
        <p:spPr>
          <a:xfrm>
            <a:off x="1417200" y="3189075"/>
            <a:ext cx="0" cy="1085100"/>
          </a:xfrm>
          <a:prstGeom prst="straightConnector1">
            <a:avLst/>
          </a:prstGeom>
          <a:noFill/>
          <a:ln cap="flat" cmpd="sng" w="9525">
            <a:solidFill>
              <a:schemeClr val="dk2"/>
            </a:solidFill>
            <a:prstDash val="dash"/>
            <a:round/>
            <a:headEnd len="med" w="med" type="none"/>
            <a:tailEnd len="med" w="med" type="none"/>
          </a:ln>
        </p:spPr>
      </p:cxnSp>
      <p:cxnSp>
        <p:nvCxnSpPr>
          <p:cNvPr id="181" name="Google Shape;181;p30"/>
          <p:cNvCxnSpPr>
            <a:stCxn id="179" idx="3"/>
          </p:cNvCxnSpPr>
          <p:nvPr/>
        </p:nvCxnSpPr>
        <p:spPr>
          <a:xfrm>
            <a:off x="4863300" y="3731625"/>
            <a:ext cx="831000" cy="0"/>
          </a:xfrm>
          <a:prstGeom prst="straightConnector1">
            <a:avLst/>
          </a:prstGeom>
          <a:noFill/>
          <a:ln cap="flat" cmpd="sng" w="9525">
            <a:solidFill>
              <a:schemeClr val="dk2"/>
            </a:solidFill>
            <a:prstDash val="solid"/>
            <a:round/>
            <a:headEnd len="med" w="med" type="none"/>
            <a:tailEnd len="med" w="med" type="triangle"/>
          </a:ln>
        </p:spPr>
      </p:cxnSp>
      <p:sp>
        <p:nvSpPr>
          <p:cNvPr id="182" name="Google Shape;182;p30"/>
          <p:cNvSpPr txBox="1"/>
          <p:nvPr/>
        </p:nvSpPr>
        <p:spPr>
          <a:xfrm>
            <a:off x="5694300" y="3177525"/>
            <a:ext cx="34461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2"/>
                </a:solidFill>
                <a:latin typeface="Roboto Mono"/>
                <a:ea typeface="Roboto Mono"/>
                <a:cs typeface="Roboto Mono"/>
                <a:sym typeface="Roboto Mono"/>
              </a:rPr>
              <a:t>%1 = getelementptr i32, ptr %ptr, i64 0</a:t>
            </a:r>
            <a:endParaRPr sz="1000">
              <a:solidFill>
                <a:schemeClr val="dk2"/>
              </a:solidFill>
              <a:highlight>
                <a:srgbClr val="E6B8AF"/>
              </a:highlight>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highlight>
                  <a:srgbClr val="C9DAF8"/>
                </a:highlight>
                <a:latin typeface="Roboto Mono"/>
                <a:ea typeface="Roboto Mono"/>
                <a:cs typeface="Roboto Mono"/>
                <a:sym typeface="Roboto Mono"/>
              </a:rPr>
              <a:t>store i32 5, ptr %1</a:t>
            </a:r>
            <a:endParaRPr sz="10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%1 = getelementptr i32, ptr %ptr, </a:t>
            </a:r>
            <a:r>
              <a:rPr lang="en" sz="1000">
                <a:solidFill>
                  <a:schemeClr val="dk2"/>
                </a:solidFill>
                <a:latin typeface="Roboto Mono"/>
                <a:ea typeface="Roboto Mono"/>
                <a:cs typeface="Roboto Mono"/>
                <a:sym typeface="Roboto Mono"/>
              </a:rPr>
              <a:t>i</a:t>
            </a:r>
            <a:r>
              <a:rPr lang="en" sz="1000">
                <a:solidFill>
                  <a:schemeClr val="dk2"/>
                </a:solidFill>
                <a:latin typeface="Roboto Mono"/>
                <a:ea typeface="Roboto Mono"/>
                <a:cs typeface="Roboto Mono"/>
                <a:sym typeface="Roboto Mono"/>
              </a:rPr>
              <a:t>64 1</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highlight>
                  <a:srgbClr val="C9DAF8"/>
                </a:highlight>
                <a:latin typeface="Roboto Mono"/>
                <a:ea typeface="Roboto Mono"/>
                <a:cs typeface="Roboto Mono"/>
                <a:sym typeface="Roboto Mono"/>
              </a:rPr>
              <a:t>store i32 1, ptr %1</a:t>
            </a:r>
            <a:endParaRPr sz="10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latin typeface="Roboto Mono"/>
                <a:ea typeface="Roboto Mono"/>
                <a:cs typeface="Roboto Mono"/>
                <a:sym typeface="Roboto Mono"/>
              </a:rPr>
              <a:t>%2 = getelementptr i32, ptr %ptr, i64 2</a:t>
            </a:r>
            <a:endParaRPr sz="10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000">
                <a:solidFill>
                  <a:schemeClr val="dk2"/>
                </a:solidFill>
                <a:highlight>
                  <a:srgbClr val="C9DAF8"/>
                </a:highlight>
                <a:latin typeface="Roboto Mono"/>
                <a:ea typeface="Roboto Mono"/>
                <a:cs typeface="Roboto Mono"/>
                <a:sym typeface="Roboto Mono"/>
              </a:rPr>
              <a:t>store i32 0, ptr %2</a:t>
            </a:r>
            <a:endParaRPr sz="1200">
              <a:highlight>
                <a:srgbClr val="C9DAF8"/>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Reduction Trees</a:t>
            </a:r>
            <a:endParaRPr/>
          </a:p>
        </p:txBody>
      </p:sp>
      <p:sp>
        <p:nvSpPr>
          <p:cNvPr id="188" name="Google Shape;188;p31"/>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Reduction Trees</a:t>
            </a:r>
            <a:endParaRPr/>
          </a:p>
          <a:p>
            <a:pPr indent="-317500" lvl="1" marL="914400" rtl="0" algn="l">
              <a:spcBef>
                <a:spcPts val="0"/>
              </a:spcBef>
              <a:spcAft>
                <a:spcPts val="0"/>
              </a:spcAft>
              <a:buSzPts val="1400"/>
              <a:buChar char="○"/>
            </a:pPr>
            <a:r>
              <a:rPr lang="en"/>
              <a:t>Can rearrange reduction trees for rolling (must be careful for floating-points)</a:t>
            </a:r>
            <a:endParaRPr/>
          </a:p>
          <a:p>
            <a:pPr indent="-317500" lvl="1" marL="914400" rtl="0" algn="l">
              <a:spcBef>
                <a:spcPts val="0"/>
              </a:spcBef>
              <a:spcAft>
                <a:spcPts val="0"/>
              </a:spcAft>
              <a:buSzPts val="1400"/>
              <a:buChar char="○"/>
            </a:pPr>
            <a:r>
              <a:rPr lang="en"/>
              <a:t>If inputs for operands of reduction tree follow a pattern, can make reduction tree stick like to permit rolling with an accumulator</a:t>
            </a:r>
            <a:endParaRPr/>
          </a:p>
          <a:p>
            <a:pPr indent="0" lvl="0" marL="0" rtl="0" algn="l">
              <a:spcBef>
                <a:spcPts val="1200"/>
              </a:spcBef>
              <a:spcAft>
                <a:spcPts val="1200"/>
              </a:spcAft>
              <a:buNone/>
            </a:pPr>
            <a:r>
              <a:t/>
            </a:r>
            <a:endParaRPr/>
          </a:p>
        </p:txBody>
      </p:sp>
      <p:sp>
        <p:nvSpPr>
          <p:cNvPr id="189" name="Google Shape;189;p31"/>
          <p:cNvSpPr txBox="1"/>
          <p:nvPr/>
        </p:nvSpPr>
        <p:spPr>
          <a:xfrm>
            <a:off x="160625" y="3003000"/>
            <a:ext cx="1576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Mono"/>
                <a:ea typeface="Roboto Mono"/>
                <a:cs typeface="Roboto Mono"/>
                <a:sym typeface="Roboto Mono"/>
              </a:rPr>
              <a:t>t1 = a1 + a2;</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t2 = a3 + a4;</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c  = t1 + t2;</a:t>
            </a:r>
            <a:endParaRPr>
              <a:solidFill>
                <a:schemeClr val="dk2"/>
              </a:solidFill>
              <a:latin typeface="Roboto Mono"/>
              <a:ea typeface="Roboto Mono"/>
              <a:cs typeface="Roboto Mono"/>
              <a:sym typeface="Roboto Mono"/>
            </a:endParaRPr>
          </a:p>
        </p:txBody>
      </p:sp>
      <p:sp>
        <p:nvSpPr>
          <p:cNvPr id="190" name="Google Shape;190;p31"/>
          <p:cNvSpPr txBox="1"/>
          <p:nvPr/>
        </p:nvSpPr>
        <p:spPr>
          <a:xfrm>
            <a:off x="5657000" y="2849100"/>
            <a:ext cx="116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Mono"/>
                <a:ea typeface="Roboto Mono"/>
                <a:cs typeface="Roboto Mono"/>
                <a:sym typeface="Roboto Mono"/>
              </a:rPr>
              <a:t>c  = a1;</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c += a2;</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c += a3;</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c += a4;</a:t>
            </a:r>
            <a:endParaRPr>
              <a:solidFill>
                <a:schemeClr val="dk2"/>
              </a:solidFill>
              <a:latin typeface="Roboto Mono"/>
              <a:ea typeface="Roboto Mono"/>
              <a:cs typeface="Roboto Mono"/>
              <a:sym typeface="Roboto Mono"/>
            </a:endParaRPr>
          </a:p>
        </p:txBody>
      </p:sp>
      <p:pic>
        <p:nvPicPr>
          <p:cNvPr id="191" name="Google Shape;191;p31"/>
          <p:cNvPicPr preferRelativeResize="0"/>
          <p:nvPr/>
        </p:nvPicPr>
        <p:blipFill rotWithShape="1">
          <a:blip r:embed="rId3">
            <a:alphaModFix/>
          </a:blip>
          <a:srcRect b="21385" l="9948" r="35238" t="9895"/>
          <a:stretch/>
        </p:blipFill>
        <p:spPr>
          <a:xfrm>
            <a:off x="1707100" y="2394125"/>
            <a:ext cx="2276150" cy="2140225"/>
          </a:xfrm>
          <a:prstGeom prst="rect">
            <a:avLst/>
          </a:prstGeom>
          <a:noFill/>
          <a:ln>
            <a:noFill/>
          </a:ln>
        </p:spPr>
      </p:pic>
      <p:pic>
        <p:nvPicPr>
          <p:cNvPr id="192" name="Google Shape;192;p31"/>
          <p:cNvPicPr preferRelativeResize="0"/>
          <p:nvPr/>
        </p:nvPicPr>
        <p:blipFill rotWithShape="1">
          <a:blip r:embed="rId4">
            <a:alphaModFix/>
          </a:blip>
          <a:srcRect b="8340" l="0" r="60322" t="0"/>
          <a:stretch/>
        </p:blipFill>
        <p:spPr>
          <a:xfrm>
            <a:off x="6751775" y="2190625"/>
            <a:ext cx="1429051" cy="2475850"/>
          </a:xfrm>
          <a:prstGeom prst="rect">
            <a:avLst/>
          </a:prstGeom>
          <a:noFill/>
          <a:ln>
            <a:noFill/>
          </a:ln>
        </p:spPr>
      </p:pic>
      <p:cxnSp>
        <p:nvCxnSpPr>
          <p:cNvPr id="193" name="Google Shape;193;p31"/>
          <p:cNvCxnSpPr/>
          <p:nvPr/>
        </p:nvCxnSpPr>
        <p:spPr>
          <a:xfrm>
            <a:off x="4526825" y="2623250"/>
            <a:ext cx="0" cy="140100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Other Special Code Patterns</a:t>
            </a:r>
            <a:endParaRPr/>
          </a:p>
        </p:txBody>
      </p:sp>
      <p:sp>
        <p:nvSpPr>
          <p:cNvPr id="199" name="Google Shape;199;p32"/>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Chained dependencies</a:t>
            </a:r>
            <a:endParaRPr/>
          </a:p>
          <a:p>
            <a:pPr indent="-317500" lvl="1" marL="914400" rtl="0" algn="l">
              <a:spcBef>
                <a:spcPts val="0"/>
              </a:spcBef>
              <a:spcAft>
                <a:spcPts val="0"/>
              </a:spcAft>
              <a:buSzPts val="1400"/>
              <a:buChar char="○"/>
            </a:pPr>
            <a:r>
              <a:rPr lang="en"/>
              <a:t>SSA graphs can be chained together by instruction (e.g call)</a:t>
            </a:r>
            <a:endParaRPr/>
          </a:p>
          <a:p>
            <a:pPr indent="-317500" lvl="1" marL="914400" rtl="0" algn="l">
              <a:spcBef>
                <a:spcPts val="0"/>
              </a:spcBef>
              <a:spcAft>
                <a:spcPts val="0"/>
              </a:spcAft>
              <a:buSzPts val="1400"/>
              <a:buChar char="○"/>
            </a:pPr>
            <a:r>
              <a:rPr lang="en"/>
              <a:t>Can exploit this to make better alignment graph using phi node in loop</a:t>
            </a:r>
            <a:endParaRPr/>
          </a:p>
          <a:p>
            <a:pPr indent="-342900" lvl="0" marL="457200" rtl="0" algn="l">
              <a:spcBef>
                <a:spcPts val="0"/>
              </a:spcBef>
              <a:spcAft>
                <a:spcPts val="0"/>
              </a:spcAft>
              <a:buSzPts val="1800"/>
              <a:buChar char="●"/>
            </a:pPr>
            <a:r>
              <a:rPr lang="en"/>
              <a:t>Alternating Code Pattern</a:t>
            </a:r>
            <a:endParaRPr/>
          </a:p>
          <a:p>
            <a:pPr indent="-317500" lvl="1" marL="914400" rtl="0" algn="l">
              <a:spcBef>
                <a:spcPts val="0"/>
              </a:spcBef>
              <a:spcAft>
                <a:spcPts val="0"/>
              </a:spcAft>
              <a:buSzPts val="1400"/>
              <a:buChar char="○"/>
            </a:pPr>
            <a:r>
              <a:rPr lang="en"/>
              <a:t>Combines alignment graphs of different seed groups when the seed groups alternate</a:t>
            </a:r>
            <a:endParaRPr/>
          </a:p>
          <a:p>
            <a:pPr indent="-317500" lvl="1" marL="914400" rtl="0" algn="l">
              <a:spcBef>
                <a:spcPts val="0"/>
              </a:spcBef>
              <a:spcAft>
                <a:spcPts val="0"/>
              </a:spcAft>
              <a:buSzPts val="1400"/>
              <a:buChar char="○"/>
            </a:pPr>
            <a:r>
              <a:rPr lang="en"/>
              <a:t>Example is an alternating function-store-function-store pattern</a:t>
            </a:r>
            <a:endParaRPr/>
          </a:p>
          <a:p>
            <a:pPr indent="0" lvl="0" marL="0" rtl="0" algn="l">
              <a:spcBef>
                <a:spcPts val="1200"/>
              </a:spcBef>
              <a:spcAft>
                <a:spcPts val="1200"/>
              </a:spcAft>
              <a:buNone/>
            </a:pPr>
            <a:r>
              <a:t/>
            </a:r>
            <a:endParaRPr/>
          </a:p>
        </p:txBody>
      </p:sp>
      <p:sp>
        <p:nvSpPr>
          <p:cNvPr id="200" name="Google Shape;200;p32"/>
          <p:cNvSpPr txBox="1"/>
          <p:nvPr/>
        </p:nvSpPr>
        <p:spPr>
          <a:xfrm>
            <a:off x="5309750" y="1529375"/>
            <a:ext cx="34461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Mono"/>
                <a:ea typeface="Roboto Mono"/>
                <a:cs typeface="Roboto Mono"/>
                <a:sym typeface="Roboto Mono"/>
              </a:rPr>
              <a:t>r</a:t>
            </a:r>
            <a:r>
              <a:rPr lang="en">
                <a:solidFill>
                  <a:schemeClr val="dk2"/>
                </a:solidFill>
                <a:latin typeface="Roboto Mono"/>
                <a:ea typeface="Roboto Mono"/>
                <a:cs typeface="Roboto Mono"/>
                <a:sym typeface="Roboto Mono"/>
              </a:rPr>
              <a:t>1 = func(r0);</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r2 = func(r1);</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r3 = func(r2);</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a:solidFill>
                <a:schemeClr val="dk2"/>
              </a:solidFill>
              <a:latin typeface="Roboto Mono"/>
              <a:ea typeface="Roboto Mono"/>
              <a:cs typeface="Roboto Mono"/>
              <a:sym typeface="Roboto Mono"/>
            </a:endParaRPr>
          </a:p>
        </p:txBody>
      </p:sp>
      <p:sp>
        <p:nvSpPr>
          <p:cNvPr id="201" name="Google Shape;201;p32"/>
          <p:cNvSpPr txBox="1"/>
          <p:nvPr/>
        </p:nvSpPr>
        <p:spPr>
          <a:xfrm>
            <a:off x="5309750" y="2571750"/>
            <a:ext cx="34461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2"/>
                </a:solidFill>
                <a:latin typeface="Roboto Mono"/>
                <a:ea typeface="Roboto Mono"/>
                <a:cs typeface="Roboto Mono"/>
                <a:sym typeface="Roboto Mono"/>
              </a:rPr>
              <a:t>a</a:t>
            </a:r>
            <a:r>
              <a:rPr lang="en">
                <a:solidFill>
                  <a:schemeClr val="dk2"/>
                </a:solidFill>
                <a:latin typeface="Roboto Mono"/>
                <a:ea typeface="Roboto Mono"/>
                <a:cs typeface="Roboto Mono"/>
                <a:sym typeface="Roboto Mono"/>
              </a:rPr>
              <a:t>0 = func(r0);</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*(ptr + 0) = a0;</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a1 = func(r1);</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*(ptr + 1) = a1;</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a2 = func(r2);</a:t>
            </a:r>
            <a:endParaRPr>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a:solidFill>
                  <a:schemeClr val="dk2"/>
                </a:solidFill>
                <a:latin typeface="Roboto Mono"/>
                <a:ea typeface="Roboto Mono"/>
                <a:cs typeface="Roboto Mono"/>
                <a:sym typeface="Roboto Mono"/>
              </a:rPr>
              <a:t>*(ptr + 1) = a2;</a:t>
            </a:r>
            <a:endParaRPr>
              <a:solidFill>
                <a:schemeClr val="dk2"/>
              </a:solidFill>
              <a:latin typeface="Roboto Mono"/>
              <a:ea typeface="Roboto Mono"/>
              <a:cs typeface="Roboto Mono"/>
              <a:sym typeface="Roboto Mon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pic>
        <p:nvPicPr>
          <p:cNvPr id="62" name="Google Shape;62;p15"/>
          <p:cNvPicPr preferRelativeResize="0"/>
          <p:nvPr/>
        </p:nvPicPr>
        <p:blipFill rotWithShape="1">
          <a:blip r:embed="rId4">
            <a:alphaModFix/>
          </a:blip>
          <a:srcRect b="6675" l="12762" r="11811" t="8722"/>
          <a:stretch/>
        </p:blipFill>
        <p:spPr>
          <a:xfrm>
            <a:off x="5907604" y="958600"/>
            <a:ext cx="2924696" cy="3416400"/>
          </a:xfrm>
          <a:prstGeom prst="rect">
            <a:avLst/>
          </a:prstGeom>
          <a:noFill/>
          <a:ln>
            <a:noFill/>
          </a:ln>
        </p:spPr>
      </p:pic>
      <p:sp>
        <p:nvSpPr>
          <p:cNvPr id="63" name="Google Shape;63;p15"/>
          <p:cNvSpPr txBox="1"/>
          <p:nvPr>
            <p:ph idx="1" type="body"/>
          </p:nvPr>
        </p:nvSpPr>
        <p:spPr>
          <a:xfrm>
            <a:off x="311700" y="1152475"/>
            <a:ext cx="4913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Loop unrolling possibly increases execution speed (by removing branches, etc.) at the expense of </a:t>
            </a:r>
            <a:r>
              <a:rPr b="1" lang="en"/>
              <a:t>increased code size</a:t>
            </a:r>
            <a:endParaRPr b="1"/>
          </a:p>
          <a:p>
            <a:pPr indent="-342900" lvl="0" marL="457200" rtl="0" algn="l">
              <a:spcBef>
                <a:spcPts val="0"/>
              </a:spcBef>
              <a:spcAft>
                <a:spcPts val="0"/>
              </a:spcAft>
              <a:buSzPts val="1800"/>
              <a:buChar char="●"/>
            </a:pPr>
            <a:r>
              <a:rPr lang="en"/>
              <a:t>Code size is often a significant consideration</a:t>
            </a:r>
            <a:endParaRPr/>
          </a:p>
          <a:p>
            <a:pPr indent="-317500" lvl="1" marL="914400" rtl="0" algn="l">
              <a:spcBef>
                <a:spcPts val="0"/>
              </a:spcBef>
              <a:spcAft>
                <a:spcPts val="0"/>
              </a:spcAft>
              <a:buSzPts val="1400"/>
              <a:buChar char="○"/>
            </a:pPr>
            <a:r>
              <a:rPr lang="en"/>
              <a:t>Embedded processors</a:t>
            </a:r>
            <a:endParaRPr/>
          </a:p>
          <a:p>
            <a:pPr indent="-317500" lvl="1" marL="914400" rtl="0" algn="l">
              <a:spcBef>
                <a:spcPts val="0"/>
              </a:spcBef>
              <a:spcAft>
                <a:spcPts val="0"/>
              </a:spcAft>
              <a:buSzPts val="1400"/>
              <a:buChar char="○"/>
            </a:pPr>
            <a:r>
              <a:rPr lang="en"/>
              <a:t>Resource limitations</a:t>
            </a:r>
            <a:endParaRPr/>
          </a:p>
        </p:txBody>
      </p:sp>
      <p:sp>
        <p:nvSpPr>
          <p:cNvPr id="64" name="Google Shape;6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Loop Unrolling and Code Size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Scheduling Analysis </a:t>
            </a:r>
            <a:endParaRPr/>
          </a:p>
        </p:txBody>
      </p:sp>
      <p:sp>
        <p:nvSpPr>
          <p:cNvPr id="207" name="Google Shape;207;p3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Determines if the generated loop will result in same computation as original code</a:t>
            </a:r>
            <a:endParaRPr/>
          </a:p>
          <a:p>
            <a:pPr indent="-342900" lvl="0" marL="457200" rtl="0" algn="l">
              <a:spcBef>
                <a:spcPts val="0"/>
              </a:spcBef>
              <a:spcAft>
                <a:spcPts val="0"/>
              </a:spcAft>
              <a:buSzPts val="1800"/>
              <a:buChar char="●"/>
            </a:pPr>
            <a:r>
              <a:rPr lang="en"/>
              <a:t>Rearrangement limited by various constraints</a:t>
            </a:r>
            <a:endParaRPr/>
          </a:p>
          <a:p>
            <a:pPr indent="-317500" lvl="1" marL="914400" rtl="0" algn="l">
              <a:spcBef>
                <a:spcPts val="0"/>
              </a:spcBef>
              <a:spcAft>
                <a:spcPts val="0"/>
              </a:spcAft>
              <a:buSzPts val="1400"/>
              <a:buChar char="○"/>
            </a:pPr>
            <a:r>
              <a:rPr lang="en"/>
              <a:t>Loop structure (preheader, loop body, exit)</a:t>
            </a:r>
            <a:endParaRPr/>
          </a:p>
          <a:p>
            <a:pPr indent="-317500" lvl="1" marL="914400" rtl="0" algn="l">
              <a:spcBef>
                <a:spcPts val="0"/>
              </a:spcBef>
              <a:spcAft>
                <a:spcPts val="0"/>
              </a:spcAft>
              <a:buSzPts val="1400"/>
              <a:buChar char="○"/>
            </a:pPr>
            <a:r>
              <a:rPr lang="en"/>
              <a:t>Side-effects (memory accesses) and value dependencies</a:t>
            </a:r>
            <a:endParaRPr/>
          </a:p>
          <a:p>
            <a:pPr indent="-317500" lvl="1" marL="914400" rtl="0" algn="l">
              <a:spcBef>
                <a:spcPts val="0"/>
              </a:spcBef>
              <a:spcAft>
                <a:spcPts val="0"/>
              </a:spcAft>
              <a:buSzPts val="1400"/>
              <a:buChar char="○"/>
            </a:pPr>
            <a:r>
              <a:rPr lang="en"/>
              <a:t>Available definitions </a:t>
            </a:r>
            <a:endParaRPr/>
          </a:p>
        </p:txBody>
      </p:sp>
      <p:pic>
        <p:nvPicPr>
          <p:cNvPr id="208" name="Google Shape;208;p33"/>
          <p:cNvPicPr preferRelativeResize="0"/>
          <p:nvPr/>
        </p:nvPicPr>
        <p:blipFill>
          <a:blip r:embed="rId4">
            <a:alphaModFix/>
          </a:blip>
          <a:stretch>
            <a:fillRect/>
          </a:stretch>
        </p:blipFill>
        <p:spPr>
          <a:xfrm>
            <a:off x="4906208" y="1017726"/>
            <a:ext cx="3926090" cy="34164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Code Generation</a:t>
            </a:r>
            <a:endParaRPr/>
          </a:p>
        </p:txBody>
      </p:sp>
      <p:sp>
        <p:nvSpPr>
          <p:cNvPr id="214" name="Google Shape;214;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Rewrites basic block into the final rolled loop</a:t>
            </a:r>
            <a:endParaRPr/>
          </a:p>
          <a:p>
            <a:pPr indent="-342900" lvl="0" marL="457200" rtl="0" algn="l">
              <a:spcBef>
                <a:spcPts val="0"/>
              </a:spcBef>
              <a:spcAft>
                <a:spcPts val="0"/>
              </a:spcAft>
              <a:buSzPts val="1800"/>
              <a:buChar char="●"/>
            </a:pPr>
            <a:r>
              <a:rPr lang="en"/>
              <a:t>Preheader</a:t>
            </a:r>
            <a:endParaRPr/>
          </a:p>
          <a:p>
            <a:pPr indent="-317500" lvl="1" marL="914400" rtl="0" algn="l">
              <a:spcBef>
                <a:spcPts val="0"/>
              </a:spcBef>
              <a:spcAft>
                <a:spcPts val="0"/>
              </a:spcAft>
              <a:buSzPts val="1400"/>
              <a:buChar char="○"/>
            </a:pPr>
            <a:r>
              <a:rPr lang="en"/>
              <a:t>Standard preheader </a:t>
            </a:r>
            <a:endParaRPr/>
          </a:p>
          <a:p>
            <a:pPr indent="-317500" lvl="1" marL="914400" rtl="0" algn="l">
              <a:spcBef>
                <a:spcPts val="0"/>
              </a:spcBef>
              <a:spcAft>
                <a:spcPts val="0"/>
              </a:spcAft>
              <a:buSzPts val="1400"/>
              <a:buChar char="○"/>
            </a:pPr>
            <a:r>
              <a:rPr lang="en"/>
              <a:t>Code to handle mismatched nodes</a:t>
            </a:r>
            <a:endParaRPr/>
          </a:p>
          <a:p>
            <a:pPr indent="-317500" lvl="2" marL="1371600" rtl="0" algn="l">
              <a:spcBef>
                <a:spcPts val="0"/>
              </a:spcBef>
              <a:spcAft>
                <a:spcPts val="0"/>
              </a:spcAft>
              <a:buSzPts val="1400"/>
              <a:buChar char="■"/>
            </a:pPr>
            <a:r>
              <a:rPr lang="en"/>
              <a:t>Mismatched constant values are stored as an array</a:t>
            </a:r>
            <a:endParaRPr/>
          </a:p>
          <a:p>
            <a:pPr indent="-342900" lvl="0" marL="457200" rtl="0" algn="l">
              <a:spcBef>
                <a:spcPts val="0"/>
              </a:spcBef>
              <a:spcAft>
                <a:spcPts val="0"/>
              </a:spcAft>
              <a:buSzPts val="1800"/>
              <a:buChar char="●"/>
            </a:pPr>
            <a:r>
              <a:rPr lang="en"/>
              <a:t>Rolled Loop Block</a:t>
            </a:r>
            <a:endParaRPr/>
          </a:p>
          <a:p>
            <a:pPr indent="-317500" lvl="1" marL="914400" rtl="0" algn="l">
              <a:spcBef>
                <a:spcPts val="0"/>
              </a:spcBef>
              <a:spcAft>
                <a:spcPts val="0"/>
              </a:spcAft>
              <a:buSzPts val="1400"/>
              <a:buChar char="○"/>
            </a:pPr>
            <a:r>
              <a:rPr lang="en"/>
              <a:t>Post-order traversal of alignment graph</a:t>
            </a:r>
            <a:endParaRPr/>
          </a:p>
          <a:p>
            <a:pPr indent="-317500" lvl="1" marL="914400" rtl="0" algn="l">
              <a:spcBef>
                <a:spcPts val="0"/>
              </a:spcBef>
              <a:spcAft>
                <a:spcPts val="0"/>
              </a:spcAft>
              <a:buSzPts val="1400"/>
              <a:buChar char="○"/>
            </a:pPr>
            <a:r>
              <a:rPr lang="en"/>
              <a:t>Matched nodes copied directly or handled specially as previous</a:t>
            </a:r>
            <a:endParaRPr/>
          </a:p>
          <a:p>
            <a:pPr indent="-317500" lvl="1" marL="914400" rtl="0" algn="l">
              <a:spcBef>
                <a:spcPts val="0"/>
              </a:spcBef>
              <a:spcAft>
                <a:spcPts val="0"/>
              </a:spcAft>
              <a:buSzPts val="1400"/>
              <a:buChar char="○"/>
            </a:pPr>
            <a:r>
              <a:rPr lang="en"/>
              <a:t>Mismatched nodes use code from preheader</a:t>
            </a:r>
            <a:endParaRPr/>
          </a:p>
          <a:p>
            <a:pPr indent="-342900" lvl="0" marL="457200" rtl="0" algn="l">
              <a:spcBef>
                <a:spcPts val="0"/>
              </a:spcBef>
              <a:spcAft>
                <a:spcPts val="0"/>
              </a:spcAft>
              <a:buSzPts val="1800"/>
              <a:buChar char="●"/>
            </a:pPr>
            <a:r>
              <a:rPr lang="en"/>
              <a:t>Exit block</a:t>
            </a:r>
            <a:endParaRPr/>
          </a:p>
          <a:p>
            <a:pPr indent="-317500" lvl="1" marL="914400" rtl="0" algn="l">
              <a:spcBef>
                <a:spcPts val="0"/>
              </a:spcBef>
              <a:spcAft>
                <a:spcPts val="0"/>
              </a:spcAft>
              <a:buSzPts val="1400"/>
              <a:buChar char="○"/>
            </a:pPr>
            <a:r>
              <a:rPr lang="en"/>
              <a:t>Standard loop exit</a:t>
            </a:r>
            <a:endParaRPr/>
          </a:p>
          <a:p>
            <a:pPr indent="-317500" lvl="1" marL="914400" rtl="0" algn="l">
              <a:spcBef>
                <a:spcPts val="0"/>
              </a:spcBef>
              <a:spcAft>
                <a:spcPts val="0"/>
              </a:spcAft>
              <a:buSzPts val="1400"/>
              <a:buChar char="○"/>
            </a:pPr>
            <a:r>
              <a:rPr lang="en"/>
              <a:t>External value usage fixup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a:t>
            </a:r>
            <a:r>
              <a:rPr lang="en"/>
              <a:t>Profitability Analysis</a:t>
            </a:r>
            <a:endParaRPr/>
          </a:p>
        </p:txBody>
      </p:sp>
      <p:sp>
        <p:nvSpPr>
          <p:cNvPr id="220" name="Google Shape;220;p35"/>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Cost of fixing code when loop rolling can increase code sizes in some cases (i.e. handling mismatching nodes)</a:t>
            </a:r>
            <a:endParaRPr/>
          </a:p>
          <a:p>
            <a:pPr indent="-342900" lvl="0" marL="457200" rtl="0" algn="l">
              <a:spcBef>
                <a:spcPts val="0"/>
              </a:spcBef>
              <a:spcAft>
                <a:spcPts val="0"/>
              </a:spcAft>
              <a:buSzPts val="1800"/>
              <a:buChar char="●"/>
            </a:pPr>
            <a:r>
              <a:rPr lang="en"/>
              <a:t>Estimated code size of rolled loop compared to code size straight-line code before committing</a:t>
            </a:r>
            <a:endParaRPr/>
          </a:p>
          <a:p>
            <a:pPr indent="-342900" lvl="0" marL="457200" rtl="0" algn="l">
              <a:spcBef>
                <a:spcPts val="0"/>
              </a:spcBef>
              <a:spcAft>
                <a:spcPts val="0"/>
              </a:spcAft>
              <a:buSzPts val="1800"/>
              <a:buChar char="●"/>
            </a:pPr>
            <a:r>
              <a:rPr lang="en"/>
              <a:t>In paper, LLVM cost model used for estimating size of IR instructions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Evaluation</a:t>
            </a:r>
            <a:endParaRPr/>
          </a:p>
        </p:txBody>
      </p:sp>
      <p:sp>
        <p:nvSpPr>
          <p:cNvPr id="226" name="Google Shape;226;p36"/>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How effective is RoLAG?</a:t>
            </a:r>
            <a:endParaRPr/>
          </a:p>
          <a:p>
            <a:pPr indent="-342900" lvl="0" marL="457200" rtl="0" algn="l">
              <a:spcBef>
                <a:spcPts val="0"/>
              </a:spcBef>
              <a:spcAft>
                <a:spcPts val="0"/>
              </a:spcAft>
              <a:buSzPts val="1800"/>
              <a:buChar char="●"/>
            </a:pPr>
            <a:r>
              <a:rPr lang="en"/>
              <a:t>Triggers far more often than LLVM loop re-rolling</a:t>
            </a:r>
            <a:endParaRPr/>
          </a:p>
          <a:p>
            <a:pPr indent="-342900" lvl="0" marL="457200" rtl="0" algn="l">
              <a:spcBef>
                <a:spcPts val="0"/>
              </a:spcBef>
              <a:spcAft>
                <a:spcPts val="0"/>
              </a:spcAft>
              <a:buSzPts val="1800"/>
              <a:buChar char="●"/>
            </a:pPr>
            <a:r>
              <a:rPr lang="en"/>
              <a:t>Benchmarks:</a:t>
            </a:r>
            <a:endParaRPr/>
          </a:p>
          <a:p>
            <a:pPr indent="-317500" lvl="1" marL="1371600" rtl="0" algn="l">
              <a:spcBef>
                <a:spcPts val="0"/>
              </a:spcBef>
              <a:spcAft>
                <a:spcPts val="0"/>
              </a:spcAft>
              <a:buSzPts val="1400"/>
              <a:buChar char="○"/>
            </a:pPr>
            <a:r>
              <a:rPr lang="en"/>
              <a:t>AnghaBench: functions from real-world code</a:t>
            </a:r>
            <a:endParaRPr/>
          </a:p>
          <a:p>
            <a:pPr indent="-317500" lvl="1" marL="1371600" rtl="0" algn="l">
              <a:spcBef>
                <a:spcPts val="0"/>
              </a:spcBef>
              <a:spcAft>
                <a:spcPts val="0"/>
              </a:spcAft>
              <a:buSzPts val="1400"/>
              <a:buChar char="○"/>
            </a:pPr>
            <a:r>
              <a:rPr lang="en"/>
              <a:t>MiBench/SPEC’17: full programs</a:t>
            </a:r>
            <a:endParaRPr/>
          </a:p>
          <a:p>
            <a:pPr indent="-317500" lvl="1" marL="1371600" rtl="0" algn="l">
              <a:spcBef>
                <a:spcPts val="0"/>
              </a:spcBef>
              <a:spcAft>
                <a:spcPts val="0"/>
              </a:spcAft>
              <a:buSzPts val="1400"/>
              <a:buChar char="○"/>
            </a:pPr>
            <a:r>
              <a:rPr lang="en"/>
              <a:t>TSVC: partially unrolled loops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AnghaBench Benchmark Results</a:t>
            </a:r>
            <a:endParaRPr/>
          </a:p>
        </p:txBody>
      </p:sp>
      <p:sp>
        <p:nvSpPr>
          <p:cNvPr id="232" name="Google Shape;232;p37"/>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Contains 1,000,000 functions from the most popular GitHub repositories</a:t>
            </a:r>
            <a:endParaRPr/>
          </a:p>
          <a:p>
            <a:pPr indent="-342900" lvl="0" marL="457200" rtl="0" algn="l">
              <a:spcBef>
                <a:spcPts val="0"/>
              </a:spcBef>
              <a:spcAft>
                <a:spcPts val="0"/>
              </a:spcAft>
              <a:buSzPts val="1800"/>
              <a:buChar char="●"/>
            </a:pPr>
            <a:r>
              <a:rPr lang="en"/>
              <a:t>Loop unrolling disabled</a:t>
            </a:r>
            <a:endParaRPr/>
          </a:p>
          <a:p>
            <a:pPr indent="-342900" lvl="0" marL="457200" rtl="0" algn="l">
              <a:spcBef>
                <a:spcPts val="0"/>
              </a:spcBef>
              <a:spcAft>
                <a:spcPts val="0"/>
              </a:spcAft>
              <a:buSzPts val="1800"/>
              <a:buChar char="●"/>
            </a:pPr>
            <a:r>
              <a:rPr lang="en"/>
              <a:t>LLVM: rerolling affects &lt;50 functions</a:t>
            </a:r>
            <a:endParaRPr/>
          </a:p>
          <a:p>
            <a:pPr indent="-342900" lvl="0" marL="457200" rtl="0" algn="l">
              <a:spcBef>
                <a:spcPts val="0"/>
              </a:spcBef>
              <a:spcAft>
                <a:spcPts val="0"/>
              </a:spcAft>
              <a:buSzPts val="1800"/>
              <a:buChar char="●"/>
            </a:pPr>
            <a:r>
              <a:rPr lang="en"/>
              <a:t>RoLAG: rerolling affects ~3500 functions</a:t>
            </a:r>
            <a:endParaRPr/>
          </a:p>
          <a:p>
            <a:pPr indent="-342900" lvl="0" marL="457200" rtl="0" algn="l">
              <a:spcBef>
                <a:spcPts val="0"/>
              </a:spcBef>
              <a:spcAft>
                <a:spcPts val="0"/>
              </a:spcAft>
              <a:buSzPts val="1800"/>
              <a:buChar char="●"/>
            </a:pPr>
            <a:r>
              <a:rPr lang="en"/>
              <a:t>Of the affected functions, 9.12% smaller object file size, on average.</a:t>
            </a:r>
            <a:endParaRPr/>
          </a:p>
        </p:txBody>
      </p:sp>
      <p:pic>
        <p:nvPicPr>
          <p:cNvPr id="233" name="Google Shape;233;p37"/>
          <p:cNvPicPr preferRelativeResize="0"/>
          <p:nvPr/>
        </p:nvPicPr>
        <p:blipFill>
          <a:blip r:embed="rId3">
            <a:alphaModFix/>
          </a:blip>
          <a:stretch>
            <a:fillRect/>
          </a:stretch>
        </p:blipFill>
        <p:spPr>
          <a:xfrm>
            <a:off x="4572000" y="1152475"/>
            <a:ext cx="4260300" cy="30015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AnghaBench Benchmark False Positives</a:t>
            </a:r>
            <a:endParaRPr/>
          </a:p>
        </p:txBody>
      </p:sp>
      <p:sp>
        <p:nvSpPr>
          <p:cNvPr id="239" name="Google Shape;239;p38"/>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Code sometimes becomes bigger due to false positives from profitability analysis</a:t>
            </a:r>
            <a:br>
              <a:rPr lang="en"/>
            </a:br>
            <a:endParaRPr/>
          </a:p>
          <a:p>
            <a:pPr indent="-342900" lvl="0" marL="457200" rtl="0" algn="l">
              <a:spcBef>
                <a:spcPts val="0"/>
              </a:spcBef>
              <a:spcAft>
                <a:spcPts val="0"/>
              </a:spcAft>
              <a:buSzPts val="1800"/>
              <a:buChar char="●"/>
            </a:pPr>
            <a:r>
              <a:rPr lang="en"/>
              <a:t>Rolling straight-line code into loops can prevent future optimizations</a:t>
            </a:r>
            <a:endParaRPr/>
          </a:p>
          <a:p>
            <a:pPr indent="-342900" lvl="0" marL="457200" rtl="0" algn="l">
              <a:spcBef>
                <a:spcPts val="0"/>
              </a:spcBef>
              <a:spcAft>
                <a:spcPts val="0"/>
              </a:spcAft>
              <a:buSzPts val="1800"/>
              <a:buChar char="●"/>
            </a:pPr>
            <a:r>
              <a:rPr lang="en"/>
              <a:t>Cost model estimates sizes of individual instructions at IR level and doesn’t instruction scheduling, register allocation, etc.</a:t>
            </a:r>
            <a:endParaRPr/>
          </a:p>
        </p:txBody>
      </p:sp>
      <p:pic>
        <p:nvPicPr>
          <p:cNvPr id="240" name="Google Shape;240;p38"/>
          <p:cNvPicPr preferRelativeResize="0"/>
          <p:nvPr/>
        </p:nvPicPr>
        <p:blipFill>
          <a:blip r:embed="rId3">
            <a:alphaModFix/>
          </a:blip>
          <a:stretch>
            <a:fillRect/>
          </a:stretch>
        </p:blipFill>
        <p:spPr>
          <a:xfrm>
            <a:off x="4572000" y="1152475"/>
            <a:ext cx="4260300" cy="30015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9"/>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MiBench/SPEC’17</a:t>
            </a:r>
            <a:endParaRPr/>
          </a:p>
        </p:txBody>
      </p:sp>
      <p:sp>
        <p:nvSpPr>
          <p:cNvPr id="246" name="Google Shape;246;p39"/>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Contains full programs</a:t>
            </a:r>
            <a:endParaRPr/>
          </a:p>
          <a:p>
            <a:pPr indent="-342900" lvl="0" marL="457200" rtl="0" algn="l">
              <a:spcBef>
                <a:spcPts val="0"/>
              </a:spcBef>
              <a:spcAft>
                <a:spcPts val="0"/>
              </a:spcAft>
              <a:buSzPts val="1800"/>
              <a:buChar char="●"/>
            </a:pPr>
            <a:r>
              <a:rPr lang="en"/>
              <a:t>Loop unrolling disabled</a:t>
            </a:r>
            <a:endParaRPr/>
          </a:p>
          <a:p>
            <a:pPr indent="-342900" lvl="0" marL="457200" rtl="0" algn="l">
              <a:spcBef>
                <a:spcPts val="0"/>
              </a:spcBef>
              <a:spcAft>
                <a:spcPts val="0"/>
              </a:spcAft>
              <a:buSzPts val="1800"/>
              <a:buChar char="●"/>
            </a:pPr>
            <a:r>
              <a:rPr lang="en"/>
              <a:t>LLVM: loop rerolling never triggers</a:t>
            </a:r>
            <a:endParaRPr/>
          </a:p>
          <a:p>
            <a:pPr indent="-342900" lvl="0" marL="457200" rtl="0" algn="l">
              <a:spcBef>
                <a:spcPts val="0"/>
              </a:spcBef>
              <a:spcAft>
                <a:spcPts val="0"/>
              </a:spcAft>
              <a:buSzPts val="1800"/>
              <a:buChar char="●"/>
            </a:pPr>
            <a:r>
              <a:rPr lang="en"/>
              <a:t>RoLAG: 2.7% code reduction in the most successful case</a:t>
            </a:r>
            <a:endParaRPr/>
          </a:p>
        </p:txBody>
      </p:sp>
      <p:pic>
        <p:nvPicPr>
          <p:cNvPr id="247" name="Google Shape;247;p39"/>
          <p:cNvPicPr preferRelativeResize="0"/>
          <p:nvPr/>
        </p:nvPicPr>
        <p:blipFill>
          <a:blip r:embed="rId3">
            <a:alphaModFix/>
          </a:blip>
          <a:stretch>
            <a:fillRect/>
          </a:stretch>
        </p:blipFill>
        <p:spPr>
          <a:xfrm>
            <a:off x="4572000" y="445025"/>
            <a:ext cx="4267200" cy="359156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0"/>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TSVC Suite Results</a:t>
            </a:r>
            <a:endParaRPr/>
          </a:p>
        </p:txBody>
      </p:sp>
      <p:sp>
        <p:nvSpPr>
          <p:cNvPr id="253" name="Google Shape;253;p40"/>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Inner loops unrolled by a factor of 8</a:t>
            </a:r>
            <a:endParaRPr/>
          </a:p>
          <a:p>
            <a:pPr indent="-342900" lvl="0" marL="457200" rtl="0" algn="l">
              <a:spcBef>
                <a:spcPts val="0"/>
              </a:spcBef>
              <a:spcAft>
                <a:spcPts val="0"/>
              </a:spcAft>
              <a:buSzPts val="1800"/>
              <a:buChar char="●"/>
            </a:pPr>
            <a:r>
              <a:rPr lang="en"/>
              <a:t>LLVM: 13.69% reduction</a:t>
            </a:r>
            <a:endParaRPr/>
          </a:p>
          <a:p>
            <a:pPr indent="-342900" lvl="0" marL="457200" rtl="0" algn="l">
              <a:spcBef>
                <a:spcPts val="0"/>
              </a:spcBef>
              <a:spcAft>
                <a:spcPts val="0"/>
              </a:spcAft>
              <a:buSzPts val="1800"/>
              <a:buChar char="●"/>
            </a:pPr>
            <a:r>
              <a:rPr lang="en"/>
              <a:t>RoLAG: 23.4% reduction</a:t>
            </a:r>
            <a:endParaRPr/>
          </a:p>
        </p:txBody>
      </p:sp>
      <p:pic>
        <p:nvPicPr>
          <p:cNvPr id="254" name="Google Shape;254;p40"/>
          <p:cNvPicPr preferRelativeResize="0"/>
          <p:nvPr/>
        </p:nvPicPr>
        <p:blipFill>
          <a:blip r:embed="rId3">
            <a:alphaModFix/>
          </a:blip>
          <a:stretch>
            <a:fillRect/>
          </a:stretch>
        </p:blipFill>
        <p:spPr>
          <a:xfrm>
            <a:off x="0" y="2300394"/>
            <a:ext cx="9143999" cy="237151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1"/>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TSVC Suite Comparison </a:t>
            </a:r>
            <a:r>
              <a:rPr lang="en"/>
              <a:t>with Oracle</a:t>
            </a:r>
            <a:endParaRPr/>
          </a:p>
        </p:txBody>
      </p:sp>
      <p:sp>
        <p:nvSpPr>
          <p:cNvPr id="260" name="Google Shape;260;p41"/>
          <p:cNvSpPr txBox="1"/>
          <p:nvPr>
            <p:ph idx="4294967295"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Comparison with original source code prior to partial loop unrolling</a:t>
            </a:r>
            <a:endParaRPr/>
          </a:p>
          <a:p>
            <a:pPr indent="-342900" lvl="0" marL="457200" rtl="0" algn="l">
              <a:spcBef>
                <a:spcPts val="0"/>
              </a:spcBef>
              <a:spcAft>
                <a:spcPts val="0"/>
              </a:spcAft>
              <a:buSzPts val="1800"/>
              <a:buChar char="●"/>
            </a:pPr>
            <a:r>
              <a:rPr lang="en"/>
              <a:t>Oracle: 55.5% reduction</a:t>
            </a:r>
            <a:endParaRPr/>
          </a:p>
          <a:p>
            <a:pPr indent="-342900" lvl="0" marL="457200" rtl="0" algn="l">
              <a:spcBef>
                <a:spcPts val="0"/>
              </a:spcBef>
              <a:spcAft>
                <a:spcPts val="0"/>
              </a:spcAft>
              <a:buSzPts val="1800"/>
              <a:buChar char="●"/>
            </a:pPr>
            <a:r>
              <a:rPr lang="en"/>
              <a:t>Fails to reroll loops with multiple basic blocks</a:t>
            </a:r>
            <a:endParaRPr/>
          </a:p>
        </p:txBody>
      </p:sp>
      <p:pic>
        <p:nvPicPr>
          <p:cNvPr id="261" name="Google Shape;261;p41"/>
          <p:cNvPicPr preferRelativeResize="0"/>
          <p:nvPr/>
        </p:nvPicPr>
        <p:blipFill>
          <a:blip r:embed="rId3">
            <a:alphaModFix/>
          </a:blip>
          <a:stretch>
            <a:fillRect/>
          </a:stretch>
        </p:blipFill>
        <p:spPr>
          <a:xfrm>
            <a:off x="4876800" y="1017725"/>
            <a:ext cx="4267200" cy="305064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2"/>
          <p:cNvSpPr txBox="1"/>
          <p:nvPr>
            <p:ph idx="4294967295"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TSVC Suite Performance Overhead</a:t>
            </a:r>
            <a:endParaRPr/>
          </a:p>
        </p:txBody>
      </p:sp>
      <p:sp>
        <p:nvSpPr>
          <p:cNvPr id="267" name="Google Shape;267;p42"/>
          <p:cNvSpPr txBox="1"/>
          <p:nvPr>
            <p:ph idx="4294967295"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Average slowdown of 0.8</a:t>
            </a:r>
            <a:endParaRPr/>
          </a:p>
          <a:p>
            <a:pPr indent="-342900" lvl="0" marL="457200" rtl="0" algn="l">
              <a:spcBef>
                <a:spcPts val="0"/>
              </a:spcBef>
              <a:spcAft>
                <a:spcPts val="0"/>
              </a:spcAft>
              <a:buSzPts val="1800"/>
              <a:buChar char="●"/>
            </a:pPr>
            <a:r>
              <a:rPr lang="en"/>
              <a:t>Expected, since TSVC suite was designed to focus on instruction level parallelism, which benefits from loop unrolling</a:t>
            </a:r>
            <a:endParaRPr/>
          </a:p>
          <a:p>
            <a:pPr indent="-342900" lvl="0" marL="457200" rtl="0" algn="l">
              <a:spcBef>
                <a:spcPts val="0"/>
              </a:spcBef>
              <a:spcAft>
                <a:spcPts val="0"/>
              </a:spcAft>
              <a:buSzPts val="1800"/>
              <a:buChar char="●"/>
            </a:pPr>
            <a:r>
              <a:rPr lang="en"/>
              <a:t>Ideally, use profiling to disable RoLAG on hot basic blocks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Loop (Re)rolling</a:t>
            </a:r>
            <a:endParaRPr/>
          </a:p>
        </p:txBody>
      </p:sp>
      <p:sp>
        <p:nvSpPr>
          <p:cNvPr id="70" name="Google Shape;70;p16"/>
          <p:cNvSpPr txBox="1"/>
          <p:nvPr>
            <p:ph idx="1" type="body"/>
          </p:nvPr>
        </p:nvSpPr>
        <p:spPr>
          <a:xfrm>
            <a:off x="4644950" y="1152475"/>
            <a:ext cx="4187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loop can be “(re)rolled” by identifying “unrolled” segments of code</a:t>
            </a:r>
            <a:endParaRPr/>
          </a:p>
          <a:p>
            <a:pPr indent="-317500" lvl="1" marL="914400" rtl="0" algn="l">
              <a:spcBef>
                <a:spcPts val="0"/>
              </a:spcBef>
              <a:spcAft>
                <a:spcPts val="0"/>
              </a:spcAft>
              <a:buSzPts val="1400"/>
              <a:buChar char="○"/>
            </a:pPr>
            <a:r>
              <a:rPr lang="en"/>
              <a:t>Reverse of the process of loop unrolling</a:t>
            </a:r>
            <a:endParaRPr/>
          </a:p>
          <a:p>
            <a:pPr indent="-317500" lvl="1" marL="914400" rtl="0" algn="l">
              <a:spcBef>
                <a:spcPts val="0"/>
              </a:spcBef>
              <a:spcAft>
                <a:spcPts val="0"/>
              </a:spcAft>
              <a:buSzPts val="1400"/>
              <a:buChar char="○"/>
            </a:pPr>
            <a:r>
              <a:rPr b="1" lang="en"/>
              <a:t>Identify isomorphic segments of code</a:t>
            </a:r>
            <a:endParaRPr b="1"/>
          </a:p>
          <a:p>
            <a:pPr indent="-342900" lvl="0" marL="457200" rtl="0" algn="l">
              <a:spcBef>
                <a:spcPts val="0"/>
              </a:spcBef>
              <a:spcAft>
                <a:spcPts val="0"/>
              </a:spcAft>
              <a:buSzPts val="1800"/>
              <a:buChar char="●"/>
            </a:pPr>
            <a:r>
              <a:rPr lang="en"/>
              <a:t>I</a:t>
            </a:r>
            <a:r>
              <a:rPr lang="en"/>
              <a:t>somorphic code may be rewritten in an “unrolled” form</a:t>
            </a:r>
            <a:endParaRPr/>
          </a:p>
          <a:p>
            <a:pPr indent="-317500" lvl="1" marL="914400" rtl="0" algn="l">
              <a:spcBef>
                <a:spcPts val="0"/>
              </a:spcBef>
              <a:spcAft>
                <a:spcPts val="0"/>
              </a:spcAft>
              <a:buSzPts val="1400"/>
              <a:buChar char="○"/>
            </a:pPr>
            <a:r>
              <a:rPr b="1" lang="en"/>
              <a:t>Decreases code size</a:t>
            </a:r>
            <a:endParaRPr b="1"/>
          </a:p>
        </p:txBody>
      </p:sp>
      <p:pic>
        <p:nvPicPr>
          <p:cNvPr id="71" name="Google Shape;71;p16"/>
          <p:cNvPicPr preferRelativeResize="0"/>
          <p:nvPr/>
        </p:nvPicPr>
        <p:blipFill>
          <a:blip r:embed="rId4">
            <a:alphaModFix/>
          </a:blip>
          <a:stretch>
            <a:fillRect/>
          </a:stretch>
        </p:blipFill>
        <p:spPr>
          <a:xfrm>
            <a:off x="384650" y="1152478"/>
            <a:ext cx="4187350" cy="3361525"/>
          </a:xfrm>
          <a:prstGeom prst="rect">
            <a:avLst/>
          </a:prstGeom>
          <a:noFill/>
          <a:ln>
            <a:noFill/>
          </a:ln>
        </p:spPr>
      </p:pic>
      <p:pic>
        <p:nvPicPr>
          <p:cNvPr id="72" name="Google Shape;72;p16"/>
          <p:cNvPicPr preferRelativeResize="0"/>
          <p:nvPr/>
        </p:nvPicPr>
        <p:blipFill>
          <a:blip r:embed="rId5">
            <a:alphaModFix/>
          </a:blip>
          <a:stretch>
            <a:fillRect/>
          </a:stretch>
        </p:blipFill>
        <p:spPr>
          <a:xfrm>
            <a:off x="384650" y="1693304"/>
            <a:ext cx="210575" cy="8267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1" name="Shape 271"/>
        <p:cNvGrpSpPr/>
        <p:nvPr/>
      </p:nvGrpSpPr>
      <p:grpSpPr>
        <a:xfrm>
          <a:off x="0" y="0"/>
          <a:ext cx="0" cy="0"/>
          <a:chOff x="0" y="0"/>
          <a:chExt cx="0" cy="0"/>
        </a:xfrm>
      </p:grpSpPr>
      <p:sp>
        <p:nvSpPr>
          <p:cNvPr id="272" name="Google Shape;272;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73" name="Google Shape;273;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 weakness is the inability to detect alignment in structures larger than a basic block (that is to say, control flow is difficult to align)</a:t>
            </a:r>
            <a:endParaRPr/>
          </a:p>
          <a:p>
            <a:pPr indent="-342900" lvl="0" marL="457200" rtl="0" algn="l">
              <a:spcBef>
                <a:spcPts val="0"/>
              </a:spcBef>
              <a:spcAft>
                <a:spcPts val="0"/>
              </a:spcAft>
              <a:buSzPts val="1800"/>
              <a:buChar char="●"/>
            </a:pPr>
            <a:r>
              <a:rPr lang="en"/>
              <a:t>Another is RoLAG increasing code size in certain cases</a:t>
            </a:r>
            <a:endParaRPr/>
          </a:p>
          <a:p>
            <a:pPr indent="-317500" lvl="1" marL="914400" rtl="0" algn="l">
              <a:spcBef>
                <a:spcPts val="0"/>
              </a:spcBef>
              <a:spcAft>
                <a:spcPts val="0"/>
              </a:spcAft>
              <a:buSzPts val="1400"/>
              <a:buChar char="○"/>
            </a:pPr>
            <a:r>
              <a:rPr lang="en"/>
              <a:t>There </a:t>
            </a:r>
            <a:r>
              <a:rPr lang="en"/>
              <a:t>have been attempts to address this by improving the cost heuristics</a:t>
            </a:r>
            <a:endParaRPr/>
          </a:p>
          <a:p>
            <a:pPr indent="-317500" lvl="1" marL="914400" rtl="0" algn="l">
              <a:spcBef>
                <a:spcPts val="0"/>
              </a:spcBef>
              <a:spcAft>
                <a:spcPts val="0"/>
              </a:spcAft>
              <a:buSzPts val="1400"/>
              <a:buChar char="○"/>
            </a:pPr>
            <a:r>
              <a:rPr lang="en"/>
              <a:t>Ge et al. - RollBin: reducing code-size via loop rerolling at binary level</a:t>
            </a:r>
            <a:endParaRPr/>
          </a:p>
          <a:p>
            <a:pPr indent="-317500" lvl="1" marL="914400" rtl="0" algn="l">
              <a:spcBef>
                <a:spcPts val="0"/>
              </a:spcBef>
              <a:spcAft>
                <a:spcPts val="0"/>
              </a:spcAft>
              <a:buSzPts val="1400"/>
              <a:buChar char="○"/>
            </a:pPr>
            <a:r>
              <a:rPr lang="en" u="sng">
                <a:solidFill>
                  <a:schemeClr val="hlink"/>
                </a:solidFill>
                <a:hlinkClick r:id="rId4"/>
              </a:rPr>
              <a:t>https://getianao.github.io/talks/lctes22rollbin-slides.pdf</a:t>
            </a:r>
            <a:endParaRPr/>
          </a:p>
          <a:p>
            <a:pPr indent="-342900" lvl="0" marL="457200" rtl="0" algn="l">
              <a:spcBef>
                <a:spcPts val="0"/>
              </a:spcBef>
              <a:spcAft>
                <a:spcPts val="0"/>
              </a:spcAft>
              <a:buSzPts val="1800"/>
              <a:buChar char="●"/>
            </a:pPr>
            <a:r>
              <a:rPr lang="en"/>
              <a:t>RoLAG triggers far more often than LLVM loop rerolling, often significantly reducing code size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Why Roll Loops for Reducing Code Size?</a:t>
            </a:r>
            <a:endParaRPr/>
          </a:p>
        </p:txBody>
      </p:sp>
      <p:pic>
        <p:nvPicPr>
          <p:cNvPr id="78" name="Google Shape;78;p17"/>
          <p:cNvPicPr preferRelativeResize="0"/>
          <p:nvPr/>
        </p:nvPicPr>
        <p:blipFill rotWithShape="1">
          <a:blip r:embed="rId4">
            <a:alphaModFix/>
          </a:blip>
          <a:srcRect b="15314" l="0" r="0" t="9241"/>
          <a:stretch/>
        </p:blipFill>
        <p:spPr>
          <a:xfrm>
            <a:off x="1676575" y="2896925"/>
            <a:ext cx="5790840" cy="1671950"/>
          </a:xfrm>
          <a:prstGeom prst="rect">
            <a:avLst/>
          </a:prstGeom>
          <a:noFill/>
          <a:ln>
            <a:noFill/>
          </a:ln>
        </p:spPr>
      </p:pic>
      <p:sp>
        <p:nvSpPr>
          <p:cNvPr id="79" name="Google Shape;79;p17"/>
          <p:cNvSpPr txBox="1"/>
          <p:nvPr>
            <p:ph idx="1" type="body"/>
          </p:nvPr>
        </p:nvSpPr>
        <p:spPr>
          <a:xfrm>
            <a:off x="311709" y="86355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Why not just never perform the loop unrolling pass?</a:t>
            </a:r>
            <a:endParaRPr/>
          </a:p>
          <a:p>
            <a:pPr indent="-317500" lvl="1" marL="914400" rtl="0" algn="l">
              <a:spcBef>
                <a:spcPts val="0"/>
              </a:spcBef>
              <a:spcAft>
                <a:spcPts val="0"/>
              </a:spcAft>
              <a:buSzPts val="1400"/>
              <a:buChar char="○"/>
            </a:pPr>
            <a:r>
              <a:rPr b="1" lang="en"/>
              <a:t>Loop unrolling may allow for further optimizations</a:t>
            </a:r>
            <a:r>
              <a:rPr lang="en"/>
              <a:t> (may be worth the code size increase)</a:t>
            </a:r>
            <a:endParaRPr/>
          </a:p>
          <a:p>
            <a:pPr indent="-342900" lvl="0" marL="457200" rtl="0" algn="l">
              <a:spcBef>
                <a:spcPts val="0"/>
              </a:spcBef>
              <a:spcAft>
                <a:spcPts val="0"/>
              </a:spcAft>
              <a:buSzPts val="1800"/>
              <a:buChar char="●"/>
            </a:pPr>
            <a:r>
              <a:rPr lang="en"/>
              <a:t>The loop rolling process doesn’t just roll loops unrolled by a previous pass, </a:t>
            </a:r>
            <a:r>
              <a:rPr b="1" lang="en"/>
              <a:t>straight line</a:t>
            </a:r>
            <a:r>
              <a:rPr b="1" lang="en"/>
              <a:t> code may also be rolled</a:t>
            </a:r>
            <a:endParaRPr b="1"/>
          </a:p>
          <a:p>
            <a:pPr indent="-342900" lvl="0" marL="457200" rtl="0" algn="l">
              <a:spcBef>
                <a:spcPts val="0"/>
              </a:spcBef>
              <a:spcAft>
                <a:spcPts val="0"/>
              </a:spcAft>
              <a:buSzPts val="1800"/>
              <a:buChar char="●"/>
            </a:pPr>
            <a:r>
              <a:rPr lang="en"/>
              <a:t>LLVM</a:t>
            </a:r>
            <a:r>
              <a:rPr lang="en"/>
              <a:t>’s loop rolling pass rarely triggers</a:t>
            </a:r>
            <a:endParaRPr/>
          </a:p>
          <a:p>
            <a:pPr indent="-317500" lvl="1" marL="914400" rtl="0" algn="l">
              <a:spcBef>
                <a:spcPts val="0"/>
              </a:spcBef>
              <a:spcAft>
                <a:spcPts val="0"/>
              </a:spcAft>
              <a:buSzPts val="1400"/>
              <a:buChar char="○"/>
            </a:pPr>
            <a:r>
              <a:rPr lang="en"/>
              <a:t>O</a:t>
            </a:r>
            <a:r>
              <a:rPr lang="en"/>
              <a:t>nly works on partially unrolled loops with simple data dependencies</a:t>
            </a:r>
            <a:endParaRPr/>
          </a:p>
          <a:p>
            <a:pPr indent="-317500" lvl="1" marL="914400" rtl="0" algn="l">
              <a:spcBef>
                <a:spcPts val="0"/>
              </a:spcBef>
              <a:spcAft>
                <a:spcPts val="0"/>
              </a:spcAft>
              <a:buSzPts val="1400"/>
              <a:buChar char="○"/>
            </a:pPr>
            <a:r>
              <a:rPr lang="en"/>
              <a:t>i.e. </a:t>
            </a:r>
            <a:r>
              <a:rPr b="1" lang="en"/>
              <a:t>very little</a:t>
            </a:r>
            <a:r>
              <a:rPr b="1" lang="en"/>
              <a:t> straight line code</a:t>
            </a:r>
            <a:endParaRPr b="1"/>
          </a:p>
          <a:p>
            <a:pPr indent="0" lvl="0" marL="45720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Loop (Re)rolling</a:t>
            </a:r>
            <a:endParaRPr/>
          </a:p>
        </p:txBody>
      </p:sp>
      <p:pic>
        <p:nvPicPr>
          <p:cNvPr id="85" name="Google Shape;85;p18"/>
          <p:cNvPicPr preferRelativeResize="0"/>
          <p:nvPr/>
        </p:nvPicPr>
        <p:blipFill>
          <a:blip r:embed="rId4">
            <a:alphaModFix/>
          </a:blip>
          <a:stretch>
            <a:fillRect/>
          </a:stretch>
        </p:blipFill>
        <p:spPr>
          <a:xfrm>
            <a:off x="4335200" y="76400"/>
            <a:ext cx="4340775" cy="4544625"/>
          </a:xfrm>
          <a:prstGeom prst="rect">
            <a:avLst/>
          </a:prstGeom>
          <a:noFill/>
          <a:ln>
            <a:noFill/>
          </a:ln>
        </p:spPr>
      </p:pic>
      <p:sp>
        <p:nvSpPr>
          <p:cNvPr id="86" name="Google Shape;86;p18"/>
          <p:cNvSpPr txBox="1"/>
          <p:nvPr>
            <p:ph idx="1" type="body"/>
          </p:nvPr>
        </p:nvSpPr>
        <p:spPr>
          <a:xfrm>
            <a:off x="311700" y="1152475"/>
            <a:ext cx="3804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 aggressive/surprising application</a:t>
            </a:r>
            <a:endParaRPr/>
          </a:p>
          <a:p>
            <a:pPr indent="-342900" lvl="0" marL="457200" rtl="0" algn="l">
              <a:spcBef>
                <a:spcPts val="0"/>
              </a:spcBef>
              <a:spcAft>
                <a:spcPts val="0"/>
              </a:spcAft>
              <a:buSzPts val="1800"/>
              <a:buChar char="●"/>
            </a:pPr>
            <a:r>
              <a:rPr lang="en"/>
              <a:t>Code that does not appear to be “unrolled” can be rolled by the technique proposed</a:t>
            </a:r>
            <a:endParaRPr/>
          </a:p>
          <a:p>
            <a:pPr indent="-317500" lvl="1" marL="914400" rtl="0" algn="l">
              <a:spcBef>
                <a:spcPts val="0"/>
              </a:spcBef>
              <a:spcAft>
                <a:spcPts val="0"/>
              </a:spcAft>
              <a:buSzPts val="1400"/>
              <a:buChar char="○"/>
            </a:pPr>
            <a:r>
              <a:rPr lang="en"/>
              <a:t>The one on the left relies on ordering of struct members, their type, ordering of the accesses, etc.</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Superword Level Parallelism</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Strongly inspired by Superword Level Parallelism (SLP)</a:t>
            </a:r>
            <a:endParaRPr/>
          </a:p>
          <a:p>
            <a:pPr indent="-317500" lvl="1" marL="914400" rtl="0" algn="l">
              <a:spcBef>
                <a:spcPts val="0"/>
              </a:spcBef>
              <a:spcAft>
                <a:spcPts val="0"/>
              </a:spcAft>
              <a:buSzPts val="1400"/>
              <a:buChar char="○"/>
            </a:pPr>
            <a:r>
              <a:rPr lang="en"/>
              <a:t>Identify “</a:t>
            </a:r>
            <a:r>
              <a:rPr b="1" lang="en"/>
              <a:t>seed instructions</a:t>
            </a:r>
            <a:r>
              <a:rPr lang="en"/>
              <a:t>”, those likely to lead to vectorization,</a:t>
            </a:r>
            <a:endParaRPr/>
          </a:p>
          <a:p>
            <a:pPr indent="-317500" lvl="1" marL="914400" rtl="0" algn="l">
              <a:spcBef>
                <a:spcPts val="0"/>
              </a:spcBef>
              <a:spcAft>
                <a:spcPts val="0"/>
              </a:spcAft>
              <a:buSzPts val="1400"/>
              <a:buChar char="○"/>
            </a:pPr>
            <a:r>
              <a:rPr lang="en"/>
              <a:t>Then SLP uses use-def chains to create an SLP graph</a:t>
            </a:r>
            <a:endParaRPr/>
          </a:p>
          <a:p>
            <a:pPr indent="-342900" lvl="0" marL="457200" rtl="0" algn="l">
              <a:spcBef>
                <a:spcPts val="0"/>
              </a:spcBef>
              <a:spcAft>
                <a:spcPts val="0"/>
              </a:spcAft>
              <a:buSzPts val="1800"/>
              <a:buChar char="●"/>
            </a:pPr>
            <a:r>
              <a:rPr lang="en"/>
              <a:t>This loop rolling method is similar</a:t>
            </a:r>
            <a:endParaRPr/>
          </a:p>
          <a:p>
            <a:pPr indent="-317500" lvl="1" marL="914400" rtl="0" algn="l">
              <a:spcBef>
                <a:spcPts val="0"/>
              </a:spcBef>
              <a:spcAft>
                <a:spcPts val="0"/>
              </a:spcAft>
              <a:buSzPts val="1400"/>
              <a:buChar char="○"/>
            </a:pPr>
            <a:r>
              <a:rPr lang="en"/>
              <a:t>Identifies </a:t>
            </a:r>
            <a:r>
              <a:rPr b="1" lang="en"/>
              <a:t>isomorphic code by aligning code</a:t>
            </a:r>
            <a:r>
              <a:rPr lang="en"/>
              <a:t>, from the bottom up, </a:t>
            </a:r>
            <a:endParaRPr/>
          </a:p>
          <a:p>
            <a:pPr indent="-317500" lvl="1" marL="914400" rtl="0" algn="l">
              <a:spcBef>
                <a:spcPts val="0"/>
              </a:spcBef>
              <a:spcAft>
                <a:spcPts val="0"/>
              </a:spcAft>
              <a:buSzPts val="1400"/>
              <a:buChar char="○"/>
            </a:pPr>
            <a:r>
              <a:rPr lang="en"/>
              <a:t>Number of </a:t>
            </a:r>
            <a:r>
              <a:rPr b="1" lang="en"/>
              <a:t>additional improvements over the original methods</a:t>
            </a:r>
            <a:r>
              <a:rPr lang="en"/>
              <a:t> proposed in the SLP paper</a:t>
            </a:r>
            <a:endParaRPr/>
          </a:p>
        </p:txBody>
      </p:sp>
      <p:pic>
        <p:nvPicPr>
          <p:cNvPr id="93" name="Google Shape;93;p19"/>
          <p:cNvPicPr preferRelativeResize="0"/>
          <p:nvPr/>
        </p:nvPicPr>
        <p:blipFill rotWithShape="1">
          <a:blip r:embed="rId4">
            <a:alphaModFix/>
          </a:blip>
          <a:srcRect b="5733" l="0" r="0" t="10925"/>
          <a:stretch/>
        </p:blipFill>
        <p:spPr>
          <a:xfrm>
            <a:off x="830975" y="3140775"/>
            <a:ext cx="3631025" cy="1485425"/>
          </a:xfrm>
          <a:prstGeom prst="rect">
            <a:avLst/>
          </a:prstGeom>
          <a:noFill/>
          <a:ln>
            <a:noFill/>
          </a:ln>
        </p:spPr>
      </p:pic>
      <p:pic>
        <p:nvPicPr>
          <p:cNvPr id="94" name="Google Shape;94;p19"/>
          <p:cNvPicPr preferRelativeResize="0"/>
          <p:nvPr/>
        </p:nvPicPr>
        <p:blipFill rotWithShape="1">
          <a:blip r:embed="rId5">
            <a:alphaModFix/>
          </a:blip>
          <a:srcRect b="3976" l="0" r="0" t="3976"/>
          <a:stretch/>
        </p:blipFill>
        <p:spPr>
          <a:xfrm>
            <a:off x="5274050" y="2919075"/>
            <a:ext cx="2442200" cy="170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8" name="Shape 98"/>
        <p:cNvGrpSpPr/>
        <p:nvPr/>
      </p:nvGrpSpPr>
      <p:grpSpPr>
        <a:xfrm>
          <a:off x="0" y="0"/>
          <a:ext cx="0" cy="0"/>
          <a:chOff x="0" y="0"/>
          <a:chExt cx="0" cy="0"/>
        </a:xfrm>
      </p:grpSpPr>
      <p:sp>
        <p:nvSpPr>
          <p:cNvPr id="99" name="Google Shape;99;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a:t>
            </a:r>
            <a:endParaRPr/>
          </a:p>
        </p:txBody>
      </p:sp>
      <p:sp>
        <p:nvSpPr>
          <p:cNvPr id="100" name="Google Shape;100;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Operates on a single </a:t>
            </a:r>
            <a:r>
              <a:rPr lang="en"/>
              <a:t>basic</a:t>
            </a:r>
            <a:r>
              <a:rPr lang="en"/>
              <a:t> block</a:t>
            </a:r>
            <a:endParaRPr/>
          </a:p>
          <a:p>
            <a:pPr indent="-342900" lvl="0" marL="457200" rtl="0" algn="l">
              <a:spcBef>
                <a:spcPts val="0"/>
              </a:spcBef>
              <a:spcAft>
                <a:spcPts val="0"/>
              </a:spcAft>
              <a:buSzPts val="1800"/>
              <a:buChar char="●"/>
            </a:pPr>
            <a:r>
              <a:rPr lang="en"/>
              <a:t>Five Steps:</a:t>
            </a:r>
            <a:endParaRPr/>
          </a:p>
          <a:p>
            <a:pPr indent="-317500" lvl="1" marL="914400" rtl="0" algn="l">
              <a:spcBef>
                <a:spcPts val="0"/>
              </a:spcBef>
              <a:spcAft>
                <a:spcPts val="0"/>
              </a:spcAft>
              <a:buSzPts val="1400"/>
              <a:buChar char="○"/>
            </a:pPr>
            <a:r>
              <a:rPr lang="en"/>
              <a:t>Seed Collection</a:t>
            </a:r>
            <a:endParaRPr/>
          </a:p>
          <a:p>
            <a:pPr indent="-317500" lvl="1" marL="914400" rtl="0" algn="l">
              <a:spcBef>
                <a:spcPts val="0"/>
              </a:spcBef>
              <a:spcAft>
                <a:spcPts val="0"/>
              </a:spcAft>
              <a:buSzPts val="1400"/>
              <a:buChar char="○"/>
            </a:pPr>
            <a:r>
              <a:rPr lang="en"/>
              <a:t>Graph Alignment</a:t>
            </a:r>
            <a:endParaRPr/>
          </a:p>
          <a:p>
            <a:pPr indent="-317500" lvl="1" marL="914400" rtl="0" algn="l">
              <a:spcBef>
                <a:spcPts val="0"/>
              </a:spcBef>
              <a:spcAft>
                <a:spcPts val="0"/>
              </a:spcAft>
              <a:buSzPts val="1400"/>
              <a:buChar char="○"/>
            </a:pPr>
            <a:r>
              <a:rPr lang="en"/>
              <a:t>Scheduling Analysis</a:t>
            </a:r>
            <a:endParaRPr/>
          </a:p>
          <a:p>
            <a:pPr indent="-317500" lvl="1" marL="914400" rtl="0" algn="l">
              <a:spcBef>
                <a:spcPts val="0"/>
              </a:spcBef>
              <a:spcAft>
                <a:spcPts val="0"/>
              </a:spcAft>
              <a:buSzPts val="1400"/>
              <a:buChar char="○"/>
            </a:pPr>
            <a:r>
              <a:rPr lang="en"/>
              <a:t>Code Generation</a:t>
            </a:r>
            <a:endParaRPr/>
          </a:p>
          <a:p>
            <a:pPr indent="-317500" lvl="1" marL="914400" rtl="0" algn="l">
              <a:spcBef>
                <a:spcPts val="0"/>
              </a:spcBef>
              <a:spcAft>
                <a:spcPts val="0"/>
              </a:spcAft>
              <a:buSzPts val="1400"/>
              <a:buChar char="○"/>
            </a:pPr>
            <a:r>
              <a:rPr lang="en"/>
              <a:t>Profitability Analysis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Seed Collection</a:t>
            </a:r>
            <a:endParaRPr/>
          </a:p>
        </p:txBody>
      </p:sp>
      <p:sp>
        <p:nvSpPr>
          <p:cNvPr id="106" name="Google Shape;106;p2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Scans for instructions which could possibly be rolled into a loop</a:t>
            </a:r>
            <a:endParaRPr/>
          </a:p>
          <a:p>
            <a:pPr indent="-317500" lvl="1" marL="914400" rtl="0" algn="l">
              <a:spcBef>
                <a:spcPts val="0"/>
              </a:spcBef>
              <a:spcAft>
                <a:spcPts val="0"/>
              </a:spcAft>
              <a:buSzPts val="1400"/>
              <a:buChar char="○"/>
            </a:pPr>
            <a:r>
              <a:rPr lang="en"/>
              <a:t>Store instructions, function calls, reduction trees</a:t>
            </a:r>
            <a:endParaRPr/>
          </a:p>
          <a:p>
            <a:pPr indent="-342900" lvl="0" marL="457200" rtl="0" algn="l">
              <a:spcBef>
                <a:spcPts val="0"/>
              </a:spcBef>
              <a:spcAft>
                <a:spcPts val="0"/>
              </a:spcAft>
              <a:buSzPts val="1800"/>
              <a:buChar char="●"/>
            </a:pPr>
            <a:r>
              <a:rPr lang="en"/>
              <a:t>Grouped based on similarity</a:t>
            </a:r>
            <a:endParaRPr/>
          </a:p>
          <a:p>
            <a:pPr indent="-317500" lvl="1" marL="914400" rtl="0" algn="l">
              <a:spcBef>
                <a:spcPts val="0"/>
              </a:spcBef>
              <a:spcAft>
                <a:spcPts val="0"/>
              </a:spcAft>
              <a:buSzPts val="1400"/>
              <a:buChar char="○"/>
            </a:pPr>
            <a:r>
              <a:rPr lang="en"/>
              <a:t>Function calls: function name/return type/operand types</a:t>
            </a:r>
            <a:endParaRPr/>
          </a:p>
          <a:p>
            <a:pPr indent="-317500" lvl="1" marL="914400" rtl="0" algn="l">
              <a:spcBef>
                <a:spcPts val="0"/>
              </a:spcBef>
              <a:spcAft>
                <a:spcPts val="0"/>
              </a:spcAft>
              <a:buSzPts val="1400"/>
              <a:buChar char="○"/>
            </a:pPr>
            <a:r>
              <a:rPr lang="en"/>
              <a:t>Stores: data type, base pointer</a:t>
            </a:r>
            <a:endParaRPr/>
          </a:p>
          <a:p>
            <a:pPr indent="-317500" lvl="1" marL="914400" rtl="0" algn="l">
              <a:spcBef>
                <a:spcPts val="0"/>
              </a:spcBef>
              <a:spcAft>
                <a:spcPts val="0"/>
              </a:spcAft>
              <a:buSzPts val="1400"/>
              <a:buChar char="○"/>
            </a:pPr>
            <a:r>
              <a:rPr lang="en"/>
              <a:t>Reduction trees: require special handling</a:t>
            </a:r>
            <a:endParaRPr/>
          </a:p>
        </p:txBody>
      </p:sp>
      <p:pic>
        <p:nvPicPr>
          <p:cNvPr id="107" name="Google Shape;107;p21"/>
          <p:cNvPicPr preferRelativeResize="0"/>
          <p:nvPr/>
        </p:nvPicPr>
        <p:blipFill>
          <a:blip r:embed="rId4">
            <a:alphaModFix/>
          </a:blip>
          <a:stretch>
            <a:fillRect/>
          </a:stretch>
        </p:blipFill>
        <p:spPr>
          <a:xfrm>
            <a:off x="4572000" y="1552575"/>
            <a:ext cx="4390400" cy="1654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RoLAG: Seed Collection</a:t>
            </a:r>
            <a:endParaRPr/>
          </a:p>
        </p:txBody>
      </p:sp>
      <p:sp>
        <p:nvSpPr>
          <p:cNvPr id="113" name="Google Shape;113;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Scans for instructions which could possibly be rolled into a loop</a:t>
            </a:r>
            <a:endParaRPr/>
          </a:p>
          <a:p>
            <a:pPr indent="-317500" lvl="1" marL="914400" rtl="0" algn="l">
              <a:spcBef>
                <a:spcPts val="0"/>
              </a:spcBef>
              <a:spcAft>
                <a:spcPts val="0"/>
              </a:spcAft>
              <a:buSzPts val="1400"/>
              <a:buChar char="○"/>
            </a:pPr>
            <a:r>
              <a:rPr lang="en"/>
              <a:t>Store instructions, function calls, reduction trees</a:t>
            </a:r>
            <a:endParaRPr/>
          </a:p>
          <a:p>
            <a:pPr indent="-342900" lvl="0" marL="457200" rtl="0" algn="l">
              <a:spcBef>
                <a:spcPts val="0"/>
              </a:spcBef>
              <a:spcAft>
                <a:spcPts val="0"/>
              </a:spcAft>
              <a:buSzPts val="1800"/>
              <a:buChar char="●"/>
            </a:pPr>
            <a:r>
              <a:rPr lang="en"/>
              <a:t>Grouped based on similarity</a:t>
            </a:r>
            <a:endParaRPr/>
          </a:p>
          <a:p>
            <a:pPr indent="-317500" lvl="1" marL="914400" rtl="0" algn="l">
              <a:spcBef>
                <a:spcPts val="0"/>
              </a:spcBef>
              <a:spcAft>
                <a:spcPts val="0"/>
              </a:spcAft>
              <a:buSzPts val="1400"/>
              <a:buChar char="○"/>
            </a:pPr>
            <a:r>
              <a:rPr lang="en"/>
              <a:t>Function calls: function name/return type/operand types</a:t>
            </a:r>
            <a:endParaRPr/>
          </a:p>
          <a:p>
            <a:pPr indent="-317500" lvl="1" marL="914400" rtl="0" algn="l">
              <a:spcBef>
                <a:spcPts val="0"/>
              </a:spcBef>
              <a:spcAft>
                <a:spcPts val="0"/>
              </a:spcAft>
              <a:buSzPts val="1400"/>
              <a:buChar char="○"/>
            </a:pPr>
            <a:r>
              <a:rPr lang="en"/>
              <a:t>Stores: data type, base pointer</a:t>
            </a:r>
            <a:endParaRPr/>
          </a:p>
          <a:p>
            <a:pPr indent="-317500" lvl="1" marL="914400" rtl="0" algn="l">
              <a:spcBef>
                <a:spcPts val="0"/>
              </a:spcBef>
              <a:spcAft>
                <a:spcPts val="0"/>
              </a:spcAft>
              <a:buSzPts val="1400"/>
              <a:buChar char="○"/>
            </a:pPr>
            <a:r>
              <a:rPr lang="en"/>
              <a:t>Reduction trees: require special handling</a:t>
            </a:r>
            <a:endParaRPr/>
          </a:p>
        </p:txBody>
      </p:sp>
      <p:sp>
        <p:nvSpPr>
          <p:cNvPr id="114" name="Google Shape;114;p22"/>
          <p:cNvSpPr txBox="1"/>
          <p:nvPr/>
        </p:nvSpPr>
        <p:spPr>
          <a:xfrm>
            <a:off x="4726800" y="2364175"/>
            <a:ext cx="4105500" cy="220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Mono"/>
                <a:ea typeface="Roboto Mono"/>
                <a:cs typeface="Roboto Mono"/>
                <a:sym typeface="Roboto Mono"/>
              </a:rPr>
              <a:t>%0 = getelementptr i32, ptr </a:t>
            </a:r>
            <a:r>
              <a:rPr lang="en" sz="1200">
                <a:solidFill>
                  <a:schemeClr val="dk2"/>
                </a:solidFill>
                <a:highlight>
                  <a:srgbClr val="C9DAF8"/>
                </a:highlight>
                <a:latin typeface="Roboto Mono"/>
                <a:ea typeface="Roboto Mono"/>
                <a:cs typeface="Roboto Mono"/>
                <a:sym typeface="Roboto Mono"/>
              </a:rPr>
              <a:t>%ptr</a:t>
            </a:r>
            <a:r>
              <a:rPr lang="en" sz="1200">
                <a:solidFill>
                  <a:schemeClr val="dk2"/>
                </a:solidFill>
                <a:latin typeface="Roboto Mono"/>
                <a:ea typeface="Roboto Mono"/>
                <a:cs typeface="Roboto Mono"/>
                <a:sym typeface="Roboto Mono"/>
              </a:rPr>
              <a:t>, i64 0</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highlight>
                  <a:srgbClr val="C9DAF8"/>
                </a:highlight>
                <a:latin typeface="Roboto Mono"/>
                <a:ea typeface="Roboto Mono"/>
                <a:cs typeface="Roboto Mono"/>
                <a:sym typeface="Roboto Mono"/>
              </a:rPr>
              <a:t>store i32 5, ptr %0</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%1 = getelementptr i32, ptr </a:t>
            </a:r>
            <a:r>
              <a:rPr lang="en" sz="1200">
                <a:solidFill>
                  <a:schemeClr val="dk2"/>
                </a:solidFill>
                <a:highlight>
                  <a:srgbClr val="C9DAF8"/>
                </a:highlight>
                <a:latin typeface="Roboto Mono"/>
                <a:ea typeface="Roboto Mono"/>
                <a:cs typeface="Roboto Mono"/>
                <a:sym typeface="Roboto Mono"/>
              </a:rPr>
              <a:t>%ptr</a:t>
            </a:r>
            <a:r>
              <a:rPr lang="en" sz="1200">
                <a:solidFill>
                  <a:schemeClr val="dk2"/>
                </a:solidFill>
                <a:latin typeface="Roboto Mono"/>
                <a:ea typeface="Roboto Mono"/>
                <a:cs typeface="Roboto Mono"/>
                <a:sym typeface="Roboto Mono"/>
              </a:rPr>
              <a:t>, i64 1</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highlight>
                  <a:srgbClr val="C9DAF8"/>
                </a:highlight>
                <a:latin typeface="Roboto Mono"/>
                <a:ea typeface="Roboto Mono"/>
                <a:cs typeface="Roboto Mono"/>
                <a:sym typeface="Roboto Mono"/>
              </a:rPr>
              <a:t>store i32 1, ptr %1</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%2 = getelementptr i32, ptr </a:t>
            </a:r>
            <a:r>
              <a:rPr lang="en" sz="1200">
                <a:solidFill>
                  <a:schemeClr val="dk2"/>
                </a:solidFill>
                <a:highlight>
                  <a:srgbClr val="C9DAF8"/>
                </a:highlight>
                <a:latin typeface="Roboto Mono"/>
                <a:ea typeface="Roboto Mono"/>
                <a:cs typeface="Roboto Mono"/>
                <a:sym typeface="Roboto Mono"/>
              </a:rPr>
              <a:t>%ptr</a:t>
            </a:r>
            <a:r>
              <a:rPr lang="en" sz="1200">
                <a:solidFill>
                  <a:schemeClr val="dk2"/>
                </a:solidFill>
                <a:latin typeface="Roboto Mono"/>
                <a:ea typeface="Roboto Mono"/>
                <a:cs typeface="Roboto Mono"/>
                <a:sym typeface="Roboto Mono"/>
              </a:rPr>
              <a:t>, i64 2</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highlight>
                  <a:srgbClr val="C9DAF8"/>
                </a:highlight>
                <a:latin typeface="Roboto Mono"/>
                <a:ea typeface="Roboto Mono"/>
                <a:cs typeface="Roboto Mono"/>
                <a:sym typeface="Roboto Mono"/>
              </a:rPr>
              <a:t>store i32 0, ptr %2</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highlight>
                <a:srgbClr val="C9DAF8"/>
              </a:highlight>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%3 = getelementptr i32, ptr </a:t>
            </a:r>
            <a:r>
              <a:rPr lang="en" sz="1200">
                <a:solidFill>
                  <a:schemeClr val="dk2"/>
                </a:solidFill>
                <a:highlight>
                  <a:srgbClr val="E6B8AF"/>
                </a:highlight>
                <a:latin typeface="Roboto Mono"/>
                <a:ea typeface="Roboto Mono"/>
                <a:cs typeface="Roboto Mono"/>
                <a:sym typeface="Roboto Mono"/>
              </a:rPr>
              <a:t>%aaa</a:t>
            </a:r>
            <a:r>
              <a:rPr lang="en" sz="1200">
                <a:solidFill>
                  <a:schemeClr val="dk2"/>
                </a:solidFill>
                <a:latin typeface="Roboto Mono"/>
                <a:ea typeface="Roboto Mono"/>
                <a:cs typeface="Roboto Mono"/>
                <a:sym typeface="Roboto Mono"/>
              </a:rPr>
              <a:t>, i64 3</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highlight>
                  <a:srgbClr val="E6B8AF"/>
                </a:highlight>
                <a:latin typeface="Roboto Mono"/>
                <a:ea typeface="Roboto Mono"/>
                <a:cs typeface="Roboto Mono"/>
                <a:sym typeface="Roboto Mono"/>
              </a:rPr>
              <a:t>store i32 0, ptr %3</a:t>
            </a:r>
            <a:endParaRPr sz="1200">
              <a:solidFill>
                <a:schemeClr val="dk2"/>
              </a:solidFill>
              <a:highlight>
                <a:srgbClr val="E6B8AF"/>
              </a:highlight>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latin typeface="Roboto Mono"/>
              <a:ea typeface="Roboto Mono"/>
              <a:cs typeface="Roboto Mono"/>
              <a:sym typeface="Roboto Mono"/>
            </a:endParaRPr>
          </a:p>
        </p:txBody>
      </p:sp>
      <p:sp>
        <p:nvSpPr>
          <p:cNvPr id="115" name="Google Shape;115;p22"/>
          <p:cNvSpPr txBox="1"/>
          <p:nvPr/>
        </p:nvSpPr>
        <p:spPr>
          <a:xfrm>
            <a:off x="4726800" y="1371175"/>
            <a:ext cx="4105500" cy="99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Mono"/>
                <a:ea typeface="Roboto Mono"/>
                <a:cs typeface="Roboto Mono"/>
                <a:sym typeface="Roboto Mono"/>
              </a:rPr>
              <a:t>*(ptr + 0) = 5;</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*(ptr + 1) = 1;</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*(ptr + 2) = 0;</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rPr lang="en" sz="1200">
                <a:solidFill>
                  <a:schemeClr val="dk2"/>
                </a:solidFill>
                <a:latin typeface="Roboto Mono"/>
                <a:ea typeface="Roboto Mono"/>
                <a:cs typeface="Roboto Mono"/>
                <a:sym typeface="Roboto Mono"/>
              </a:rPr>
              <a:t>*(aaa + 3) = 0;</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latin typeface="Roboto Mono"/>
              <a:ea typeface="Roboto Mono"/>
              <a:cs typeface="Roboto Mono"/>
              <a:sym typeface="Roboto Mono"/>
            </a:endParaRPr>
          </a:p>
          <a:p>
            <a:pPr indent="0" lvl="0" marL="0" rtl="0" algn="l">
              <a:spcBef>
                <a:spcPts val="0"/>
              </a:spcBef>
              <a:spcAft>
                <a:spcPts val="0"/>
              </a:spcAft>
              <a:buNone/>
            </a:pPr>
            <a:r>
              <a:t/>
            </a:r>
            <a:endParaRPr sz="1200">
              <a:solidFill>
                <a:schemeClr val="dk2"/>
              </a:solidFill>
              <a:latin typeface="Roboto Mono"/>
              <a:ea typeface="Roboto Mono"/>
              <a:cs typeface="Roboto Mono"/>
              <a:sym typeface="Roboto Mono"/>
            </a:endParaRPr>
          </a:p>
        </p:txBody>
      </p:sp>
      <p:cxnSp>
        <p:nvCxnSpPr>
          <p:cNvPr id="116" name="Google Shape;116;p22"/>
          <p:cNvCxnSpPr/>
          <p:nvPr/>
        </p:nvCxnSpPr>
        <p:spPr>
          <a:xfrm>
            <a:off x="5251650" y="2364175"/>
            <a:ext cx="3055800" cy="0"/>
          </a:xfrm>
          <a:prstGeom prst="straightConnector1">
            <a:avLst/>
          </a:prstGeom>
          <a:noFill/>
          <a:ln cap="flat" cmpd="sng" w="9525">
            <a:solidFill>
              <a:schemeClr val="dk2"/>
            </a:solidFill>
            <a:prstDash val="dash"/>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