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aleway"/>
      <p:regular r:id="rId28"/>
      <p:bold r:id="rId29"/>
      <p:italic r:id="rId30"/>
      <p:boldItalic r:id="rId31"/>
    </p:embeddedFont>
    <p:embeddedFont>
      <p:font typeface="Lat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6.xml"/><Relationship Id="rId33" Type="http://schemas.openxmlformats.org/officeDocument/2006/relationships/font" Target="fonts/Lato-bold.fntdata"/><Relationship Id="rId10" Type="http://schemas.openxmlformats.org/officeDocument/2006/relationships/slide" Target="slides/slide5.xml"/><Relationship Id="rId32" Type="http://schemas.openxmlformats.org/officeDocument/2006/relationships/font" Target="fonts/Lato-regular.fntdata"/><Relationship Id="rId13" Type="http://schemas.openxmlformats.org/officeDocument/2006/relationships/slide" Target="slides/slide8.xml"/><Relationship Id="rId35" Type="http://schemas.openxmlformats.org/officeDocument/2006/relationships/font" Target="fonts/Lato-boldItalic.fntdata"/><Relationship Id="rId12" Type="http://schemas.openxmlformats.org/officeDocument/2006/relationships/slide" Target="slides/slide7.xml"/><Relationship Id="rId34" Type="http://schemas.openxmlformats.org/officeDocument/2006/relationships/font" Target="fonts/Lat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29cf910f8be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29cf910f8b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9d129907c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9d129907c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cf910f8be_1_6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9cf910f8be_1_6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highlight>
                  <a:srgbClr val="FFFFFF"/>
                </a:highlight>
              </a:rPr>
              <a:t>I will provide a detailed introduction to the machine learning  component, specifically focusing on the converter section. This  converter is designed as a sequence-to-sequence model that takes a  series of unoptimized instructions as input. The output is will be the optimized instructions. Several examples are shown here, with the input sequence on the right and the  corresponding model output on the left.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61d1d42f1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61d1d42f1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highlight>
                  <a:srgbClr val="FFFFFF"/>
                </a:highlight>
              </a:rPr>
              <a:t>This setting is similar to the generating problems in the natural language processing, where a widely utilized architecture for dealing this problem is the Encoder-Decoder model. The authors also utilize this architecture. An LSTM based model is shown in the Figure here.   From high level,  the input sequence's information is first encoded  into embeddings using  the encoder, while the decoder will try to use  these embeddings to generate the optimized instructions.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9d15a55e77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9d15a55e77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lang="en" sz="1200">
                <a:solidFill>
                  <a:srgbClr val="333333"/>
                </a:solidFill>
              </a:rPr>
              <a:t>Coming to the detail structure , there are two key aspects to highlight. The first is the tokenizer, as the input varies a lot from natural language, it is assembly language.  The authors have first encoded the input sequence into a distilled representation. This process involves cleaning the data by removing elements other than the opcodes and their types, adding attributes to constant values, and simplifying the source opcode names.  This process reduces noise and enhances the model's  ability to learn optimization rules. This also simplifies the word library, easing the task's complexity.  Tokenization is straightforward, involving separation by spaces. The  tokens are then mapped to word embeddings by an embedding layer, which  is trained alongside the model.</a:t>
            </a:r>
            <a:endParaRPr sz="1200">
              <a:solidFill>
                <a:srgbClr val="333333"/>
              </a:solidFill>
            </a:endParaRPr>
          </a:p>
          <a:p>
            <a:pPr indent="0" lvl="0" marL="0" rtl="0" algn="l">
              <a:lnSpc>
                <a:spcPct val="115000"/>
              </a:lnSpc>
              <a:spcBef>
                <a:spcPts val="1000"/>
              </a:spcBef>
              <a:spcAft>
                <a:spcPts val="0"/>
              </a:spcAft>
              <a:buClr>
                <a:schemeClr val="dk1"/>
              </a:buClr>
              <a:buSzPts val="1100"/>
              <a:buFont typeface="Arial"/>
              <a:buNone/>
            </a:pPr>
            <a:r>
              <a:rPr lang="en" sz="1200">
                <a:solidFill>
                  <a:srgbClr val="333333"/>
                </a:solidFill>
              </a:rPr>
              <a:t>Another significant aspect is the attention mechanism used for  conditional generation. This is a learned component that determines how  each input embedding contributes to the generation of a specific token.  This mechanism is further refined by an attention loss, which will be  introduced later.</a:t>
            </a:r>
            <a:endParaRPr sz="1200">
              <a:solidFill>
                <a:srgbClr val="333333"/>
              </a:solidFill>
            </a:endParaRPr>
          </a:p>
          <a:p>
            <a:pPr indent="0" lvl="0" marL="0" rtl="0" algn="l">
              <a:spcBef>
                <a:spcPts val="100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d15a55e77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9d15a55e77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333333"/>
                </a:solidFill>
                <a:highlight>
                  <a:srgbClr val="FFFFFF"/>
                </a:highlight>
              </a:rPr>
              <a:t>The model is trained in a supervised manner, using supervision pairs  generated by a traditional IC phase, based on rules at the Basic Block level. Then the original instructions are fed  into  the model, and the generated instructions are compared with those obtained in the IC phase. This comparison is  based on a simple cross-entropy loss, aiming to match each generated  token with the ground truth. Additionally, the model employs a 'Compiler Attention Mismatch Loss.' This involves comparing the attention matrix  'A' between the generated and original tokens with a compiler-generated matrix 'CA.' The compiler can give which source instruction tokens correspond to optimized target instruction tokens, informing each element of the 'CA' matrix. Thus we can generate a binary matrix, where it will be 1 if target token is mapped to the source token , or it will be zero. This matrix is further smoothed by adding a small correlation coefficient.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61d1d42f12_2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61d1d42f12_2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9d20e7fd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9d20e7fd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61d1d42f12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61d1d42f12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d20e7fda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9d20e7fda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61d1d42f12_2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61d1d42f12_2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61d1d42f12_2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61d1d42f12_2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61d1d42f12_2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61d1d42f12_2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9d20e7fda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9d20e7fda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9cf910f8be_1_6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9cf910f8be_1_6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9d20e7fdac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9d20e7fdac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29cf910f8be_1_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29cf910f8be_1_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9d20e7fdac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9d20e7fdac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261d1d42f12_2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61d1d42f12_2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9d129907c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9d129907c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9cf910f8be_1_6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9cf910f8be_1_6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d129907c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9d129907c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625" y="1508200"/>
            <a:ext cx="7688100" cy="1664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sz="4000">
                <a:solidFill>
                  <a:srgbClr val="000000"/>
                </a:solidFill>
                <a:latin typeface="Arial"/>
                <a:ea typeface="Arial"/>
                <a:cs typeface="Arial"/>
                <a:sym typeface="Arial"/>
              </a:rPr>
              <a:t>Learning to Combine Instructions in LLVM Compiler</a:t>
            </a:r>
            <a:endParaRPr sz="4000">
              <a:solidFill>
                <a:srgbClr val="000000"/>
              </a:solidFill>
              <a:latin typeface="Arial"/>
              <a:ea typeface="Arial"/>
              <a:cs typeface="Arial"/>
              <a:sym typeface="Arial"/>
            </a:endParaRPr>
          </a:p>
          <a:p>
            <a:pPr indent="0" lvl="0" marL="0" rtl="0" algn="l">
              <a:spcBef>
                <a:spcPts val="0"/>
              </a:spcBef>
              <a:spcAft>
                <a:spcPts val="0"/>
              </a:spcAft>
              <a:buNone/>
            </a:pPr>
            <a:r>
              <a:t/>
            </a:r>
            <a:endParaRPr/>
          </a:p>
        </p:txBody>
      </p:sp>
      <p:sp>
        <p:nvSpPr>
          <p:cNvPr id="87" name="Google Shape;87;p13"/>
          <p:cNvSpPr txBox="1"/>
          <p:nvPr>
            <p:ph idx="1" type="subTitle"/>
          </p:nvPr>
        </p:nvSpPr>
        <p:spPr>
          <a:xfrm>
            <a:off x="729625" y="3400000"/>
            <a:ext cx="7688100" cy="7473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en"/>
              <a:t>Group 11</a:t>
            </a:r>
            <a:endParaRPr/>
          </a:p>
          <a:p>
            <a:pPr indent="0" lvl="0" marL="0" rtl="0" algn="r">
              <a:spcBef>
                <a:spcPts val="0"/>
              </a:spcBef>
              <a:spcAft>
                <a:spcPts val="0"/>
              </a:spcAft>
              <a:buNone/>
            </a:pPr>
            <a:r>
              <a:rPr lang="en"/>
              <a:t>11/20/2023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Whole Optimization Pipeline</a:t>
            </a:r>
            <a:endParaRPr/>
          </a:p>
        </p:txBody>
      </p:sp>
      <p:sp>
        <p:nvSpPr>
          <p:cNvPr id="147" name="Google Shape;147;p22"/>
          <p:cNvSpPr/>
          <p:nvPr/>
        </p:nvSpPr>
        <p:spPr>
          <a:xfrm>
            <a:off x="1516500" y="2590375"/>
            <a:ext cx="2043300" cy="932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NIC Outputter</a:t>
            </a:r>
            <a:endParaRPr>
              <a:latin typeface="Lato"/>
              <a:ea typeface="Lato"/>
              <a:cs typeface="Lato"/>
              <a:sym typeface="Lato"/>
            </a:endParaRPr>
          </a:p>
        </p:txBody>
      </p:sp>
      <p:sp>
        <p:nvSpPr>
          <p:cNvPr id="148" name="Google Shape;148;p22"/>
          <p:cNvSpPr/>
          <p:nvPr/>
        </p:nvSpPr>
        <p:spPr>
          <a:xfrm>
            <a:off x="4497550" y="2233075"/>
            <a:ext cx="1323000" cy="59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Single Instruction</a:t>
            </a:r>
            <a:endParaRPr sz="1200">
              <a:latin typeface="Lato"/>
              <a:ea typeface="Lato"/>
              <a:cs typeface="Lato"/>
              <a:sym typeface="Lato"/>
            </a:endParaRPr>
          </a:p>
          <a:p>
            <a:pPr indent="0" lvl="0" marL="0" rtl="0" algn="ctr">
              <a:spcBef>
                <a:spcPts val="0"/>
              </a:spcBef>
              <a:spcAft>
                <a:spcPts val="0"/>
              </a:spcAft>
              <a:buNone/>
            </a:pPr>
            <a:r>
              <a:rPr lang="en" sz="1200">
                <a:latin typeface="Lato"/>
                <a:ea typeface="Lato"/>
                <a:cs typeface="Lato"/>
                <a:sym typeface="Lato"/>
              </a:rPr>
              <a:t>Checker</a:t>
            </a:r>
            <a:endParaRPr sz="1200">
              <a:latin typeface="Lato"/>
              <a:ea typeface="Lato"/>
              <a:cs typeface="Lato"/>
              <a:sym typeface="Lato"/>
            </a:endParaRPr>
          </a:p>
        </p:txBody>
      </p:sp>
      <p:sp>
        <p:nvSpPr>
          <p:cNvPr id="149" name="Google Shape;149;p22"/>
          <p:cNvSpPr/>
          <p:nvPr/>
        </p:nvSpPr>
        <p:spPr>
          <a:xfrm>
            <a:off x="4497550" y="3050900"/>
            <a:ext cx="1323000" cy="59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ALIVE2</a:t>
            </a:r>
            <a:endParaRPr sz="1200">
              <a:latin typeface="Lato"/>
              <a:ea typeface="Lato"/>
              <a:cs typeface="Lato"/>
              <a:sym typeface="Lato"/>
            </a:endParaRPr>
          </a:p>
        </p:txBody>
      </p:sp>
      <p:sp>
        <p:nvSpPr>
          <p:cNvPr id="150" name="Google Shape;150;p22"/>
          <p:cNvSpPr txBox="1"/>
          <p:nvPr/>
        </p:nvSpPr>
        <p:spPr>
          <a:xfrm>
            <a:off x="4444450" y="1281275"/>
            <a:ext cx="1429200" cy="72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rPr>
              <a:t>ML model optimized code</a:t>
            </a:r>
            <a:endParaRPr sz="1300">
              <a:solidFill>
                <a:schemeClr val="dk2"/>
              </a:solidFill>
            </a:endParaRPr>
          </a:p>
          <a:p>
            <a:pPr indent="0" lvl="0" marL="0" rtl="0" algn="ctr">
              <a:spcBef>
                <a:spcPts val="0"/>
              </a:spcBef>
              <a:spcAft>
                <a:spcPts val="0"/>
              </a:spcAft>
              <a:buNone/>
            </a:pPr>
            <a:r>
              <a:rPr lang="en" sz="1300">
                <a:solidFill>
                  <a:schemeClr val="dk2"/>
                </a:solidFill>
              </a:rPr>
              <a:t>(maybe buggy)</a:t>
            </a:r>
            <a:endParaRPr sz="1300">
              <a:solidFill>
                <a:schemeClr val="dk2"/>
              </a:solidFill>
            </a:endParaRPr>
          </a:p>
        </p:txBody>
      </p:sp>
      <p:cxnSp>
        <p:nvCxnSpPr>
          <p:cNvPr id="151" name="Google Shape;151;p22"/>
          <p:cNvCxnSpPr>
            <a:stCxn id="150" idx="2"/>
            <a:endCxn id="148" idx="0"/>
          </p:cNvCxnSpPr>
          <p:nvPr/>
        </p:nvCxnSpPr>
        <p:spPr>
          <a:xfrm>
            <a:off x="5159050" y="2007275"/>
            <a:ext cx="0" cy="225900"/>
          </a:xfrm>
          <a:prstGeom prst="straightConnector1">
            <a:avLst/>
          </a:prstGeom>
          <a:noFill/>
          <a:ln cap="flat" cmpd="sng" w="9525">
            <a:solidFill>
              <a:schemeClr val="dk2"/>
            </a:solidFill>
            <a:prstDash val="solid"/>
            <a:round/>
            <a:headEnd len="med" w="med" type="none"/>
            <a:tailEnd len="med" w="med" type="triangle"/>
          </a:ln>
        </p:spPr>
      </p:cxnSp>
      <p:cxnSp>
        <p:nvCxnSpPr>
          <p:cNvPr id="152" name="Google Shape;152;p22"/>
          <p:cNvCxnSpPr>
            <a:stCxn id="148" idx="2"/>
            <a:endCxn id="149" idx="0"/>
          </p:cNvCxnSpPr>
          <p:nvPr/>
        </p:nvCxnSpPr>
        <p:spPr>
          <a:xfrm>
            <a:off x="5159050" y="2824975"/>
            <a:ext cx="0" cy="225900"/>
          </a:xfrm>
          <a:prstGeom prst="straightConnector1">
            <a:avLst/>
          </a:prstGeom>
          <a:noFill/>
          <a:ln cap="flat" cmpd="sng" w="9525">
            <a:solidFill>
              <a:schemeClr val="dk2"/>
            </a:solidFill>
            <a:prstDash val="solid"/>
            <a:round/>
            <a:headEnd len="med" w="med" type="none"/>
            <a:tailEnd len="med" w="med" type="triangle"/>
          </a:ln>
        </p:spPr>
      </p:cxnSp>
      <p:sp>
        <p:nvSpPr>
          <p:cNvPr id="153" name="Google Shape;153;p22"/>
          <p:cNvSpPr txBox="1"/>
          <p:nvPr/>
        </p:nvSpPr>
        <p:spPr>
          <a:xfrm>
            <a:off x="6758400" y="1281275"/>
            <a:ext cx="1267200" cy="726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300">
                <a:solidFill>
                  <a:schemeClr val="dk2"/>
                </a:solidFill>
              </a:rPr>
              <a:t>Unoptimized IR code</a:t>
            </a:r>
            <a:endParaRPr sz="1300">
              <a:solidFill>
                <a:schemeClr val="dk2"/>
              </a:solidFill>
            </a:endParaRPr>
          </a:p>
          <a:p>
            <a:pPr indent="0" lvl="0" marL="0" rtl="0" algn="ctr">
              <a:spcBef>
                <a:spcPts val="0"/>
              </a:spcBef>
              <a:spcAft>
                <a:spcPts val="0"/>
              </a:spcAft>
              <a:buNone/>
            </a:pPr>
            <a:r>
              <a:rPr lang="en" sz="1300">
                <a:solidFill>
                  <a:schemeClr val="dk2"/>
                </a:solidFill>
              </a:rPr>
              <a:t>(always right)</a:t>
            </a:r>
            <a:endParaRPr sz="1300">
              <a:solidFill>
                <a:schemeClr val="dk2"/>
              </a:solidFill>
            </a:endParaRPr>
          </a:p>
        </p:txBody>
      </p:sp>
      <p:sp>
        <p:nvSpPr>
          <p:cNvPr id="154" name="Google Shape;154;p22"/>
          <p:cNvSpPr/>
          <p:nvPr/>
        </p:nvSpPr>
        <p:spPr>
          <a:xfrm>
            <a:off x="5552600" y="4304175"/>
            <a:ext cx="1563000" cy="368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latin typeface="Lato"/>
                <a:ea typeface="Lato"/>
                <a:cs typeface="Lato"/>
                <a:sym typeface="Lato"/>
              </a:rPr>
              <a:t>Output</a:t>
            </a:r>
            <a:endParaRPr>
              <a:latin typeface="Lato"/>
              <a:ea typeface="Lato"/>
              <a:cs typeface="Lato"/>
              <a:sym typeface="Lato"/>
            </a:endParaRPr>
          </a:p>
        </p:txBody>
      </p:sp>
      <p:cxnSp>
        <p:nvCxnSpPr>
          <p:cNvPr id="155" name="Google Shape;155;p22"/>
          <p:cNvCxnSpPr>
            <a:stCxn id="149" idx="2"/>
            <a:endCxn id="154" idx="0"/>
          </p:cNvCxnSpPr>
          <p:nvPr/>
        </p:nvCxnSpPr>
        <p:spPr>
          <a:xfrm flipH="1" rot="-5400000">
            <a:off x="5415850" y="3386000"/>
            <a:ext cx="661500" cy="1175100"/>
          </a:xfrm>
          <a:prstGeom prst="bentConnector3">
            <a:avLst>
              <a:gd fmla="val 49991" name="adj1"/>
            </a:avLst>
          </a:prstGeom>
          <a:noFill/>
          <a:ln cap="flat" cmpd="sng" w="9525">
            <a:solidFill>
              <a:schemeClr val="dk2"/>
            </a:solidFill>
            <a:prstDash val="solid"/>
            <a:round/>
            <a:headEnd len="med" w="med" type="none"/>
            <a:tailEnd len="med" w="med" type="none"/>
          </a:ln>
        </p:spPr>
      </p:cxnSp>
      <p:sp>
        <p:nvSpPr>
          <p:cNvPr id="156" name="Google Shape;156;p22"/>
          <p:cNvSpPr txBox="1"/>
          <p:nvPr/>
        </p:nvSpPr>
        <p:spPr>
          <a:xfrm>
            <a:off x="5453500" y="3642800"/>
            <a:ext cx="5862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Valid</a:t>
            </a:r>
            <a:endParaRPr sz="1300">
              <a:solidFill>
                <a:schemeClr val="dk2"/>
              </a:solidFill>
            </a:endParaRPr>
          </a:p>
        </p:txBody>
      </p:sp>
      <p:cxnSp>
        <p:nvCxnSpPr>
          <p:cNvPr id="157" name="Google Shape;157;p22"/>
          <p:cNvCxnSpPr>
            <a:endCxn id="154" idx="0"/>
          </p:cNvCxnSpPr>
          <p:nvPr/>
        </p:nvCxnSpPr>
        <p:spPr>
          <a:xfrm rot="5400000">
            <a:off x="5714600" y="2626875"/>
            <a:ext cx="2296800" cy="1057800"/>
          </a:xfrm>
          <a:prstGeom prst="bentConnector3">
            <a:avLst>
              <a:gd fmla="val 86389" name="adj1"/>
            </a:avLst>
          </a:prstGeom>
          <a:noFill/>
          <a:ln cap="flat" cmpd="sng" w="9525">
            <a:solidFill>
              <a:schemeClr val="dk2"/>
            </a:solidFill>
            <a:prstDash val="solid"/>
            <a:round/>
            <a:headEnd len="med" w="med" type="none"/>
            <a:tailEnd len="med" w="med" type="triangle"/>
          </a:ln>
        </p:spPr>
      </p:cxnSp>
      <p:sp>
        <p:nvSpPr>
          <p:cNvPr id="158" name="Google Shape;158;p22"/>
          <p:cNvSpPr txBox="1"/>
          <p:nvPr/>
        </p:nvSpPr>
        <p:spPr>
          <a:xfrm>
            <a:off x="6462525" y="3642800"/>
            <a:ext cx="792600" cy="29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2"/>
                </a:solidFill>
              </a:rPr>
              <a:t>Invalid</a:t>
            </a:r>
            <a:endParaRPr sz="1300">
              <a:solidFill>
                <a:schemeClr val="dk2"/>
              </a:solidFill>
            </a:endParaRPr>
          </a:p>
        </p:txBody>
      </p:sp>
      <p:cxnSp>
        <p:nvCxnSpPr>
          <p:cNvPr id="159" name="Google Shape;159;p22"/>
          <p:cNvCxnSpPr>
            <a:endCxn id="150" idx="1"/>
          </p:cNvCxnSpPr>
          <p:nvPr/>
        </p:nvCxnSpPr>
        <p:spPr>
          <a:xfrm flipH="1" rot="10800000">
            <a:off x="3581950" y="1644275"/>
            <a:ext cx="862500" cy="968400"/>
          </a:xfrm>
          <a:prstGeom prst="straightConnector1">
            <a:avLst/>
          </a:prstGeom>
          <a:noFill/>
          <a:ln cap="flat" cmpd="sng" w="9525">
            <a:solidFill>
              <a:schemeClr val="dk2"/>
            </a:solidFill>
            <a:prstDash val="solid"/>
            <a:round/>
            <a:headEnd len="med" w="med" type="none"/>
            <a:tailEnd len="med" w="med" type="none"/>
          </a:ln>
        </p:spPr>
      </p:cxnSp>
      <p:cxnSp>
        <p:nvCxnSpPr>
          <p:cNvPr id="160" name="Google Shape;160;p22"/>
          <p:cNvCxnSpPr/>
          <p:nvPr/>
        </p:nvCxnSpPr>
        <p:spPr>
          <a:xfrm>
            <a:off x="3559800" y="3522775"/>
            <a:ext cx="862500" cy="9684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3"/>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ML-Based</a:t>
            </a:r>
            <a:r>
              <a:rPr lang="en"/>
              <a:t> Converter</a:t>
            </a:r>
            <a:endParaRPr/>
          </a:p>
          <a:p>
            <a:pPr indent="0" lvl="0" marL="0" rtl="0" algn="l">
              <a:spcBef>
                <a:spcPts val="0"/>
              </a:spcBef>
              <a:spcAft>
                <a:spcPts val="0"/>
              </a:spcAft>
              <a:buNone/>
            </a:pPr>
            <a:r>
              <a:t/>
            </a:r>
            <a:endParaRPr/>
          </a:p>
        </p:txBody>
      </p:sp>
      <p:sp>
        <p:nvSpPr>
          <p:cNvPr id="166" name="Google Shape;166;p23"/>
          <p:cNvSpPr txBox="1"/>
          <p:nvPr>
            <p:ph idx="1" type="body"/>
          </p:nvPr>
        </p:nvSpPr>
        <p:spPr>
          <a:xfrm>
            <a:off x="727650" y="1228175"/>
            <a:ext cx="7688700" cy="2967300"/>
          </a:xfrm>
          <a:prstGeom prst="rect">
            <a:avLst/>
          </a:prstGeom>
        </p:spPr>
        <p:txBody>
          <a:bodyPr anchorCtr="0" anchor="t" bIns="91425" lIns="91425" spcFirstLastPara="1" rIns="91425" wrap="square" tIns="91425">
            <a:normAutofit/>
          </a:bodyPr>
          <a:lstStyle/>
          <a:p>
            <a:pPr indent="-330200" lvl="0" marL="9144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Formulate converting into a </a:t>
            </a:r>
            <a:r>
              <a:rPr lang="en" sz="1600">
                <a:solidFill>
                  <a:schemeClr val="dk2"/>
                </a:solidFill>
                <a:latin typeface="Arial"/>
                <a:ea typeface="Arial"/>
                <a:cs typeface="Arial"/>
                <a:sym typeface="Arial"/>
              </a:rPr>
              <a:t>Seq2Seq Model</a:t>
            </a:r>
            <a:endParaRPr sz="1600">
              <a:solidFill>
                <a:schemeClr val="dk2"/>
              </a:solidFill>
              <a:latin typeface="Arial"/>
              <a:ea typeface="Arial"/>
              <a:cs typeface="Arial"/>
              <a:sym typeface="Arial"/>
            </a:endParaRPr>
          </a:p>
          <a:p>
            <a:pPr indent="-330200" lvl="0" marL="9144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Input is the encoded unoptimized instructions</a:t>
            </a:r>
            <a:endParaRPr sz="1600">
              <a:solidFill>
                <a:schemeClr val="dk2"/>
              </a:solidFill>
              <a:latin typeface="Arial"/>
              <a:ea typeface="Arial"/>
              <a:cs typeface="Arial"/>
              <a:sym typeface="Arial"/>
            </a:endParaRPr>
          </a:p>
          <a:p>
            <a:pPr indent="-330200" lvl="0" marL="9144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Output is the optimized instruction</a:t>
            </a:r>
            <a:endParaRPr sz="1600">
              <a:solidFill>
                <a:schemeClr val="dk2"/>
              </a:solidFill>
              <a:latin typeface="Arial"/>
              <a:ea typeface="Arial"/>
              <a:cs typeface="Arial"/>
              <a:sym typeface="Arial"/>
            </a:endParaRPr>
          </a:p>
        </p:txBody>
      </p:sp>
      <p:pic>
        <p:nvPicPr>
          <p:cNvPr id="167" name="Google Shape;167;p23"/>
          <p:cNvPicPr preferRelativeResize="0"/>
          <p:nvPr/>
        </p:nvPicPr>
        <p:blipFill>
          <a:blip r:embed="rId3">
            <a:alphaModFix/>
          </a:blip>
          <a:stretch>
            <a:fillRect/>
          </a:stretch>
        </p:blipFill>
        <p:spPr>
          <a:xfrm>
            <a:off x="671968" y="2509124"/>
            <a:ext cx="8268782" cy="2316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4"/>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Architecture</a:t>
            </a:r>
            <a:endParaRPr/>
          </a:p>
          <a:p>
            <a:pPr indent="0" lvl="0" marL="0" rtl="0" algn="l">
              <a:spcBef>
                <a:spcPts val="0"/>
              </a:spcBef>
              <a:spcAft>
                <a:spcPts val="0"/>
              </a:spcAft>
              <a:buNone/>
            </a:pPr>
            <a:r>
              <a:t/>
            </a:r>
            <a:endParaRPr/>
          </a:p>
        </p:txBody>
      </p:sp>
      <p:sp>
        <p:nvSpPr>
          <p:cNvPr id="173" name="Google Shape;173;p24"/>
          <p:cNvSpPr txBox="1"/>
          <p:nvPr>
            <p:ph idx="1" type="body"/>
          </p:nvPr>
        </p:nvSpPr>
        <p:spPr>
          <a:xfrm>
            <a:off x="727650" y="1408675"/>
            <a:ext cx="7688700" cy="2967300"/>
          </a:xfrm>
          <a:prstGeom prst="rect">
            <a:avLst/>
          </a:prstGeom>
        </p:spPr>
        <p:txBody>
          <a:bodyPr anchorCtr="0" anchor="t" bIns="91425" lIns="91425" spcFirstLastPara="1" rIns="91425" wrap="square" tIns="91425">
            <a:normAutofit/>
          </a:bodyPr>
          <a:lstStyle/>
          <a:p>
            <a:pPr indent="-342900" lvl="0" marL="457200" marR="0" rtl="0" algn="l">
              <a:lnSpc>
                <a:spcPct val="150000"/>
              </a:lnSpc>
              <a:spcBef>
                <a:spcPts val="0"/>
              </a:spcBef>
              <a:spcAft>
                <a:spcPts val="0"/>
              </a:spcAft>
              <a:buClr>
                <a:schemeClr val="dk2"/>
              </a:buClr>
              <a:buSzPts val="1800"/>
              <a:buFont typeface="Arial"/>
              <a:buChar char="●"/>
            </a:pPr>
            <a:r>
              <a:rPr lang="en" sz="1800">
                <a:solidFill>
                  <a:schemeClr val="dk2"/>
                </a:solidFill>
                <a:latin typeface="Arial"/>
                <a:ea typeface="Arial"/>
                <a:cs typeface="Arial"/>
                <a:sym typeface="Arial"/>
              </a:rPr>
              <a:t>Encoder - decoder model</a:t>
            </a:r>
            <a:endParaRPr sz="1800">
              <a:solidFill>
                <a:schemeClr val="dk2"/>
              </a:solidFill>
              <a:latin typeface="Arial"/>
              <a:ea typeface="Arial"/>
              <a:cs typeface="Arial"/>
              <a:sym typeface="Arial"/>
            </a:endParaRPr>
          </a:p>
          <a:p>
            <a:pPr indent="-330200" lvl="1" marL="9144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Backbone: LSTM or Transformer</a:t>
            </a:r>
            <a:endParaRPr sz="1600">
              <a:solidFill>
                <a:schemeClr val="dk2"/>
              </a:solidFill>
              <a:latin typeface="Arial"/>
              <a:ea typeface="Arial"/>
              <a:cs typeface="Arial"/>
              <a:sym typeface="Arial"/>
            </a:endParaRPr>
          </a:p>
        </p:txBody>
      </p:sp>
      <p:pic>
        <p:nvPicPr>
          <p:cNvPr id="174" name="Google Shape;174;p24"/>
          <p:cNvPicPr preferRelativeResize="0"/>
          <p:nvPr/>
        </p:nvPicPr>
        <p:blipFill>
          <a:blip r:embed="rId3">
            <a:alphaModFix/>
          </a:blip>
          <a:stretch>
            <a:fillRect/>
          </a:stretch>
        </p:blipFill>
        <p:spPr>
          <a:xfrm>
            <a:off x="565098" y="2516075"/>
            <a:ext cx="8251126" cy="1914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 Architecture</a:t>
            </a:r>
            <a:endParaRPr/>
          </a:p>
        </p:txBody>
      </p:sp>
      <p:sp>
        <p:nvSpPr>
          <p:cNvPr id="180" name="Google Shape;180;p25"/>
          <p:cNvSpPr txBox="1"/>
          <p:nvPr>
            <p:ph idx="1" type="body"/>
          </p:nvPr>
        </p:nvSpPr>
        <p:spPr>
          <a:xfrm>
            <a:off x="727650" y="1435750"/>
            <a:ext cx="7688700" cy="3382800"/>
          </a:xfrm>
          <a:prstGeom prst="rect">
            <a:avLst/>
          </a:prstGeom>
        </p:spPr>
        <p:txBody>
          <a:bodyPr anchorCtr="0" anchor="t" bIns="91425" lIns="91425" spcFirstLastPara="1" rIns="91425" wrap="square" tIns="91425">
            <a:normAutofit/>
          </a:bodyPr>
          <a:lstStyle/>
          <a:p>
            <a:pPr indent="-342900" lvl="0" marL="457200" marR="0" rtl="0" algn="l">
              <a:lnSpc>
                <a:spcPct val="150000"/>
              </a:lnSpc>
              <a:spcBef>
                <a:spcPts val="0"/>
              </a:spcBef>
              <a:spcAft>
                <a:spcPts val="0"/>
              </a:spcAft>
              <a:buClr>
                <a:schemeClr val="dk2"/>
              </a:buClr>
              <a:buSzPts val="1800"/>
              <a:buFont typeface="Arial"/>
              <a:buChar char="●"/>
            </a:pPr>
            <a:r>
              <a:rPr lang="en" sz="1800">
                <a:solidFill>
                  <a:schemeClr val="dk2"/>
                </a:solidFill>
                <a:latin typeface="Arial"/>
                <a:ea typeface="Arial"/>
                <a:cs typeface="Arial"/>
                <a:sym typeface="Arial"/>
              </a:rPr>
              <a:t>Assembly Language Tokenizer</a:t>
            </a:r>
            <a:endParaRPr sz="1800">
              <a:solidFill>
                <a:schemeClr val="dk2"/>
              </a:solidFill>
              <a:latin typeface="Arial"/>
              <a:ea typeface="Arial"/>
              <a:cs typeface="Arial"/>
              <a:sym typeface="Arial"/>
            </a:endParaRPr>
          </a:p>
          <a:p>
            <a:pPr indent="-330200" lvl="1" marL="9144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Distilled representation</a:t>
            </a:r>
            <a:endParaRPr sz="1600">
              <a:solidFill>
                <a:schemeClr val="dk2"/>
              </a:solidFill>
              <a:latin typeface="Arial"/>
              <a:ea typeface="Arial"/>
              <a:cs typeface="Arial"/>
              <a:sym typeface="Arial"/>
            </a:endParaRPr>
          </a:p>
          <a:p>
            <a:pPr indent="-330200" lvl="2" marL="13716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Opcode and Type</a:t>
            </a:r>
            <a:endParaRPr sz="1600">
              <a:solidFill>
                <a:schemeClr val="dk2"/>
              </a:solidFill>
              <a:latin typeface="Arial"/>
              <a:ea typeface="Arial"/>
              <a:cs typeface="Arial"/>
              <a:sym typeface="Arial"/>
            </a:endParaRPr>
          </a:p>
          <a:p>
            <a:pPr indent="-330200" lvl="2" marL="13716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Add attribute like, CONST</a:t>
            </a:r>
            <a:endParaRPr sz="1600">
              <a:solidFill>
                <a:schemeClr val="dk2"/>
              </a:solidFill>
              <a:latin typeface="Arial"/>
              <a:ea typeface="Arial"/>
              <a:cs typeface="Arial"/>
              <a:sym typeface="Arial"/>
            </a:endParaRPr>
          </a:p>
          <a:p>
            <a:pPr indent="-330200" lvl="2" marL="13716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Rename source instruction</a:t>
            </a:r>
            <a:endParaRPr sz="1600">
              <a:solidFill>
                <a:schemeClr val="dk2"/>
              </a:solidFill>
              <a:latin typeface="Arial"/>
              <a:ea typeface="Arial"/>
              <a:cs typeface="Arial"/>
              <a:sym typeface="Arial"/>
            </a:endParaRPr>
          </a:p>
          <a:p>
            <a:pPr indent="-330200" lvl="1" marL="9144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Word embedding trained together with the model </a:t>
            </a:r>
            <a:endParaRPr sz="1600">
              <a:solidFill>
                <a:schemeClr val="dk2"/>
              </a:solidFill>
              <a:latin typeface="Arial"/>
              <a:ea typeface="Arial"/>
              <a:cs typeface="Arial"/>
              <a:sym typeface="Arial"/>
            </a:endParaRPr>
          </a:p>
          <a:p>
            <a:pPr indent="-342900" lvl="0" marL="457200" marR="0" rtl="0" algn="l">
              <a:lnSpc>
                <a:spcPct val="150000"/>
              </a:lnSpc>
              <a:spcBef>
                <a:spcPts val="0"/>
              </a:spcBef>
              <a:spcAft>
                <a:spcPts val="0"/>
              </a:spcAft>
              <a:buClr>
                <a:schemeClr val="dk2"/>
              </a:buClr>
              <a:buSzPts val="1800"/>
              <a:buFont typeface="Arial"/>
              <a:buChar char="●"/>
            </a:pPr>
            <a:r>
              <a:rPr lang="en" sz="1800">
                <a:solidFill>
                  <a:schemeClr val="dk2"/>
                </a:solidFill>
                <a:latin typeface="Arial"/>
                <a:ea typeface="Arial"/>
                <a:cs typeface="Arial"/>
                <a:sym typeface="Arial"/>
              </a:rPr>
              <a:t>Attention block for conditional instruction generation</a:t>
            </a:r>
            <a:endParaRPr sz="1800">
              <a:solidFill>
                <a:schemeClr val="dk2"/>
              </a:solidFill>
              <a:latin typeface="Arial"/>
              <a:ea typeface="Arial"/>
              <a:cs typeface="Arial"/>
              <a:sym typeface="Arial"/>
            </a:endParaRPr>
          </a:p>
          <a:p>
            <a:pPr indent="-330200" lvl="1" marL="9144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A matrix guide how each input token contribute to generation</a:t>
            </a:r>
            <a:endParaRPr sz="1600">
              <a:solidFill>
                <a:schemeClr val="dk2"/>
              </a:solidFill>
              <a:latin typeface="Arial"/>
              <a:ea typeface="Arial"/>
              <a:cs typeface="Arial"/>
              <a:sym typeface="Arial"/>
            </a:endParaRPr>
          </a:p>
        </p:txBody>
      </p:sp>
      <p:pic>
        <p:nvPicPr>
          <p:cNvPr id="181" name="Google Shape;181;p25"/>
          <p:cNvPicPr preferRelativeResize="0"/>
          <p:nvPr/>
        </p:nvPicPr>
        <p:blipFill>
          <a:blip r:embed="rId3">
            <a:alphaModFix/>
          </a:blip>
          <a:stretch>
            <a:fillRect/>
          </a:stretch>
        </p:blipFill>
        <p:spPr>
          <a:xfrm>
            <a:off x="4856524" y="1747587"/>
            <a:ext cx="4182250" cy="927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Optimization Targets and detail</a:t>
            </a:r>
            <a:endParaRPr/>
          </a:p>
        </p:txBody>
      </p:sp>
      <p:sp>
        <p:nvSpPr>
          <p:cNvPr id="187" name="Google Shape;187;p26"/>
          <p:cNvSpPr txBox="1"/>
          <p:nvPr>
            <p:ph idx="1" type="body"/>
          </p:nvPr>
        </p:nvSpPr>
        <p:spPr>
          <a:xfrm>
            <a:off x="729450" y="1372575"/>
            <a:ext cx="7688700" cy="2967300"/>
          </a:xfrm>
          <a:prstGeom prst="rect">
            <a:avLst/>
          </a:prstGeom>
        </p:spPr>
        <p:txBody>
          <a:bodyPr anchorCtr="0" anchor="t" bIns="91425" lIns="91425" spcFirstLastPara="1" rIns="91425" wrap="square" tIns="91425">
            <a:normAutofit/>
          </a:bodyPr>
          <a:lstStyle/>
          <a:p>
            <a:pPr indent="-330200" lvl="0" marL="4572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Supervision </a:t>
            </a:r>
            <a:r>
              <a:rPr lang="en" sz="1600">
                <a:solidFill>
                  <a:schemeClr val="dk2"/>
                </a:solidFill>
                <a:latin typeface="Arial"/>
                <a:ea typeface="Arial"/>
                <a:cs typeface="Arial"/>
                <a:sym typeface="Arial"/>
              </a:rPr>
              <a:t>pairs</a:t>
            </a:r>
            <a:r>
              <a:rPr lang="en" sz="1600">
                <a:solidFill>
                  <a:schemeClr val="dk2"/>
                </a:solidFill>
                <a:latin typeface="Arial"/>
                <a:ea typeface="Arial"/>
                <a:cs typeface="Arial"/>
                <a:sym typeface="Arial"/>
              </a:rPr>
              <a:t> are </a:t>
            </a:r>
            <a:r>
              <a:rPr lang="en" sz="1600">
                <a:solidFill>
                  <a:schemeClr val="dk2"/>
                </a:solidFill>
                <a:latin typeface="Arial"/>
                <a:ea typeface="Arial"/>
                <a:cs typeface="Arial"/>
                <a:sym typeface="Arial"/>
              </a:rPr>
              <a:t>generated by traditional IC phase at BB level.</a:t>
            </a:r>
            <a:endParaRPr sz="1600">
              <a:solidFill>
                <a:schemeClr val="dk2"/>
              </a:solidFill>
              <a:latin typeface="Arial"/>
              <a:ea typeface="Arial"/>
              <a:cs typeface="Arial"/>
              <a:sym typeface="Arial"/>
            </a:endParaRPr>
          </a:p>
          <a:p>
            <a:pPr indent="-330200" lvl="0" marL="457200" marR="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Direct </a:t>
            </a:r>
            <a:r>
              <a:rPr lang="en" sz="1600">
                <a:solidFill>
                  <a:schemeClr val="dk2"/>
                </a:solidFill>
                <a:latin typeface="Arial"/>
                <a:ea typeface="Arial"/>
                <a:cs typeface="Arial"/>
                <a:sym typeface="Arial"/>
              </a:rPr>
              <a:t>Cross</a:t>
            </a:r>
            <a:r>
              <a:rPr lang="en" sz="1600">
                <a:solidFill>
                  <a:schemeClr val="dk2"/>
                </a:solidFill>
                <a:latin typeface="Arial"/>
                <a:ea typeface="Arial"/>
                <a:cs typeface="Arial"/>
                <a:sym typeface="Arial"/>
              </a:rPr>
              <a:t> Entropy Loss</a:t>
            </a:r>
            <a:endParaRPr sz="1600">
              <a:solidFill>
                <a:schemeClr val="dk2"/>
              </a:solidFill>
              <a:latin typeface="Arial"/>
              <a:ea typeface="Arial"/>
              <a:cs typeface="Arial"/>
              <a:sym typeface="Arial"/>
            </a:endParaRPr>
          </a:p>
          <a:p>
            <a:pPr indent="0" lvl="0" marL="0" rtl="0" algn="l">
              <a:lnSpc>
                <a:spcPct val="150000"/>
              </a:lnSpc>
              <a:spcBef>
                <a:spcPts val="1200"/>
              </a:spcBef>
              <a:spcAft>
                <a:spcPts val="0"/>
              </a:spcAft>
              <a:buNone/>
            </a:pPr>
            <a:r>
              <a:t/>
            </a:r>
            <a:endParaRPr sz="1600">
              <a:solidFill>
                <a:schemeClr val="dk2"/>
              </a:solidFill>
              <a:latin typeface="Arial"/>
              <a:ea typeface="Arial"/>
              <a:cs typeface="Arial"/>
              <a:sym typeface="Arial"/>
            </a:endParaRPr>
          </a:p>
          <a:p>
            <a:pPr indent="-330200" lvl="0" marL="4572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Compiler Attention Mismatch (CAM) Loss</a:t>
            </a:r>
            <a:endParaRPr sz="1600">
              <a:solidFill>
                <a:schemeClr val="dk2"/>
              </a:solidFill>
              <a:latin typeface="Arial"/>
              <a:ea typeface="Arial"/>
              <a:cs typeface="Arial"/>
              <a:sym typeface="Arial"/>
            </a:endParaRPr>
          </a:p>
          <a:p>
            <a:pPr indent="-317500" lvl="1" marL="914400" rtl="0" algn="l">
              <a:lnSpc>
                <a:spcPct val="150000"/>
              </a:lnSpc>
              <a:spcBef>
                <a:spcPts val="0"/>
              </a:spcBef>
              <a:spcAft>
                <a:spcPts val="0"/>
              </a:spcAft>
              <a:buClr>
                <a:schemeClr val="dk2"/>
              </a:buClr>
              <a:buSzPts val="1400"/>
              <a:buFont typeface="Arial"/>
              <a:buChar char="○"/>
            </a:pPr>
            <a:r>
              <a:rPr lang="en" sz="1400">
                <a:solidFill>
                  <a:schemeClr val="dk2"/>
                </a:solidFill>
                <a:latin typeface="Arial"/>
                <a:ea typeface="Arial"/>
                <a:cs typeface="Arial"/>
                <a:sym typeface="Arial"/>
              </a:rPr>
              <a:t>Generate compiler-guided attention matrix (CA)</a:t>
            </a:r>
            <a:endParaRPr sz="1400">
              <a:solidFill>
                <a:schemeClr val="dk2"/>
              </a:solidFill>
              <a:latin typeface="Arial"/>
              <a:ea typeface="Arial"/>
              <a:cs typeface="Arial"/>
              <a:sym typeface="Arial"/>
            </a:endParaRPr>
          </a:p>
          <a:p>
            <a:pPr indent="-317500" lvl="2" marL="1371600" rtl="0" algn="l">
              <a:lnSpc>
                <a:spcPct val="150000"/>
              </a:lnSpc>
              <a:spcBef>
                <a:spcPts val="0"/>
              </a:spcBef>
              <a:spcAft>
                <a:spcPts val="0"/>
              </a:spcAft>
              <a:buClr>
                <a:schemeClr val="dk2"/>
              </a:buClr>
              <a:buSzPts val="1400"/>
              <a:buFont typeface="Arial"/>
              <a:buChar char="■"/>
            </a:pPr>
            <a:r>
              <a:rPr lang="en" sz="1400">
                <a:solidFill>
                  <a:schemeClr val="dk2"/>
                </a:solidFill>
                <a:latin typeface="Arial"/>
                <a:ea typeface="Arial"/>
                <a:cs typeface="Arial"/>
                <a:sym typeface="Arial"/>
              </a:rPr>
              <a:t>1 if target token 'i' is mapped to the source token 'j' by the compiler.</a:t>
            </a:r>
            <a:endParaRPr sz="1400">
              <a:solidFill>
                <a:schemeClr val="dk2"/>
              </a:solidFill>
              <a:latin typeface="Arial"/>
              <a:ea typeface="Arial"/>
              <a:cs typeface="Arial"/>
              <a:sym typeface="Arial"/>
            </a:endParaRPr>
          </a:p>
          <a:p>
            <a:pPr indent="-330200" lvl="2" marL="13716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Smoothing by a coefficient</a:t>
            </a:r>
            <a:endParaRPr sz="1600">
              <a:solidFill>
                <a:schemeClr val="dk2"/>
              </a:solidFill>
              <a:latin typeface="Arial"/>
              <a:ea typeface="Arial"/>
              <a:cs typeface="Arial"/>
              <a:sym typeface="Arial"/>
            </a:endParaRPr>
          </a:p>
        </p:txBody>
      </p:sp>
      <p:pic>
        <p:nvPicPr>
          <p:cNvPr id="188" name="Google Shape;188;p26"/>
          <p:cNvPicPr preferRelativeResize="0"/>
          <p:nvPr/>
        </p:nvPicPr>
        <p:blipFill>
          <a:blip r:embed="rId3">
            <a:alphaModFix/>
          </a:blip>
          <a:stretch>
            <a:fillRect/>
          </a:stretch>
        </p:blipFill>
        <p:spPr>
          <a:xfrm>
            <a:off x="1516050" y="2178040"/>
            <a:ext cx="1513924" cy="434475"/>
          </a:xfrm>
          <a:prstGeom prst="rect">
            <a:avLst/>
          </a:prstGeom>
          <a:noFill/>
          <a:ln>
            <a:noFill/>
          </a:ln>
        </p:spPr>
      </p:pic>
      <p:pic>
        <p:nvPicPr>
          <p:cNvPr id="189" name="Google Shape;189;p26"/>
          <p:cNvPicPr preferRelativeResize="0"/>
          <p:nvPr/>
        </p:nvPicPr>
        <p:blipFill rotWithShape="1">
          <a:blip r:embed="rId4">
            <a:alphaModFix/>
          </a:blip>
          <a:srcRect b="0" l="3742" r="7581" t="0"/>
          <a:stretch/>
        </p:blipFill>
        <p:spPr>
          <a:xfrm>
            <a:off x="1624325" y="4121900"/>
            <a:ext cx="4131305" cy="4344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Contents</a:t>
            </a:r>
            <a:endParaRPr/>
          </a:p>
        </p:txBody>
      </p:sp>
      <p:sp>
        <p:nvSpPr>
          <p:cNvPr id="195" name="Google Shape;195;p27"/>
          <p:cNvSpPr txBox="1"/>
          <p:nvPr>
            <p:ph idx="1" type="body"/>
          </p:nvPr>
        </p:nvSpPr>
        <p:spPr>
          <a:xfrm>
            <a:off x="729450" y="1372575"/>
            <a:ext cx="7688700" cy="3391800"/>
          </a:xfrm>
          <a:prstGeom prst="rect">
            <a:avLst/>
          </a:prstGeom>
        </p:spPr>
        <p:txBody>
          <a:bodyPr anchorCtr="0" anchor="t" bIns="91425" lIns="91425" spcFirstLastPara="1" rIns="91425" wrap="square" tIns="91425">
            <a:normAutofit/>
          </a:bodyPr>
          <a:lstStyle/>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Introduction</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Method</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b="1" lang="en" sz="2400">
                <a:solidFill>
                  <a:schemeClr val="dk2"/>
                </a:solidFill>
                <a:latin typeface="Arial"/>
                <a:ea typeface="Arial"/>
                <a:cs typeface="Arial"/>
                <a:sym typeface="Arial"/>
              </a:rPr>
              <a:t>Experimental Evaluation </a:t>
            </a:r>
            <a:endParaRPr b="1"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Conclusion</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Dataset</a:t>
            </a:r>
            <a:endParaRPr/>
          </a:p>
        </p:txBody>
      </p:sp>
      <p:sp>
        <p:nvSpPr>
          <p:cNvPr id="201" name="Google Shape;201;p28"/>
          <p:cNvSpPr txBox="1"/>
          <p:nvPr>
            <p:ph idx="1" type="body"/>
          </p:nvPr>
        </p:nvSpPr>
        <p:spPr>
          <a:xfrm>
            <a:off x="727650" y="1390600"/>
            <a:ext cx="7688700" cy="35364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2"/>
              </a:buClr>
              <a:buSzPts val="1800"/>
              <a:buFont typeface="Arial"/>
              <a:buChar char="●"/>
            </a:pPr>
            <a:r>
              <a:rPr lang="en" sz="1800">
                <a:solidFill>
                  <a:schemeClr val="dk2"/>
                </a:solidFill>
                <a:latin typeface="Arial"/>
                <a:ea typeface="Arial"/>
                <a:cs typeface="Arial"/>
                <a:sym typeface="Arial"/>
              </a:rPr>
              <a:t>The dataset consists of sentence pairs</a:t>
            </a:r>
            <a:endParaRPr sz="1800">
              <a:solidFill>
                <a:schemeClr val="dk2"/>
              </a:solidFill>
              <a:latin typeface="Arial"/>
              <a:ea typeface="Arial"/>
              <a:cs typeface="Arial"/>
              <a:sym typeface="Arial"/>
            </a:endParaRPr>
          </a:p>
          <a:p>
            <a:pPr indent="-330200" lvl="1" marL="9144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S</a:t>
            </a:r>
            <a:r>
              <a:rPr lang="en" sz="1600">
                <a:solidFill>
                  <a:schemeClr val="dk2"/>
                </a:solidFill>
                <a:latin typeface="Arial"/>
                <a:ea typeface="Arial"/>
                <a:cs typeface="Arial"/>
                <a:sym typeface="Arial"/>
              </a:rPr>
              <a:t>ource sentence - Target sentence</a:t>
            </a:r>
            <a:endParaRPr sz="1600">
              <a:solidFill>
                <a:srgbClr val="000000"/>
              </a:solidFill>
              <a:latin typeface="Arial"/>
              <a:ea typeface="Arial"/>
              <a:cs typeface="Arial"/>
              <a:sym typeface="Arial"/>
            </a:endParaRPr>
          </a:p>
          <a:p>
            <a:pPr indent="-342900" lvl="0" marL="457200" rtl="0" algn="l">
              <a:lnSpc>
                <a:spcPct val="150000"/>
              </a:lnSpc>
              <a:spcBef>
                <a:spcPts val="0"/>
              </a:spcBef>
              <a:spcAft>
                <a:spcPts val="0"/>
              </a:spcAft>
              <a:buClr>
                <a:schemeClr val="dk2"/>
              </a:buClr>
              <a:buSzPts val="1800"/>
              <a:buFont typeface="Arial"/>
              <a:buChar char="●"/>
            </a:pPr>
            <a:r>
              <a:rPr lang="en" sz="1800">
                <a:solidFill>
                  <a:schemeClr val="dk2"/>
                </a:solidFill>
                <a:latin typeface="Arial"/>
                <a:ea typeface="Arial"/>
                <a:cs typeface="Arial"/>
                <a:sym typeface="Arial"/>
              </a:rPr>
              <a:t>Dataset is generated by invoking the LLVM compiler pipeline on the C/C++ application source files</a:t>
            </a:r>
            <a:endParaRPr sz="1800">
              <a:solidFill>
                <a:schemeClr val="dk2"/>
              </a:solidFill>
              <a:latin typeface="Arial"/>
              <a:ea typeface="Arial"/>
              <a:cs typeface="Arial"/>
              <a:sym typeface="Arial"/>
            </a:endParaRPr>
          </a:p>
          <a:p>
            <a:pPr indent="-330200" lvl="1" marL="9144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LLVM Application Test / Angha Bench Test Suite</a:t>
            </a:r>
            <a:endParaRPr sz="1600">
              <a:solidFill>
                <a:schemeClr val="dk2"/>
              </a:solidFill>
              <a:latin typeface="Arial"/>
              <a:ea typeface="Arial"/>
              <a:cs typeface="Arial"/>
              <a:sym typeface="Arial"/>
            </a:endParaRPr>
          </a:p>
          <a:p>
            <a:pPr indent="-342900" lvl="0" marL="457200" rtl="0" algn="l">
              <a:lnSpc>
                <a:spcPct val="150000"/>
              </a:lnSpc>
              <a:spcBef>
                <a:spcPts val="0"/>
              </a:spcBef>
              <a:spcAft>
                <a:spcPts val="0"/>
              </a:spcAft>
              <a:buClr>
                <a:schemeClr val="dk2"/>
              </a:buClr>
              <a:buSzPts val="1800"/>
              <a:buFont typeface="Arial"/>
              <a:buChar char="●"/>
            </a:pPr>
            <a:r>
              <a:rPr lang="en" sz="1800">
                <a:solidFill>
                  <a:schemeClr val="dk2"/>
                </a:solidFill>
                <a:latin typeface="Arial"/>
                <a:ea typeface="Arial"/>
                <a:cs typeface="Arial"/>
                <a:sym typeface="Arial"/>
              </a:rPr>
              <a:t>The final dataset contains 367𝐾 basic blocks instruction sequences</a:t>
            </a:r>
            <a:endParaRPr sz="1800">
              <a:solidFill>
                <a:schemeClr val="dk2"/>
              </a:solidFill>
              <a:latin typeface="Arial"/>
              <a:ea typeface="Arial"/>
              <a:cs typeface="Arial"/>
              <a:sym typeface="Arial"/>
            </a:endParaRPr>
          </a:p>
          <a:p>
            <a:pPr indent="-330200" lvl="1" marL="9144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66% unoptimized sequences</a:t>
            </a:r>
            <a:endParaRPr sz="1600">
              <a:solidFill>
                <a:schemeClr val="dk2"/>
              </a:solidFill>
              <a:latin typeface="Arial"/>
              <a:ea typeface="Arial"/>
              <a:cs typeface="Arial"/>
              <a:sym typeface="Arial"/>
            </a:endParaRPr>
          </a:p>
          <a:p>
            <a:pPr indent="-330200" lvl="1" marL="9144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34% optimized sequences</a:t>
            </a:r>
            <a:endParaRPr sz="1600">
              <a:solidFill>
                <a:schemeClr val="dk2"/>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sp>
        <p:nvSpPr>
          <p:cNvPr id="207" name="Google Shape;207;p29"/>
          <p:cNvSpPr txBox="1"/>
          <p:nvPr>
            <p:ph idx="1" type="body"/>
          </p:nvPr>
        </p:nvSpPr>
        <p:spPr>
          <a:xfrm>
            <a:off x="729450" y="1372575"/>
            <a:ext cx="7688700" cy="2967300"/>
          </a:xfrm>
          <a:prstGeom prst="rect">
            <a:avLst/>
          </a:prstGeom>
        </p:spPr>
        <p:txBody>
          <a:bodyPr anchorCtr="0" anchor="t" bIns="91425" lIns="91425" spcFirstLastPara="1" rIns="91425" wrap="square" tIns="91425">
            <a:normAutofit/>
          </a:bodyPr>
          <a:lstStyle/>
          <a:p>
            <a:pPr indent="-355600" lvl="0" marL="457200" rtl="0" algn="l">
              <a:lnSpc>
                <a:spcPct val="150000"/>
              </a:lnSpc>
              <a:spcBef>
                <a:spcPts val="0"/>
              </a:spcBef>
              <a:spcAft>
                <a:spcPts val="0"/>
              </a:spcAft>
              <a:buClr>
                <a:schemeClr val="dk2"/>
              </a:buClr>
              <a:buSzPts val="2000"/>
              <a:buFont typeface="Arial"/>
              <a:buChar char="●"/>
            </a:pPr>
            <a:r>
              <a:rPr lang="en" sz="1800">
                <a:solidFill>
                  <a:schemeClr val="dk2"/>
                </a:solidFill>
                <a:latin typeface="Arial"/>
                <a:ea typeface="Arial"/>
                <a:cs typeface="Arial"/>
                <a:sym typeface="Arial"/>
              </a:rPr>
              <a:t>Train/validation/test data split of 90%, 5% and 5%</a:t>
            </a:r>
            <a:endParaRPr sz="1800">
              <a:solidFill>
                <a:schemeClr val="dk2"/>
              </a:solidFill>
              <a:latin typeface="Arial"/>
              <a:ea typeface="Arial"/>
              <a:cs typeface="Arial"/>
              <a:sym typeface="Arial"/>
            </a:endParaRPr>
          </a:p>
          <a:p>
            <a:pPr indent="-355600" lvl="0" marL="457200" rtl="0" algn="l">
              <a:lnSpc>
                <a:spcPct val="150000"/>
              </a:lnSpc>
              <a:spcBef>
                <a:spcPts val="0"/>
              </a:spcBef>
              <a:spcAft>
                <a:spcPts val="0"/>
              </a:spcAft>
              <a:buClr>
                <a:schemeClr val="dk2"/>
              </a:buClr>
              <a:buSzPts val="2000"/>
              <a:buFont typeface="Arial"/>
              <a:buChar char="●"/>
            </a:pPr>
            <a:r>
              <a:rPr lang="en" sz="1800">
                <a:solidFill>
                  <a:schemeClr val="dk2"/>
                </a:solidFill>
                <a:latin typeface="Arial"/>
                <a:ea typeface="Arial"/>
                <a:cs typeface="Arial"/>
                <a:sym typeface="Arial"/>
              </a:rPr>
              <a:t>BLEU and Rouge</a:t>
            </a:r>
            <a:endParaRPr sz="1800">
              <a:solidFill>
                <a:schemeClr val="dk2"/>
              </a:solidFill>
              <a:latin typeface="Arial"/>
              <a:ea typeface="Arial"/>
              <a:cs typeface="Arial"/>
              <a:sym typeface="Arial"/>
            </a:endParaRPr>
          </a:p>
          <a:p>
            <a:pPr indent="-342900" lvl="1" marL="914400" rtl="0" algn="l">
              <a:lnSpc>
                <a:spcPct val="150000"/>
              </a:lnSpc>
              <a:spcBef>
                <a:spcPts val="0"/>
              </a:spcBef>
              <a:spcAft>
                <a:spcPts val="0"/>
              </a:spcAft>
              <a:buClr>
                <a:schemeClr val="dk2"/>
              </a:buClr>
              <a:buSzPts val="1800"/>
              <a:buFont typeface="Arial"/>
              <a:buChar char="○"/>
            </a:pPr>
            <a:r>
              <a:rPr lang="en" sz="1600">
                <a:solidFill>
                  <a:schemeClr val="dk2"/>
                </a:solidFill>
                <a:latin typeface="Arial"/>
                <a:ea typeface="Arial"/>
                <a:cs typeface="Arial"/>
                <a:sym typeface="Arial"/>
              </a:rPr>
              <a:t>Standard machine translation evaluation metrics</a:t>
            </a:r>
            <a:endParaRPr sz="1600">
              <a:solidFill>
                <a:schemeClr val="dk2"/>
              </a:solidFill>
              <a:latin typeface="Arial"/>
              <a:ea typeface="Arial"/>
              <a:cs typeface="Arial"/>
              <a:sym typeface="Arial"/>
            </a:endParaRPr>
          </a:p>
          <a:p>
            <a:pPr indent="-330200" lvl="0" marL="4572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Exact Match (EM)</a:t>
            </a:r>
            <a:endParaRPr sz="1600">
              <a:solidFill>
                <a:schemeClr val="dk2"/>
              </a:solidFill>
              <a:latin typeface="Arial"/>
              <a:ea typeface="Arial"/>
              <a:cs typeface="Arial"/>
              <a:sym typeface="Arial"/>
            </a:endParaRPr>
          </a:p>
          <a:p>
            <a:pPr indent="-330200" lvl="1" marL="9144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the proportion of BBs in which the predicted sequence exactly matches the ground truth</a:t>
            </a:r>
            <a:endParaRPr sz="1600">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0"/>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Results</a:t>
            </a:r>
            <a:endParaRPr/>
          </a:p>
        </p:txBody>
      </p:sp>
      <p:pic>
        <p:nvPicPr>
          <p:cNvPr id="213" name="Google Shape;213;p30"/>
          <p:cNvPicPr preferRelativeResize="0"/>
          <p:nvPr/>
        </p:nvPicPr>
        <p:blipFill>
          <a:blip r:embed="rId3">
            <a:alphaModFix/>
          </a:blip>
          <a:stretch>
            <a:fillRect/>
          </a:stretch>
        </p:blipFill>
        <p:spPr>
          <a:xfrm>
            <a:off x="1296911" y="1328775"/>
            <a:ext cx="6550177" cy="37254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Analysis</a:t>
            </a:r>
            <a:endParaRPr/>
          </a:p>
        </p:txBody>
      </p:sp>
      <p:pic>
        <p:nvPicPr>
          <p:cNvPr id="219" name="Google Shape;219;p31"/>
          <p:cNvPicPr preferRelativeResize="0"/>
          <p:nvPr/>
        </p:nvPicPr>
        <p:blipFill>
          <a:blip r:embed="rId3">
            <a:alphaModFix/>
          </a:blip>
          <a:stretch>
            <a:fillRect/>
          </a:stretch>
        </p:blipFill>
        <p:spPr>
          <a:xfrm>
            <a:off x="2677513" y="2740000"/>
            <a:ext cx="3788974" cy="1894475"/>
          </a:xfrm>
          <a:prstGeom prst="rect">
            <a:avLst/>
          </a:prstGeom>
          <a:noFill/>
          <a:ln>
            <a:noFill/>
          </a:ln>
        </p:spPr>
      </p:pic>
      <p:sp>
        <p:nvSpPr>
          <p:cNvPr id="220" name="Google Shape;220;p31"/>
          <p:cNvSpPr txBox="1"/>
          <p:nvPr>
            <p:ph idx="1" type="body"/>
          </p:nvPr>
        </p:nvSpPr>
        <p:spPr>
          <a:xfrm>
            <a:off x="727650" y="1390600"/>
            <a:ext cx="7688700" cy="1280700"/>
          </a:xfrm>
          <a:prstGeom prst="rect">
            <a:avLst/>
          </a:prstGeom>
        </p:spPr>
        <p:txBody>
          <a:bodyPr anchorCtr="0" anchor="t" bIns="91425" lIns="91425" spcFirstLastPara="1" rIns="91425" wrap="square" tIns="91425">
            <a:normAutofit/>
          </a:bodyPr>
          <a:lstStyle/>
          <a:p>
            <a:pPr indent="-342900" lvl="0" marL="914400" rtl="0" algn="l">
              <a:lnSpc>
                <a:spcPct val="150000"/>
              </a:lnSpc>
              <a:spcBef>
                <a:spcPts val="0"/>
              </a:spcBef>
              <a:spcAft>
                <a:spcPts val="0"/>
              </a:spcAft>
              <a:buClr>
                <a:schemeClr val="dk2"/>
              </a:buClr>
              <a:buSzPts val="1800"/>
              <a:buFont typeface="Arial"/>
              <a:buChar char="●"/>
            </a:pPr>
            <a:r>
              <a:rPr lang="en" sz="1800">
                <a:solidFill>
                  <a:schemeClr val="dk2"/>
                </a:solidFill>
                <a:latin typeface="Arial"/>
                <a:ea typeface="Arial"/>
                <a:cs typeface="Arial"/>
                <a:sym typeface="Arial"/>
              </a:rPr>
              <a:t>Generating correct values for synthesized constants </a:t>
            </a:r>
            <a:endParaRPr sz="1800">
              <a:solidFill>
                <a:schemeClr val="dk2"/>
              </a:solidFill>
              <a:latin typeface="Arial"/>
              <a:ea typeface="Arial"/>
              <a:cs typeface="Arial"/>
              <a:sym typeface="Arial"/>
            </a:endParaRPr>
          </a:p>
          <a:p>
            <a:pPr indent="-330200" lvl="1" marL="13716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GetElementPtr</a:t>
            </a:r>
            <a:endParaRPr sz="1600">
              <a:solidFill>
                <a:schemeClr val="dk2"/>
              </a:solidFill>
              <a:latin typeface="Arial"/>
              <a:ea typeface="Arial"/>
              <a:cs typeface="Arial"/>
              <a:sym typeface="Arial"/>
            </a:endParaRPr>
          </a:p>
          <a:p>
            <a:pPr indent="-330200" lvl="1" marL="1371600" rtl="0" algn="l">
              <a:lnSpc>
                <a:spcPct val="150000"/>
              </a:lnSpc>
              <a:spcBef>
                <a:spcPts val="0"/>
              </a:spcBef>
              <a:spcAft>
                <a:spcPts val="0"/>
              </a:spcAft>
              <a:buClr>
                <a:schemeClr val="dk2"/>
              </a:buClr>
              <a:buSzPts val="1600"/>
              <a:buFont typeface="Arial"/>
              <a:buChar char="○"/>
            </a:pPr>
            <a:r>
              <a:rPr lang="en" sz="1600">
                <a:solidFill>
                  <a:schemeClr val="dk2"/>
                </a:solidFill>
                <a:latin typeface="Arial"/>
                <a:ea typeface="Arial"/>
                <a:cs typeface="Arial"/>
                <a:sym typeface="Arial"/>
              </a:rPr>
              <a:t>Alloca</a:t>
            </a:r>
            <a:endParaRPr sz="1600">
              <a:solidFill>
                <a:schemeClr val="dk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4"/>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Contents</a:t>
            </a:r>
            <a:endParaRPr/>
          </a:p>
        </p:txBody>
      </p:sp>
      <p:sp>
        <p:nvSpPr>
          <p:cNvPr id="93" name="Google Shape;93;p14"/>
          <p:cNvSpPr txBox="1"/>
          <p:nvPr>
            <p:ph idx="1" type="body"/>
          </p:nvPr>
        </p:nvSpPr>
        <p:spPr>
          <a:xfrm>
            <a:off x="729450" y="1372575"/>
            <a:ext cx="7688700" cy="3391800"/>
          </a:xfrm>
          <a:prstGeom prst="rect">
            <a:avLst/>
          </a:prstGeom>
        </p:spPr>
        <p:txBody>
          <a:bodyPr anchorCtr="0" anchor="t" bIns="91425" lIns="91425" spcFirstLastPara="1" rIns="91425" wrap="square" tIns="91425">
            <a:normAutofit/>
          </a:bodyPr>
          <a:lstStyle/>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Introduction</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Method</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Experimental Evaluation </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Conclusion</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2"/>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Contents</a:t>
            </a:r>
            <a:endParaRPr/>
          </a:p>
        </p:txBody>
      </p:sp>
      <p:sp>
        <p:nvSpPr>
          <p:cNvPr id="226" name="Google Shape;226;p32"/>
          <p:cNvSpPr txBox="1"/>
          <p:nvPr>
            <p:ph idx="1" type="body"/>
          </p:nvPr>
        </p:nvSpPr>
        <p:spPr>
          <a:xfrm>
            <a:off x="729450" y="1372575"/>
            <a:ext cx="7688700" cy="3391800"/>
          </a:xfrm>
          <a:prstGeom prst="rect">
            <a:avLst/>
          </a:prstGeom>
        </p:spPr>
        <p:txBody>
          <a:bodyPr anchorCtr="0" anchor="t" bIns="91425" lIns="91425" spcFirstLastPara="1" rIns="91425" wrap="square" tIns="91425">
            <a:normAutofit/>
          </a:bodyPr>
          <a:lstStyle/>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Introduction</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Method</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Experimental Evaluation </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b="1" lang="en" sz="2400">
                <a:solidFill>
                  <a:schemeClr val="dk2"/>
                </a:solidFill>
                <a:latin typeface="Arial"/>
                <a:ea typeface="Arial"/>
                <a:cs typeface="Arial"/>
                <a:sym typeface="Arial"/>
              </a:rPr>
              <a:t>Conclusion</a:t>
            </a:r>
            <a:endParaRPr b="1" sz="24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3"/>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232" name="Google Shape;232;p33"/>
          <p:cNvSpPr txBox="1"/>
          <p:nvPr>
            <p:ph idx="1" type="body"/>
          </p:nvPr>
        </p:nvSpPr>
        <p:spPr>
          <a:xfrm>
            <a:off x="727650" y="1453800"/>
            <a:ext cx="7688700" cy="2967300"/>
          </a:xfrm>
          <a:prstGeom prst="rect">
            <a:avLst/>
          </a:prstGeom>
        </p:spPr>
        <p:txBody>
          <a:bodyPr anchorCtr="0" anchor="t" bIns="91425" lIns="91425" spcFirstLastPara="1" rIns="91425" wrap="square" tIns="91425">
            <a:normAutofit/>
          </a:bodyPr>
          <a:lstStyle/>
          <a:p>
            <a:pPr indent="-342900" lvl="0" marL="457200" rtl="0" algn="l">
              <a:lnSpc>
                <a:spcPct val="150000"/>
              </a:lnSpc>
              <a:spcBef>
                <a:spcPts val="0"/>
              </a:spcBef>
              <a:spcAft>
                <a:spcPts val="0"/>
              </a:spcAft>
              <a:buClr>
                <a:schemeClr val="dk2"/>
              </a:buClr>
              <a:buSzPts val="1800"/>
              <a:buFont typeface="Arial"/>
              <a:buChar char="●"/>
            </a:pPr>
            <a:r>
              <a:rPr lang="en" sz="1800">
                <a:solidFill>
                  <a:schemeClr val="dk2"/>
                </a:solidFill>
                <a:latin typeface="Arial"/>
                <a:ea typeface="Arial"/>
                <a:cs typeface="Arial"/>
                <a:sym typeface="Arial"/>
              </a:rPr>
              <a:t>Explored feasibility of replacing traditional Instruction Combiner with a neural instruction combiner</a:t>
            </a:r>
            <a:endParaRPr sz="1800">
              <a:solidFill>
                <a:schemeClr val="dk2"/>
              </a:solidFill>
              <a:latin typeface="Arial"/>
              <a:ea typeface="Arial"/>
              <a:cs typeface="Arial"/>
              <a:sym typeface="Arial"/>
            </a:endParaRPr>
          </a:p>
          <a:p>
            <a:pPr indent="-342900" lvl="0" marL="457200" rtl="0" algn="l">
              <a:lnSpc>
                <a:spcPct val="150000"/>
              </a:lnSpc>
              <a:spcBef>
                <a:spcPts val="0"/>
              </a:spcBef>
              <a:spcAft>
                <a:spcPts val="0"/>
              </a:spcAft>
              <a:buClr>
                <a:schemeClr val="dk2"/>
              </a:buClr>
              <a:buSzPts val="1800"/>
              <a:buFont typeface="Arial"/>
              <a:buChar char="●"/>
            </a:pPr>
            <a:r>
              <a:rPr lang="en" sz="1800">
                <a:solidFill>
                  <a:srgbClr val="0F0F0F"/>
                </a:solidFill>
                <a:latin typeface="Arial"/>
                <a:ea typeface="Arial"/>
                <a:cs typeface="Arial"/>
                <a:sym typeface="Arial"/>
              </a:rPr>
              <a:t>Successfully trained a neural instruction combiner module and integrated it with LLVM compiler’s optimizer pipeline</a:t>
            </a:r>
            <a:endParaRPr sz="1800">
              <a:solidFill>
                <a:srgbClr val="0F0F0F"/>
              </a:solidFill>
              <a:latin typeface="Arial"/>
              <a:ea typeface="Arial"/>
              <a:cs typeface="Arial"/>
              <a:sym typeface="Arial"/>
            </a:endParaRPr>
          </a:p>
          <a:p>
            <a:pPr indent="-342900" lvl="0" marL="457200" rtl="0" algn="l">
              <a:lnSpc>
                <a:spcPct val="150000"/>
              </a:lnSpc>
              <a:spcBef>
                <a:spcPts val="0"/>
              </a:spcBef>
              <a:spcAft>
                <a:spcPts val="0"/>
              </a:spcAft>
              <a:buClr>
                <a:schemeClr val="dk2"/>
              </a:buClr>
              <a:buSzPts val="1800"/>
              <a:buFont typeface="Arial"/>
              <a:buChar char="●"/>
            </a:pPr>
            <a:r>
              <a:rPr lang="en" sz="1800">
                <a:solidFill>
                  <a:srgbClr val="0F0F0F"/>
                </a:solidFill>
                <a:latin typeface="Arial"/>
                <a:ea typeface="Arial"/>
                <a:cs typeface="Arial"/>
                <a:sym typeface="Arial"/>
              </a:rPr>
              <a:t>Realized 72% of optimization opportunities with the Neural Instruction Combiner (NIC)</a:t>
            </a:r>
            <a:endParaRPr sz="1800">
              <a:solidFill>
                <a:srgbClr val="0F0F0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ctrTitle"/>
          </p:nvPr>
        </p:nvSpPr>
        <p:spPr>
          <a:xfrm>
            <a:off x="727950" y="1732050"/>
            <a:ext cx="7688100" cy="3167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4800"/>
              <a:t>Thanks for listening</a:t>
            </a:r>
            <a:endParaRPr sz="4800"/>
          </a:p>
          <a:p>
            <a:pPr indent="0" lvl="0" marL="0" rtl="0" algn="ctr">
              <a:spcBef>
                <a:spcPts val="0"/>
              </a:spcBef>
              <a:spcAft>
                <a:spcPts val="0"/>
              </a:spcAft>
              <a:buNone/>
            </a:pPr>
            <a:r>
              <a:t/>
            </a:r>
            <a:endParaRPr sz="3600"/>
          </a:p>
          <a:p>
            <a:pPr indent="0" lvl="0" marL="0" rtl="0" algn="ctr">
              <a:spcBef>
                <a:spcPts val="0"/>
              </a:spcBef>
              <a:spcAft>
                <a:spcPts val="0"/>
              </a:spcAft>
              <a:buNone/>
            </a:pPr>
            <a:r>
              <a:rPr lang="en" sz="4800"/>
              <a:t>Q &amp; A</a:t>
            </a:r>
            <a:endParaRPr sz="4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5"/>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Contents</a:t>
            </a:r>
            <a:endParaRPr/>
          </a:p>
        </p:txBody>
      </p:sp>
      <p:sp>
        <p:nvSpPr>
          <p:cNvPr id="99" name="Google Shape;99;p15"/>
          <p:cNvSpPr txBox="1"/>
          <p:nvPr>
            <p:ph idx="1" type="body"/>
          </p:nvPr>
        </p:nvSpPr>
        <p:spPr>
          <a:xfrm>
            <a:off x="729450" y="1372575"/>
            <a:ext cx="7688700" cy="3391800"/>
          </a:xfrm>
          <a:prstGeom prst="rect">
            <a:avLst/>
          </a:prstGeom>
        </p:spPr>
        <p:txBody>
          <a:bodyPr anchorCtr="0" anchor="t" bIns="91425" lIns="91425" spcFirstLastPara="1" rIns="91425" wrap="square" tIns="91425">
            <a:normAutofit/>
          </a:bodyPr>
          <a:lstStyle/>
          <a:p>
            <a:pPr indent="-381000" lvl="0" marL="1371600" rtl="0" algn="l">
              <a:lnSpc>
                <a:spcPct val="200000"/>
              </a:lnSpc>
              <a:spcBef>
                <a:spcPts val="0"/>
              </a:spcBef>
              <a:spcAft>
                <a:spcPts val="0"/>
              </a:spcAft>
              <a:buClr>
                <a:schemeClr val="dk2"/>
              </a:buClr>
              <a:buSzPts val="2400"/>
              <a:buFont typeface="Arial"/>
              <a:buChar char="●"/>
            </a:pPr>
            <a:r>
              <a:rPr b="1" lang="en" sz="2400">
                <a:solidFill>
                  <a:schemeClr val="dk2"/>
                </a:solidFill>
                <a:latin typeface="Arial"/>
                <a:ea typeface="Arial"/>
                <a:cs typeface="Arial"/>
                <a:sym typeface="Arial"/>
              </a:rPr>
              <a:t>Introduction</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Method</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Experimental Evaluation </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Conclusion</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6"/>
          <p:cNvSpPr txBox="1"/>
          <p:nvPr>
            <p:ph type="title"/>
          </p:nvPr>
        </p:nvSpPr>
        <p:spPr>
          <a:xfrm>
            <a:off x="481125" y="52510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 - Motivation</a:t>
            </a:r>
            <a:endParaRPr/>
          </a:p>
        </p:txBody>
      </p:sp>
      <p:sp>
        <p:nvSpPr>
          <p:cNvPr id="105" name="Google Shape;105;p16"/>
          <p:cNvSpPr txBox="1"/>
          <p:nvPr>
            <p:ph idx="1" type="body"/>
          </p:nvPr>
        </p:nvSpPr>
        <p:spPr>
          <a:xfrm>
            <a:off x="408900" y="1466500"/>
            <a:ext cx="8326200" cy="317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solidFill>
                  <a:srgbClr val="000000"/>
                </a:solidFill>
                <a:latin typeface="Arial"/>
                <a:ea typeface="Arial"/>
                <a:cs typeface="Arial"/>
                <a:sym typeface="Arial"/>
              </a:rPr>
              <a:t>Instruction Combining pass: a basic compiler optimization pass present in all compilers. </a:t>
            </a:r>
            <a:endParaRPr sz="17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Does local instruction level optimizations on basic blocks (BB)</a:t>
            </a:r>
            <a:endParaRPr sz="1100">
              <a:solidFill>
                <a:srgbClr val="000000"/>
              </a:solidFill>
              <a:latin typeface="Arial"/>
              <a:ea typeface="Arial"/>
              <a:cs typeface="Arial"/>
              <a:sym typeface="Arial"/>
            </a:endParaRPr>
          </a:p>
          <a:p>
            <a:pPr indent="-336550" lvl="0" marL="457200" rtl="0" algn="l">
              <a:spcBef>
                <a:spcPts val="0"/>
              </a:spcBef>
              <a:spcAft>
                <a:spcPts val="0"/>
              </a:spcAft>
              <a:buClr>
                <a:srgbClr val="000000"/>
              </a:buClr>
              <a:buSzPts val="1700"/>
              <a:buFont typeface="Arial"/>
              <a:buChar char="-"/>
            </a:pPr>
            <a:r>
              <a:rPr lang="en" sz="1700">
                <a:solidFill>
                  <a:srgbClr val="000000"/>
                </a:solidFill>
                <a:latin typeface="Arial"/>
                <a:ea typeface="Arial"/>
                <a:cs typeface="Arial"/>
                <a:sym typeface="Arial"/>
              </a:rPr>
              <a:t>operates on the Intermediate Representation (IR) and replaces instructions with an optimized and semantically equivalent instruction sequence.</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b="1" sz="1700">
              <a:solidFill>
                <a:srgbClr val="000000"/>
              </a:solidFill>
              <a:latin typeface="Arial"/>
              <a:ea typeface="Arial"/>
              <a:cs typeface="Arial"/>
              <a:sym typeface="Arial"/>
            </a:endParaRPr>
          </a:p>
          <a:p>
            <a:pPr indent="0" lvl="0" marL="0" rtl="0" algn="l">
              <a:spcBef>
                <a:spcPts val="0"/>
              </a:spcBef>
              <a:spcAft>
                <a:spcPts val="0"/>
              </a:spcAft>
              <a:buNone/>
            </a:pPr>
            <a:r>
              <a:rPr b="1" lang="en" sz="1700">
                <a:solidFill>
                  <a:srgbClr val="000000"/>
                </a:solidFill>
                <a:latin typeface="Arial"/>
                <a:ea typeface="Arial"/>
                <a:cs typeface="Arial"/>
                <a:sym typeface="Arial"/>
              </a:rPr>
              <a:t>However,</a:t>
            </a:r>
            <a:r>
              <a:rPr lang="en" sz="1700">
                <a:solidFill>
                  <a:srgbClr val="000000"/>
                </a:solidFill>
                <a:latin typeface="Arial"/>
                <a:ea typeface="Arial"/>
                <a:cs typeface="Arial"/>
                <a:sym typeface="Arial"/>
              </a:rPr>
              <a:t> IC pass spans thousands of lines can be hard to debug/maintain/enhance.</a:t>
            </a:r>
            <a:endParaRPr sz="1700">
              <a:solidFill>
                <a:srgbClr val="000000"/>
              </a:solidFill>
              <a:latin typeface="Arial"/>
              <a:ea typeface="Arial"/>
              <a:cs typeface="Arial"/>
              <a:sym typeface="Arial"/>
            </a:endParaRPr>
          </a:p>
          <a:p>
            <a:pPr indent="0" lvl="0" marL="0" rtl="0" algn="l">
              <a:spcBef>
                <a:spcPts val="0"/>
              </a:spcBef>
              <a:spcAft>
                <a:spcPts val="0"/>
              </a:spcAft>
              <a:buNone/>
            </a:pPr>
            <a:r>
              <a:t/>
            </a:r>
            <a:endParaRPr sz="1700">
              <a:solidFill>
                <a:srgbClr val="000000"/>
              </a:solidFill>
              <a:latin typeface="Arial"/>
              <a:ea typeface="Arial"/>
              <a:cs typeface="Arial"/>
              <a:sym typeface="Arial"/>
            </a:endParaRPr>
          </a:p>
          <a:p>
            <a:pPr indent="0" lvl="0" marL="0" rtl="0" algn="l">
              <a:spcBef>
                <a:spcPts val="0"/>
              </a:spcBef>
              <a:spcAft>
                <a:spcPts val="0"/>
              </a:spcAft>
              <a:buNone/>
            </a:pPr>
            <a:r>
              <a:rPr lang="en" sz="1700">
                <a:solidFill>
                  <a:srgbClr val="000000"/>
                </a:solidFill>
                <a:latin typeface="Arial"/>
                <a:ea typeface="Arial"/>
                <a:cs typeface="Arial"/>
                <a:sym typeface="Arial"/>
              </a:rPr>
              <a:t>It’s an ideal target for improvement with ML, but there exists challenges.</a:t>
            </a:r>
            <a:endParaRPr sz="1700">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type="title"/>
          </p:nvPr>
        </p:nvSpPr>
        <p:spPr>
          <a:xfrm>
            <a:off x="727650" y="578025"/>
            <a:ext cx="39441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Background</a:t>
            </a:r>
            <a:endParaRPr/>
          </a:p>
        </p:txBody>
      </p:sp>
      <p:sp>
        <p:nvSpPr>
          <p:cNvPr id="111" name="Google Shape;111;p17"/>
          <p:cNvSpPr txBox="1"/>
          <p:nvPr>
            <p:ph idx="1" type="body"/>
          </p:nvPr>
        </p:nvSpPr>
        <p:spPr>
          <a:xfrm>
            <a:off x="696150" y="1571150"/>
            <a:ext cx="4007100" cy="26916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600">
                <a:solidFill>
                  <a:schemeClr val="dk2"/>
                </a:solidFill>
                <a:latin typeface="Arial"/>
                <a:ea typeface="Arial"/>
                <a:cs typeface="Arial"/>
                <a:sym typeface="Arial"/>
              </a:rPr>
              <a:t>Transformation in IC pass: first, scan the instructions. If matched pattern is found, a sequence of instructions with the same pattern will replace the original instructions.</a:t>
            </a:r>
            <a:endParaRPr sz="1600">
              <a:solidFill>
                <a:schemeClr val="dk2"/>
              </a:solidFill>
              <a:latin typeface="Arial"/>
              <a:ea typeface="Arial"/>
              <a:cs typeface="Arial"/>
              <a:sym typeface="Arial"/>
            </a:endParaRPr>
          </a:p>
          <a:p>
            <a:pPr indent="0" lvl="0" marL="0" rtl="0" algn="l">
              <a:spcBef>
                <a:spcPts val="1200"/>
              </a:spcBef>
              <a:spcAft>
                <a:spcPts val="1200"/>
              </a:spcAft>
              <a:buNone/>
            </a:pPr>
            <a:r>
              <a:rPr lang="en" sz="1600">
                <a:solidFill>
                  <a:schemeClr val="dk2"/>
                </a:solidFill>
                <a:latin typeface="Arial"/>
                <a:ea typeface="Arial"/>
                <a:cs typeface="Arial"/>
                <a:sym typeface="Arial"/>
              </a:rPr>
              <a:t>Cost is huge →a machine learnable IC pass</a:t>
            </a:r>
            <a:r>
              <a:rPr lang="en" sz="1600">
                <a:solidFill>
                  <a:schemeClr val="dk2"/>
                </a:solidFill>
                <a:latin typeface="Arial"/>
                <a:ea typeface="Arial"/>
                <a:cs typeface="Arial"/>
                <a:sym typeface="Arial"/>
              </a:rPr>
              <a:t> → </a:t>
            </a:r>
            <a:r>
              <a:rPr lang="en" sz="1600">
                <a:solidFill>
                  <a:schemeClr val="dk2"/>
                </a:solidFill>
                <a:latin typeface="Arial"/>
                <a:ea typeface="Arial"/>
                <a:cs typeface="Arial"/>
                <a:sym typeface="Arial"/>
              </a:rPr>
              <a:t>build a Neural Instruction Combiner (NIC) pass built on the LLVM compiler framework.</a:t>
            </a:r>
            <a:endParaRPr/>
          </a:p>
        </p:txBody>
      </p:sp>
      <p:pic>
        <p:nvPicPr>
          <p:cNvPr id="112" name="Google Shape;112;p17"/>
          <p:cNvPicPr preferRelativeResize="0"/>
          <p:nvPr/>
        </p:nvPicPr>
        <p:blipFill rotWithShape="1">
          <a:blip r:embed="rId3">
            <a:alphaModFix/>
          </a:blip>
          <a:srcRect b="0" l="50049" r="0" t="0"/>
          <a:stretch/>
        </p:blipFill>
        <p:spPr>
          <a:xfrm>
            <a:off x="4973400" y="2845500"/>
            <a:ext cx="3944074" cy="1503668"/>
          </a:xfrm>
          <a:prstGeom prst="rect">
            <a:avLst/>
          </a:prstGeom>
          <a:noFill/>
          <a:ln>
            <a:noFill/>
          </a:ln>
        </p:spPr>
      </p:pic>
      <p:pic>
        <p:nvPicPr>
          <p:cNvPr id="113" name="Google Shape;113;p17"/>
          <p:cNvPicPr preferRelativeResize="0"/>
          <p:nvPr/>
        </p:nvPicPr>
        <p:blipFill rotWithShape="1">
          <a:blip r:embed="rId3">
            <a:alphaModFix/>
          </a:blip>
          <a:srcRect b="0" l="0" r="50049" t="0"/>
          <a:stretch/>
        </p:blipFill>
        <p:spPr>
          <a:xfrm>
            <a:off x="4907312" y="1341823"/>
            <a:ext cx="3944100" cy="1503678"/>
          </a:xfrm>
          <a:prstGeom prst="rect">
            <a:avLst/>
          </a:prstGeom>
          <a:noFill/>
          <a:ln>
            <a:noFill/>
          </a:ln>
        </p:spPr>
      </p:pic>
      <p:sp>
        <p:nvSpPr>
          <p:cNvPr id="114" name="Google Shape;114;p17"/>
          <p:cNvSpPr/>
          <p:nvPr/>
        </p:nvSpPr>
        <p:spPr>
          <a:xfrm>
            <a:off x="6464375" y="2151325"/>
            <a:ext cx="1896300" cy="250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5" name="Google Shape;115;p17"/>
          <p:cNvSpPr/>
          <p:nvPr/>
        </p:nvSpPr>
        <p:spPr>
          <a:xfrm>
            <a:off x="6426275" y="3644850"/>
            <a:ext cx="1896300" cy="250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116" name="Google Shape;116;p17"/>
          <p:cNvSpPr txBox="1"/>
          <p:nvPr/>
        </p:nvSpPr>
        <p:spPr>
          <a:xfrm>
            <a:off x="7277100" y="1457150"/>
            <a:ext cx="11877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latin typeface="Lato"/>
                <a:ea typeface="Lato"/>
                <a:cs typeface="Lato"/>
                <a:sym typeface="Lato"/>
              </a:rPr>
              <a:t>Divide by 2</a:t>
            </a:r>
            <a:endParaRPr b="1" sz="1500">
              <a:solidFill>
                <a:srgbClr val="FF0000"/>
              </a:solidFill>
              <a:latin typeface="Lato"/>
              <a:ea typeface="Lato"/>
              <a:cs typeface="Lato"/>
              <a:sym typeface="Lato"/>
            </a:endParaRPr>
          </a:p>
        </p:txBody>
      </p:sp>
      <p:sp>
        <p:nvSpPr>
          <p:cNvPr id="117" name="Google Shape;117;p17"/>
          <p:cNvSpPr txBox="1"/>
          <p:nvPr/>
        </p:nvSpPr>
        <p:spPr>
          <a:xfrm>
            <a:off x="7153825" y="2954275"/>
            <a:ext cx="1463400" cy="34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0000"/>
                </a:solidFill>
                <a:latin typeface="Lato"/>
                <a:ea typeface="Lato"/>
                <a:cs typeface="Lato"/>
                <a:sym typeface="Lato"/>
              </a:rPr>
              <a:t>Right shift of </a:t>
            </a:r>
            <a:r>
              <a:rPr b="1" lang="en" sz="1500">
                <a:solidFill>
                  <a:srgbClr val="FF0000"/>
                </a:solidFill>
                <a:latin typeface="Lato"/>
                <a:ea typeface="Lato"/>
                <a:cs typeface="Lato"/>
                <a:sym typeface="Lato"/>
              </a:rPr>
              <a:t>2</a:t>
            </a:r>
            <a:endParaRPr b="1" sz="1500">
              <a:solidFill>
                <a:srgbClr val="FF0000"/>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18"/>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Contents</a:t>
            </a:r>
            <a:endParaRPr/>
          </a:p>
        </p:txBody>
      </p:sp>
      <p:sp>
        <p:nvSpPr>
          <p:cNvPr id="123" name="Google Shape;123;p18"/>
          <p:cNvSpPr txBox="1"/>
          <p:nvPr>
            <p:ph idx="1" type="body"/>
          </p:nvPr>
        </p:nvSpPr>
        <p:spPr>
          <a:xfrm>
            <a:off x="729450" y="1372575"/>
            <a:ext cx="7688700" cy="3391800"/>
          </a:xfrm>
          <a:prstGeom prst="rect">
            <a:avLst/>
          </a:prstGeom>
        </p:spPr>
        <p:txBody>
          <a:bodyPr anchorCtr="0" anchor="t" bIns="91425" lIns="91425" spcFirstLastPara="1" rIns="91425" wrap="square" tIns="91425">
            <a:normAutofit/>
          </a:bodyPr>
          <a:lstStyle/>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Introduction</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b="1" lang="en" sz="2400">
                <a:solidFill>
                  <a:schemeClr val="dk2"/>
                </a:solidFill>
                <a:latin typeface="Arial"/>
                <a:ea typeface="Arial"/>
                <a:cs typeface="Arial"/>
                <a:sym typeface="Arial"/>
              </a:rPr>
              <a:t>Method</a:t>
            </a:r>
            <a:endParaRPr b="1"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Experimental Evaluation </a:t>
            </a:r>
            <a:endParaRPr sz="2400">
              <a:solidFill>
                <a:schemeClr val="dk2"/>
              </a:solidFill>
              <a:latin typeface="Arial"/>
              <a:ea typeface="Arial"/>
              <a:cs typeface="Arial"/>
              <a:sym typeface="Arial"/>
            </a:endParaRPr>
          </a:p>
          <a:p>
            <a:pPr indent="-381000" lvl="0" marL="1371600" rtl="0" algn="l">
              <a:lnSpc>
                <a:spcPct val="200000"/>
              </a:lnSpc>
              <a:spcBef>
                <a:spcPts val="0"/>
              </a:spcBef>
              <a:spcAft>
                <a:spcPts val="0"/>
              </a:spcAft>
              <a:buClr>
                <a:schemeClr val="dk2"/>
              </a:buClr>
              <a:buSzPts val="2400"/>
              <a:buFont typeface="Arial"/>
              <a:buChar char="○"/>
            </a:pPr>
            <a:r>
              <a:rPr lang="en" sz="2400">
                <a:solidFill>
                  <a:schemeClr val="dk2"/>
                </a:solidFill>
                <a:latin typeface="Arial"/>
                <a:ea typeface="Arial"/>
                <a:cs typeface="Arial"/>
                <a:sym typeface="Arial"/>
              </a:rPr>
              <a:t>Conclusion</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Training Pipeline</a:t>
            </a:r>
            <a:endParaRPr/>
          </a:p>
        </p:txBody>
      </p:sp>
      <p:pic>
        <p:nvPicPr>
          <p:cNvPr id="129" name="Google Shape;129;p19"/>
          <p:cNvPicPr preferRelativeResize="0"/>
          <p:nvPr/>
        </p:nvPicPr>
        <p:blipFill>
          <a:blip r:embed="rId3">
            <a:alphaModFix/>
          </a:blip>
          <a:stretch>
            <a:fillRect/>
          </a:stretch>
        </p:blipFill>
        <p:spPr>
          <a:xfrm>
            <a:off x="1314450" y="1695475"/>
            <a:ext cx="6515100" cy="2457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0"/>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Whole Optimization Pipeline</a:t>
            </a:r>
            <a:endParaRPr/>
          </a:p>
        </p:txBody>
      </p:sp>
      <p:pic>
        <p:nvPicPr>
          <p:cNvPr id="135" name="Google Shape;135;p20"/>
          <p:cNvPicPr preferRelativeResize="0"/>
          <p:nvPr/>
        </p:nvPicPr>
        <p:blipFill>
          <a:blip r:embed="rId3">
            <a:alphaModFix/>
          </a:blip>
          <a:stretch>
            <a:fillRect/>
          </a:stretch>
        </p:blipFill>
        <p:spPr>
          <a:xfrm>
            <a:off x="923925" y="1816925"/>
            <a:ext cx="7296150" cy="2390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727650" y="578025"/>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Whole Optimization Pipeline</a:t>
            </a:r>
            <a:endParaRPr/>
          </a:p>
        </p:txBody>
      </p:sp>
      <p:sp>
        <p:nvSpPr>
          <p:cNvPr id="141" name="Google Shape;141;p21"/>
          <p:cNvSpPr txBox="1"/>
          <p:nvPr>
            <p:ph idx="1" type="body"/>
          </p:nvPr>
        </p:nvSpPr>
        <p:spPr>
          <a:xfrm>
            <a:off x="774575" y="1625250"/>
            <a:ext cx="7688700" cy="2760300"/>
          </a:xfrm>
          <a:prstGeom prst="rect">
            <a:avLst/>
          </a:prstGeom>
        </p:spPr>
        <p:txBody>
          <a:bodyPr anchorCtr="0" anchor="t" bIns="91425" lIns="91425" spcFirstLastPara="1" rIns="91425" wrap="square" tIns="91425">
            <a:normAutofit/>
          </a:bodyPr>
          <a:lstStyle/>
          <a:p>
            <a:pPr indent="-342900" lvl="0" marL="914400" rtl="0" algn="l">
              <a:lnSpc>
                <a:spcPct val="15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NIC Inputter</a:t>
            </a:r>
            <a:endParaRPr sz="1800">
              <a:solidFill>
                <a:srgbClr val="000000"/>
              </a:solidFill>
              <a:latin typeface="Arial"/>
              <a:ea typeface="Arial"/>
              <a:cs typeface="Arial"/>
              <a:sym typeface="Arial"/>
            </a:endParaRPr>
          </a:p>
          <a:p>
            <a:pPr indent="-330200" lvl="1" marL="1371600" rtl="0" algn="l">
              <a:lnSpc>
                <a:spcPct val="15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Simple information </a:t>
            </a:r>
            <a:r>
              <a:rPr lang="en" sz="1600">
                <a:solidFill>
                  <a:srgbClr val="000000"/>
                </a:solidFill>
                <a:latin typeface="Arial"/>
                <a:ea typeface="Arial"/>
                <a:cs typeface="Arial"/>
                <a:sym typeface="Arial"/>
              </a:rPr>
              <a:t>Extractor</a:t>
            </a:r>
            <a:endParaRPr sz="1600">
              <a:solidFill>
                <a:srgbClr val="000000"/>
              </a:solidFill>
              <a:latin typeface="Arial"/>
              <a:ea typeface="Arial"/>
              <a:cs typeface="Arial"/>
              <a:sym typeface="Arial"/>
            </a:endParaRPr>
          </a:p>
          <a:p>
            <a:pPr indent="-342900" lvl="0" marL="914400" rtl="0" algn="l">
              <a:lnSpc>
                <a:spcPct val="15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NIC Converter</a:t>
            </a:r>
            <a:endParaRPr sz="1800">
              <a:solidFill>
                <a:srgbClr val="000000"/>
              </a:solidFill>
              <a:latin typeface="Arial"/>
              <a:ea typeface="Arial"/>
              <a:cs typeface="Arial"/>
              <a:sym typeface="Arial"/>
            </a:endParaRPr>
          </a:p>
          <a:p>
            <a:pPr indent="-330200" lvl="1" marL="1371600" rtl="0" algn="l">
              <a:lnSpc>
                <a:spcPct val="15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The ML model</a:t>
            </a:r>
            <a:endParaRPr sz="1600">
              <a:solidFill>
                <a:srgbClr val="000000"/>
              </a:solidFill>
              <a:latin typeface="Arial"/>
              <a:ea typeface="Arial"/>
              <a:cs typeface="Arial"/>
              <a:sym typeface="Arial"/>
            </a:endParaRPr>
          </a:p>
          <a:p>
            <a:pPr indent="-342900" lvl="0" marL="914400" rtl="0" algn="l">
              <a:lnSpc>
                <a:spcPct val="150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NIC Outputter</a:t>
            </a:r>
            <a:endParaRPr sz="1800">
              <a:solidFill>
                <a:srgbClr val="000000"/>
              </a:solidFill>
              <a:latin typeface="Arial"/>
              <a:ea typeface="Arial"/>
              <a:cs typeface="Arial"/>
              <a:sym typeface="Arial"/>
            </a:endParaRPr>
          </a:p>
          <a:p>
            <a:pPr indent="-330200" lvl="1" marL="1371600" rtl="0" algn="l">
              <a:lnSpc>
                <a:spcPct val="150000"/>
              </a:lnSpc>
              <a:spcBef>
                <a:spcPts val="0"/>
              </a:spcBef>
              <a:spcAft>
                <a:spcPts val="0"/>
              </a:spcAft>
              <a:buClr>
                <a:srgbClr val="000000"/>
              </a:buClr>
              <a:buSzPts val="1600"/>
              <a:buFont typeface="Arial"/>
              <a:buChar char="○"/>
            </a:pPr>
            <a:r>
              <a:rPr lang="en" sz="1600">
                <a:solidFill>
                  <a:srgbClr val="000000"/>
                </a:solidFill>
                <a:latin typeface="Arial"/>
                <a:ea typeface="Arial"/>
                <a:cs typeface="Arial"/>
                <a:sym typeface="Arial"/>
              </a:rPr>
              <a:t>Sanity Checker </a:t>
            </a:r>
            <a:endParaRPr sz="160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