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A633345-F2BF-4CD5-83A7-A8EEE3054E4E}">
  <a:tblStyle styleId="{0A633345-F2BF-4CD5-83A7-A8EEE3054E4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6190e1f88d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6190e1f88d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LPD, for each use, mark reading </a:t>
            </a:r>
            <a:r>
              <a:rPr lang="en"/>
              <a:t>shadow</a:t>
            </a:r>
            <a:r>
              <a:rPr lang="en"/>
              <a:t> </a:t>
            </a:r>
            <a:r>
              <a:rPr lang="en"/>
              <a:t>arrays elements when upon the current iteration, the element has not been written! Mark non-privatiable shadow array as 1</a:t>
            </a:r>
            <a:endParaRPr/>
          </a:p>
          <a:p>
            <a:pPr indent="0" lvl="0" marL="0" rtl="0" algn="l">
              <a:spcBef>
                <a:spcPts val="0"/>
              </a:spcBef>
              <a:spcAft>
                <a:spcPts val="0"/>
              </a:spcAft>
              <a:buNone/>
            </a:pPr>
            <a:r>
              <a:rPr lang="en"/>
              <a:t>For each def of A element, mark writing shadows array element, and erase the value of that element in reading arrays. In this way, the pattern of marking Aw and Ar are able to detect cross-iter flow and anti dependency</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After that, we further check the number of write to distinct A element and the total number of write to A. If these two number are equal, this means that no cross iter output dependence. Therefore no cross iter memory dependence for A. Therefore, we can directly return True doAll.</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there is cross iter output dependency. We need to make sure that the dependency does not </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AutoNum type="arabicPeriod"/>
            </a:pPr>
            <a:r>
              <a:rPr lang="en"/>
              <a:t>check the flow/anti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9c20134c69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9c20134c69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there case, the memory access pattern is </a:t>
            </a:r>
            <a:r>
              <a:rPr lang="en"/>
              <a:t>totally data dependent</a:t>
            </a:r>
            <a:endParaRPr/>
          </a:p>
          <a:p>
            <a:pPr indent="0" lvl="0" marL="0" rtl="0" algn="l">
              <a:spcBef>
                <a:spcPts val="0"/>
              </a:spcBef>
              <a:spcAft>
                <a:spcPts val="0"/>
              </a:spcAft>
              <a:buNone/>
            </a:pPr>
            <a:r>
              <a:rPr lang="en"/>
              <a:t>During the marking phase, we get a table of shadow arrays like this</a:t>
            </a:r>
            <a:endParaRPr/>
          </a:p>
          <a:p>
            <a:pPr indent="0" lvl="0" marL="0" rtl="0" algn="l">
              <a:spcBef>
                <a:spcPts val="0"/>
              </a:spcBef>
              <a:spcAft>
                <a:spcPts val="0"/>
              </a:spcAft>
              <a:buNone/>
            </a:pPr>
            <a:r>
              <a:rPr lang="en"/>
              <a:t>After that, we pass these shadows into the test function</a:t>
            </a:r>
            <a:endParaRPr/>
          </a:p>
          <a:p>
            <a:pPr indent="-298450" lvl="0" marL="457200" rtl="0" algn="l">
              <a:spcBef>
                <a:spcPts val="0"/>
              </a:spcBef>
              <a:spcAft>
                <a:spcPts val="0"/>
              </a:spcAft>
              <a:buSzPts val="1100"/>
              <a:buAutoNum type="arabicPeriod"/>
            </a:pPr>
            <a:r>
              <a:rPr lang="en"/>
              <a:t>we perform a Anti/flow dependency check passed </a:t>
            </a:r>
            <a:endParaRPr/>
          </a:p>
          <a:p>
            <a:pPr indent="-298450" lvl="0" marL="457200" rtl="0" algn="l">
              <a:spcBef>
                <a:spcPts val="0"/>
              </a:spcBef>
              <a:spcAft>
                <a:spcPts val="0"/>
              </a:spcAft>
              <a:buSzPts val="1100"/>
              <a:buAutoNum type="arabicPeriod"/>
            </a:pPr>
            <a:r>
              <a:rPr lang="en"/>
              <a:t>second, </a:t>
            </a:r>
            <a:r>
              <a:rPr lang="en"/>
              <a:t>repeated overwritten </a:t>
            </a:r>
            <a:r>
              <a:rPr lang="en"/>
              <a:t>writing</a:t>
            </a:r>
            <a:r>
              <a:rPr lang="en"/>
              <a:t> , go to next else if </a:t>
            </a:r>
            <a:r>
              <a:rPr lang="en"/>
              <a:t>statement</a:t>
            </a:r>
            <a:endParaRPr/>
          </a:p>
          <a:p>
            <a:pPr indent="-298450" lvl="0" marL="457200" rtl="0" algn="l">
              <a:spcBef>
                <a:spcPts val="0"/>
              </a:spcBef>
              <a:spcAft>
                <a:spcPts val="0"/>
              </a:spcAft>
              <a:buSzPts val="1100"/>
              <a:buAutoNum type="arabicPeriod"/>
            </a:pPr>
            <a:r>
              <a:rPr lang="en"/>
              <a:t>privatisable and valid reduction</a:t>
            </a:r>
            <a:endParaRPr/>
          </a:p>
          <a:p>
            <a:pPr indent="-298450" lvl="0" marL="457200" rtl="0" algn="l">
              <a:spcBef>
                <a:spcPts val="0"/>
              </a:spcBef>
              <a:spcAft>
                <a:spcPts val="0"/>
              </a:spcAft>
              <a:buSzPts val="1100"/>
              <a:buAutoNum type="arabicPeriod"/>
            </a:pPr>
            <a:r>
              <a:rPr lang="en"/>
              <a:t>therefore it is a doall loop!</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6190e1f88d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6190e1f88d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Left: accesses privatizable array index by a subscript array computed inside loop</a:t>
            </a:r>
            <a:endParaRPr/>
          </a:p>
          <a:p>
            <a:pPr indent="0" lvl="0" marL="0" rtl="0" algn="l">
              <a:spcBef>
                <a:spcPts val="0"/>
              </a:spcBef>
              <a:spcAft>
                <a:spcPts val="0"/>
              </a:spcAft>
              <a:buNone/>
            </a:pPr>
            <a:r>
              <a:rPr lang="en"/>
              <a:t>Right: </a:t>
            </a:r>
            <a:r>
              <a:rPr lang="en"/>
              <a:t>accesses </a:t>
            </a:r>
            <a:r>
              <a:rPr lang="en"/>
              <a:t>to a privatizable vector guarded by loop computed predicates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61951d8eec_1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61951d8eec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a:t>
            </a:r>
            <a:r>
              <a:rPr lang="en"/>
              <a:t>ernel-like loop accesses a vector with run-time determined strides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61951d8eec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61951d8eec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6192af083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6192af083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61951d8eec_3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61951d8eec_3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61951d8eec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61951d8eec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 an inspector to identify potential parallel regions in a loop, and then an executor to generate parallel code for those regions. </a:t>
            </a:r>
            <a:endParaRPr/>
          </a:p>
          <a:p>
            <a:pPr indent="0" lvl="0" marL="0" rtl="0" algn="l">
              <a:spcBef>
                <a:spcPts val="0"/>
              </a:spcBef>
              <a:spcAft>
                <a:spcPts val="0"/>
              </a:spcAft>
              <a:buNone/>
            </a:pPr>
            <a:r>
              <a:rPr lang="en"/>
              <a:t>Inspector/executor methods are less accurate and less efficient than LRPD, but they have the advantage of being simpler to implement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Loops with array privatization: LRPD can identify and exploit parallelism in loops that privatize arrays. This is because LRPD can keep track of the state of each array element, and it can use this information to generate parallel code that does not violate data dependences.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Loops with reduction parallelization: LRPD can identify and exploit parallelism in loops that perform reductions. This is because LRPD can keep track of the state of the reduction variables, and it can use this information to generate parallel code that does not violate data dependences.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61951d8eec_3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61951d8eec_3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618b9253e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618b9253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618b9253eb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618b9253e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618b9253e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618b9253e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6190e1f88d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6190e1f88d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6190e1f88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6190e1f88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inf.ed.ac.uk/teaching/courses/copt/lecture-12.pdf" TargetMode="External"/><Relationship Id="rId4" Type="http://schemas.openxmlformats.org/officeDocument/2006/relationships/hyperlink" Target="https://docs.oracle.com/cd/E19059-01/stud.9/817-6694/10_parallel.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990"/>
              <a:buFont typeface="Arial"/>
              <a:buNone/>
            </a:pPr>
            <a:r>
              <a:rPr lang="en" sz="2780"/>
              <a:t>LRPD Test: Speculative Run-Time</a:t>
            </a:r>
            <a:endParaRPr sz="2780"/>
          </a:p>
          <a:p>
            <a:pPr indent="0" lvl="0" marL="0" rtl="0" algn="ctr">
              <a:spcBef>
                <a:spcPts val="0"/>
              </a:spcBef>
              <a:spcAft>
                <a:spcPts val="0"/>
              </a:spcAft>
              <a:buClr>
                <a:schemeClr val="dk1"/>
              </a:buClr>
              <a:buSzPts val="990"/>
              <a:buFont typeface="Arial"/>
              <a:buNone/>
            </a:pPr>
            <a:r>
              <a:rPr lang="en" sz="2780"/>
              <a:t>Parallelization of Loops with Privatization</a:t>
            </a:r>
            <a:endParaRPr sz="2780"/>
          </a:p>
          <a:p>
            <a:pPr indent="0" lvl="0" marL="0" rtl="0" algn="ctr">
              <a:spcBef>
                <a:spcPts val="0"/>
              </a:spcBef>
              <a:spcAft>
                <a:spcPts val="0"/>
              </a:spcAft>
              <a:buSzPts val="990"/>
              <a:buNone/>
            </a:pPr>
            <a:r>
              <a:rPr lang="en" sz="2780"/>
              <a:t>and Reduction Parallelization</a:t>
            </a:r>
            <a:endParaRPr sz="2780"/>
          </a:p>
        </p:txBody>
      </p:sp>
      <p:sp>
        <p:nvSpPr>
          <p:cNvPr id="55" name="Google Shape;55;p13"/>
          <p:cNvSpPr txBox="1"/>
          <p:nvPr>
            <p:ph idx="1" type="subTitle"/>
          </p:nvPr>
        </p:nvSpPr>
        <p:spPr>
          <a:xfrm>
            <a:off x="311700" y="3422775"/>
            <a:ext cx="8520600" cy="953400"/>
          </a:xfrm>
          <a:prstGeom prst="rect">
            <a:avLst/>
          </a:prstGeom>
        </p:spPr>
        <p:txBody>
          <a:bodyPr anchorCtr="0" anchor="t" bIns="91425" lIns="91425" spcFirstLastPara="1" rIns="91425" wrap="square" tIns="91425">
            <a:normAutofit fontScale="85000"/>
          </a:bodyPr>
          <a:lstStyle/>
          <a:p>
            <a:pPr indent="0" lvl="0" marL="0" rtl="0" algn="ctr">
              <a:spcBef>
                <a:spcPts val="0"/>
              </a:spcBef>
              <a:spcAft>
                <a:spcPts val="0"/>
              </a:spcAft>
              <a:buNone/>
            </a:pPr>
            <a:r>
              <a:rPr lang="en"/>
              <a:t>Presented by: Pranav Bhoopala, Ruoyi Zhan, Yuhao Zhou</a:t>
            </a:r>
            <a:endParaRPr/>
          </a:p>
          <a:p>
            <a:pPr indent="0" lvl="0" marL="0" rtl="0" algn="ctr">
              <a:spcBef>
                <a:spcPts val="0"/>
              </a:spcBef>
              <a:spcAft>
                <a:spcPts val="0"/>
              </a:spcAft>
              <a:buNone/>
            </a:pPr>
            <a:r>
              <a:rPr b="1" lang="en"/>
              <a:t>Group 23</a:t>
            </a:r>
            <a:endParaRPr b="1"/>
          </a:p>
        </p:txBody>
      </p:sp>
      <p:sp>
        <p:nvSpPr>
          <p:cNvPr id="56" name="Google Shape;56;p13"/>
          <p:cNvSpPr txBox="1"/>
          <p:nvPr>
            <p:ph idx="1" type="subTitle"/>
          </p:nvPr>
        </p:nvSpPr>
        <p:spPr>
          <a:xfrm>
            <a:off x="311700" y="2697025"/>
            <a:ext cx="8520600" cy="598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SzPts val="1018"/>
              <a:buNone/>
            </a:pPr>
            <a:r>
              <a:rPr lang="en" sz="1490"/>
              <a:t>Written by: Lawrence Rauchwerger and David A. Padua</a:t>
            </a:r>
            <a:endParaRPr sz="149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Analysis </a:t>
            </a:r>
            <a:r>
              <a:rPr lang="en"/>
              <a:t>phase - test using shadow arrays</a:t>
            </a:r>
            <a:endParaRPr/>
          </a:p>
        </p:txBody>
      </p:sp>
      <p:sp>
        <p:nvSpPr>
          <p:cNvPr id="119" name="Google Shape;119;p22"/>
          <p:cNvSpPr txBox="1"/>
          <p:nvPr>
            <p:ph idx="1" type="body"/>
          </p:nvPr>
        </p:nvSpPr>
        <p:spPr>
          <a:xfrm>
            <a:off x="311700" y="1228675"/>
            <a:ext cx="4445100" cy="41076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100"/>
              <a:t>bool test(</a:t>
            </a:r>
            <a:r>
              <a:rPr i="1" lang="en" sz="1100"/>
              <a:t>Ar</a:t>
            </a:r>
            <a:r>
              <a:rPr lang="en" sz="1100"/>
              <a:t>[1:s], </a:t>
            </a:r>
            <a:r>
              <a:rPr i="1" lang="en" sz="1100"/>
              <a:t>Aw</a:t>
            </a:r>
            <a:r>
              <a:rPr lang="en" sz="1100"/>
              <a:t>[1:s], </a:t>
            </a:r>
            <a:r>
              <a:rPr i="1" lang="en" sz="1100"/>
              <a:t>Anp</a:t>
            </a:r>
            <a:r>
              <a:rPr lang="en" sz="1100"/>
              <a:t>[1:s], </a:t>
            </a:r>
            <a:r>
              <a:rPr i="1" lang="en" sz="1100"/>
              <a:t>Anx</a:t>
            </a:r>
            <a:r>
              <a:rPr lang="en" sz="1100"/>
              <a:t>[1:s])</a:t>
            </a:r>
            <a:endParaRPr sz="1100"/>
          </a:p>
          <a:p>
            <a:pPr indent="0" lvl="0" marL="457200" rtl="0" algn="l">
              <a:lnSpc>
                <a:spcPct val="100000"/>
              </a:lnSpc>
              <a:spcBef>
                <a:spcPts val="1200"/>
              </a:spcBef>
              <a:spcAft>
                <a:spcPts val="0"/>
              </a:spcAft>
              <a:buNone/>
            </a:pPr>
            <a:r>
              <a:rPr lang="en" sz="1100"/>
              <a:t>if </a:t>
            </a:r>
            <a:r>
              <a:rPr b="1" lang="en" sz="1100"/>
              <a:t>any</a:t>
            </a:r>
            <a:r>
              <a:rPr lang="en" sz="1100"/>
              <a:t> (</a:t>
            </a:r>
            <a:r>
              <a:rPr i="1" lang="en" sz="1100"/>
              <a:t>Ar</a:t>
            </a:r>
            <a:r>
              <a:rPr lang="en" sz="1100"/>
              <a:t>[:] AND </a:t>
            </a:r>
            <a:r>
              <a:rPr i="1" lang="en" sz="1100"/>
              <a:t>Aw</a:t>
            </a:r>
            <a:r>
              <a:rPr lang="en" sz="1100"/>
              <a:t>[:]) == True  				</a:t>
            </a:r>
            <a:endParaRPr sz="1100"/>
          </a:p>
          <a:p>
            <a:pPr indent="457200" lvl="0" marL="457200" rtl="0" algn="l">
              <a:lnSpc>
                <a:spcPct val="100000"/>
              </a:lnSpc>
              <a:spcBef>
                <a:spcPts val="1200"/>
              </a:spcBef>
              <a:spcAft>
                <a:spcPts val="0"/>
              </a:spcAft>
              <a:buNone/>
            </a:pPr>
            <a:r>
              <a:rPr lang="en" sz="1100"/>
              <a:t>return  False</a:t>
            </a:r>
            <a:endParaRPr sz="1100"/>
          </a:p>
          <a:p>
            <a:pPr indent="0" lvl="0" marL="457200" rtl="0" algn="l">
              <a:lnSpc>
                <a:spcPct val="100000"/>
              </a:lnSpc>
              <a:spcBef>
                <a:spcPts val="1200"/>
              </a:spcBef>
              <a:spcAft>
                <a:spcPts val="0"/>
              </a:spcAft>
              <a:buNone/>
            </a:pPr>
            <a:r>
              <a:rPr lang="en" sz="1100"/>
              <a:t>else if </a:t>
            </a:r>
            <a:r>
              <a:rPr lang="en" sz="1100"/>
              <a:t>num(distinct write) == num(write) 			</a:t>
            </a:r>
            <a:endParaRPr sz="1100"/>
          </a:p>
          <a:p>
            <a:pPr indent="0" lvl="0" marL="457200" rtl="0" algn="l">
              <a:lnSpc>
                <a:spcPct val="100000"/>
              </a:lnSpc>
              <a:spcBef>
                <a:spcPts val="1200"/>
              </a:spcBef>
              <a:spcAft>
                <a:spcPts val="0"/>
              </a:spcAft>
              <a:buNone/>
            </a:pPr>
            <a:r>
              <a:rPr lang="en" sz="1100"/>
              <a:t>	return True 						</a:t>
            </a:r>
            <a:endParaRPr sz="1100"/>
          </a:p>
          <a:p>
            <a:pPr indent="0" lvl="0" marL="457200" rtl="0" algn="l">
              <a:lnSpc>
                <a:spcPct val="100000"/>
              </a:lnSpc>
              <a:spcBef>
                <a:spcPts val="1200"/>
              </a:spcBef>
              <a:spcAft>
                <a:spcPts val="0"/>
              </a:spcAft>
              <a:buNone/>
            </a:pPr>
            <a:r>
              <a:rPr lang="en" sz="1100"/>
              <a:t>else if </a:t>
            </a:r>
            <a:r>
              <a:rPr b="1" lang="en" sz="1100"/>
              <a:t>any</a:t>
            </a:r>
            <a:r>
              <a:rPr lang="en" sz="1100"/>
              <a:t> (</a:t>
            </a:r>
            <a:r>
              <a:rPr i="1" lang="en" sz="1100"/>
              <a:t>Aw</a:t>
            </a:r>
            <a:r>
              <a:rPr lang="en" sz="1100"/>
              <a:t>[:] AND </a:t>
            </a:r>
            <a:r>
              <a:rPr i="1" lang="en" sz="1100"/>
              <a:t>Anp</a:t>
            </a:r>
            <a:r>
              <a:rPr lang="en" sz="1100"/>
              <a:t>[:] AND </a:t>
            </a:r>
            <a:r>
              <a:rPr i="1" lang="en" sz="1100"/>
              <a:t>Anx</a:t>
            </a:r>
            <a:r>
              <a:rPr lang="en" sz="1100"/>
              <a:t>[:]) == True</a:t>
            </a:r>
            <a:endParaRPr sz="1100"/>
          </a:p>
          <a:p>
            <a:pPr indent="0" lvl="0" marL="457200" rtl="0" algn="l">
              <a:lnSpc>
                <a:spcPct val="100000"/>
              </a:lnSpc>
              <a:spcBef>
                <a:spcPts val="1200"/>
              </a:spcBef>
              <a:spcAft>
                <a:spcPts val="0"/>
              </a:spcAft>
              <a:buNone/>
            </a:pPr>
            <a:r>
              <a:rPr lang="en" sz="1100"/>
              <a:t> 	return False</a:t>
            </a:r>
            <a:endParaRPr sz="1100"/>
          </a:p>
          <a:p>
            <a:pPr indent="0" lvl="0" marL="457200" rtl="0" algn="l">
              <a:lnSpc>
                <a:spcPct val="100000"/>
              </a:lnSpc>
              <a:spcBef>
                <a:spcPts val="1200"/>
              </a:spcBef>
              <a:spcAft>
                <a:spcPts val="0"/>
              </a:spcAft>
              <a:buNone/>
            </a:pPr>
            <a:r>
              <a:rPr lang="en" sz="1100"/>
              <a:t>else</a:t>
            </a:r>
            <a:endParaRPr sz="1100"/>
          </a:p>
          <a:p>
            <a:pPr indent="0" lvl="0" marL="457200" rtl="0" algn="l">
              <a:lnSpc>
                <a:spcPct val="100000"/>
              </a:lnSpc>
              <a:spcBef>
                <a:spcPts val="1200"/>
              </a:spcBef>
              <a:spcAft>
                <a:spcPts val="1200"/>
              </a:spcAft>
              <a:buNone/>
            </a:pPr>
            <a:r>
              <a:rPr lang="en" sz="1100"/>
              <a:t>	return True</a:t>
            </a:r>
            <a:endParaRPr sz="1100"/>
          </a:p>
        </p:txBody>
      </p:sp>
      <p:sp>
        <p:nvSpPr>
          <p:cNvPr id="120" name="Google Shape;120;p22"/>
          <p:cNvSpPr txBox="1"/>
          <p:nvPr/>
        </p:nvSpPr>
        <p:spPr>
          <a:xfrm>
            <a:off x="4756800" y="1212925"/>
            <a:ext cx="3640500" cy="3825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457200" rtl="0" algn="l">
              <a:lnSpc>
                <a:spcPct val="100000"/>
              </a:lnSpc>
              <a:spcBef>
                <a:spcPts val="0"/>
              </a:spcBef>
              <a:spcAft>
                <a:spcPts val="1200"/>
              </a:spcAft>
              <a:buNone/>
            </a:pPr>
            <a:r>
              <a:rPr lang="en" sz="1200">
                <a:solidFill>
                  <a:schemeClr val="dk2"/>
                </a:solidFill>
              </a:rPr>
              <a:t>I</a:t>
            </a:r>
            <a:r>
              <a:rPr lang="en" sz="1200">
                <a:solidFill>
                  <a:schemeClr val="dk2"/>
                </a:solidFill>
              </a:rPr>
              <a:t>ndicate flow/anti dependence!</a:t>
            </a:r>
            <a:endParaRPr sz="1800">
              <a:solidFill>
                <a:schemeClr val="dk2"/>
              </a:solidFill>
            </a:endParaRPr>
          </a:p>
        </p:txBody>
      </p:sp>
      <p:sp>
        <p:nvSpPr>
          <p:cNvPr id="121" name="Google Shape;121;p22"/>
          <p:cNvSpPr txBox="1"/>
          <p:nvPr/>
        </p:nvSpPr>
        <p:spPr>
          <a:xfrm>
            <a:off x="4756800" y="3103125"/>
            <a:ext cx="3667200" cy="1471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2"/>
                </a:solidFill>
              </a:rPr>
              <a:t>In “reduction”: A[L[i]] = A[L[i]] + exp</a:t>
            </a:r>
            <a:endParaRPr sz="1200">
              <a:solidFill>
                <a:schemeClr val="dk2"/>
              </a:solidFill>
            </a:endParaRPr>
          </a:p>
          <a:p>
            <a:pPr indent="457200" lvl="0" marL="0" rtl="0" algn="l">
              <a:spcBef>
                <a:spcPts val="1200"/>
              </a:spcBef>
              <a:spcAft>
                <a:spcPts val="0"/>
              </a:spcAft>
              <a:buClr>
                <a:schemeClr val="dk1"/>
              </a:buClr>
              <a:buSzPts val="1100"/>
              <a:buFont typeface="Arial"/>
              <a:buNone/>
            </a:pPr>
            <a:r>
              <a:rPr lang="en" sz="1200">
                <a:solidFill>
                  <a:schemeClr val="dk2"/>
                </a:solidFill>
              </a:rPr>
              <a:t>LHS accessed somewhere else, or </a:t>
            </a:r>
            <a:endParaRPr sz="1200">
              <a:solidFill>
                <a:schemeClr val="dk2"/>
              </a:solidFill>
            </a:endParaRPr>
          </a:p>
          <a:p>
            <a:pPr indent="0" lvl="0" marL="457200" rtl="0" algn="l">
              <a:spcBef>
                <a:spcPts val="1200"/>
              </a:spcBef>
              <a:spcAft>
                <a:spcPts val="0"/>
              </a:spcAft>
              <a:buNone/>
            </a:pPr>
            <a:r>
              <a:rPr lang="en" sz="1200">
                <a:solidFill>
                  <a:schemeClr val="dk2"/>
                </a:solidFill>
              </a:rPr>
              <a:t>exp accesses A </a:t>
            </a:r>
            <a:endParaRPr sz="1200">
              <a:solidFill>
                <a:schemeClr val="dk2"/>
              </a:solidFill>
            </a:endParaRPr>
          </a:p>
          <a:p>
            <a:pPr indent="457200" lvl="0" marL="0" rtl="0" algn="l">
              <a:spcBef>
                <a:spcPts val="1200"/>
              </a:spcBef>
              <a:spcAft>
                <a:spcPts val="1200"/>
              </a:spcAft>
              <a:buClr>
                <a:schemeClr val="dk1"/>
              </a:buClr>
              <a:buSzPts val="1100"/>
              <a:buFont typeface="Arial"/>
              <a:buNone/>
            </a:pPr>
            <a:r>
              <a:rPr lang="en" sz="1200">
                <a:solidFill>
                  <a:schemeClr val="dk2"/>
                </a:solidFill>
              </a:rPr>
              <a:t>=&gt; not a valid reduction! </a:t>
            </a:r>
            <a:endParaRPr sz="1200">
              <a:solidFill>
                <a:schemeClr val="dk2"/>
              </a:solidFill>
            </a:endParaRPr>
          </a:p>
        </p:txBody>
      </p:sp>
      <p:sp>
        <p:nvSpPr>
          <p:cNvPr id="122" name="Google Shape;122;p22"/>
          <p:cNvSpPr txBox="1"/>
          <p:nvPr/>
        </p:nvSpPr>
        <p:spPr>
          <a:xfrm>
            <a:off x="4756800" y="1706675"/>
            <a:ext cx="3640500" cy="8061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all distinct write =&gt; no output dependence!</a:t>
            </a:r>
            <a:endParaRPr sz="1200">
              <a:solidFill>
                <a:schemeClr val="dk2"/>
              </a:solidFill>
            </a:endParaRPr>
          </a:p>
          <a:p>
            <a:pPr indent="0" lvl="0" marL="0" rtl="0" algn="ctr">
              <a:spcBef>
                <a:spcPts val="1200"/>
              </a:spcBef>
              <a:spcAft>
                <a:spcPts val="1200"/>
              </a:spcAft>
              <a:buClr>
                <a:schemeClr val="dk1"/>
              </a:buClr>
              <a:buSzPts val="1100"/>
              <a:buFont typeface="Arial"/>
              <a:buNone/>
            </a:pPr>
            <a:r>
              <a:rPr lang="en" sz="1200">
                <a:solidFill>
                  <a:schemeClr val="dk2"/>
                </a:solidFill>
              </a:rPr>
              <a:t>no output / flow / anti =&gt; no data dependence! </a:t>
            </a:r>
            <a:endParaRPr sz="1800">
              <a:solidFill>
                <a:schemeClr val="dk2"/>
              </a:solidFill>
            </a:endParaRPr>
          </a:p>
        </p:txBody>
      </p:sp>
      <p:cxnSp>
        <p:nvCxnSpPr>
          <p:cNvPr id="123" name="Google Shape;123;p22"/>
          <p:cNvCxnSpPr>
            <a:endCxn id="120" idx="1"/>
          </p:cNvCxnSpPr>
          <p:nvPr/>
        </p:nvCxnSpPr>
        <p:spPr>
          <a:xfrm flipH="1" rot="10800000">
            <a:off x="2947500" y="1404175"/>
            <a:ext cx="1809300" cy="339600"/>
          </a:xfrm>
          <a:prstGeom prst="bentConnector3">
            <a:avLst>
              <a:gd fmla="val 84754" name="adj1"/>
            </a:avLst>
          </a:prstGeom>
          <a:noFill/>
          <a:ln cap="flat" cmpd="sng" w="9525">
            <a:solidFill>
              <a:schemeClr val="dk2"/>
            </a:solidFill>
            <a:prstDash val="solid"/>
            <a:round/>
            <a:headEnd len="med" w="med" type="none"/>
            <a:tailEnd len="med" w="med" type="none"/>
          </a:ln>
        </p:spPr>
      </p:cxnSp>
      <p:cxnSp>
        <p:nvCxnSpPr>
          <p:cNvPr id="124" name="Google Shape;124;p22"/>
          <p:cNvCxnSpPr>
            <a:endCxn id="122" idx="1"/>
          </p:cNvCxnSpPr>
          <p:nvPr/>
        </p:nvCxnSpPr>
        <p:spPr>
          <a:xfrm flipH="1" rot="10800000">
            <a:off x="3334200" y="2109725"/>
            <a:ext cx="1422600" cy="305100"/>
          </a:xfrm>
          <a:prstGeom prst="bentConnector3">
            <a:avLst>
              <a:gd fmla="val 81451" name="adj1"/>
            </a:avLst>
          </a:prstGeom>
          <a:noFill/>
          <a:ln cap="flat" cmpd="sng" w="9525">
            <a:solidFill>
              <a:schemeClr val="dk2"/>
            </a:solidFill>
            <a:prstDash val="solid"/>
            <a:round/>
            <a:headEnd len="med" w="med" type="none"/>
            <a:tailEnd len="med" w="med" type="none"/>
          </a:ln>
        </p:spPr>
      </p:cxnSp>
      <p:sp>
        <p:nvSpPr>
          <p:cNvPr id="125" name="Google Shape;125;p22"/>
          <p:cNvSpPr txBox="1"/>
          <p:nvPr/>
        </p:nvSpPr>
        <p:spPr>
          <a:xfrm>
            <a:off x="4756900" y="2623225"/>
            <a:ext cx="3640500" cy="3825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1200"/>
              </a:spcAft>
              <a:buClr>
                <a:schemeClr val="dk1"/>
              </a:buClr>
              <a:buSzPts val="1100"/>
              <a:buFont typeface="Arial"/>
              <a:buNone/>
            </a:pPr>
            <a:r>
              <a:rPr lang="en" sz="1200">
                <a:solidFill>
                  <a:schemeClr val="dk2"/>
                </a:solidFill>
              </a:rPr>
              <a:t>Non-privatisable</a:t>
            </a:r>
            <a:endParaRPr sz="1800">
              <a:solidFill>
                <a:schemeClr val="dk2"/>
              </a:solidFill>
            </a:endParaRPr>
          </a:p>
        </p:txBody>
      </p:sp>
      <p:cxnSp>
        <p:nvCxnSpPr>
          <p:cNvPr id="126" name="Google Shape;126;p22"/>
          <p:cNvCxnSpPr>
            <a:endCxn id="125" idx="1"/>
          </p:cNvCxnSpPr>
          <p:nvPr/>
        </p:nvCxnSpPr>
        <p:spPr>
          <a:xfrm flipH="1" rot="10800000">
            <a:off x="1749100" y="2814475"/>
            <a:ext cx="3007800" cy="2700"/>
          </a:xfrm>
          <a:prstGeom prst="straightConnector1">
            <a:avLst/>
          </a:prstGeom>
          <a:noFill/>
          <a:ln cap="flat" cmpd="sng" w="9525">
            <a:solidFill>
              <a:schemeClr val="dk2"/>
            </a:solidFill>
            <a:prstDash val="solid"/>
            <a:round/>
            <a:headEnd len="med" w="med" type="none"/>
            <a:tailEnd len="med" w="med" type="none"/>
          </a:ln>
        </p:spPr>
      </p:cxnSp>
      <p:cxnSp>
        <p:nvCxnSpPr>
          <p:cNvPr id="127" name="Google Shape;127;p22"/>
          <p:cNvCxnSpPr/>
          <p:nvPr/>
        </p:nvCxnSpPr>
        <p:spPr>
          <a:xfrm flipH="1" rot="10800000">
            <a:off x="1756525" y="2814325"/>
            <a:ext cx="2400" cy="155100"/>
          </a:xfrm>
          <a:prstGeom prst="straightConnector1">
            <a:avLst/>
          </a:prstGeom>
          <a:noFill/>
          <a:ln cap="flat" cmpd="sng" w="9525">
            <a:solidFill>
              <a:schemeClr val="dk2"/>
            </a:solidFill>
            <a:prstDash val="solid"/>
            <a:round/>
            <a:headEnd len="med" w="med" type="none"/>
            <a:tailEnd len="med" w="med" type="triangle"/>
          </a:ln>
        </p:spPr>
      </p:cxnSp>
      <p:cxnSp>
        <p:nvCxnSpPr>
          <p:cNvPr id="128" name="Google Shape;128;p22"/>
          <p:cNvCxnSpPr/>
          <p:nvPr/>
        </p:nvCxnSpPr>
        <p:spPr>
          <a:xfrm rot="10800000">
            <a:off x="2441725" y="2814400"/>
            <a:ext cx="3600" cy="147000"/>
          </a:xfrm>
          <a:prstGeom prst="straightConnector1">
            <a:avLst/>
          </a:prstGeom>
          <a:noFill/>
          <a:ln cap="flat" cmpd="sng" w="9525">
            <a:solidFill>
              <a:schemeClr val="dk2"/>
            </a:solidFill>
            <a:prstDash val="solid"/>
            <a:round/>
            <a:headEnd len="med" w="med" type="none"/>
            <a:tailEnd len="med" w="med" type="triangle"/>
          </a:ln>
        </p:spPr>
      </p:cxnSp>
      <p:cxnSp>
        <p:nvCxnSpPr>
          <p:cNvPr id="129" name="Google Shape;129;p22"/>
          <p:cNvCxnSpPr/>
          <p:nvPr/>
        </p:nvCxnSpPr>
        <p:spPr>
          <a:xfrm rot="10800000">
            <a:off x="1754400" y="3209175"/>
            <a:ext cx="3002400" cy="617400"/>
          </a:xfrm>
          <a:prstGeom prst="bentConnector3">
            <a:avLst>
              <a:gd fmla="val 9328" name="adj1"/>
            </a:avLst>
          </a:prstGeom>
          <a:noFill/>
          <a:ln cap="flat" cmpd="sng" w="9525">
            <a:solidFill>
              <a:schemeClr val="dk2"/>
            </a:solidFill>
            <a:prstDash val="solid"/>
            <a:round/>
            <a:headEnd len="med" w="med" type="none"/>
            <a:tailEnd len="med" w="med" type="none"/>
          </a:ln>
        </p:spPr>
      </p:cxnSp>
      <p:cxnSp>
        <p:nvCxnSpPr>
          <p:cNvPr id="130" name="Google Shape;130;p22"/>
          <p:cNvCxnSpPr/>
          <p:nvPr/>
        </p:nvCxnSpPr>
        <p:spPr>
          <a:xfrm>
            <a:off x="1758825" y="3076775"/>
            <a:ext cx="1500" cy="141300"/>
          </a:xfrm>
          <a:prstGeom prst="straightConnector1">
            <a:avLst/>
          </a:prstGeom>
          <a:noFill/>
          <a:ln cap="flat" cmpd="sng" w="9525">
            <a:solidFill>
              <a:schemeClr val="dk2"/>
            </a:solidFill>
            <a:prstDash val="solid"/>
            <a:round/>
            <a:headEnd len="med" w="med" type="none"/>
            <a:tailEnd len="med" w="med" type="triangle"/>
          </a:ln>
        </p:spPr>
      </p:cxnSp>
      <p:cxnSp>
        <p:nvCxnSpPr>
          <p:cNvPr id="131" name="Google Shape;131;p22"/>
          <p:cNvCxnSpPr/>
          <p:nvPr/>
        </p:nvCxnSpPr>
        <p:spPr>
          <a:xfrm>
            <a:off x="3140650" y="3076775"/>
            <a:ext cx="1500" cy="1413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LRPD example</a:t>
            </a:r>
            <a:endParaRPr/>
          </a:p>
        </p:txBody>
      </p:sp>
      <p:sp>
        <p:nvSpPr>
          <p:cNvPr id="137" name="Google Shape;137;p23"/>
          <p:cNvSpPr txBox="1"/>
          <p:nvPr>
            <p:ph idx="1" type="body"/>
          </p:nvPr>
        </p:nvSpPr>
        <p:spPr>
          <a:xfrm>
            <a:off x="311700" y="1017725"/>
            <a:ext cx="2489700" cy="2769600"/>
          </a:xfrm>
          <a:prstGeom prst="rect">
            <a:avLst/>
          </a:prstGeom>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lang="en" sz="1200"/>
              <a:t>Do i = 1, N</a:t>
            </a:r>
            <a:endParaRPr sz="1200"/>
          </a:p>
          <a:p>
            <a:pPr indent="0" lvl="0" marL="457200" rtl="0" algn="l">
              <a:lnSpc>
                <a:spcPct val="80000"/>
              </a:lnSpc>
              <a:spcBef>
                <a:spcPts val="1200"/>
              </a:spcBef>
              <a:spcAft>
                <a:spcPts val="0"/>
              </a:spcAft>
              <a:buNone/>
            </a:pPr>
            <a:r>
              <a:rPr lang="en" sz="1200"/>
              <a:t>z = A(K(i))</a:t>
            </a:r>
            <a:endParaRPr sz="1200"/>
          </a:p>
          <a:p>
            <a:pPr indent="0" lvl="0" marL="457200" rtl="0" algn="l">
              <a:lnSpc>
                <a:spcPct val="80000"/>
              </a:lnSpc>
              <a:spcBef>
                <a:spcPts val="1200"/>
              </a:spcBef>
              <a:spcAft>
                <a:spcPts val="0"/>
              </a:spcAft>
              <a:buNone/>
            </a:pPr>
            <a:r>
              <a:rPr lang="en" sz="1200"/>
              <a:t>if B(i). EQ. 0</a:t>
            </a:r>
            <a:endParaRPr sz="1200"/>
          </a:p>
          <a:p>
            <a:pPr indent="0" lvl="0" marL="914400" rtl="0" algn="l">
              <a:lnSpc>
                <a:spcPct val="80000"/>
              </a:lnSpc>
              <a:spcBef>
                <a:spcPts val="1200"/>
              </a:spcBef>
              <a:spcAft>
                <a:spcPts val="0"/>
              </a:spcAft>
              <a:buNone/>
            </a:pPr>
            <a:r>
              <a:rPr lang="en" sz="1200"/>
              <a:t>A(L(i)) = z + C(i)</a:t>
            </a:r>
            <a:endParaRPr sz="1200"/>
          </a:p>
          <a:p>
            <a:pPr indent="0" lvl="0" marL="457200" rtl="0" algn="l">
              <a:lnSpc>
                <a:spcPct val="80000"/>
              </a:lnSpc>
              <a:spcBef>
                <a:spcPts val="1200"/>
              </a:spcBef>
              <a:spcAft>
                <a:spcPts val="0"/>
              </a:spcAft>
              <a:buNone/>
            </a:pPr>
            <a:r>
              <a:rPr lang="en" sz="1200"/>
              <a:t>A(R(i)) = A(R(i)) + 1</a:t>
            </a:r>
            <a:endParaRPr sz="1200"/>
          </a:p>
          <a:p>
            <a:pPr indent="0" lvl="0" marL="457200" rtl="0" algn="l">
              <a:lnSpc>
                <a:spcPct val="80000"/>
              </a:lnSpc>
              <a:spcBef>
                <a:spcPts val="1200"/>
              </a:spcBef>
              <a:spcAft>
                <a:spcPts val="0"/>
              </a:spcAft>
              <a:buNone/>
            </a:pPr>
            <a:r>
              <a:rPr lang="en" sz="1200"/>
              <a:t>End if</a:t>
            </a:r>
            <a:endParaRPr sz="1200"/>
          </a:p>
          <a:p>
            <a:pPr indent="0" lvl="0" marL="0" rtl="0" algn="l">
              <a:lnSpc>
                <a:spcPct val="80000"/>
              </a:lnSpc>
              <a:spcBef>
                <a:spcPts val="1200"/>
              </a:spcBef>
              <a:spcAft>
                <a:spcPts val="1200"/>
              </a:spcAft>
              <a:buNone/>
            </a:pPr>
            <a:r>
              <a:rPr lang="en" sz="1200"/>
              <a:t>End do</a:t>
            </a:r>
            <a:endParaRPr sz="1200"/>
          </a:p>
        </p:txBody>
      </p:sp>
      <p:graphicFrame>
        <p:nvGraphicFramePr>
          <p:cNvPr id="138" name="Google Shape;138;p23"/>
          <p:cNvGraphicFramePr/>
          <p:nvPr/>
        </p:nvGraphicFramePr>
        <p:xfrm>
          <a:off x="422250" y="3148600"/>
          <a:ext cx="3000000" cy="3000000"/>
        </p:xfrm>
        <a:graphic>
          <a:graphicData uri="http://schemas.openxmlformats.org/drawingml/2006/table">
            <a:tbl>
              <a:tblPr>
                <a:noFill/>
                <a:tableStyleId>{0A633345-F2BF-4CD5-83A7-A8EEE3054E4E}</a:tableStyleId>
              </a:tblPr>
              <a:tblGrid>
                <a:gridCol w="414950"/>
                <a:gridCol w="414950"/>
                <a:gridCol w="414950"/>
                <a:gridCol w="414950"/>
                <a:gridCol w="414950"/>
              </a:tblGrid>
              <a:tr h="339225">
                <a:tc>
                  <a:txBody>
                    <a:bodyPr/>
                    <a:lstStyle/>
                    <a:p>
                      <a:pPr indent="0" lvl="0" marL="0" rtl="0" algn="ctr">
                        <a:spcBef>
                          <a:spcPts val="0"/>
                        </a:spcBef>
                        <a:spcAft>
                          <a:spcPts val="0"/>
                        </a:spcAft>
                        <a:buNone/>
                      </a:pPr>
                      <a:r>
                        <a:rPr lang="en" sz="1200"/>
                        <a:t>i</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2</a:t>
                      </a:r>
                      <a:endParaRPr sz="1200"/>
                    </a:p>
                  </a:txBody>
                  <a:tcPr marT="91425" marB="91425" marR="91425" marL="91425"/>
                </a:tc>
                <a:tc>
                  <a:txBody>
                    <a:bodyPr/>
                    <a:lstStyle/>
                    <a:p>
                      <a:pPr indent="0" lvl="0" marL="0" rtl="0" algn="ctr">
                        <a:spcBef>
                          <a:spcPts val="0"/>
                        </a:spcBef>
                        <a:spcAft>
                          <a:spcPts val="0"/>
                        </a:spcAft>
                        <a:buNone/>
                      </a:pPr>
                      <a:r>
                        <a:rPr lang="en" sz="1200"/>
                        <a:t>3</a:t>
                      </a:r>
                      <a:endParaRPr sz="1200"/>
                    </a:p>
                  </a:txBody>
                  <a:tcPr marT="91425" marB="91425" marR="91425" marL="91425"/>
                </a:tc>
                <a:tc>
                  <a:txBody>
                    <a:bodyPr/>
                    <a:lstStyle/>
                    <a:p>
                      <a:pPr indent="0" lvl="0" marL="0" rtl="0" algn="ctr">
                        <a:spcBef>
                          <a:spcPts val="0"/>
                        </a:spcBef>
                        <a:spcAft>
                          <a:spcPts val="0"/>
                        </a:spcAft>
                        <a:buNone/>
                      </a:pPr>
                      <a:r>
                        <a:rPr lang="en" sz="1200"/>
                        <a:t>4</a:t>
                      </a:r>
                      <a:endParaRPr sz="1200"/>
                    </a:p>
                  </a:txBody>
                  <a:tcPr marT="91425" marB="91425" marR="91425" marL="91425"/>
                </a:tc>
              </a:tr>
              <a:tr h="339225">
                <a:tc>
                  <a:txBody>
                    <a:bodyPr/>
                    <a:lstStyle/>
                    <a:p>
                      <a:pPr indent="0" lvl="0" marL="0" rtl="0" algn="ctr">
                        <a:spcBef>
                          <a:spcPts val="0"/>
                        </a:spcBef>
                        <a:spcAft>
                          <a:spcPts val="0"/>
                        </a:spcAft>
                        <a:buNone/>
                      </a:pPr>
                      <a:r>
                        <a:rPr lang="en" sz="1200"/>
                        <a:t>B</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r>
              <a:tr h="339225">
                <a:tc>
                  <a:txBody>
                    <a:bodyPr/>
                    <a:lstStyle/>
                    <a:p>
                      <a:pPr indent="0" lvl="0" marL="0" rtl="0" algn="ctr">
                        <a:spcBef>
                          <a:spcPts val="0"/>
                        </a:spcBef>
                        <a:spcAft>
                          <a:spcPts val="0"/>
                        </a:spcAft>
                        <a:buNone/>
                      </a:pPr>
                      <a:r>
                        <a:rPr lang="en" sz="1200"/>
                        <a:t>K</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3</a:t>
                      </a:r>
                      <a:r>
                        <a:rPr lang="en" sz="1200"/>
                        <a:t> </a:t>
                      </a:r>
                      <a:endParaRPr sz="1200"/>
                    </a:p>
                  </a:txBody>
                  <a:tcPr marT="91425" marB="91425" marR="91425" marL="91425"/>
                </a:tc>
                <a:tc>
                  <a:txBody>
                    <a:bodyPr/>
                    <a:lstStyle/>
                    <a:p>
                      <a:pPr indent="0" lvl="0" marL="0" rtl="0" algn="ctr">
                        <a:spcBef>
                          <a:spcPts val="0"/>
                        </a:spcBef>
                        <a:spcAft>
                          <a:spcPts val="0"/>
                        </a:spcAft>
                        <a:buNone/>
                      </a:pPr>
                      <a:r>
                        <a:rPr lang="en" sz="1200"/>
                        <a:t>3</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r>
              <a:tr h="100000">
                <a:tc>
                  <a:txBody>
                    <a:bodyPr/>
                    <a:lstStyle/>
                    <a:p>
                      <a:pPr indent="0" lvl="0" marL="0" rtl="0" algn="ctr">
                        <a:spcBef>
                          <a:spcPts val="0"/>
                        </a:spcBef>
                        <a:spcAft>
                          <a:spcPts val="0"/>
                        </a:spcAft>
                        <a:buNone/>
                      </a:pPr>
                      <a:r>
                        <a:rPr lang="en" sz="1200"/>
                        <a:t>L</a:t>
                      </a:r>
                      <a:endParaRPr sz="1200"/>
                    </a:p>
                  </a:txBody>
                  <a:tcPr marT="91425" marB="91425" marR="91425" marL="91425"/>
                </a:tc>
                <a:tc>
                  <a:txBody>
                    <a:bodyPr/>
                    <a:lstStyle/>
                    <a:p>
                      <a:pPr indent="0" lvl="0" marL="0" rtl="0" algn="ctr">
                        <a:spcBef>
                          <a:spcPts val="0"/>
                        </a:spcBef>
                        <a:spcAft>
                          <a:spcPts val="0"/>
                        </a:spcAft>
                        <a:buNone/>
                      </a:pPr>
                      <a:r>
                        <a:rPr lang="en" sz="1200"/>
                        <a:t>2</a:t>
                      </a:r>
                      <a:endParaRPr sz="1200"/>
                    </a:p>
                  </a:txBody>
                  <a:tcPr marT="91425" marB="91425" marR="91425" marL="91425"/>
                </a:tc>
                <a:tc>
                  <a:txBody>
                    <a:bodyPr/>
                    <a:lstStyle/>
                    <a:p>
                      <a:pPr indent="0" lvl="0" marL="0" rtl="0" algn="ctr">
                        <a:spcBef>
                          <a:spcPts val="0"/>
                        </a:spcBef>
                        <a:spcAft>
                          <a:spcPts val="0"/>
                        </a:spcAft>
                        <a:buNone/>
                      </a:pPr>
                      <a:r>
                        <a:rPr lang="en" sz="1200"/>
                        <a:t>2</a:t>
                      </a:r>
                      <a:endParaRPr sz="1200"/>
                    </a:p>
                  </a:txBody>
                  <a:tcPr marT="91425" marB="91425" marR="91425" marL="91425"/>
                </a:tc>
                <a:tc>
                  <a:txBody>
                    <a:bodyPr/>
                    <a:lstStyle/>
                    <a:p>
                      <a:pPr indent="0" lvl="0" marL="0" rtl="0" algn="ctr">
                        <a:spcBef>
                          <a:spcPts val="0"/>
                        </a:spcBef>
                        <a:spcAft>
                          <a:spcPts val="0"/>
                        </a:spcAft>
                        <a:buNone/>
                      </a:pPr>
                      <a:r>
                        <a:rPr lang="en" sz="1200"/>
                        <a:t>3</a:t>
                      </a:r>
                      <a:endParaRPr sz="1200"/>
                    </a:p>
                  </a:txBody>
                  <a:tcPr marT="91425" marB="91425" marR="91425" marL="91425"/>
                </a:tc>
                <a:tc>
                  <a:txBody>
                    <a:bodyPr/>
                    <a:lstStyle/>
                    <a:p>
                      <a:pPr indent="0" lvl="0" marL="0" rtl="0" algn="ctr">
                        <a:spcBef>
                          <a:spcPts val="0"/>
                        </a:spcBef>
                        <a:spcAft>
                          <a:spcPts val="0"/>
                        </a:spcAft>
                        <a:buNone/>
                      </a:pPr>
                      <a:r>
                        <a:rPr lang="en" sz="1200"/>
                        <a:t>3</a:t>
                      </a:r>
                      <a:endParaRPr sz="1200"/>
                    </a:p>
                  </a:txBody>
                  <a:tcPr marT="91425" marB="91425" marR="91425" marL="91425"/>
                </a:tc>
              </a:tr>
              <a:tr h="339225">
                <a:tc>
                  <a:txBody>
                    <a:bodyPr/>
                    <a:lstStyle/>
                    <a:p>
                      <a:pPr indent="0" lvl="0" marL="0" rtl="0" algn="ctr">
                        <a:spcBef>
                          <a:spcPts val="0"/>
                        </a:spcBef>
                        <a:spcAft>
                          <a:spcPts val="0"/>
                        </a:spcAft>
                        <a:buNone/>
                      </a:pPr>
                      <a:r>
                        <a:rPr lang="en" sz="1200"/>
                        <a:t>R</a:t>
                      </a:r>
                      <a:endParaRPr sz="1200"/>
                    </a:p>
                  </a:txBody>
                  <a:tcPr marT="91425" marB="91425" marR="91425" marL="91425"/>
                </a:tc>
                <a:tc>
                  <a:txBody>
                    <a:bodyPr/>
                    <a:lstStyle/>
                    <a:p>
                      <a:pPr indent="0" lvl="0" marL="0" rtl="0" algn="ctr">
                        <a:spcBef>
                          <a:spcPts val="0"/>
                        </a:spcBef>
                        <a:spcAft>
                          <a:spcPts val="0"/>
                        </a:spcAft>
                        <a:buNone/>
                      </a:pPr>
                      <a:r>
                        <a:rPr lang="en" sz="1200"/>
                        <a:t>4</a:t>
                      </a:r>
                      <a:endParaRPr sz="1200"/>
                    </a:p>
                  </a:txBody>
                  <a:tcPr marT="91425" marB="91425" marR="91425" marL="91425"/>
                </a:tc>
                <a:tc>
                  <a:txBody>
                    <a:bodyPr/>
                    <a:lstStyle/>
                    <a:p>
                      <a:pPr indent="0" lvl="0" marL="0" rtl="0" algn="ctr">
                        <a:spcBef>
                          <a:spcPts val="0"/>
                        </a:spcBef>
                        <a:spcAft>
                          <a:spcPts val="0"/>
                        </a:spcAft>
                        <a:buNone/>
                      </a:pPr>
                      <a:r>
                        <a:rPr lang="en" sz="1200"/>
                        <a:t>4</a:t>
                      </a:r>
                      <a:endParaRPr sz="1200"/>
                    </a:p>
                  </a:txBody>
                  <a:tcPr marT="91425" marB="91425" marR="91425" marL="91425"/>
                </a:tc>
                <a:tc>
                  <a:txBody>
                    <a:bodyPr/>
                    <a:lstStyle/>
                    <a:p>
                      <a:pPr indent="0" lvl="0" marL="0" rtl="0" algn="ctr">
                        <a:spcBef>
                          <a:spcPts val="0"/>
                        </a:spcBef>
                        <a:spcAft>
                          <a:spcPts val="0"/>
                        </a:spcAft>
                        <a:buNone/>
                      </a:pPr>
                      <a:r>
                        <a:rPr lang="en" sz="1200"/>
                        <a:t>4</a:t>
                      </a:r>
                      <a:endParaRPr sz="1200"/>
                    </a:p>
                  </a:txBody>
                  <a:tcPr marT="91425" marB="91425" marR="91425" marL="91425"/>
                </a:tc>
                <a:tc>
                  <a:txBody>
                    <a:bodyPr/>
                    <a:lstStyle/>
                    <a:p>
                      <a:pPr indent="0" lvl="0" marL="0" rtl="0" algn="ctr">
                        <a:spcBef>
                          <a:spcPts val="0"/>
                        </a:spcBef>
                        <a:spcAft>
                          <a:spcPts val="0"/>
                        </a:spcAft>
                        <a:buNone/>
                      </a:pPr>
                      <a:r>
                        <a:rPr lang="en" sz="1200"/>
                        <a:t>4</a:t>
                      </a:r>
                      <a:endParaRPr sz="1200"/>
                    </a:p>
                  </a:txBody>
                  <a:tcPr marT="91425" marB="91425" marR="91425" marL="91425"/>
                </a:tc>
              </a:tr>
            </a:tbl>
          </a:graphicData>
        </a:graphic>
      </p:graphicFrame>
      <p:graphicFrame>
        <p:nvGraphicFramePr>
          <p:cNvPr id="139" name="Google Shape;139;p23"/>
          <p:cNvGraphicFramePr/>
          <p:nvPr/>
        </p:nvGraphicFramePr>
        <p:xfrm>
          <a:off x="3998250" y="673625"/>
          <a:ext cx="3000000" cy="3000000"/>
        </p:xfrm>
        <a:graphic>
          <a:graphicData uri="http://schemas.openxmlformats.org/drawingml/2006/table">
            <a:tbl>
              <a:tblPr>
                <a:noFill/>
                <a:tableStyleId>{0A633345-F2BF-4CD5-83A7-A8EEE3054E4E}</a:tableStyleId>
              </a:tblPr>
              <a:tblGrid>
                <a:gridCol w="1750125"/>
                <a:gridCol w="599850"/>
                <a:gridCol w="713900"/>
                <a:gridCol w="588575"/>
                <a:gridCol w="579575"/>
              </a:tblGrid>
              <a:tr h="381000">
                <a:tc>
                  <a:txBody>
                    <a:bodyPr/>
                    <a:lstStyle/>
                    <a:p>
                      <a:pPr indent="0" lvl="0" marL="0" rtl="0" algn="ctr">
                        <a:spcBef>
                          <a:spcPts val="0"/>
                        </a:spcBef>
                        <a:spcAft>
                          <a:spcPts val="0"/>
                        </a:spcAft>
                        <a:buNone/>
                      </a:pPr>
                      <a:r>
                        <a:rPr lang="en" sz="1200"/>
                        <a:t>idx</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2</a:t>
                      </a:r>
                      <a:endParaRPr sz="1200"/>
                    </a:p>
                  </a:txBody>
                  <a:tcPr marT="91425" marB="91425" marR="91425" marL="91425"/>
                </a:tc>
                <a:tc>
                  <a:txBody>
                    <a:bodyPr/>
                    <a:lstStyle/>
                    <a:p>
                      <a:pPr indent="0" lvl="0" marL="0" rtl="0" algn="ctr">
                        <a:spcBef>
                          <a:spcPts val="0"/>
                        </a:spcBef>
                        <a:spcAft>
                          <a:spcPts val="0"/>
                        </a:spcAft>
                        <a:buNone/>
                      </a:pPr>
                      <a:r>
                        <a:rPr lang="en" sz="1200"/>
                        <a:t>3</a:t>
                      </a:r>
                      <a:endParaRPr sz="1200"/>
                    </a:p>
                  </a:txBody>
                  <a:tcPr marT="91425" marB="91425" marR="91425" marL="91425"/>
                </a:tc>
                <a:tc>
                  <a:txBody>
                    <a:bodyPr/>
                    <a:lstStyle/>
                    <a:p>
                      <a:pPr indent="0" lvl="0" marL="0" rtl="0" algn="ctr">
                        <a:spcBef>
                          <a:spcPts val="0"/>
                        </a:spcBef>
                        <a:spcAft>
                          <a:spcPts val="0"/>
                        </a:spcAft>
                        <a:buNone/>
                      </a:pPr>
                      <a:r>
                        <a:rPr lang="en" sz="1200"/>
                        <a:t>4</a:t>
                      </a:r>
                      <a:endParaRPr sz="1200"/>
                    </a:p>
                  </a:txBody>
                  <a:tcPr marT="91425" marB="91425" marR="91425" marL="91425"/>
                </a:tc>
              </a:tr>
              <a:tr h="381000">
                <a:tc>
                  <a:txBody>
                    <a:bodyPr/>
                    <a:lstStyle/>
                    <a:p>
                      <a:pPr indent="0" lvl="0" marL="0" rtl="0" algn="ctr">
                        <a:spcBef>
                          <a:spcPts val="0"/>
                        </a:spcBef>
                        <a:spcAft>
                          <a:spcPts val="0"/>
                        </a:spcAft>
                        <a:buNone/>
                      </a:pPr>
                      <a:r>
                        <a:rPr lang="en" sz="1200"/>
                        <a:t>Aw</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r>
              <a:tr h="381000">
                <a:tc>
                  <a:txBody>
                    <a:bodyPr/>
                    <a:lstStyle/>
                    <a:p>
                      <a:pPr indent="0" lvl="0" marL="0" rtl="0" algn="ctr">
                        <a:spcBef>
                          <a:spcPts val="0"/>
                        </a:spcBef>
                        <a:spcAft>
                          <a:spcPts val="0"/>
                        </a:spcAft>
                        <a:buNone/>
                      </a:pPr>
                      <a:r>
                        <a:rPr lang="en" sz="1200"/>
                        <a:t>Ar</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r>
              <a:tr h="381000">
                <a:tc>
                  <a:txBody>
                    <a:bodyPr/>
                    <a:lstStyle/>
                    <a:p>
                      <a:pPr indent="0" lvl="0" marL="0" rtl="0" algn="ctr">
                        <a:spcBef>
                          <a:spcPts val="0"/>
                        </a:spcBef>
                        <a:spcAft>
                          <a:spcPts val="0"/>
                        </a:spcAft>
                        <a:buNone/>
                      </a:pPr>
                      <a:r>
                        <a:rPr lang="en" sz="1200"/>
                        <a:t>Anp</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r>
              <a:tr h="381000">
                <a:tc>
                  <a:txBody>
                    <a:bodyPr/>
                    <a:lstStyle/>
                    <a:p>
                      <a:pPr indent="0" lvl="0" marL="0" rtl="0" algn="ctr">
                        <a:spcBef>
                          <a:spcPts val="0"/>
                        </a:spcBef>
                        <a:spcAft>
                          <a:spcPts val="0"/>
                        </a:spcAft>
                        <a:buNone/>
                      </a:pPr>
                      <a:r>
                        <a:rPr lang="en" sz="1200"/>
                        <a:t>Anx</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1</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r>
              <a:tr h="381000">
                <a:tc>
                  <a:txBody>
                    <a:bodyPr/>
                    <a:lstStyle/>
                    <a:p>
                      <a:pPr indent="0" lvl="0" marL="0" rtl="0" algn="ctr">
                        <a:spcBef>
                          <a:spcPts val="0"/>
                        </a:spcBef>
                        <a:spcAft>
                          <a:spcPts val="0"/>
                        </a:spcAft>
                        <a:buNone/>
                      </a:pPr>
                      <a:r>
                        <a:rPr lang="en" sz="1200"/>
                        <a:t>Ar[i] ^ Aw[i]</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r>
              <a:tr h="381000">
                <a:tc>
                  <a:txBody>
                    <a:bodyPr/>
                    <a:lstStyle/>
                    <a:p>
                      <a:pPr indent="0" lvl="0" marL="0" rtl="0" algn="ctr">
                        <a:spcBef>
                          <a:spcPts val="0"/>
                        </a:spcBef>
                        <a:spcAft>
                          <a:spcPts val="0"/>
                        </a:spcAft>
                        <a:buNone/>
                      </a:pPr>
                      <a:r>
                        <a:rPr lang="en" sz="1200"/>
                        <a:t>Aw[i] ^ Anp[i] ^ Anx[i]</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c>
                  <a:txBody>
                    <a:bodyPr/>
                    <a:lstStyle/>
                    <a:p>
                      <a:pPr indent="0" lvl="0" marL="0" rtl="0" algn="ctr">
                        <a:spcBef>
                          <a:spcPts val="0"/>
                        </a:spcBef>
                        <a:spcAft>
                          <a:spcPts val="0"/>
                        </a:spcAft>
                        <a:buNone/>
                      </a:pPr>
                      <a:r>
                        <a:rPr lang="en" sz="1200"/>
                        <a:t>0</a:t>
                      </a:r>
                      <a:endParaRPr sz="1200"/>
                    </a:p>
                  </a:txBody>
                  <a:tcPr marT="91425" marB="91425" marR="91425" marL="91425"/>
                </a:tc>
              </a:tr>
            </a:tbl>
          </a:graphicData>
        </a:graphic>
      </p:graphicFrame>
      <p:sp>
        <p:nvSpPr>
          <p:cNvPr id="140" name="Google Shape;140;p23"/>
          <p:cNvSpPr txBox="1"/>
          <p:nvPr/>
        </p:nvSpPr>
        <p:spPr>
          <a:xfrm>
            <a:off x="3922050" y="3655900"/>
            <a:ext cx="4482300" cy="1391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chemeClr val="dk2"/>
                </a:solidFill>
              </a:rPr>
              <a:t>Analysis:</a:t>
            </a:r>
            <a:endParaRPr sz="1200">
              <a:solidFill>
                <a:schemeClr val="dk2"/>
              </a:solidFill>
            </a:endParaRPr>
          </a:p>
          <a:p>
            <a:pPr indent="-304800" lvl="0" marL="457200" rtl="0" algn="l">
              <a:lnSpc>
                <a:spcPct val="115000"/>
              </a:lnSpc>
              <a:spcBef>
                <a:spcPts val="0"/>
              </a:spcBef>
              <a:spcAft>
                <a:spcPts val="0"/>
              </a:spcAft>
              <a:buClr>
                <a:schemeClr val="dk2"/>
              </a:buClr>
              <a:buSzPts val="1200"/>
              <a:buAutoNum type="arabicPeriod"/>
            </a:pPr>
            <a:r>
              <a:rPr lang="en" sz="1200">
                <a:solidFill>
                  <a:schemeClr val="dk2"/>
                </a:solidFill>
              </a:rPr>
              <a:t>All Ar[i] ^ Aw[i] == False</a:t>
            </a:r>
            <a:endParaRPr sz="1200">
              <a:solidFill>
                <a:schemeClr val="dk2"/>
              </a:solidFill>
            </a:endParaRPr>
          </a:p>
          <a:p>
            <a:pPr indent="-304800" lvl="0" marL="457200" rtl="0" algn="l">
              <a:lnSpc>
                <a:spcPct val="115000"/>
              </a:lnSpc>
              <a:spcBef>
                <a:spcPts val="0"/>
              </a:spcBef>
              <a:spcAft>
                <a:spcPts val="0"/>
              </a:spcAft>
              <a:buClr>
                <a:schemeClr val="dk2"/>
              </a:buClr>
              <a:buSzPts val="1200"/>
              <a:buAutoNum type="arabicPeriod"/>
            </a:pPr>
            <a:r>
              <a:rPr lang="en" sz="1200">
                <a:solidFill>
                  <a:schemeClr val="dk2"/>
                </a:solidFill>
              </a:rPr>
              <a:t>num(</a:t>
            </a:r>
            <a:r>
              <a:rPr lang="en" sz="1200">
                <a:solidFill>
                  <a:schemeClr val="dk2"/>
                </a:solidFill>
              </a:rPr>
              <a:t>distinct</a:t>
            </a:r>
            <a:r>
              <a:rPr lang="en" sz="1200">
                <a:solidFill>
                  <a:schemeClr val="dk2"/>
                </a:solidFill>
              </a:rPr>
              <a:t> write) != num(write) // multiple write in R</a:t>
            </a:r>
            <a:endParaRPr sz="1200">
              <a:solidFill>
                <a:schemeClr val="dk2"/>
              </a:solidFill>
            </a:endParaRPr>
          </a:p>
          <a:p>
            <a:pPr indent="-304800" lvl="0" marL="457200" rtl="0" algn="l">
              <a:lnSpc>
                <a:spcPct val="115000"/>
              </a:lnSpc>
              <a:spcBef>
                <a:spcPts val="0"/>
              </a:spcBef>
              <a:spcAft>
                <a:spcPts val="0"/>
              </a:spcAft>
              <a:buClr>
                <a:schemeClr val="dk2"/>
              </a:buClr>
              <a:buSzPts val="1200"/>
              <a:buAutoNum type="arabicPeriod"/>
            </a:pPr>
            <a:r>
              <a:rPr lang="en" sz="1200">
                <a:solidFill>
                  <a:schemeClr val="dk2"/>
                </a:solidFill>
              </a:rPr>
              <a:t>All Aw[i] ^ Anp[i] ^ Anx[i] == False</a:t>
            </a:r>
            <a:endParaRPr sz="1200">
              <a:solidFill>
                <a:schemeClr val="dk2"/>
              </a:solidFill>
            </a:endParaRPr>
          </a:p>
          <a:p>
            <a:pPr indent="0" lvl="0" marL="0" rtl="0" algn="l">
              <a:lnSpc>
                <a:spcPct val="115000"/>
              </a:lnSpc>
              <a:spcBef>
                <a:spcPts val="0"/>
              </a:spcBef>
              <a:spcAft>
                <a:spcPts val="0"/>
              </a:spcAft>
              <a:buNone/>
            </a:pPr>
            <a:r>
              <a:rPr lang="en" sz="1200">
                <a:solidFill>
                  <a:schemeClr val="dk2"/>
                </a:solidFill>
              </a:rPr>
              <a:t>Else, return True!! Is a doAll loop!! </a:t>
            </a:r>
            <a:endParaRPr sz="1200">
              <a:solidFill>
                <a:schemeClr val="dk2"/>
              </a:solidFill>
            </a:endParaRPr>
          </a:p>
        </p:txBody>
      </p:sp>
      <p:sp>
        <p:nvSpPr>
          <p:cNvPr id="141" name="Google Shape;141;p23"/>
          <p:cNvSpPr txBox="1"/>
          <p:nvPr/>
        </p:nvSpPr>
        <p:spPr>
          <a:xfrm>
            <a:off x="3922050" y="236450"/>
            <a:ext cx="1173600" cy="46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2"/>
                </a:solidFill>
              </a:rPr>
              <a:t>Marking:</a:t>
            </a:r>
            <a:endParaRPr sz="1200">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Results</a:t>
            </a:r>
            <a:endParaRPr/>
          </a:p>
        </p:txBody>
      </p:sp>
      <p:sp>
        <p:nvSpPr>
          <p:cNvPr id="147" name="Google Shape;147;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t/>
            </a:r>
            <a:endParaRPr/>
          </a:p>
        </p:txBody>
      </p:sp>
      <p:pic>
        <p:nvPicPr>
          <p:cNvPr id="148" name="Google Shape;148;p24"/>
          <p:cNvPicPr preferRelativeResize="0"/>
          <p:nvPr/>
        </p:nvPicPr>
        <p:blipFill>
          <a:blip r:embed="rId3">
            <a:alphaModFix/>
          </a:blip>
          <a:stretch>
            <a:fillRect/>
          </a:stretch>
        </p:blipFill>
        <p:spPr>
          <a:xfrm>
            <a:off x="311700" y="1061675"/>
            <a:ext cx="4223450" cy="3161126"/>
          </a:xfrm>
          <a:prstGeom prst="rect">
            <a:avLst/>
          </a:prstGeom>
          <a:noFill/>
          <a:ln>
            <a:noFill/>
          </a:ln>
        </p:spPr>
      </p:pic>
      <p:pic>
        <p:nvPicPr>
          <p:cNvPr id="149" name="Google Shape;149;p24"/>
          <p:cNvPicPr preferRelativeResize="0"/>
          <p:nvPr/>
        </p:nvPicPr>
        <p:blipFill>
          <a:blip r:embed="rId4">
            <a:alphaModFix/>
          </a:blip>
          <a:stretch>
            <a:fillRect/>
          </a:stretch>
        </p:blipFill>
        <p:spPr>
          <a:xfrm>
            <a:off x="4705325" y="1108325"/>
            <a:ext cx="4329701" cy="306782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Results</a:t>
            </a:r>
            <a:endParaRPr/>
          </a:p>
        </p:txBody>
      </p:sp>
      <p:sp>
        <p:nvSpPr>
          <p:cNvPr id="155" name="Google Shape;155;p25"/>
          <p:cNvSpPr txBox="1"/>
          <p:nvPr>
            <p:ph idx="1" type="body"/>
          </p:nvPr>
        </p:nvSpPr>
        <p:spPr>
          <a:xfrm>
            <a:off x="311700" y="1152475"/>
            <a:ext cx="45168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Does not perform well on kernel-like accesses or loops with large overhead</a:t>
            </a:r>
            <a:endParaRPr/>
          </a:p>
        </p:txBody>
      </p:sp>
      <p:pic>
        <p:nvPicPr>
          <p:cNvPr id="156" name="Google Shape;156;p25"/>
          <p:cNvPicPr preferRelativeResize="0"/>
          <p:nvPr/>
        </p:nvPicPr>
        <p:blipFill>
          <a:blip r:embed="rId3">
            <a:alphaModFix/>
          </a:blip>
          <a:stretch>
            <a:fillRect/>
          </a:stretch>
        </p:blipFill>
        <p:spPr>
          <a:xfrm>
            <a:off x="4385716" y="1582749"/>
            <a:ext cx="4635683" cy="34163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Group commentary</a:t>
            </a:r>
            <a:endParaRPr/>
          </a:p>
        </p:txBody>
      </p:sp>
      <p:sp>
        <p:nvSpPr>
          <p:cNvPr id="162" name="Google Shape;162;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Increased speedup in loops with array privatization and reduction parallelization</a:t>
            </a:r>
            <a:endParaRPr/>
          </a:p>
          <a:p>
            <a:pPr indent="-342900" lvl="0" marL="457200" rtl="0" algn="l">
              <a:spcBef>
                <a:spcPts val="0"/>
              </a:spcBef>
              <a:spcAft>
                <a:spcPts val="0"/>
              </a:spcAft>
              <a:buSzPts val="1800"/>
              <a:buChar char="●"/>
            </a:pPr>
            <a:r>
              <a:rPr lang="en"/>
              <a:t>Does not perform as in ‘ideal’ conditions when dealing with large overhead or kernel-like accesses</a:t>
            </a:r>
            <a:endParaRPr/>
          </a:p>
          <a:p>
            <a:pPr indent="-342900" lvl="0" marL="457200" rtl="0" algn="l">
              <a:spcBef>
                <a:spcPts val="0"/>
              </a:spcBef>
              <a:spcAft>
                <a:spcPts val="0"/>
              </a:spcAft>
              <a:buSzPts val="1800"/>
              <a:buChar char="●"/>
            </a:pPr>
            <a:r>
              <a:rPr lang="en"/>
              <a:t>Increased overhead created in the analysis for better accuracy and performance of parallel loops compared to inspector/executor methods</a:t>
            </a:r>
            <a:endParaRPr/>
          </a:p>
          <a:p>
            <a:pPr indent="-342900" lvl="0" marL="457200" rtl="0" algn="l">
              <a:spcBef>
                <a:spcPts val="0"/>
              </a:spcBef>
              <a:spcAft>
                <a:spcPts val="0"/>
              </a:spcAft>
              <a:buSzPts val="1800"/>
              <a:buChar char="●"/>
            </a:pPr>
            <a:r>
              <a:rPr lang="en"/>
              <a:t>For other types of applications that manipulate pointer-based data structures, </a:t>
            </a:r>
            <a:r>
              <a:rPr lang="en"/>
              <a:t>may be too strict and will bring </a:t>
            </a:r>
            <a:r>
              <a:rPr lang="en"/>
              <a:t>frequent roll backs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Resources</a:t>
            </a:r>
            <a:endParaRPr/>
          </a:p>
        </p:txBody>
      </p:sp>
      <p:sp>
        <p:nvSpPr>
          <p:cNvPr id="168" name="Google Shape;168;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000">
                <a:solidFill>
                  <a:srgbClr val="222222"/>
                </a:solidFill>
                <a:highlight>
                  <a:srgbClr val="FFFFFF"/>
                </a:highlight>
              </a:rPr>
              <a:t>Rauchwerger, Lawrence, and David Padua. "The LRPD test: Speculative run-time parallelization of loops with privatization and reduction parallelization." Proceedings of the ACM SIGPLAN 1995 conference on Programming language design and implementation. 1995.</a:t>
            </a:r>
            <a:endParaRPr sz="1000">
              <a:solidFill>
                <a:srgbClr val="222222"/>
              </a:solidFill>
              <a:highlight>
                <a:srgbClr val="FFFFFF"/>
              </a:highlight>
            </a:endParaRPr>
          </a:p>
          <a:p>
            <a:pPr indent="0" lvl="0" marL="0" rtl="0" algn="l">
              <a:spcBef>
                <a:spcPts val="1200"/>
              </a:spcBef>
              <a:spcAft>
                <a:spcPts val="0"/>
              </a:spcAft>
              <a:buNone/>
            </a:pPr>
            <a:r>
              <a:rPr lang="en" sz="1000">
                <a:solidFill>
                  <a:srgbClr val="222222"/>
                </a:solidFill>
                <a:highlight>
                  <a:srgbClr val="FFFFFF"/>
                </a:highlight>
              </a:rPr>
              <a:t>Kulkarni, Milind, et al. "Optimistic parallelism requires abstractions." </a:t>
            </a:r>
            <a:r>
              <a:rPr i="1" lang="en" sz="1000">
                <a:solidFill>
                  <a:srgbClr val="222222"/>
                </a:solidFill>
                <a:highlight>
                  <a:srgbClr val="FFFFFF"/>
                </a:highlight>
              </a:rPr>
              <a:t>Proceedings of the 28th ACM SIGPLAN Conference on Programming Language Design and Implementation</a:t>
            </a:r>
            <a:r>
              <a:rPr lang="en" sz="1000">
                <a:solidFill>
                  <a:srgbClr val="222222"/>
                </a:solidFill>
                <a:highlight>
                  <a:srgbClr val="FFFFFF"/>
                </a:highlight>
              </a:rPr>
              <a:t>. 2007</a:t>
            </a:r>
            <a:endParaRPr sz="1000">
              <a:solidFill>
                <a:srgbClr val="222222"/>
              </a:solidFill>
              <a:highlight>
                <a:srgbClr val="FFFFFF"/>
              </a:highlight>
            </a:endParaRPr>
          </a:p>
          <a:p>
            <a:pPr indent="0" lvl="0" marL="0" rtl="0" algn="l">
              <a:spcBef>
                <a:spcPts val="1200"/>
              </a:spcBef>
              <a:spcAft>
                <a:spcPts val="0"/>
              </a:spcAft>
              <a:buNone/>
            </a:pPr>
            <a:r>
              <a:rPr lang="en" sz="1000" u="sng">
                <a:solidFill>
                  <a:schemeClr val="hlink"/>
                </a:solidFill>
                <a:highlight>
                  <a:srgbClr val="FFFFFF"/>
                </a:highlight>
                <a:hlinkClick r:id="rId3"/>
              </a:rPr>
              <a:t>https://www.inf.ed.ac.uk/teaching/courses/copt/lecture-12.pdf</a:t>
            </a:r>
            <a:endParaRPr/>
          </a:p>
          <a:p>
            <a:pPr indent="0" lvl="0" marL="0" rtl="0" algn="l">
              <a:spcBef>
                <a:spcPts val="1200"/>
              </a:spcBef>
              <a:spcAft>
                <a:spcPts val="0"/>
              </a:spcAft>
              <a:buNone/>
            </a:pPr>
            <a:r>
              <a:rPr lang="en" sz="1000" u="sng">
                <a:solidFill>
                  <a:schemeClr val="hlink"/>
                </a:solidFill>
                <a:highlight>
                  <a:srgbClr val="FFFFFF"/>
                </a:highlight>
                <a:hlinkClick r:id="rId4"/>
              </a:rPr>
              <a:t>https://docs.oracle.com/cd/E19059-01/stud.9/817-6694/10_parallel.html</a:t>
            </a:r>
            <a:endParaRPr sz="1000">
              <a:solidFill>
                <a:srgbClr val="222222"/>
              </a:solidFill>
              <a:highlight>
                <a:srgbClr val="FFFFFF"/>
              </a:highlight>
            </a:endParaRPr>
          </a:p>
          <a:p>
            <a:pPr indent="0" lvl="0" marL="0" rtl="0" algn="l">
              <a:spcBef>
                <a:spcPts val="1200"/>
              </a:spcBef>
              <a:spcAft>
                <a:spcPts val="0"/>
              </a:spcAft>
              <a:buClr>
                <a:schemeClr val="dk1"/>
              </a:buClr>
              <a:buSzPts val="1100"/>
              <a:buFont typeface="Arial"/>
              <a:buNone/>
            </a:pPr>
            <a:r>
              <a:t/>
            </a:r>
            <a:endParaRPr sz="1000">
              <a:solidFill>
                <a:srgbClr val="222222"/>
              </a:solidFill>
              <a:highlight>
                <a:srgbClr val="FFFFFF"/>
              </a:highlight>
            </a:endParaRPr>
          </a:p>
          <a:p>
            <a:pPr indent="0" lvl="0" marL="0" rtl="0" algn="l">
              <a:spcBef>
                <a:spcPts val="1200"/>
              </a:spcBef>
              <a:spcAft>
                <a:spcPts val="0"/>
              </a:spcAft>
              <a:buClr>
                <a:schemeClr val="dk1"/>
              </a:buClr>
              <a:buSzPts val="1100"/>
              <a:buFont typeface="Arial"/>
              <a:buNone/>
            </a:pPr>
            <a:r>
              <a:t/>
            </a:r>
            <a:endParaRPr sz="1000">
              <a:solidFill>
                <a:srgbClr val="222222"/>
              </a:solidFill>
              <a:highlight>
                <a:srgbClr val="FFFFFF"/>
              </a:highlight>
            </a:endParaRPr>
          </a:p>
          <a:p>
            <a:pPr indent="0" lvl="0" marL="0" rtl="0" algn="l">
              <a:spcBef>
                <a:spcPts val="1200"/>
              </a:spcBef>
              <a:spcAft>
                <a:spcPts val="0"/>
              </a:spcAft>
              <a:buNone/>
            </a:pPr>
            <a:r>
              <a:t/>
            </a:r>
            <a:endParaRPr sz="1000">
              <a:solidFill>
                <a:srgbClr val="222222"/>
              </a:solidFill>
              <a:highlight>
                <a:srgbClr val="FFFFFF"/>
              </a:highlight>
            </a:endParaRPr>
          </a:p>
          <a:p>
            <a:pPr indent="0" lvl="0" marL="0" rtl="0" algn="l">
              <a:spcBef>
                <a:spcPts val="1200"/>
              </a:spcBef>
              <a:spcAft>
                <a:spcPts val="0"/>
              </a:spcAft>
              <a:buNone/>
            </a:pPr>
            <a:r>
              <a:t/>
            </a:r>
            <a:endParaRPr sz="1000">
              <a:solidFill>
                <a:srgbClr val="222222"/>
              </a:solidFill>
              <a:highlight>
                <a:srgbClr val="FFFFFF"/>
              </a:highlight>
            </a:endParaRPr>
          </a:p>
          <a:p>
            <a:pPr indent="0" lvl="0" marL="0" rtl="0" algn="l">
              <a:spcBef>
                <a:spcPts val="1200"/>
              </a:spcBef>
              <a:spcAft>
                <a:spcPts val="1200"/>
              </a:spcAft>
              <a:buNone/>
            </a:pPr>
            <a:r>
              <a:t/>
            </a:r>
            <a:endParaRPr sz="1000">
              <a:solidFill>
                <a:srgbClr val="222222"/>
              </a:solidFill>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Agenda</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9250" lvl="0" marL="457200" rtl="0" algn="l">
              <a:spcBef>
                <a:spcPts val="0"/>
              </a:spcBef>
              <a:spcAft>
                <a:spcPts val="0"/>
              </a:spcAft>
              <a:buSzPts val="1900"/>
              <a:buChar char="●"/>
            </a:pPr>
            <a:r>
              <a:rPr lang="en" sz="1900"/>
              <a:t>Background Information</a:t>
            </a:r>
            <a:endParaRPr sz="1900"/>
          </a:p>
          <a:p>
            <a:pPr indent="-349250" lvl="1" marL="914400" rtl="0" algn="l">
              <a:spcBef>
                <a:spcPts val="0"/>
              </a:spcBef>
              <a:spcAft>
                <a:spcPts val="0"/>
              </a:spcAft>
              <a:buSzPts val="1900"/>
              <a:buChar char="○"/>
            </a:pPr>
            <a:r>
              <a:rPr lang="en" sz="1900"/>
              <a:t>Our motivation for researching about loop parallelization</a:t>
            </a:r>
            <a:endParaRPr sz="1900"/>
          </a:p>
          <a:p>
            <a:pPr indent="-349250" lvl="1" marL="914400" rtl="0" algn="l">
              <a:spcBef>
                <a:spcPts val="0"/>
              </a:spcBef>
              <a:spcAft>
                <a:spcPts val="0"/>
              </a:spcAft>
              <a:buSzPts val="1900"/>
              <a:buChar char="○"/>
            </a:pPr>
            <a:r>
              <a:rPr lang="en" sz="1900"/>
              <a:t>More background knowledge</a:t>
            </a:r>
            <a:endParaRPr sz="1900"/>
          </a:p>
          <a:p>
            <a:pPr indent="-349250" lvl="0" marL="457200" rtl="0" algn="l">
              <a:spcBef>
                <a:spcPts val="0"/>
              </a:spcBef>
              <a:spcAft>
                <a:spcPts val="0"/>
              </a:spcAft>
              <a:buSzPts val="1900"/>
              <a:buChar char="●"/>
            </a:pPr>
            <a:r>
              <a:rPr lang="en" sz="1900"/>
              <a:t>LRPD Overview</a:t>
            </a:r>
            <a:endParaRPr sz="1900"/>
          </a:p>
          <a:p>
            <a:pPr indent="-349250" lvl="0" marL="457200" rtl="0" algn="l">
              <a:spcBef>
                <a:spcPts val="0"/>
              </a:spcBef>
              <a:spcAft>
                <a:spcPts val="0"/>
              </a:spcAft>
              <a:buSzPts val="1900"/>
              <a:buChar char="●"/>
            </a:pPr>
            <a:r>
              <a:rPr lang="en" sz="1900"/>
              <a:t>Two Phases of LRPD Test</a:t>
            </a:r>
            <a:endParaRPr sz="1900"/>
          </a:p>
          <a:p>
            <a:pPr indent="-323850" lvl="1" marL="914400" rtl="0" algn="l">
              <a:spcBef>
                <a:spcPts val="0"/>
              </a:spcBef>
              <a:spcAft>
                <a:spcPts val="0"/>
              </a:spcAft>
              <a:buSzPts val="1500"/>
              <a:buChar char="○"/>
            </a:pPr>
            <a:r>
              <a:rPr lang="en" sz="1500"/>
              <a:t>Marking Phase</a:t>
            </a:r>
            <a:endParaRPr sz="1500"/>
          </a:p>
          <a:p>
            <a:pPr indent="-323850" lvl="1" marL="914400" rtl="0" algn="l">
              <a:spcBef>
                <a:spcPts val="0"/>
              </a:spcBef>
              <a:spcAft>
                <a:spcPts val="0"/>
              </a:spcAft>
              <a:buSzPts val="1500"/>
              <a:buChar char="○"/>
            </a:pPr>
            <a:r>
              <a:rPr lang="en" sz="1500"/>
              <a:t>Analysis Phase</a:t>
            </a:r>
            <a:endParaRPr sz="1500"/>
          </a:p>
          <a:p>
            <a:pPr indent="-349250" lvl="0" marL="457200" rtl="0" algn="l">
              <a:spcBef>
                <a:spcPts val="0"/>
              </a:spcBef>
              <a:spcAft>
                <a:spcPts val="0"/>
              </a:spcAft>
              <a:buSzPts val="1900"/>
              <a:buChar char="●"/>
            </a:pPr>
            <a:r>
              <a:rPr lang="en" sz="1900"/>
              <a:t>Results</a:t>
            </a:r>
            <a:endParaRPr sz="1900"/>
          </a:p>
          <a:p>
            <a:pPr indent="-349250" lvl="0" marL="457200" rtl="0" algn="l">
              <a:spcBef>
                <a:spcPts val="0"/>
              </a:spcBef>
              <a:spcAft>
                <a:spcPts val="0"/>
              </a:spcAft>
              <a:buSzPts val="1900"/>
              <a:buChar char="●"/>
            </a:pPr>
            <a:r>
              <a:rPr lang="en" sz="1900"/>
              <a:t>Group Commentary</a:t>
            </a:r>
            <a:endParaRPr sz="1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parallelize?</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a:t>
            </a:r>
            <a:r>
              <a:rPr lang="en"/>
              <a:t> single task such as a DO loop can run over multiple processors (threads) with a potentially significant execution speedup</a:t>
            </a:r>
            <a:endParaRPr/>
          </a:p>
          <a:p>
            <a:pPr indent="-342900" lvl="0" marL="457200" rtl="0" algn="l">
              <a:spcBef>
                <a:spcPts val="0"/>
              </a:spcBef>
              <a:spcAft>
                <a:spcPts val="0"/>
              </a:spcAft>
              <a:buSzPts val="1800"/>
              <a:buChar char="●"/>
            </a:pPr>
            <a:r>
              <a:rPr lang="en"/>
              <a:t>In particular, LRPD provides a way for us to speculatively parallelize a loop with generally higher accuracy than older strategies</a:t>
            </a:r>
            <a:endParaRPr/>
          </a:p>
          <a:p>
            <a:pPr indent="-317500" lvl="1" marL="914400" rtl="0" algn="l">
              <a:spcBef>
                <a:spcPts val="0"/>
              </a:spcBef>
              <a:spcAft>
                <a:spcPts val="0"/>
              </a:spcAft>
              <a:buSzPts val="1400"/>
              <a:buChar char="○"/>
            </a:pPr>
            <a:r>
              <a:rPr lang="en"/>
              <a:t>More sophisticated analysis techniques</a:t>
            </a:r>
            <a:endParaRPr/>
          </a:p>
          <a:p>
            <a:pPr indent="0" lvl="0" marL="45720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Background Knowledge </a:t>
            </a:r>
            <a:endParaRPr/>
          </a:p>
        </p:txBody>
      </p:sp>
      <p:sp>
        <p:nvSpPr>
          <p:cNvPr id="74" name="Google Shape;74;p16"/>
          <p:cNvSpPr txBox="1"/>
          <p:nvPr>
            <p:ph idx="1" type="body"/>
          </p:nvPr>
        </p:nvSpPr>
        <p:spPr>
          <a:xfrm>
            <a:off x="311700" y="1152475"/>
            <a:ext cx="43794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What is a Doall loop?</a:t>
            </a:r>
            <a:endParaRPr/>
          </a:p>
          <a:p>
            <a:pPr indent="-317500" lvl="1" marL="914400" rtl="0" algn="l">
              <a:spcBef>
                <a:spcPts val="0"/>
              </a:spcBef>
              <a:spcAft>
                <a:spcPts val="0"/>
              </a:spcAft>
              <a:buSzPts val="1400"/>
              <a:buChar char="○"/>
            </a:pPr>
            <a:r>
              <a:rPr lang="en"/>
              <a:t>Each iteration of the loop is independent of others</a:t>
            </a:r>
            <a:endParaRPr/>
          </a:p>
          <a:p>
            <a:pPr indent="-342900" lvl="0" marL="457200" rtl="0" algn="l">
              <a:spcBef>
                <a:spcPts val="0"/>
              </a:spcBef>
              <a:spcAft>
                <a:spcPts val="0"/>
              </a:spcAft>
              <a:buSzPts val="1800"/>
              <a:buChar char="●"/>
            </a:pPr>
            <a:r>
              <a:rPr lang="en"/>
              <a:t>How and where should we use the LRPD test?</a:t>
            </a:r>
            <a:endParaRPr/>
          </a:p>
          <a:p>
            <a:pPr indent="-317500" lvl="1" marL="914400" rtl="0" algn="l">
              <a:spcBef>
                <a:spcPts val="0"/>
              </a:spcBef>
              <a:spcAft>
                <a:spcPts val="0"/>
              </a:spcAft>
              <a:buSzPts val="1400"/>
              <a:buChar char="○"/>
            </a:pPr>
            <a:r>
              <a:rPr lang="en"/>
              <a:t>For loop parallelization, we speculatively parallel execute the loop as a doall loop and apply the test to check for if there were any cross-iteration dependencies</a:t>
            </a:r>
            <a:endParaRPr/>
          </a:p>
        </p:txBody>
      </p:sp>
      <p:pic>
        <p:nvPicPr>
          <p:cNvPr id="75" name="Google Shape;75;p16"/>
          <p:cNvPicPr preferRelativeResize="0"/>
          <p:nvPr/>
        </p:nvPicPr>
        <p:blipFill>
          <a:blip r:embed="rId3">
            <a:alphaModFix/>
          </a:blip>
          <a:stretch>
            <a:fillRect/>
          </a:stretch>
        </p:blipFill>
        <p:spPr>
          <a:xfrm>
            <a:off x="4946724" y="109116"/>
            <a:ext cx="4023800" cy="477370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LRPD Overview	</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Lazy Reduction and Privatization Doall test</a:t>
            </a:r>
            <a:endParaRPr/>
          </a:p>
          <a:p>
            <a:pPr indent="-317500" lvl="1" marL="914400" rtl="0" algn="l">
              <a:spcBef>
                <a:spcPts val="0"/>
              </a:spcBef>
              <a:spcAft>
                <a:spcPts val="0"/>
              </a:spcAft>
              <a:buSzPts val="1400"/>
              <a:buChar char="○"/>
            </a:pPr>
            <a:r>
              <a:rPr lang="en"/>
              <a:t>Speculative run-time parallelism algorithm</a:t>
            </a:r>
            <a:endParaRPr/>
          </a:p>
          <a:p>
            <a:pPr indent="-342900" lvl="0" marL="457200" rtl="0" algn="l">
              <a:spcBef>
                <a:spcPts val="0"/>
              </a:spcBef>
              <a:spcAft>
                <a:spcPts val="0"/>
              </a:spcAft>
              <a:buSzPts val="1800"/>
              <a:buChar char="●"/>
            </a:pPr>
            <a:r>
              <a:rPr lang="en"/>
              <a:t>Speculatively detect and privatize array elements and perform reduction parallelism, parallelizing loop to a doall loop</a:t>
            </a:r>
            <a:endParaRPr/>
          </a:p>
          <a:p>
            <a:pPr indent="-342900" lvl="0" marL="457200" rtl="0" algn="l">
              <a:spcBef>
                <a:spcPts val="0"/>
              </a:spcBef>
              <a:spcAft>
                <a:spcPts val="0"/>
              </a:spcAft>
              <a:buSzPts val="1800"/>
              <a:buChar char="●"/>
            </a:pPr>
            <a:r>
              <a:rPr lang="en"/>
              <a:t>Extended from the Lazy Privatizing Doall (LPD) test to handle reduction parallelism as well</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LRPD Overview</a:t>
            </a:r>
            <a:endParaRPr/>
          </a:p>
        </p:txBody>
      </p:sp>
      <p:sp>
        <p:nvSpPr>
          <p:cNvPr id="87" name="Google Shape;87;p18"/>
          <p:cNvSpPr txBox="1"/>
          <p:nvPr>
            <p:ph idx="1" type="body"/>
          </p:nvPr>
        </p:nvSpPr>
        <p:spPr>
          <a:xfrm>
            <a:off x="311700" y="1152475"/>
            <a:ext cx="82488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a:t>Privatization</a:t>
            </a:r>
            <a:r>
              <a:rPr lang="en"/>
              <a:t>: create private copies of the program variables that give rise to anti or output </a:t>
            </a:r>
            <a:r>
              <a:rPr lang="en"/>
              <a:t>dependencies</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88" name="Google Shape;88;p18"/>
          <p:cNvPicPr preferRelativeResize="0"/>
          <p:nvPr/>
        </p:nvPicPr>
        <p:blipFill>
          <a:blip r:embed="rId3">
            <a:alphaModFix/>
          </a:blip>
          <a:stretch>
            <a:fillRect/>
          </a:stretch>
        </p:blipFill>
        <p:spPr>
          <a:xfrm>
            <a:off x="814725" y="2232475"/>
            <a:ext cx="2273150" cy="1768000"/>
          </a:xfrm>
          <a:prstGeom prst="rect">
            <a:avLst/>
          </a:prstGeom>
          <a:noFill/>
          <a:ln>
            <a:noFill/>
          </a:ln>
        </p:spPr>
      </p:pic>
      <p:pic>
        <p:nvPicPr>
          <p:cNvPr id="89" name="Google Shape;89;p18"/>
          <p:cNvPicPr preferRelativeResize="0"/>
          <p:nvPr/>
        </p:nvPicPr>
        <p:blipFill>
          <a:blip r:embed="rId4">
            <a:alphaModFix/>
          </a:blip>
          <a:stretch>
            <a:fillRect/>
          </a:stretch>
        </p:blipFill>
        <p:spPr>
          <a:xfrm>
            <a:off x="5633000" y="2097800"/>
            <a:ext cx="2401175" cy="2037350"/>
          </a:xfrm>
          <a:prstGeom prst="rect">
            <a:avLst/>
          </a:prstGeom>
          <a:noFill/>
          <a:ln>
            <a:noFill/>
          </a:ln>
        </p:spPr>
      </p:pic>
      <p:cxnSp>
        <p:nvCxnSpPr>
          <p:cNvPr id="90" name="Google Shape;90;p18"/>
          <p:cNvCxnSpPr>
            <a:stCxn id="88" idx="3"/>
            <a:endCxn id="89" idx="1"/>
          </p:cNvCxnSpPr>
          <p:nvPr/>
        </p:nvCxnSpPr>
        <p:spPr>
          <a:xfrm>
            <a:off x="3087875" y="3116475"/>
            <a:ext cx="2545200" cy="0"/>
          </a:xfrm>
          <a:prstGeom prst="straightConnector1">
            <a:avLst/>
          </a:prstGeom>
          <a:noFill/>
          <a:ln cap="flat" cmpd="sng" w="76200">
            <a:solidFill>
              <a:schemeClr val="dk2"/>
            </a:solidFill>
            <a:prstDash val="solid"/>
            <a:round/>
            <a:headEnd len="med" w="med" type="none"/>
            <a:tailEnd len="med" w="med"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LRPD Overview</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Reduction:</a:t>
            </a:r>
            <a:r>
              <a:rPr lang="en"/>
              <a:t> variable whose value is used in one associative operation in the form x = x ⊗ exp, where ⊗ is the associative operator and </a:t>
            </a:r>
            <a:r>
              <a:rPr i="1" lang="en"/>
              <a:t>x</a:t>
            </a:r>
            <a:r>
              <a:rPr lang="en"/>
              <a:t> does not occur in </a:t>
            </a:r>
            <a:r>
              <a:rPr i="1" lang="en"/>
              <a:t>exp</a:t>
            </a:r>
            <a:r>
              <a:rPr lang="en"/>
              <a:t> or anywhere else in the loop</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97" name="Google Shape;97;p19"/>
          <p:cNvPicPr preferRelativeResize="0"/>
          <p:nvPr/>
        </p:nvPicPr>
        <p:blipFill>
          <a:blip r:embed="rId3">
            <a:alphaModFix/>
          </a:blip>
          <a:stretch>
            <a:fillRect/>
          </a:stretch>
        </p:blipFill>
        <p:spPr>
          <a:xfrm>
            <a:off x="384925" y="2571750"/>
            <a:ext cx="3631699" cy="1964700"/>
          </a:xfrm>
          <a:prstGeom prst="rect">
            <a:avLst/>
          </a:prstGeom>
          <a:noFill/>
          <a:ln>
            <a:noFill/>
          </a:ln>
        </p:spPr>
      </p:pic>
      <p:pic>
        <p:nvPicPr>
          <p:cNvPr id="98" name="Google Shape;98;p19"/>
          <p:cNvPicPr preferRelativeResize="0"/>
          <p:nvPr/>
        </p:nvPicPr>
        <p:blipFill>
          <a:blip r:embed="rId4">
            <a:alphaModFix/>
          </a:blip>
          <a:stretch>
            <a:fillRect/>
          </a:stretch>
        </p:blipFill>
        <p:spPr>
          <a:xfrm>
            <a:off x="5688350" y="2897025"/>
            <a:ext cx="2832700" cy="13141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LRPD Overview</a:t>
            </a:r>
            <a:endParaRPr/>
          </a:p>
        </p:txBody>
      </p:sp>
      <p:sp>
        <p:nvSpPr>
          <p:cNvPr id="104" name="Google Shape;104;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Speculatively parallelizes loop taking into </a:t>
            </a:r>
            <a:r>
              <a:rPr lang="en"/>
              <a:t>account</a:t>
            </a:r>
            <a:r>
              <a:rPr lang="en"/>
              <a:t> of privatization </a:t>
            </a:r>
            <a:r>
              <a:rPr lang="en"/>
              <a:t>variables and reduction variables</a:t>
            </a:r>
            <a:endParaRPr/>
          </a:p>
          <a:p>
            <a:pPr indent="-342900" lvl="0" marL="457200" rtl="0" algn="l">
              <a:spcBef>
                <a:spcPts val="0"/>
              </a:spcBef>
              <a:spcAft>
                <a:spcPts val="0"/>
              </a:spcAft>
              <a:buSzPts val="1800"/>
              <a:buChar char="●"/>
            </a:pPr>
            <a:r>
              <a:rPr lang="en"/>
              <a:t>LRPD provides a novel method for reduction recognition</a:t>
            </a:r>
            <a:endParaRPr/>
          </a:p>
          <a:p>
            <a:pPr indent="-317500" lvl="1" marL="914400" rtl="0" algn="l">
              <a:spcBef>
                <a:spcPts val="0"/>
              </a:spcBef>
              <a:spcAft>
                <a:spcPts val="0"/>
              </a:spcAft>
              <a:buSzPts val="1400"/>
              <a:buChar char="○"/>
            </a:pPr>
            <a:r>
              <a:rPr lang="en"/>
              <a:t>Essentially detects if the values stored in an array participate in a reduction operation by marking/instrumenting the source program</a:t>
            </a:r>
            <a:endParaRPr/>
          </a:p>
          <a:p>
            <a:pPr indent="-342900" lvl="0" marL="457200" rtl="0" algn="l">
              <a:spcBef>
                <a:spcPts val="0"/>
              </a:spcBef>
              <a:spcAft>
                <a:spcPts val="0"/>
              </a:spcAft>
              <a:buSzPts val="1800"/>
              <a:buChar char="●"/>
            </a:pPr>
            <a:r>
              <a:rPr lang="en"/>
              <a:t>Completed in two steps: marking and analysis phases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311700" y="2628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Marking phase</a:t>
            </a:r>
            <a:endParaRPr/>
          </a:p>
        </p:txBody>
      </p:sp>
      <p:sp>
        <p:nvSpPr>
          <p:cNvPr id="110" name="Google Shape;110;p21"/>
          <p:cNvSpPr txBox="1"/>
          <p:nvPr>
            <p:ph idx="1" type="body"/>
          </p:nvPr>
        </p:nvSpPr>
        <p:spPr>
          <a:xfrm>
            <a:off x="311700" y="883125"/>
            <a:ext cx="8520600" cy="3685800"/>
          </a:xfrm>
          <a:prstGeom prst="rect">
            <a:avLst/>
          </a:prstGeom>
        </p:spPr>
        <p:txBody>
          <a:bodyPr anchorCtr="0" anchor="t" bIns="91425" lIns="91425" spcFirstLastPara="1" rIns="91425" wrap="square" tIns="91425">
            <a:normAutofit/>
          </a:bodyPr>
          <a:lstStyle/>
          <a:p>
            <a:pPr indent="-330200" lvl="0" marL="457200" rtl="0" algn="l">
              <a:spcBef>
                <a:spcPts val="1200"/>
              </a:spcBef>
              <a:spcAft>
                <a:spcPts val="0"/>
              </a:spcAft>
              <a:buSzPts val="1600"/>
              <a:buChar char="-"/>
            </a:pPr>
            <a:r>
              <a:rPr lang="en" sz="1600"/>
              <a:t>Performed during the speculative parallel execution of the loop.</a:t>
            </a:r>
            <a:endParaRPr sz="1600"/>
          </a:p>
          <a:p>
            <a:pPr indent="-304800" lvl="0" marL="457200" rtl="0" algn="l">
              <a:spcBef>
                <a:spcPts val="0"/>
              </a:spcBef>
              <a:spcAft>
                <a:spcPts val="0"/>
              </a:spcAft>
              <a:buSzPts val="1200"/>
              <a:buChar char="-"/>
            </a:pPr>
            <a:r>
              <a:rPr i="1" lang="en" sz="1600"/>
              <a:t>Ar</a:t>
            </a:r>
            <a:r>
              <a:rPr lang="en" sz="1600"/>
              <a:t>[1 : </a:t>
            </a:r>
            <a:r>
              <a:rPr i="1" lang="en" sz="1600"/>
              <a:t>s</a:t>
            </a:r>
            <a:r>
              <a:rPr lang="en" sz="1600"/>
              <a:t>], </a:t>
            </a:r>
            <a:r>
              <a:rPr i="1" lang="en" sz="1500"/>
              <a:t>Aw</a:t>
            </a:r>
            <a:r>
              <a:rPr lang="en" sz="1500"/>
              <a:t>[1 : </a:t>
            </a:r>
            <a:r>
              <a:rPr i="1" lang="en" sz="1500"/>
              <a:t>s</a:t>
            </a:r>
            <a:r>
              <a:rPr lang="en" sz="1500"/>
              <a:t>] : read and write shadow arrays.</a:t>
            </a:r>
            <a:endParaRPr sz="1500"/>
          </a:p>
          <a:p>
            <a:pPr indent="-330200" lvl="0" marL="457200" rtl="0" algn="l">
              <a:spcBef>
                <a:spcPts val="0"/>
              </a:spcBef>
              <a:spcAft>
                <a:spcPts val="0"/>
              </a:spcAft>
              <a:buSzPts val="1600"/>
              <a:buChar char="-"/>
            </a:pPr>
            <a:r>
              <a:rPr i="1" lang="en" sz="1500"/>
              <a:t>Anp</a:t>
            </a:r>
            <a:r>
              <a:rPr lang="en" sz="1500"/>
              <a:t>[1 : </a:t>
            </a:r>
            <a:r>
              <a:rPr i="1" lang="en" sz="1500"/>
              <a:t>s</a:t>
            </a:r>
            <a:r>
              <a:rPr lang="en" sz="1500"/>
              <a:t>] : shadow array used to flag array elements that </a:t>
            </a:r>
            <a:r>
              <a:rPr i="1" lang="en" sz="1500"/>
              <a:t>cannot </a:t>
            </a:r>
            <a:r>
              <a:rPr lang="en" sz="1500"/>
              <a:t>be validly privatized.</a:t>
            </a:r>
            <a:endParaRPr sz="1500"/>
          </a:p>
          <a:p>
            <a:pPr indent="-330200" lvl="0" marL="457200" rtl="0" algn="l">
              <a:spcBef>
                <a:spcPts val="0"/>
              </a:spcBef>
              <a:spcAft>
                <a:spcPts val="0"/>
              </a:spcAft>
              <a:buSzPts val="1600"/>
              <a:buChar char="-"/>
            </a:pPr>
            <a:r>
              <a:rPr i="1" lang="en" sz="1500"/>
              <a:t>Anx</a:t>
            </a:r>
            <a:r>
              <a:rPr lang="en" sz="1500"/>
              <a:t>[1 : </a:t>
            </a:r>
            <a:r>
              <a:rPr i="1" lang="en" sz="1500"/>
              <a:t>s</a:t>
            </a:r>
            <a:r>
              <a:rPr lang="en" sz="1500"/>
              <a:t>] : shadow array used to mark the element that is </a:t>
            </a:r>
            <a:r>
              <a:rPr i="1" lang="en" sz="1500"/>
              <a:t>not </a:t>
            </a:r>
            <a:r>
              <a:rPr lang="en" sz="1500"/>
              <a:t>one of the two known references to the reduction variable.</a:t>
            </a:r>
            <a:endParaRPr sz="1500"/>
          </a:p>
        </p:txBody>
      </p:sp>
      <p:pic>
        <p:nvPicPr>
          <p:cNvPr id="111" name="Google Shape;111;p21"/>
          <p:cNvPicPr preferRelativeResize="0"/>
          <p:nvPr/>
        </p:nvPicPr>
        <p:blipFill>
          <a:blip r:embed="rId3">
            <a:alphaModFix/>
          </a:blip>
          <a:stretch>
            <a:fillRect/>
          </a:stretch>
        </p:blipFill>
        <p:spPr>
          <a:xfrm>
            <a:off x="413550" y="2511326"/>
            <a:ext cx="3681449" cy="1719600"/>
          </a:xfrm>
          <a:prstGeom prst="rect">
            <a:avLst/>
          </a:prstGeom>
          <a:noFill/>
          <a:ln>
            <a:noFill/>
          </a:ln>
        </p:spPr>
      </p:pic>
      <p:pic>
        <p:nvPicPr>
          <p:cNvPr id="112" name="Google Shape;112;p21"/>
          <p:cNvPicPr preferRelativeResize="0"/>
          <p:nvPr/>
        </p:nvPicPr>
        <p:blipFill>
          <a:blip r:embed="rId4">
            <a:alphaModFix/>
          </a:blip>
          <a:stretch>
            <a:fillRect/>
          </a:stretch>
        </p:blipFill>
        <p:spPr>
          <a:xfrm>
            <a:off x="5011150" y="2183950"/>
            <a:ext cx="3681451" cy="2460575"/>
          </a:xfrm>
          <a:prstGeom prst="rect">
            <a:avLst/>
          </a:prstGeom>
          <a:noFill/>
          <a:ln>
            <a:noFill/>
          </a:ln>
        </p:spPr>
      </p:pic>
      <p:cxnSp>
        <p:nvCxnSpPr>
          <p:cNvPr id="113" name="Google Shape;113;p21"/>
          <p:cNvCxnSpPr/>
          <p:nvPr/>
        </p:nvCxnSpPr>
        <p:spPr>
          <a:xfrm flipH="1" rot="10800000">
            <a:off x="3839975" y="3293600"/>
            <a:ext cx="1389300" cy="14700"/>
          </a:xfrm>
          <a:prstGeom prst="straightConnector1">
            <a:avLst/>
          </a:prstGeom>
          <a:noFill/>
          <a:ln cap="flat" cmpd="sng" w="76200">
            <a:solidFill>
              <a:schemeClr val="dk2"/>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