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1" r:id="rId4"/>
    <p:sldMasterId id="2147483662" r:id="rId5"/>
    <p:sldMasterId id="2147483663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1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8" Type="http://schemas.openxmlformats.org/officeDocument/2006/relationships/slide" Target="slides/slide21.xml"/><Relationship Id="rId27" Type="http://schemas.openxmlformats.org/officeDocument/2006/relationships/slide" Target="slides/slide20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612decbf2b_2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g2612decbf2b_2_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9ac2896cf7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g29ac2896cf7_0_9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9ac2896cf7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g29ac2896cf7_0_10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9ac2896cf7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g29ac2896cf7_0_9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9ac2896cf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&lt; 0 is not taken because unlikely that a is a negative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Floating point not likely to be equal because so many decimal places</a:t>
            </a:r>
            <a:endParaRPr/>
          </a:p>
        </p:txBody>
      </p:sp>
      <p:sp>
        <p:nvSpPr>
          <p:cNvPr id="159" name="Google Shape;159;g29ac2896cf7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9ac2896cf7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Division of a number by 0 results in exceptions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g29ac2896cf7_0_10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9ac2896cf7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g29ac2896cf7_0_1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9ac2896cf7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Fig 5 &amp; 6 and explain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 → taken → r1 != r2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 → r1 != r2 </a:t>
            </a:r>
            <a:endParaRPr/>
          </a:p>
        </p:txBody>
      </p:sp>
      <p:sp>
        <p:nvSpPr>
          <p:cNvPr id="186" name="Google Shape;186;g29ac2896cf7_0_1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9ab601a10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g29ab601a10b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9ab601a10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t/>
            </a:r>
            <a:endParaRPr/>
          </a:p>
        </p:txBody>
      </p:sp>
      <p:sp>
        <p:nvSpPr>
          <p:cNvPr id="205" name="Google Shape;205;g29ab601a10b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29ab601a10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g29ab601a10b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612decbf2b_2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g2612decbf2b_2_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29c2a5014d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29c2a5014d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29b637b16b8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g29b637b16b8_2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9b637b16b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9b637b16b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9b637b16b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9b637b16b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9b637b16b8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9b637b16b8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9ac2896cf7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1st time for Loop branch to appear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2nd time for Non-loop branch to appear</a:t>
            </a:r>
            <a:endParaRPr/>
          </a:p>
        </p:txBody>
      </p:sp>
      <p:sp>
        <p:nvSpPr>
          <p:cNvPr id="107" name="Google Shape;107;g29ac2896cf7_0_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9ac2896cf7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g29ac2896cf7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9ac2896cf7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g29ac2896cf7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9ac2896cf7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Classes 1-4: mem access can’t be moved above or below a subroutine call without detailed interprocedural analysis.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you don’t know the address of a store, you can’t do any </a:t>
            </a:r>
            <a:r>
              <a:rPr lang="en"/>
              <a:t>optimizations</a:t>
            </a:r>
            <a:r>
              <a:rPr lang="en"/>
              <a:t> with it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Classes 5-6: Jump with indirect address can go to any location whose label has been used as data, so it’s difficult to determine a likely target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Superblocks are terminated when this kind of a jump occurs</a:t>
            </a:r>
            <a:endParaRPr/>
          </a:p>
        </p:txBody>
      </p:sp>
      <p:sp>
        <p:nvSpPr>
          <p:cNvPr id="135" name="Google Shape;135;g29ac2896cf7_0_8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 Slide 1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/>
          <p:nvPr>
            <p:ph idx="1" type="subTitle"/>
          </p:nvPr>
        </p:nvSpPr>
        <p:spPr>
          <a:xfrm>
            <a:off x="0" y="3742052"/>
            <a:ext cx="9144000" cy="74323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4"/>
          <p:cNvSpPr txBox="1"/>
          <p:nvPr>
            <p:ph type="title"/>
          </p:nvPr>
        </p:nvSpPr>
        <p:spPr>
          <a:xfrm>
            <a:off x="0" y="2601310"/>
            <a:ext cx="9144000" cy="733096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b="1" i="0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Slide 2">
  <p:cSld name="Content Slide 2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/>
          <p:nvPr>
            <p:ph type="ctrTitle"/>
          </p:nvPr>
        </p:nvSpPr>
        <p:spPr>
          <a:xfrm>
            <a:off x="1143000" y="266331"/>
            <a:ext cx="6858000" cy="648069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C"/>
              </a:buClr>
              <a:buSzPts val="3600"/>
              <a:buFont typeface="Calibri"/>
              <a:buNone/>
              <a:defRPr b="1" i="0" sz="3600" u="none" cap="none" strike="noStrike">
                <a:solidFill>
                  <a:srgbClr val="00274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60" name="Google Shape;60;p16"/>
          <p:cNvSpPr txBox="1"/>
          <p:nvPr>
            <p:ph idx="1" type="subTitle"/>
          </p:nvPr>
        </p:nvSpPr>
        <p:spPr>
          <a:xfrm>
            <a:off x="1143000" y="1156507"/>
            <a:ext cx="6858000" cy="344702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16"/>
          <p:cNvSpPr txBox="1"/>
          <p:nvPr>
            <p:ph idx="10" type="dt"/>
          </p:nvPr>
        </p:nvSpPr>
        <p:spPr>
          <a:xfrm>
            <a:off x="7269874" y="4855779"/>
            <a:ext cx="731126" cy="18532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16"/>
          <p:cNvSpPr txBox="1"/>
          <p:nvPr>
            <p:ph idx="11" type="ftr"/>
          </p:nvPr>
        </p:nvSpPr>
        <p:spPr>
          <a:xfrm>
            <a:off x="1143000" y="4855779"/>
            <a:ext cx="5864773" cy="18532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6"/>
          <p:cNvSpPr txBox="1"/>
          <p:nvPr>
            <p:ph idx="12" type="sldNum"/>
          </p:nvPr>
        </p:nvSpPr>
        <p:spPr>
          <a:xfrm>
            <a:off x="8001000" y="4855779"/>
            <a:ext cx="851338" cy="18532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8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2.xml"/><Relationship Id="rId4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7.jpg"/><Relationship Id="rId2" Type="http://schemas.openxmlformats.org/officeDocument/2006/relationships/slideLayout" Target="../slideLayouts/slideLayout13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848100" y="540667"/>
            <a:ext cx="1447800" cy="15430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9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/>
          <p:nvPr>
            <p:ph idx="1" type="subTitle"/>
          </p:nvPr>
        </p:nvSpPr>
        <p:spPr>
          <a:xfrm>
            <a:off x="0" y="3742052"/>
            <a:ext cx="9144000" cy="74323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</a:pPr>
            <a:r>
              <a:rPr lang="en"/>
              <a:t>Group #14: Riya Agarwal, Meredith Benson, Christina Deng</a:t>
            </a:r>
            <a:endParaRPr/>
          </a:p>
        </p:txBody>
      </p:sp>
      <p:sp>
        <p:nvSpPr>
          <p:cNvPr id="69" name="Google Shape;69;p17"/>
          <p:cNvSpPr txBox="1"/>
          <p:nvPr>
            <p:ph type="title"/>
          </p:nvPr>
        </p:nvSpPr>
        <p:spPr>
          <a:xfrm>
            <a:off x="0" y="2797260"/>
            <a:ext cx="9144000" cy="7332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" sz="3700">
                <a:latin typeface="Arial"/>
                <a:ea typeface="Arial"/>
                <a:cs typeface="Arial"/>
                <a:sym typeface="Arial"/>
              </a:rPr>
              <a:t>Superblock Formation using Static Program Analysis</a:t>
            </a:r>
            <a:endParaRPr sz="21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/>
          <p:nvPr>
            <p:ph type="ctrTitle"/>
          </p:nvPr>
        </p:nvSpPr>
        <p:spPr>
          <a:xfrm>
            <a:off x="1143000" y="266331"/>
            <a:ext cx="68580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C"/>
              </a:buClr>
              <a:buSzPts val="3600"/>
              <a:buFont typeface="Calibri"/>
              <a:buNone/>
            </a:pPr>
            <a:r>
              <a:rPr lang="en"/>
              <a:t>Path Selection</a:t>
            </a:r>
            <a:endParaRPr/>
          </a:p>
        </p:txBody>
      </p:sp>
      <p:sp>
        <p:nvSpPr>
          <p:cNvPr id="144" name="Google Shape;144;p26"/>
          <p:cNvSpPr txBox="1"/>
          <p:nvPr>
            <p:ph idx="1" type="subTitle"/>
          </p:nvPr>
        </p:nvSpPr>
        <p:spPr>
          <a:xfrm>
            <a:off x="1143000" y="1156507"/>
            <a:ext cx="6858000" cy="34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Heuristics predict the direction of a conditional branch using the opcode of the branch, its operands, and/or the contents of the successor blocks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Pointer Heuristic → </a:t>
            </a:r>
            <a:r>
              <a:rPr b="1" lang="en"/>
              <a:t>Highest Priority</a:t>
            </a:r>
            <a:endParaRPr b="1"/>
          </a:p>
          <a:p>
            <a:pPr indent="-3429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Loop Heuristic</a:t>
            </a:r>
            <a:endParaRPr/>
          </a:p>
          <a:p>
            <a:pPr indent="-3429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Opcode Heuristic</a:t>
            </a:r>
            <a:endParaRPr/>
          </a:p>
          <a:p>
            <a:pPr indent="-3429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Guard Heuristic</a:t>
            </a:r>
            <a:endParaRPr/>
          </a:p>
          <a:p>
            <a:pPr indent="-3429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Branch Direction Heuristic</a:t>
            </a:r>
            <a:endParaRPr/>
          </a:p>
          <a:p>
            <a:pPr indent="-3429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Related Branches → </a:t>
            </a:r>
            <a:r>
              <a:rPr b="1" lang="en"/>
              <a:t>Lowest Priority</a:t>
            </a:r>
            <a:endParaRPr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7"/>
          <p:cNvSpPr txBox="1"/>
          <p:nvPr>
            <p:ph type="ctrTitle"/>
          </p:nvPr>
        </p:nvSpPr>
        <p:spPr>
          <a:xfrm>
            <a:off x="1143000" y="266331"/>
            <a:ext cx="68580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C"/>
              </a:buClr>
              <a:buSzPts val="3600"/>
              <a:buFont typeface="Calibri"/>
              <a:buNone/>
            </a:pPr>
            <a:r>
              <a:rPr lang="en"/>
              <a:t>Pointer Heuristic</a:t>
            </a:r>
            <a:endParaRPr/>
          </a:p>
        </p:txBody>
      </p:sp>
      <p:sp>
        <p:nvSpPr>
          <p:cNvPr id="150" name="Google Shape;150;p27"/>
          <p:cNvSpPr txBox="1"/>
          <p:nvPr>
            <p:ph idx="1" type="subTitle"/>
          </p:nvPr>
        </p:nvSpPr>
        <p:spPr>
          <a:xfrm>
            <a:off x="1143000" y="1156507"/>
            <a:ext cx="6858000" cy="34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the branch contains one or more operands which are pointers:</a:t>
            </a:r>
            <a:endParaRPr/>
          </a:p>
          <a:p>
            <a:pPr indent="-32385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/>
              <a:t>A pointer is not likely to be NULL</a:t>
            </a:r>
            <a:endParaRPr/>
          </a:p>
          <a:p>
            <a:pPr indent="-317500" lvl="2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Ex. if (ptr != NULL) → Taken</a:t>
            </a:r>
            <a:endParaRPr/>
          </a:p>
          <a:p>
            <a:pPr indent="-317500" lvl="2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Ex. if (ptr == NULL) → Not Taken</a:t>
            </a:r>
            <a:endParaRPr/>
          </a:p>
          <a:p>
            <a:pPr indent="-32385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/>
              <a:t>Two pointers are not likely to be equal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Ex. if (ptr1 != ptr2) → Taken</a:t>
            </a:r>
            <a:endParaRPr/>
          </a:p>
          <a:p>
            <a:pPr indent="-317500" lvl="2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Ex. if (ptr1 == ptr2) → Not Taken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 txBox="1"/>
          <p:nvPr>
            <p:ph type="ctrTitle"/>
          </p:nvPr>
        </p:nvSpPr>
        <p:spPr>
          <a:xfrm>
            <a:off x="1143000" y="266331"/>
            <a:ext cx="68580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C"/>
              </a:buClr>
              <a:buSzPts val="3600"/>
              <a:buFont typeface="Calibri"/>
              <a:buNone/>
            </a:pPr>
            <a:r>
              <a:rPr lang="en"/>
              <a:t>Loop Heuristic</a:t>
            </a:r>
            <a:endParaRPr/>
          </a:p>
        </p:txBody>
      </p:sp>
      <p:sp>
        <p:nvSpPr>
          <p:cNvPr id="156" name="Google Shape;156;p28"/>
          <p:cNvSpPr txBox="1"/>
          <p:nvPr>
            <p:ph idx="1" type="subTitle"/>
          </p:nvPr>
        </p:nvSpPr>
        <p:spPr>
          <a:xfrm>
            <a:off x="1143000" y="1156507"/>
            <a:ext cx="6858000" cy="34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Branch is choosing to enter or avoid a loop</a:t>
            </a:r>
            <a:endParaRPr/>
          </a:p>
          <a:p>
            <a:pPr indent="-32385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/>
              <a:t>Enter the loop</a:t>
            </a:r>
            <a:endParaRPr/>
          </a:p>
          <a:p>
            <a:pPr indent="-317500" lvl="2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Ex. For (int i = 0; i &lt; 100; i++) </a:t>
            </a:r>
            <a:endParaRPr/>
          </a:p>
          <a:p>
            <a:pPr indent="-304800" lvl="3" marL="1828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Guess that i &lt; 100 most of the time → Enter loop</a:t>
            </a:r>
            <a:endParaRPr/>
          </a:p>
          <a:p>
            <a:pPr indent="-317500" lvl="2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Ex. While (i != 123456789)</a:t>
            </a:r>
            <a:endParaRPr/>
          </a:p>
          <a:p>
            <a:pPr indent="-304800" lvl="3" marL="1828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Guess that i != 123456789 most of the time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9"/>
          <p:cNvSpPr txBox="1"/>
          <p:nvPr>
            <p:ph type="ctrTitle"/>
          </p:nvPr>
        </p:nvSpPr>
        <p:spPr>
          <a:xfrm>
            <a:off x="1143000" y="266331"/>
            <a:ext cx="68580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C"/>
              </a:buClr>
              <a:buSzPts val="3600"/>
              <a:buFont typeface="Calibri"/>
              <a:buNone/>
            </a:pPr>
            <a:r>
              <a:rPr lang="en"/>
              <a:t>Opcode Heuristic</a:t>
            </a:r>
            <a:endParaRPr/>
          </a:p>
        </p:txBody>
      </p:sp>
      <p:sp>
        <p:nvSpPr>
          <p:cNvPr id="162" name="Google Shape;162;p29"/>
          <p:cNvSpPr txBox="1"/>
          <p:nvPr>
            <p:ph idx="1" type="subTitle"/>
          </p:nvPr>
        </p:nvSpPr>
        <p:spPr>
          <a:xfrm>
            <a:off x="1143000" y="1156507"/>
            <a:ext cx="6858000" cy="34470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Negative numbers are unlikely</a:t>
            </a:r>
            <a:endParaRPr>
              <a:solidFill>
                <a:srgbClr val="000000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/>
              <a:t>Ex. if (i &lt; 0) → Not Taken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Floating point comparisons are unlikely to be equal</a:t>
            </a:r>
            <a:endParaRPr>
              <a:solidFill>
                <a:srgbClr val="000000"/>
              </a:solidFill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Ex. if (i == </a:t>
            </a:r>
            <a:r>
              <a:rPr lang="en" sz="1800">
                <a:solidFill>
                  <a:srgbClr val="202124"/>
                </a:solidFill>
                <a:highlight>
                  <a:srgbClr val="FFFFFF"/>
                </a:highlight>
              </a:rPr>
              <a:t>3.14159) → Not Taken</a:t>
            </a:r>
            <a:endParaRPr sz="18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0"/>
          <p:cNvSpPr txBox="1"/>
          <p:nvPr>
            <p:ph type="ctrTitle"/>
          </p:nvPr>
        </p:nvSpPr>
        <p:spPr>
          <a:xfrm>
            <a:off x="1143000" y="266331"/>
            <a:ext cx="68580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C"/>
              </a:buClr>
              <a:buSzPts val="3600"/>
              <a:buFont typeface="Calibri"/>
              <a:buNone/>
            </a:pPr>
            <a:r>
              <a:rPr lang="en"/>
              <a:t>Guard Heuristic</a:t>
            </a:r>
            <a:endParaRPr/>
          </a:p>
        </p:txBody>
      </p:sp>
      <p:sp>
        <p:nvSpPr>
          <p:cNvPr id="168" name="Google Shape;168;p30"/>
          <p:cNvSpPr txBox="1"/>
          <p:nvPr>
            <p:ph idx="1" type="subTitle"/>
          </p:nvPr>
        </p:nvSpPr>
        <p:spPr>
          <a:xfrm>
            <a:off x="1143000" y="1156505"/>
            <a:ext cx="6858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heuristic guards a use of one of its branches source operands</a:t>
            </a:r>
            <a:endParaRPr/>
          </a:p>
          <a:p>
            <a:pPr indent="-32385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/>
              <a:t>Detects exception conditions</a:t>
            </a:r>
            <a:endParaRPr/>
          </a:p>
          <a:p>
            <a:pPr indent="-32385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/>
              <a:t>Desired path is the one where the operand is used before being redefined</a:t>
            </a:r>
            <a:endParaRPr/>
          </a:p>
        </p:txBody>
      </p:sp>
      <p:sp>
        <p:nvSpPr>
          <p:cNvPr id="169" name="Google Shape;169;p30"/>
          <p:cNvSpPr txBox="1"/>
          <p:nvPr/>
        </p:nvSpPr>
        <p:spPr>
          <a:xfrm>
            <a:off x="1005500" y="1971000"/>
            <a:ext cx="1767600" cy="179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Ex. 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(i &gt; 0) { </a:t>
            </a:r>
            <a:r>
              <a:rPr lang="en" sz="15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→ Taken</a:t>
            </a:r>
            <a:endParaRPr sz="15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x / i; 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 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Else { </a:t>
            </a:r>
            <a:r>
              <a:rPr lang="en" sz="15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→ Not Taken</a:t>
            </a:r>
            <a:endParaRPr sz="15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x = x / 2;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30"/>
          <p:cNvSpPr txBox="1"/>
          <p:nvPr/>
        </p:nvSpPr>
        <p:spPr>
          <a:xfrm>
            <a:off x="3528000" y="2066900"/>
            <a:ext cx="5357400" cy="156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Explanation: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(i &gt; 0) </a:t>
            </a:r>
            <a:r>
              <a:rPr b="1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guards the division of x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from a </a:t>
            </a:r>
            <a:r>
              <a:rPr b="1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non-positive number (i)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prevent exceptions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Because </a:t>
            </a:r>
            <a:r>
              <a:rPr b="1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is not a source operand from the branch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it’s not being guarded for exceptions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1"/>
          <p:cNvSpPr txBox="1"/>
          <p:nvPr>
            <p:ph type="ctrTitle"/>
          </p:nvPr>
        </p:nvSpPr>
        <p:spPr>
          <a:xfrm>
            <a:off x="1143000" y="266331"/>
            <a:ext cx="68580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C"/>
              </a:buClr>
              <a:buSzPts val="3600"/>
              <a:buFont typeface="Calibri"/>
              <a:buNone/>
            </a:pPr>
            <a:r>
              <a:rPr lang="en"/>
              <a:t>Branch Direction Heuristic</a:t>
            </a:r>
            <a:endParaRPr/>
          </a:p>
        </p:txBody>
      </p:sp>
      <p:sp>
        <p:nvSpPr>
          <p:cNvPr id="176" name="Google Shape;176;p31"/>
          <p:cNvSpPr txBox="1"/>
          <p:nvPr>
            <p:ph idx="1" type="subTitle"/>
          </p:nvPr>
        </p:nvSpPr>
        <p:spPr>
          <a:xfrm>
            <a:off x="532750" y="1106679"/>
            <a:ext cx="6858000" cy="11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Selects branch path based on the direction of the path taken</a:t>
            </a:r>
            <a:endParaRPr/>
          </a:p>
          <a:p>
            <a:pPr indent="-32385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/>
              <a:t>Backwards branches are taken</a:t>
            </a:r>
            <a:endParaRPr/>
          </a:p>
          <a:p>
            <a:pPr indent="-317500" lvl="2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indicates there may be a loop</a:t>
            </a:r>
            <a:endParaRPr/>
          </a:p>
          <a:p>
            <a:pPr indent="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31"/>
          <p:cNvSpPr/>
          <p:nvPr/>
        </p:nvSpPr>
        <p:spPr>
          <a:xfrm>
            <a:off x="3696300" y="3189325"/>
            <a:ext cx="820500" cy="479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31"/>
          <p:cNvSpPr/>
          <p:nvPr/>
        </p:nvSpPr>
        <p:spPr>
          <a:xfrm>
            <a:off x="3696300" y="2332038"/>
            <a:ext cx="820500" cy="479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31"/>
          <p:cNvSpPr/>
          <p:nvPr/>
        </p:nvSpPr>
        <p:spPr>
          <a:xfrm>
            <a:off x="3696300" y="3995850"/>
            <a:ext cx="820500" cy="479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80" name="Google Shape;180;p31"/>
          <p:cNvCxnSpPr>
            <a:stCxn id="178" idx="2"/>
            <a:endCxn id="177" idx="0"/>
          </p:cNvCxnSpPr>
          <p:nvPr/>
        </p:nvCxnSpPr>
        <p:spPr>
          <a:xfrm>
            <a:off x="4106550" y="2811438"/>
            <a:ext cx="0" cy="378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1" name="Google Shape;181;p31"/>
          <p:cNvCxnSpPr>
            <a:stCxn id="177" idx="2"/>
            <a:endCxn id="179" idx="0"/>
          </p:cNvCxnSpPr>
          <p:nvPr/>
        </p:nvCxnSpPr>
        <p:spPr>
          <a:xfrm>
            <a:off x="4106550" y="3668725"/>
            <a:ext cx="0" cy="3270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82" name="Google Shape;182;p31"/>
          <p:cNvSpPr txBox="1"/>
          <p:nvPr/>
        </p:nvSpPr>
        <p:spPr>
          <a:xfrm>
            <a:off x="486900" y="1855625"/>
            <a:ext cx="3000000" cy="3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2385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○"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Forwards are not taken</a:t>
            </a:r>
            <a:endParaRPr/>
          </a:p>
        </p:txBody>
      </p:sp>
      <p:cxnSp>
        <p:nvCxnSpPr>
          <p:cNvPr id="183" name="Google Shape;183;p31"/>
          <p:cNvCxnSpPr>
            <a:stCxn id="177" idx="3"/>
            <a:endCxn id="178" idx="3"/>
          </p:cNvCxnSpPr>
          <p:nvPr/>
        </p:nvCxnSpPr>
        <p:spPr>
          <a:xfrm flipH="1" rot="10800000">
            <a:off x="4516800" y="2571625"/>
            <a:ext cx="600" cy="857400"/>
          </a:xfrm>
          <a:prstGeom prst="curvedConnector3">
            <a:avLst>
              <a:gd fmla="val 39687500" name="adj1"/>
            </a:avLst>
          </a:prstGeom>
          <a:noFill/>
          <a:ln cap="flat" cmpd="sng" w="9525">
            <a:solidFill>
              <a:srgbClr val="38761D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2"/>
          <p:cNvSpPr txBox="1"/>
          <p:nvPr>
            <p:ph type="ctrTitle"/>
          </p:nvPr>
        </p:nvSpPr>
        <p:spPr>
          <a:xfrm>
            <a:off x="1143000" y="266331"/>
            <a:ext cx="68580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C"/>
              </a:buClr>
              <a:buSzPts val="3600"/>
              <a:buFont typeface="Calibri"/>
              <a:buNone/>
            </a:pPr>
            <a:r>
              <a:rPr lang="en"/>
              <a:t>Related Branches</a:t>
            </a:r>
            <a:endParaRPr/>
          </a:p>
        </p:txBody>
      </p:sp>
      <p:sp>
        <p:nvSpPr>
          <p:cNvPr id="189" name="Google Shape;189;p32"/>
          <p:cNvSpPr txBox="1"/>
          <p:nvPr>
            <p:ph idx="1" type="subTitle"/>
          </p:nvPr>
        </p:nvSpPr>
        <p:spPr>
          <a:xfrm>
            <a:off x="420650" y="1156507"/>
            <a:ext cx="6858000" cy="34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After all the other heuristics are applied, t</a:t>
            </a:r>
            <a:r>
              <a:rPr lang="en"/>
              <a:t>he predicted direction of each branch is made consistent with the predicted directions of any related branches</a:t>
            </a:r>
            <a:endParaRPr/>
          </a:p>
          <a:p>
            <a:pPr indent="-32385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/>
              <a:t>Branch has the same operands → Related</a:t>
            </a:r>
            <a:endParaRPr/>
          </a:p>
          <a:p>
            <a:pPr indent="-32385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/>
              <a:t>Made consistent with the strongest individual prediction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90" name="Google Shape;190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7425" y="3063675"/>
            <a:ext cx="4392625" cy="109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55700" y="2877550"/>
            <a:ext cx="3333750" cy="14668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2" name="Google Shape;192;p32"/>
          <p:cNvCxnSpPr>
            <a:stCxn id="190" idx="3"/>
            <a:endCxn id="191" idx="1"/>
          </p:cNvCxnSpPr>
          <p:nvPr/>
        </p:nvCxnSpPr>
        <p:spPr>
          <a:xfrm>
            <a:off x="4650050" y="3610975"/>
            <a:ext cx="1105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3"/>
          <p:cNvSpPr txBox="1"/>
          <p:nvPr>
            <p:ph type="ctrTitle"/>
          </p:nvPr>
        </p:nvSpPr>
        <p:spPr>
          <a:xfrm>
            <a:off x="652025" y="279756"/>
            <a:ext cx="68580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C"/>
              </a:buClr>
              <a:buSzPts val="3600"/>
              <a:buFont typeface="Calibri"/>
              <a:buNone/>
            </a:pPr>
            <a:r>
              <a:rPr lang="en"/>
              <a:t>Superblock Formation</a:t>
            </a:r>
            <a:endParaRPr/>
          </a:p>
        </p:txBody>
      </p:sp>
      <p:sp>
        <p:nvSpPr>
          <p:cNvPr id="198" name="Google Shape;198;p33"/>
          <p:cNvSpPr txBox="1"/>
          <p:nvPr>
            <p:ph idx="1" type="subTitle"/>
          </p:nvPr>
        </p:nvSpPr>
        <p:spPr>
          <a:xfrm>
            <a:off x="652025" y="1083775"/>
            <a:ext cx="4821000" cy="34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occur once all branch decisions have been made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Two steps:</a:t>
            </a:r>
            <a:endParaRPr/>
          </a:p>
          <a:p>
            <a:pPr indent="-32385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/>
              <a:t>Trace Formation</a:t>
            </a:r>
            <a:endParaRPr/>
          </a:p>
          <a:p>
            <a:pPr indent="-32385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/>
              <a:t>Tail Duplication</a:t>
            </a:r>
            <a:endParaRPr/>
          </a:p>
          <a:p>
            <a:pPr indent="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Tail duplication was done using IMPACT’s standard tail duplication algorithm</a:t>
            </a:r>
            <a:endParaRPr/>
          </a:p>
        </p:txBody>
      </p:sp>
      <p:pic>
        <p:nvPicPr>
          <p:cNvPr id="199" name="Google Shape;199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49225" y="766437"/>
            <a:ext cx="3071000" cy="3344274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200" name="Google Shape;200;p33"/>
          <p:cNvSpPr/>
          <p:nvPr/>
        </p:nvSpPr>
        <p:spPr>
          <a:xfrm>
            <a:off x="5663801" y="1491712"/>
            <a:ext cx="972877" cy="1893708"/>
          </a:xfrm>
          <a:custGeom>
            <a:rect b="b" l="l" r="r" t="t"/>
            <a:pathLst>
              <a:path extrusionOk="0" h="89941" w="47469">
                <a:moveTo>
                  <a:pt x="19987" y="0"/>
                </a:moveTo>
                <a:lnTo>
                  <a:pt x="19675" y="23735"/>
                </a:lnTo>
                <a:lnTo>
                  <a:pt x="313" y="34665"/>
                </a:lnTo>
                <a:lnTo>
                  <a:pt x="0" y="54340"/>
                </a:lnTo>
                <a:lnTo>
                  <a:pt x="19987" y="69018"/>
                </a:lnTo>
                <a:lnTo>
                  <a:pt x="20300" y="89941"/>
                </a:lnTo>
                <a:lnTo>
                  <a:pt x="45908" y="89941"/>
                </a:lnTo>
                <a:lnTo>
                  <a:pt x="46220" y="66207"/>
                </a:lnTo>
                <a:lnTo>
                  <a:pt x="26545" y="52778"/>
                </a:lnTo>
                <a:lnTo>
                  <a:pt x="26233" y="38100"/>
                </a:lnTo>
                <a:lnTo>
                  <a:pt x="47469" y="25296"/>
                </a:lnTo>
                <a:lnTo>
                  <a:pt x="46532" y="625"/>
                </a:lnTo>
                <a:close/>
              </a:path>
            </a:pathLst>
          </a:cu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1" name="Google Shape;201;p33"/>
          <p:cNvSpPr/>
          <p:nvPr/>
        </p:nvSpPr>
        <p:spPr>
          <a:xfrm>
            <a:off x="7903550" y="2137100"/>
            <a:ext cx="627969" cy="1248318"/>
          </a:xfrm>
          <a:custGeom>
            <a:rect b="b" l="l" r="r" t="t"/>
            <a:pathLst>
              <a:path extrusionOk="0" h="59155" w="29076">
                <a:moveTo>
                  <a:pt x="0" y="0"/>
                </a:moveTo>
                <a:lnTo>
                  <a:pt x="334" y="59155"/>
                </a:lnTo>
                <a:lnTo>
                  <a:pt x="28742" y="59155"/>
                </a:lnTo>
                <a:lnTo>
                  <a:pt x="29076" y="334"/>
                </a:lnTo>
                <a:close/>
              </a:path>
            </a:pathLst>
          </a:custGeom>
          <a:noFill/>
          <a:ln cap="flat" cmpd="sng" w="19050">
            <a:solidFill>
              <a:srgbClr val="6AA84F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2" name="Google Shape;202;p33"/>
          <p:cNvSpPr/>
          <p:nvPr/>
        </p:nvSpPr>
        <p:spPr>
          <a:xfrm>
            <a:off x="6985000" y="1449500"/>
            <a:ext cx="1013938" cy="1893708"/>
          </a:xfrm>
          <a:custGeom>
            <a:rect b="b" l="l" r="r" t="t"/>
            <a:pathLst>
              <a:path extrusionOk="0" h="89941" w="47469">
                <a:moveTo>
                  <a:pt x="19987" y="0"/>
                </a:moveTo>
                <a:lnTo>
                  <a:pt x="19675" y="23735"/>
                </a:lnTo>
                <a:lnTo>
                  <a:pt x="313" y="34665"/>
                </a:lnTo>
                <a:lnTo>
                  <a:pt x="0" y="54340"/>
                </a:lnTo>
                <a:lnTo>
                  <a:pt x="19987" y="69018"/>
                </a:lnTo>
                <a:lnTo>
                  <a:pt x="20300" y="89941"/>
                </a:lnTo>
                <a:lnTo>
                  <a:pt x="45908" y="89941"/>
                </a:lnTo>
                <a:lnTo>
                  <a:pt x="46220" y="66207"/>
                </a:lnTo>
                <a:lnTo>
                  <a:pt x="26545" y="52778"/>
                </a:lnTo>
                <a:lnTo>
                  <a:pt x="26233" y="38100"/>
                </a:lnTo>
                <a:lnTo>
                  <a:pt x="47469" y="25296"/>
                </a:lnTo>
                <a:lnTo>
                  <a:pt x="46532" y="625"/>
                </a:lnTo>
                <a:close/>
              </a:path>
            </a:pathLst>
          </a:cu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4"/>
          <p:cNvSpPr txBox="1"/>
          <p:nvPr>
            <p:ph type="ctrTitle"/>
          </p:nvPr>
        </p:nvSpPr>
        <p:spPr>
          <a:xfrm>
            <a:off x="1143000" y="266331"/>
            <a:ext cx="68580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C"/>
              </a:buClr>
              <a:buSzPts val="3600"/>
              <a:buFont typeface="Calibri"/>
              <a:buNone/>
            </a:pPr>
            <a:r>
              <a:rPr lang="en"/>
              <a:t>Trace Formation</a:t>
            </a:r>
            <a:endParaRPr/>
          </a:p>
        </p:txBody>
      </p:sp>
      <p:sp>
        <p:nvSpPr>
          <p:cNvPr id="208" name="Google Shape;208;p34"/>
          <p:cNvSpPr txBox="1"/>
          <p:nvPr>
            <p:ph idx="1" type="subTitle"/>
          </p:nvPr>
        </p:nvSpPr>
        <p:spPr>
          <a:xfrm>
            <a:off x="672900" y="1128850"/>
            <a:ext cx="4701300" cy="25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Trace formation algorithm:</a:t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  <a:p>
            <a:pPr indent="-323850" lvl="0" marL="914400" rtl="0" algn="l">
              <a:spcBef>
                <a:spcPts val="0"/>
              </a:spcBef>
              <a:spcAft>
                <a:spcPts val="0"/>
              </a:spcAft>
              <a:buSzPts val="1500"/>
              <a:buFont typeface="Calibri"/>
              <a:buAutoNum type="arabicPeriod"/>
            </a:pPr>
            <a:r>
              <a:rPr lang="en" sz="1500"/>
              <a:t>Perform loop detection</a:t>
            </a:r>
            <a:endParaRPr sz="1500"/>
          </a:p>
          <a:p>
            <a:pPr indent="-323850" lvl="0" marL="914400" rtl="0" algn="l">
              <a:spcBef>
                <a:spcPts val="0"/>
              </a:spcBef>
              <a:spcAft>
                <a:spcPts val="0"/>
              </a:spcAft>
              <a:buSzPts val="1500"/>
              <a:buFont typeface="Calibri"/>
              <a:buAutoNum type="arabicPeriod"/>
            </a:pPr>
            <a:r>
              <a:rPr lang="en" sz="1500"/>
              <a:t>Sort loops from most to least nested</a:t>
            </a:r>
            <a:endParaRPr sz="1500"/>
          </a:p>
          <a:p>
            <a:pPr indent="-323850" lvl="0" marL="914400" rtl="0" algn="l">
              <a:spcBef>
                <a:spcPts val="0"/>
              </a:spcBef>
              <a:spcAft>
                <a:spcPts val="0"/>
              </a:spcAft>
              <a:buSzPts val="1500"/>
              <a:buFont typeface="Calibri"/>
              <a:buAutoNum type="arabicPeriod"/>
            </a:pPr>
            <a:r>
              <a:rPr lang="en" sz="1500"/>
              <a:t>For each loop:</a:t>
            </a:r>
            <a:endParaRPr sz="1500"/>
          </a:p>
          <a:p>
            <a:pPr indent="-323850" lvl="1" marL="1371600" rtl="0" algn="l">
              <a:spcBef>
                <a:spcPts val="0"/>
              </a:spcBef>
              <a:spcAft>
                <a:spcPts val="0"/>
              </a:spcAft>
              <a:buSzPts val="1500"/>
              <a:buFont typeface="Calibri"/>
              <a:buAutoNum type="alphaLcPeriod"/>
            </a:pPr>
            <a:r>
              <a:rPr lang="en" sz="1400"/>
              <a:t>Create breadth-first list of BBs in loop</a:t>
            </a:r>
            <a:endParaRPr sz="1400"/>
          </a:p>
          <a:p>
            <a:pPr indent="-323850" lvl="1" marL="1371600" rtl="0" algn="l">
              <a:spcBef>
                <a:spcPts val="0"/>
              </a:spcBef>
              <a:spcAft>
                <a:spcPts val="0"/>
              </a:spcAft>
              <a:buSzPts val="1500"/>
              <a:buFont typeface="Calibri"/>
              <a:buAutoNum type="alphaLcPeriod"/>
            </a:pPr>
            <a:r>
              <a:rPr lang="en" sz="1400"/>
              <a:t>For each unvisited BB in list:</a:t>
            </a:r>
            <a:endParaRPr sz="1400"/>
          </a:p>
          <a:p>
            <a:pPr indent="-317500" lvl="2" marL="18288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romanLcPeriod"/>
            </a:pPr>
            <a:r>
              <a:rPr lang="en" sz="1200"/>
              <a:t>grow_trace(BB)</a:t>
            </a:r>
            <a:endParaRPr sz="1200"/>
          </a:p>
          <a:p>
            <a:pPr indent="-323850" lvl="0" marL="914400" rtl="0" algn="l">
              <a:spcBef>
                <a:spcPts val="0"/>
              </a:spcBef>
              <a:spcAft>
                <a:spcPts val="0"/>
              </a:spcAft>
              <a:buSzPts val="1500"/>
              <a:buFont typeface="Calibri"/>
              <a:buAutoNum type="arabicPeriod"/>
            </a:pPr>
            <a:r>
              <a:rPr lang="en" sz="1500"/>
              <a:t>Create breadth-first list of function blocks</a:t>
            </a:r>
            <a:endParaRPr sz="1500"/>
          </a:p>
          <a:p>
            <a:pPr indent="-323850" lvl="0" marL="914400" rtl="0" algn="l">
              <a:spcBef>
                <a:spcPts val="0"/>
              </a:spcBef>
              <a:spcAft>
                <a:spcPts val="0"/>
              </a:spcAft>
              <a:buSzPts val="1500"/>
              <a:buFont typeface="Calibri"/>
              <a:buAutoNum type="arabicPeriod"/>
            </a:pPr>
            <a:r>
              <a:rPr lang="en" sz="1500"/>
              <a:t>For each univisted BB in list:</a:t>
            </a:r>
            <a:endParaRPr sz="1500"/>
          </a:p>
          <a:p>
            <a:pPr indent="-323850" lvl="1" marL="1371600" rtl="0" algn="l">
              <a:spcBef>
                <a:spcPts val="0"/>
              </a:spcBef>
              <a:spcAft>
                <a:spcPts val="0"/>
              </a:spcAft>
              <a:buSzPts val="1500"/>
              <a:buFont typeface="Calibri"/>
              <a:buAutoNum type="alphaLcPeriod"/>
            </a:pPr>
            <a:r>
              <a:rPr lang="en" sz="1400"/>
              <a:t>grow_trace(BB)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34"/>
          <p:cNvSpPr txBox="1"/>
          <p:nvPr/>
        </p:nvSpPr>
        <p:spPr>
          <a:xfrm>
            <a:off x="672900" y="3640450"/>
            <a:ext cx="5998200" cy="9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grow_trace(BB) algorithm uses the static analysis heuristics to add the most desirable destination block of the branch to the trace</a:t>
            </a:r>
            <a:endParaRPr/>
          </a:p>
        </p:txBody>
      </p:sp>
      <p:sp>
        <p:nvSpPr>
          <p:cNvPr id="210" name="Google Shape;210;p34"/>
          <p:cNvSpPr/>
          <p:nvPr/>
        </p:nvSpPr>
        <p:spPr>
          <a:xfrm>
            <a:off x="6781050" y="463725"/>
            <a:ext cx="747300" cy="360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34"/>
          <p:cNvSpPr/>
          <p:nvPr/>
        </p:nvSpPr>
        <p:spPr>
          <a:xfrm>
            <a:off x="6781050" y="1174500"/>
            <a:ext cx="747300" cy="350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34"/>
          <p:cNvSpPr/>
          <p:nvPr/>
        </p:nvSpPr>
        <p:spPr>
          <a:xfrm>
            <a:off x="6371475" y="1885272"/>
            <a:ext cx="747300" cy="360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34"/>
          <p:cNvSpPr/>
          <p:nvPr/>
        </p:nvSpPr>
        <p:spPr>
          <a:xfrm>
            <a:off x="7318200" y="1885272"/>
            <a:ext cx="747300" cy="360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34"/>
          <p:cNvSpPr/>
          <p:nvPr/>
        </p:nvSpPr>
        <p:spPr>
          <a:xfrm>
            <a:off x="6371475" y="2937913"/>
            <a:ext cx="747300" cy="360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34"/>
          <p:cNvSpPr/>
          <p:nvPr/>
        </p:nvSpPr>
        <p:spPr>
          <a:xfrm>
            <a:off x="6900575" y="3667650"/>
            <a:ext cx="747300" cy="360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16" name="Google Shape;216;p34"/>
          <p:cNvCxnSpPr>
            <a:stCxn id="214" idx="1"/>
            <a:endCxn id="212" idx="1"/>
          </p:cNvCxnSpPr>
          <p:nvPr/>
        </p:nvCxnSpPr>
        <p:spPr>
          <a:xfrm flipH="1" rot="10800000">
            <a:off x="6371475" y="2065513"/>
            <a:ext cx="600" cy="1052700"/>
          </a:xfrm>
          <a:prstGeom prst="curvedConnector3">
            <a:avLst>
              <a:gd fmla="val -396875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7" name="Google Shape;217;p34"/>
          <p:cNvCxnSpPr>
            <a:stCxn id="210" idx="2"/>
            <a:endCxn id="211" idx="0"/>
          </p:cNvCxnSpPr>
          <p:nvPr/>
        </p:nvCxnSpPr>
        <p:spPr>
          <a:xfrm>
            <a:off x="7154700" y="824325"/>
            <a:ext cx="0" cy="350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8" name="Google Shape;218;p34"/>
          <p:cNvCxnSpPr>
            <a:stCxn id="211" idx="2"/>
            <a:endCxn id="212" idx="0"/>
          </p:cNvCxnSpPr>
          <p:nvPr/>
        </p:nvCxnSpPr>
        <p:spPr>
          <a:xfrm flipH="1">
            <a:off x="6745200" y="1524600"/>
            <a:ext cx="409500" cy="360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9" name="Google Shape;219;p34"/>
          <p:cNvCxnSpPr>
            <a:stCxn id="211" idx="2"/>
            <a:endCxn id="213" idx="0"/>
          </p:cNvCxnSpPr>
          <p:nvPr/>
        </p:nvCxnSpPr>
        <p:spPr>
          <a:xfrm>
            <a:off x="7154700" y="1524600"/>
            <a:ext cx="537300" cy="360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0" name="Google Shape;220;p34"/>
          <p:cNvCxnSpPr>
            <a:stCxn id="221" idx="2"/>
            <a:endCxn id="214" idx="0"/>
          </p:cNvCxnSpPr>
          <p:nvPr/>
        </p:nvCxnSpPr>
        <p:spPr>
          <a:xfrm>
            <a:off x="6745125" y="2772197"/>
            <a:ext cx="0" cy="165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2" name="Google Shape;222;p34"/>
          <p:cNvCxnSpPr>
            <a:stCxn id="214" idx="2"/>
            <a:endCxn id="215" idx="0"/>
          </p:cNvCxnSpPr>
          <p:nvPr/>
        </p:nvCxnSpPr>
        <p:spPr>
          <a:xfrm>
            <a:off x="6745125" y="3298513"/>
            <a:ext cx="529200" cy="369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3" name="Google Shape;223;p34"/>
          <p:cNvCxnSpPr>
            <a:stCxn id="213" idx="2"/>
            <a:endCxn id="215" idx="0"/>
          </p:cNvCxnSpPr>
          <p:nvPr/>
        </p:nvCxnSpPr>
        <p:spPr>
          <a:xfrm flipH="1">
            <a:off x="7274250" y="2245872"/>
            <a:ext cx="417600" cy="1421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21" name="Google Shape;221;p34"/>
          <p:cNvSpPr/>
          <p:nvPr/>
        </p:nvSpPr>
        <p:spPr>
          <a:xfrm>
            <a:off x="6371475" y="2411597"/>
            <a:ext cx="747300" cy="360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24" name="Google Shape;224;p34"/>
          <p:cNvCxnSpPr>
            <a:stCxn id="212" idx="2"/>
            <a:endCxn id="221" idx="0"/>
          </p:cNvCxnSpPr>
          <p:nvPr/>
        </p:nvCxnSpPr>
        <p:spPr>
          <a:xfrm>
            <a:off x="6745125" y="2245872"/>
            <a:ext cx="0" cy="165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5" name="Google Shape;225;p34"/>
          <p:cNvCxnSpPr>
            <a:stCxn id="211" idx="1"/>
            <a:endCxn id="215" idx="1"/>
          </p:cNvCxnSpPr>
          <p:nvPr/>
        </p:nvCxnSpPr>
        <p:spPr>
          <a:xfrm>
            <a:off x="6781050" y="1349550"/>
            <a:ext cx="119400" cy="2498400"/>
          </a:xfrm>
          <a:prstGeom prst="curvedConnector3">
            <a:avLst>
              <a:gd fmla="val -809987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6" name="Google Shape;226;p34"/>
          <p:cNvSpPr/>
          <p:nvPr/>
        </p:nvSpPr>
        <p:spPr>
          <a:xfrm>
            <a:off x="6371475" y="1881122"/>
            <a:ext cx="747300" cy="3606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34"/>
          <p:cNvSpPr/>
          <p:nvPr/>
        </p:nvSpPr>
        <p:spPr>
          <a:xfrm>
            <a:off x="6371475" y="2409522"/>
            <a:ext cx="747300" cy="3606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34"/>
          <p:cNvSpPr/>
          <p:nvPr/>
        </p:nvSpPr>
        <p:spPr>
          <a:xfrm>
            <a:off x="6371475" y="2939872"/>
            <a:ext cx="747300" cy="3606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34"/>
          <p:cNvSpPr txBox="1"/>
          <p:nvPr/>
        </p:nvSpPr>
        <p:spPr>
          <a:xfrm>
            <a:off x="7528350" y="1480625"/>
            <a:ext cx="529200" cy="2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likely</a:t>
            </a:r>
            <a:endParaRPr sz="1200"/>
          </a:p>
        </p:txBody>
      </p:sp>
      <p:sp>
        <p:nvSpPr>
          <p:cNvPr id="230" name="Google Shape;230;p34"/>
          <p:cNvSpPr/>
          <p:nvPr/>
        </p:nvSpPr>
        <p:spPr>
          <a:xfrm>
            <a:off x="6781050" y="1172422"/>
            <a:ext cx="747300" cy="3606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34"/>
          <p:cNvSpPr/>
          <p:nvPr/>
        </p:nvSpPr>
        <p:spPr>
          <a:xfrm>
            <a:off x="7318200" y="1881122"/>
            <a:ext cx="747300" cy="3606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34"/>
          <p:cNvSpPr/>
          <p:nvPr/>
        </p:nvSpPr>
        <p:spPr>
          <a:xfrm>
            <a:off x="6900575" y="3671722"/>
            <a:ext cx="747300" cy="3606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3" name="Google Shape;233;p34"/>
          <p:cNvCxnSpPr>
            <a:stCxn id="228" idx="1"/>
            <a:endCxn id="226" idx="1"/>
          </p:cNvCxnSpPr>
          <p:nvPr/>
        </p:nvCxnSpPr>
        <p:spPr>
          <a:xfrm flipH="1" rot="10800000">
            <a:off x="6371475" y="2061472"/>
            <a:ext cx="600" cy="1058700"/>
          </a:xfrm>
          <a:prstGeom prst="curvedConnector3">
            <a:avLst>
              <a:gd fmla="val -396875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4" name="Google Shape;234;p34"/>
          <p:cNvCxnSpPr/>
          <p:nvPr/>
        </p:nvCxnSpPr>
        <p:spPr>
          <a:xfrm>
            <a:off x="6700775" y="1349522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5"/>
          <p:cNvSpPr txBox="1"/>
          <p:nvPr>
            <p:ph type="ctrTitle"/>
          </p:nvPr>
        </p:nvSpPr>
        <p:spPr>
          <a:xfrm>
            <a:off x="1143000" y="266331"/>
            <a:ext cx="68580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C"/>
              </a:buClr>
              <a:buSzPts val="3600"/>
              <a:buFont typeface="Calibri"/>
              <a:buNone/>
            </a:pPr>
            <a:r>
              <a:rPr lang="en"/>
              <a:t>Results</a:t>
            </a:r>
            <a:endParaRPr/>
          </a:p>
        </p:txBody>
      </p:sp>
      <p:sp>
        <p:nvSpPr>
          <p:cNvPr id="240" name="Google Shape;240;p35"/>
          <p:cNvSpPr txBox="1"/>
          <p:nvPr>
            <p:ph idx="1" type="subTitle"/>
          </p:nvPr>
        </p:nvSpPr>
        <p:spPr>
          <a:xfrm>
            <a:off x="4922400" y="931475"/>
            <a:ext cx="4221600" cy="34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hazardless paths tend to be frequently executed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Superblock formation using static analysis compared to profile information was found to be comparable</a:t>
            </a:r>
            <a:endParaRPr/>
          </a:p>
          <a:p>
            <a:pPr indent="-32385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/>
              <a:t>Branch decisions agreed ~86% of the time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certain cases, static analysis heuristics proved to be even more effective than profile info</a:t>
            </a:r>
            <a:endParaRPr/>
          </a:p>
        </p:txBody>
      </p:sp>
      <p:pic>
        <p:nvPicPr>
          <p:cNvPr id="241" name="Google Shape;241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075" y="1014694"/>
            <a:ext cx="4396250" cy="3280563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242" name="Google Shape;242;p35"/>
          <p:cNvSpPr/>
          <p:nvPr/>
        </p:nvSpPr>
        <p:spPr>
          <a:xfrm>
            <a:off x="1455350" y="2072475"/>
            <a:ext cx="289200" cy="888600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35"/>
          <p:cNvSpPr/>
          <p:nvPr/>
        </p:nvSpPr>
        <p:spPr>
          <a:xfrm>
            <a:off x="1994325" y="2072475"/>
            <a:ext cx="289200" cy="888600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35"/>
          <p:cNvSpPr/>
          <p:nvPr/>
        </p:nvSpPr>
        <p:spPr>
          <a:xfrm rot="-1538747">
            <a:off x="936456" y="1099122"/>
            <a:ext cx="259238" cy="846141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8"/>
          <p:cNvSpPr txBox="1"/>
          <p:nvPr>
            <p:ph type="ctrTitle"/>
          </p:nvPr>
        </p:nvSpPr>
        <p:spPr>
          <a:xfrm>
            <a:off x="1143000" y="266331"/>
            <a:ext cx="6858000" cy="648069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C"/>
              </a:buClr>
              <a:buSzPts val="3600"/>
              <a:buFont typeface="Calibri"/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75" name="Google Shape;75;p18"/>
          <p:cNvSpPr txBox="1"/>
          <p:nvPr>
            <p:ph idx="1" type="subTitle"/>
          </p:nvPr>
        </p:nvSpPr>
        <p:spPr>
          <a:xfrm>
            <a:off x="1143000" y="1156507"/>
            <a:ext cx="6858000" cy="344702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Profile data traditionally used for branch direction information</a:t>
            </a:r>
            <a:endParaRPr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Time consuming</a:t>
            </a:r>
            <a:endParaRPr sz="17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Not applicable in all environments</a:t>
            </a:r>
            <a:endParaRPr sz="17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Dependent on input sets</a:t>
            </a:r>
            <a:endParaRPr sz="1700"/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Alternative : Static Program Analysis</a:t>
            </a:r>
            <a:endParaRPr sz="17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700"/>
              <a:buChar char="○"/>
            </a:pPr>
            <a:r>
              <a:rPr lang="en" sz="1700">
                <a:solidFill>
                  <a:schemeClr val="accent6"/>
                </a:solidFill>
              </a:rPr>
              <a:t>Faster; feasible in all environments</a:t>
            </a:r>
            <a:endParaRPr sz="1700">
              <a:solidFill>
                <a:schemeClr val="accent6"/>
              </a:solidFill>
            </a:endParaRPr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700"/>
              <a:buChar char="○"/>
            </a:pPr>
            <a:r>
              <a:rPr lang="en" sz="1700">
                <a:solidFill>
                  <a:schemeClr val="accent6"/>
                </a:solidFill>
              </a:rPr>
              <a:t>100% coverage of all branches</a:t>
            </a:r>
            <a:endParaRPr sz="170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6"/>
          <p:cNvSpPr txBox="1"/>
          <p:nvPr>
            <p:ph type="ctrTitle"/>
          </p:nvPr>
        </p:nvSpPr>
        <p:spPr>
          <a:xfrm>
            <a:off x="1143000" y="266331"/>
            <a:ext cx="6858000" cy="6480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Discussion</a:t>
            </a:r>
            <a:endParaRPr/>
          </a:p>
        </p:txBody>
      </p:sp>
      <p:sp>
        <p:nvSpPr>
          <p:cNvPr id="250" name="Google Shape;250;p36"/>
          <p:cNvSpPr txBox="1"/>
          <p:nvPr>
            <p:ph idx="1" type="subTitle"/>
          </p:nvPr>
        </p:nvSpPr>
        <p:spPr>
          <a:xfrm>
            <a:off x="1143000" y="1156507"/>
            <a:ext cx="6858000" cy="34470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/>
              <a:t>Strengths:</a:t>
            </a:r>
            <a:endParaRPr b="1"/>
          </a:p>
          <a:p>
            <a:pPr indent="-342900" lvl="0" marL="457200" rtl="0" algn="l">
              <a:spcBef>
                <a:spcPts val="8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Addresses limitations of optimization using profile information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Achieves </a:t>
            </a:r>
            <a:r>
              <a:rPr lang="en"/>
              <a:t>comparable</a:t>
            </a:r>
            <a:r>
              <a:rPr lang="en"/>
              <a:t> performance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/>
              <a:t>Weaknesses:</a:t>
            </a:r>
            <a:endParaRPr b="1"/>
          </a:p>
          <a:p>
            <a:pPr indent="-342900" lvl="0" marL="457200" rtl="0" algn="l">
              <a:spcBef>
                <a:spcPts val="8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Lack of documentation on IMPACT compiler’s tail duplication algorithm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Inadequate details regarding implementation of heuristics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Heuristic performance strongly dependent on strongest individual </a:t>
            </a:r>
            <a:r>
              <a:rPr lang="en"/>
              <a:t>heuristic performance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Suboptimal resource utilization</a:t>
            </a:r>
            <a:endParaRPr/>
          </a:p>
          <a:p>
            <a:pPr indent="0" lvl="0" marL="4572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7"/>
          <p:cNvSpPr txBox="1"/>
          <p:nvPr>
            <p:ph idx="1" type="subTitle"/>
          </p:nvPr>
        </p:nvSpPr>
        <p:spPr>
          <a:xfrm>
            <a:off x="0" y="3742052"/>
            <a:ext cx="9144000" cy="7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</a:pPr>
            <a:r>
              <a:rPr lang="en"/>
              <a:t>Group #14: Superblock Formation using Static Program Analysis</a:t>
            </a:r>
            <a:endParaRPr/>
          </a:p>
        </p:txBody>
      </p:sp>
      <p:sp>
        <p:nvSpPr>
          <p:cNvPr id="256" name="Google Shape;256;p37"/>
          <p:cNvSpPr txBox="1"/>
          <p:nvPr>
            <p:ph type="title"/>
          </p:nvPr>
        </p:nvSpPr>
        <p:spPr>
          <a:xfrm>
            <a:off x="0" y="2797260"/>
            <a:ext cx="9144000" cy="7332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" sz="3700">
                <a:latin typeface="Arial"/>
                <a:ea typeface="Arial"/>
                <a:cs typeface="Arial"/>
                <a:sym typeface="Arial"/>
              </a:rPr>
              <a:t>Questions?</a:t>
            </a:r>
            <a:endParaRPr sz="2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/>
          <p:nvPr>
            <p:ph type="ctrTitle"/>
          </p:nvPr>
        </p:nvSpPr>
        <p:spPr>
          <a:xfrm>
            <a:off x="620500" y="239181"/>
            <a:ext cx="6858000" cy="6480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Motivation</a:t>
            </a:r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522525" y="1055900"/>
            <a:ext cx="4381500" cy="34470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Recap: Superblock formation</a:t>
            </a:r>
            <a:endParaRPr/>
          </a:p>
          <a:p>
            <a:pPr indent="0" lvl="0" marL="914400" marR="587828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457200" marR="587828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457200" marR="587828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  <p:pic>
        <p:nvPicPr>
          <p:cNvPr id="82" name="Google Shape;8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5850" y="887175"/>
            <a:ext cx="3738601" cy="336915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83" name="Google Shape;83;p19"/>
          <p:cNvSpPr/>
          <p:nvPr/>
        </p:nvSpPr>
        <p:spPr>
          <a:xfrm>
            <a:off x="4850975" y="1652550"/>
            <a:ext cx="1186725" cy="2248525"/>
          </a:xfrm>
          <a:custGeom>
            <a:rect b="b" l="l" r="r" t="t"/>
            <a:pathLst>
              <a:path extrusionOk="0" h="89941" w="47469">
                <a:moveTo>
                  <a:pt x="19987" y="0"/>
                </a:moveTo>
                <a:lnTo>
                  <a:pt x="19675" y="23735"/>
                </a:lnTo>
                <a:lnTo>
                  <a:pt x="313" y="34665"/>
                </a:lnTo>
                <a:lnTo>
                  <a:pt x="0" y="54340"/>
                </a:lnTo>
                <a:lnTo>
                  <a:pt x="19987" y="69018"/>
                </a:lnTo>
                <a:lnTo>
                  <a:pt x="20300" y="89941"/>
                </a:lnTo>
                <a:lnTo>
                  <a:pt x="45908" y="89941"/>
                </a:lnTo>
                <a:lnTo>
                  <a:pt x="46220" y="66207"/>
                </a:lnTo>
                <a:lnTo>
                  <a:pt x="26545" y="52778"/>
                </a:lnTo>
                <a:lnTo>
                  <a:pt x="26233" y="38100"/>
                </a:lnTo>
                <a:lnTo>
                  <a:pt x="47469" y="25296"/>
                </a:lnTo>
                <a:lnTo>
                  <a:pt x="46532" y="625"/>
                </a:lnTo>
                <a:close/>
              </a:path>
            </a:pathLst>
          </a:cu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4" name="Google Shape;84;p19"/>
          <p:cNvSpPr/>
          <p:nvPr/>
        </p:nvSpPr>
        <p:spPr>
          <a:xfrm>
            <a:off x="7589375" y="2434175"/>
            <a:ext cx="726900" cy="1478875"/>
          </a:xfrm>
          <a:custGeom>
            <a:rect b="b" l="l" r="r" t="t"/>
            <a:pathLst>
              <a:path extrusionOk="0" h="59155" w="29076">
                <a:moveTo>
                  <a:pt x="0" y="0"/>
                </a:moveTo>
                <a:lnTo>
                  <a:pt x="334" y="59155"/>
                </a:lnTo>
                <a:lnTo>
                  <a:pt x="28742" y="59155"/>
                </a:lnTo>
                <a:lnTo>
                  <a:pt x="29076" y="334"/>
                </a:lnTo>
                <a:close/>
              </a:path>
            </a:pathLst>
          </a:custGeom>
          <a:noFill/>
          <a:ln cap="flat" cmpd="sng" w="9525">
            <a:solidFill>
              <a:srgbClr val="00FF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Google Shape;85;p19"/>
          <p:cNvSpPr txBox="1"/>
          <p:nvPr/>
        </p:nvSpPr>
        <p:spPr>
          <a:xfrm>
            <a:off x="803550" y="1335125"/>
            <a:ext cx="36051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1" marL="457200" marR="587828" rtl="0" algn="ctr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○"/>
            </a:pPr>
            <a:r>
              <a:rPr lang="en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1: Trace Selection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9"/>
          <p:cNvSpPr txBox="1"/>
          <p:nvPr/>
        </p:nvSpPr>
        <p:spPr>
          <a:xfrm>
            <a:off x="977550" y="1652550"/>
            <a:ext cx="32571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1" marL="457200" marR="587828" rtl="0" algn="ctr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○"/>
            </a:pPr>
            <a:r>
              <a:rPr lang="en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2: Tail Duplication</a:t>
            </a:r>
            <a:endParaRPr/>
          </a:p>
        </p:txBody>
      </p:sp>
      <p:sp>
        <p:nvSpPr>
          <p:cNvPr id="87" name="Google Shape;87;p19"/>
          <p:cNvSpPr txBox="1"/>
          <p:nvPr/>
        </p:nvSpPr>
        <p:spPr>
          <a:xfrm>
            <a:off x="522525" y="2028750"/>
            <a:ext cx="3886200" cy="3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marR="587828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Trace selection using profile information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/>
          <p:nvPr>
            <p:ph type="ctrTitle"/>
          </p:nvPr>
        </p:nvSpPr>
        <p:spPr>
          <a:xfrm>
            <a:off x="1143000" y="266331"/>
            <a:ext cx="6858000" cy="6480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Motivation</a:t>
            </a:r>
            <a:endParaRPr/>
          </a:p>
        </p:txBody>
      </p:sp>
      <p:pic>
        <p:nvPicPr>
          <p:cNvPr id="93" name="Google Shape;9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876" y="963400"/>
            <a:ext cx="3559649" cy="3216725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94" name="Google Shape;94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79825" y="914314"/>
            <a:ext cx="3559650" cy="3095774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95" name="Google Shape;95;p20"/>
          <p:cNvSpPr txBox="1"/>
          <p:nvPr/>
        </p:nvSpPr>
        <p:spPr>
          <a:xfrm>
            <a:off x="310675" y="4154275"/>
            <a:ext cx="4588800" cy="3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Profile information selects hazard free path a) superblock formation,   b) optimization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</p:txBody>
      </p:sp>
      <p:sp>
        <p:nvSpPr>
          <p:cNvPr id="96" name="Google Shape;96;p20"/>
          <p:cNvSpPr txBox="1"/>
          <p:nvPr/>
        </p:nvSpPr>
        <p:spPr>
          <a:xfrm>
            <a:off x="4775075" y="4154275"/>
            <a:ext cx="4588800" cy="3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Profile information selects path with hazard a) superblock formation,   b) optimization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</p:txBody>
      </p:sp>
      <p:sp>
        <p:nvSpPr>
          <p:cNvPr id="97" name="Google Shape;97;p20"/>
          <p:cNvSpPr/>
          <p:nvPr/>
        </p:nvSpPr>
        <p:spPr>
          <a:xfrm>
            <a:off x="2556000" y="1731575"/>
            <a:ext cx="1128600" cy="2177150"/>
          </a:xfrm>
          <a:custGeom>
            <a:rect b="b" l="l" r="r" t="t"/>
            <a:pathLst>
              <a:path extrusionOk="0" h="87086" w="45144">
                <a:moveTo>
                  <a:pt x="19531" y="0"/>
                </a:moveTo>
                <a:lnTo>
                  <a:pt x="19851" y="20811"/>
                </a:lnTo>
                <a:lnTo>
                  <a:pt x="0" y="34258"/>
                </a:lnTo>
                <a:lnTo>
                  <a:pt x="321" y="53788"/>
                </a:lnTo>
                <a:lnTo>
                  <a:pt x="13768" y="65955"/>
                </a:lnTo>
                <a:lnTo>
                  <a:pt x="14408" y="87086"/>
                </a:lnTo>
                <a:lnTo>
                  <a:pt x="39381" y="86766"/>
                </a:lnTo>
                <a:lnTo>
                  <a:pt x="38741" y="64354"/>
                </a:lnTo>
                <a:lnTo>
                  <a:pt x="25934" y="52187"/>
                </a:lnTo>
                <a:lnTo>
                  <a:pt x="25614" y="38100"/>
                </a:lnTo>
                <a:lnTo>
                  <a:pt x="45144" y="23052"/>
                </a:lnTo>
                <a:lnTo>
                  <a:pt x="45144" y="961"/>
                </a:lnTo>
                <a:close/>
              </a:path>
            </a:pathLst>
          </a:cu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8" name="Google Shape;98;p20"/>
          <p:cNvSpPr/>
          <p:nvPr/>
        </p:nvSpPr>
        <p:spPr>
          <a:xfrm>
            <a:off x="7214450" y="1619525"/>
            <a:ext cx="1152600" cy="2089100"/>
          </a:xfrm>
          <a:custGeom>
            <a:rect b="b" l="l" r="r" t="t"/>
            <a:pathLst>
              <a:path extrusionOk="0" h="83564" w="46104">
                <a:moveTo>
                  <a:pt x="0" y="0"/>
                </a:moveTo>
                <a:lnTo>
                  <a:pt x="0" y="24332"/>
                </a:lnTo>
                <a:lnTo>
                  <a:pt x="20811" y="34578"/>
                </a:lnTo>
                <a:lnTo>
                  <a:pt x="21131" y="49306"/>
                </a:lnTo>
                <a:lnTo>
                  <a:pt x="7684" y="59871"/>
                </a:lnTo>
                <a:lnTo>
                  <a:pt x="8325" y="83564"/>
                </a:lnTo>
                <a:lnTo>
                  <a:pt x="32657" y="83243"/>
                </a:lnTo>
                <a:lnTo>
                  <a:pt x="32337" y="65634"/>
                </a:lnTo>
                <a:lnTo>
                  <a:pt x="46104" y="50906"/>
                </a:lnTo>
                <a:lnTo>
                  <a:pt x="46104" y="32977"/>
                </a:lnTo>
                <a:lnTo>
                  <a:pt x="29776" y="21771"/>
                </a:lnTo>
                <a:lnTo>
                  <a:pt x="29456" y="0"/>
                </a:lnTo>
                <a:close/>
              </a:path>
            </a:pathLst>
          </a:cu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ctrTitle"/>
          </p:nvPr>
        </p:nvSpPr>
        <p:spPr>
          <a:xfrm>
            <a:off x="1143000" y="266331"/>
            <a:ext cx="6858000" cy="6480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Motivation</a:t>
            </a:r>
            <a:endParaRPr/>
          </a:p>
        </p:txBody>
      </p:sp>
      <p:sp>
        <p:nvSpPr>
          <p:cNvPr id="104" name="Google Shape;104;p21"/>
          <p:cNvSpPr txBox="1"/>
          <p:nvPr>
            <p:ph idx="1" type="subTitle"/>
          </p:nvPr>
        </p:nvSpPr>
        <p:spPr>
          <a:xfrm>
            <a:off x="1143000" y="1156500"/>
            <a:ext cx="7318500" cy="34470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Accurate branch prediction doesn’t mean better optimization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Focus on alternative metrics</a:t>
            </a:r>
            <a:endParaRPr/>
          </a:p>
          <a:p>
            <a:pPr indent="-323850" lvl="1" marL="914400" marR="1857489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/>
              <a:t>Static analysis tends to choose hazard-less paths</a:t>
            </a:r>
            <a:endParaRPr/>
          </a:p>
          <a:p>
            <a:pPr indent="-323850" lvl="1" marL="914400" marR="257289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/>
              <a:t>Paper compares the optimization benefits against profile information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ctrTitle"/>
          </p:nvPr>
        </p:nvSpPr>
        <p:spPr>
          <a:xfrm>
            <a:off x="1143000" y="266331"/>
            <a:ext cx="68580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C"/>
              </a:buClr>
              <a:buSzPts val="3600"/>
              <a:buFont typeface="Calibri"/>
              <a:buNone/>
            </a:pPr>
            <a:r>
              <a:rPr lang="en"/>
              <a:t>Static Analysis Heuristics</a:t>
            </a:r>
            <a:endParaRPr/>
          </a:p>
        </p:txBody>
      </p:sp>
      <p:sp>
        <p:nvSpPr>
          <p:cNvPr id="110" name="Google Shape;110;p22"/>
          <p:cNvSpPr txBox="1"/>
          <p:nvPr>
            <p:ph idx="1" type="subTitle"/>
          </p:nvPr>
        </p:nvSpPr>
        <p:spPr>
          <a:xfrm>
            <a:off x="1143000" y="1156504"/>
            <a:ext cx="6858000" cy="1437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most likely direction of a conditional branch is predicted using static analysis heuristics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2 Types of Conditional Branches:</a:t>
            </a:r>
            <a:endParaRPr sz="1800"/>
          </a:p>
        </p:txBody>
      </p:sp>
      <p:sp>
        <p:nvSpPr>
          <p:cNvPr id="111" name="Google Shape;111;p22"/>
          <p:cNvSpPr/>
          <p:nvPr/>
        </p:nvSpPr>
        <p:spPr>
          <a:xfrm>
            <a:off x="3114850" y="2835975"/>
            <a:ext cx="822000" cy="373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2"/>
          <p:cNvSpPr/>
          <p:nvPr/>
        </p:nvSpPr>
        <p:spPr>
          <a:xfrm>
            <a:off x="3114850" y="4192275"/>
            <a:ext cx="822000" cy="373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2"/>
          <p:cNvSpPr/>
          <p:nvPr/>
        </p:nvSpPr>
        <p:spPr>
          <a:xfrm>
            <a:off x="3114850" y="3514125"/>
            <a:ext cx="822000" cy="373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4" name="Google Shape;114;p22"/>
          <p:cNvCxnSpPr>
            <a:stCxn id="111" idx="2"/>
            <a:endCxn id="113" idx="0"/>
          </p:cNvCxnSpPr>
          <p:nvPr/>
        </p:nvCxnSpPr>
        <p:spPr>
          <a:xfrm>
            <a:off x="3525850" y="3209475"/>
            <a:ext cx="0" cy="30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5" name="Google Shape;115;p22"/>
          <p:cNvSpPr/>
          <p:nvPr/>
        </p:nvSpPr>
        <p:spPr>
          <a:xfrm>
            <a:off x="4860025" y="4142175"/>
            <a:ext cx="822000" cy="373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6" name="Google Shape;116;p22"/>
          <p:cNvCxnSpPr>
            <a:stCxn id="113" idx="2"/>
            <a:endCxn id="112" idx="0"/>
          </p:cNvCxnSpPr>
          <p:nvPr/>
        </p:nvCxnSpPr>
        <p:spPr>
          <a:xfrm>
            <a:off x="3525850" y="3887625"/>
            <a:ext cx="0" cy="30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7" name="Google Shape;117;p22"/>
          <p:cNvCxnSpPr>
            <a:stCxn id="113" idx="3"/>
            <a:endCxn id="111" idx="3"/>
          </p:cNvCxnSpPr>
          <p:nvPr/>
        </p:nvCxnSpPr>
        <p:spPr>
          <a:xfrm flipH="1" rot="10800000">
            <a:off x="3936850" y="3022875"/>
            <a:ext cx="600" cy="678000"/>
          </a:xfrm>
          <a:prstGeom prst="curvedConnector3">
            <a:avLst>
              <a:gd fmla="val 396875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8" name="Google Shape;118;p22"/>
          <p:cNvCxnSpPr>
            <a:stCxn id="113" idx="3"/>
            <a:endCxn id="115" idx="0"/>
          </p:cNvCxnSpPr>
          <p:nvPr/>
        </p:nvCxnSpPr>
        <p:spPr>
          <a:xfrm>
            <a:off x="3936850" y="3700875"/>
            <a:ext cx="1334100" cy="44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9" name="Google Shape;119;p22"/>
          <p:cNvSpPr txBox="1"/>
          <p:nvPr>
            <p:ph idx="1" type="subTitle"/>
          </p:nvPr>
        </p:nvSpPr>
        <p:spPr>
          <a:xfrm>
            <a:off x="1143000" y="2184478"/>
            <a:ext cx="6858000" cy="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2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Non-Loop Branches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0" name="Google Shape;120;p22"/>
          <p:cNvSpPr txBox="1"/>
          <p:nvPr/>
        </p:nvSpPr>
        <p:spPr>
          <a:xfrm>
            <a:off x="1143000" y="1896125"/>
            <a:ext cx="3000000" cy="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2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Loop Branches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/>
          <p:nvPr>
            <p:ph type="ctrTitle"/>
          </p:nvPr>
        </p:nvSpPr>
        <p:spPr>
          <a:xfrm>
            <a:off x="1143000" y="266331"/>
            <a:ext cx="68580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C"/>
              </a:buClr>
              <a:buSzPts val="3600"/>
              <a:buFont typeface="Calibri"/>
              <a:buNone/>
            </a:pPr>
            <a:r>
              <a:rPr lang="en"/>
              <a:t>Loop Branches</a:t>
            </a:r>
            <a:endParaRPr/>
          </a:p>
        </p:txBody>
      </p:sp>
      <p:sp>
        <p:nvSpPr>
          <p:cNvPr id="126" name="Google Shape;126;p23"/>
          <p:cNvSpPr txBox="1"/>
          <p:nvPr>
            <p:ph idx="1" type="subTitle"/>
          </p:nvPr>
        </p:nvSpPr>
        <p:spPr>
          <a:xfrm>
            <a:off x="1143000" y="1156507"/>
            <a:ext cx="6858000" cy="34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b="1" lang="en" sz="1800">
                <a:solidFill>
                  <a:srgbClr val="595959"/>
                </a:solidFill>
              </a:rPr>
              <a:t>Loop branches</a:t>
            </a:r>
            <a:r>
              <a:rPr lang="en" sz="1800">
                <a:solidFill>
                  <a:srgbClr val="595959"/>
                </a:solidFill>
              </a:rPr>
              <a:t> → prediction does not significantly affect compiler optimization and scheduling</a:t>
            </a:r>
            <a:endParaRPr sz="1800">
              <a:solidFill>
                <a:srgbClr val="595959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Calibri"/>
              <a:buChar char="○"/>
            </a:pPr>
            <a:r>
              <a:rPr lang="en" sz="1800">
                <a:solidFill>
                  <a:srgbClr val="595959"/>
                </a:solidFill>
              </a:rPr>
              <a:t>Loop back edge → likely taken</a:t>
            </a:r>
            <a:endParaRPr sz="1800">
              <a:solidFill>
                <a:srgbClr val="595959"/>
              </a:solidFill>
            </a:endParaRPr>
          </a:p>
          <a:p>
            <a:pPr indent="-3429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■"/>
            </a:pPr>
            <a:r>
              <a:rPr lang="en" sz="1800">
                <a:solidFill>
                  <a:srgbClr val="595959"/>
                </a:solidFill>
              </a:rPr>
              <a:t>Loops usually iterate multiple times</a:t>
            </a:r>
            <a:endParaRPr sz="1800">
              <a:solidFill>
                <a:srgbClr val="595959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Calibri"/>
              <a:buChar char="○"/>
            </a:pPr>
            <a:r>
              <a:rPr lang="en" sz="1800">
                <a:solidFill>
                  <a:srgbClr val="595959"/>
                </a:solidFill>
              </a:rPr>
              <a:t>Loop exit → unlikely taken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ctrTitle"/>
          </p:nvPr>
        </p:nvSpPr>
        <p:spPr>
          <a:xfrm>
            <a:off x="1143000" y="266331"/>
            <a:ext cx="68580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C"/>
              </a:buClr>
              <a:buSzPts val="3600"/>
              <a:buFont typeface="Calibri"/>
              <a:buNone/>
            </a:pPr>
            <a:r>
              <a:rPr lang="en"/>
              <a:t>Non-Loop Branches</a:t>
            </a:r>
            <a:endParaRPr/>
          </a:p>
        </p:txBody>
      </p:sp>
      <p:sp>
        <p:nvSpPr>
          <p:cNvPr id="132" name="Google Shape;132;p24"/>
          <p:cNvSpPr txBox="1"/>
          <p:nvPr>
            <p:ph idx="1" type="subTitle"/>
          </p:nvPr>
        </p:nvSpPr>
        <p:spPr>
          <a:xfrm>
            <a:off x="1143000" y="1156507"/>
            <a:ext cx="6858000" cy="34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b="1" lang="en">
                <a:solidFill>
                  <a:srgbClr val="595959"/>
                </a:solidFill>
              </a:rPr>
              <a:t>Non-Loop Branches</a:t>
            </a:r>
            <a:r>
              <a:rPr lang="en">
                <a:solidFill>
                  <a:srgbClr val="595959"/>
                </a:solidFill>
              </a:rPr>
              <a:t> → fundamental part of optimization and scheduling</a:t>
            </a:r>
            <a:endParaRPr>
              <a:solidFill>
                <a:srgbClr val="595959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Calibri"/>
              <a:buChar char="○"/>
            </a:pPr>
            <a:r>
              <a:rPr lang="en" sz="1800">
                <a:solidFill>
                  <a:srgbClr val="595959"/>
                </a:solidFill>
              </a:rPr>
              <a:t>Prediction used to form superblocks</a:t>
            </a:r>
            <a:endParaRPr sz="1800">
              <a:solidFill>
                <a:srgbClr val="595959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en" sz="1800">
                <a:solidFill>
                  <a:srgbClr val="595959"/>
                </a:solidFill>
              </a:rPr>
              <a:t>Superblock optimization and scheduling are </a:t>
            </a:r>
            <a:r>
              <a:rPr b="1" lang="en" sz="1800">
                <a:solidFill>
                  <a:srgbClr val="595959"/>
                </a:solidFill>
              </a:rPr>
              <a:t>restricted </a:t>
            </a:r>
            <a:r>
              <a:rPr lang="en" sz="1800">
                <a:solidFill>
                  <a:srgbClr val="595959"/>
                </a:solidFill>
              </a:rPr>
              <a:t> when </a:t>
            </a:r>
            <a:r>
              <a:rPr b="1" lang="en" sz="1800">
                <a:solidFill>
                  <a:srgbClr val="595959"/>
                </a:solidFill>
              </a:rPr>
              <a:t>hazardous</a:t>
            </a:r>
            <a:r>
              <a:rPr lang="en" sz="1800">
                <a:solidFill>
                  <a:srgbClr val="595959"/>
                </a:solidFill>
              </a:rPr>
              <a:t> instructions are included in a superblock</a:t>
            </a:r>
            <a:endParaRPr sz="1800">
              <a:solidFill>
                <a:srgbClr val="595959"/>
              </a:solidFill>
            </a:endParaRPr>
          </a:p>
          <a:p>
            <a:pPr indent="-3429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Calibri"/>
              <a:buChar char="■"/>
            </a:pPr>
            <a:r>
              <a:rPr lang="en" sz="1800">
                <a:solidFill>
                  <a:srgbClr val="595959"/>
                </a:solidFill>
              </a:rPr>
              <a:t>Step 1: Select Branches to </a:t>
            </a:r>
            <a:r>
              <a:rPr b="1" lang="en" sz="1800">
                <a:solidFill>
                  <a:srgbClr val="595959"/>
                </a:solidFill>
              </a:rPr>
              <a:t>avoid hazards</a:t>
            </a:r>
            <a:endParaRPr b="1" sz="1800">
              <a:solidFill>
                <a:srgbClr val="595959"/>
              </a:solidFill>
            </a:endParaRPr>
          </a:p>
          <a:p>
            <a:pPr indent="-3429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Calibri"/>
              <a:buChar char="■"/>
            </a:pPr>
            <a:r>
              <a:rPr lang="en" sz="1800">
                <a:solidFill>
                  <a:srgbClr val="595959"/>
                </a:solidFill>
              </a:rPr>
              <a:t>Step 2: Use path selection heuristics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/>
          <p:nvPr>
            <p:ph type="ctrTitle"/>
          </p:nvPr>
        </p:nvSpPr>
        <p:spPr>
          <a:xfrm>
            <a:off x="1143000" y="266331"/>
            <a:ext cx="68580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C"/>
              </a:buClr>
              <a:buSzPts val="3600"/>
              <a:buFont typeface="Calibri"/>
              <a:buNone/>
            </a:pPr>
            <a:r>
              <a:rPr lang="en"/>
              <a:t>Hazard Avoidance</a:t>
            </a:r>
            <a:endParaRPr/>
          </a:p>
        </p:txBody>
      </p:sp>
      <p:sp>
        <p:nvSpPr>
          <p:cNvPr id="138" name="Google Shape;138;p25"/>
          <p:cNvSpPr txBox="1"/>
          <p:nvPr>
            <p:ph idx="1" type="subTitle"/>
          </p:nvPr>
        </p:nvSpPr>
        <p:spPr>
          <a:xfrm>
            <a:off x="1143000" y="1156507"/>
            <a:ext cx="6858000" cy="34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rgbClr val="595959"/>
                </a:solidFill>
              </a:rPr>
              <a:t>A </a:t>
            </a:r>
            <a:r>
              <a:rPr b="1" lang="en">
                <a:solidFill>
                  <a:srgbClr val="595959"/>
                </a:solidFill>
              </a:rPr>
              <a:t>hazard</a:t>
            </a:r>
            <a:r>
              <a:rPr lang="en">
                <a:solidFill>
                  <a:srgbClr val="595959"/>
                </a:solidFill>
              </a:rPr>
              <a:t> is an instruction or group of instructions whose </a:t>
            </a:r>
            <a:r>
              <a:rPr lang="en" u="sng">
                <a:solidFill>
                  <a:srgbClr val="595959"/>
                </a:solidFill>
              </a:rPr>
              <a:t>side effects may not be completely determined at compile time</a:t>
            </a:r>
            <a:endParaRPr>
              <a:solidFill>
                <a:srgbClr val="595959"/>
              </a:solidFill>
            </a:endParaRPr>
          </a:p>
          <a:p>
            <a:pPr indent="-32385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500"/>
              <a:buChar char="○"/>
            </a:pPr>
            <a:r>
              <a:rPr lang="en">
                <a:solidFill>
                  <a:srgbClr val="595959"/>
                </a:solidFill>
              </a:rPr>
              <a:t>Six classes of hazardous instructions:</a:t>
            </a:r>
            <a:endParaRPr>
              <a:solidFill>
                <a:srgbClr val="595959"/>
              </a:solidFill>
            </a:endParaRPr>
          </a:p>
          <a:p>
            <a:pPr indent="-317500" lvl="2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■"/>
            </a:pPr>
            <a:r>
              <a:rPr b="1" lang="en">
                <a:solidFill>
                  <a:srgbClr val="595959"/>
                </a:solidFill>
              </a:rPr>
              <a:t>Act as a barrier</a:t>
            </a:r>
            <a:r>
              <a:rPr lang="en">
                <a:solidFill>
                  <a:srgbClr val="595959"/>
                </a:solidFill>
              </a:rPr>
              <a:t> </a:t>
            </a:r>
            <a:r>
              <a:rPr lang="en">
                <a:solidFill>
                  <a:srgbClr val="595959"/>
                </a:solidFill>
              </a:rPr>
              <a:t>→ modify part of the program state, may not be predetermined at compile time</a:t>
            </a:r>
            <a:endParaRPr>
              <a:solidFill>
                <a:srgbClr val="595959"/>
              </a:solidFill>
            </a:endParaRPr>
          </a:p>
          <a:p>
            <a:pPr indent="-304800" lvl="3" marL="1828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Char char="●"/>
            </a:pPr>
            <a:r>
              <a:rPr lang="en">
                <a:solidFill>
                  <a:srgbClr val="595959"/>
                </a:solidFill>
              </a:rPr>
              <a:t>I/O instructions</a:t>
            </a:r>
            <a:endParaRPr>
              <a:solidFill>
                <a:srgbClr val="595959"/>
              </a:solidFill>
            </a:endParaRPr>
          </a:p>
          <a:p>
            <a:pPr indent="-304800" lvl="3" marL="1828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Char char="●"/>
            </a:pPr>
            <a:r>
              <a:rPr lang="en">
                <a:solidFill>
                  <a:srgbClr val="595959"/>
                </a:solidFill>
              </a:rPr>
              <a:t>subroutine class</a:t>
            </a:r>
            <a:endParaRPr>
              <a:solidFill>
                <a:srgbClr val="595959"/>
              </a:solidFill>
            </a:endParaRPr>
          </a:p>
          <a:p>
            <a:pPr indent="-304800" lvl="3" marL="1828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Char char="●"/>
            </a:pPr>
            <a:r>
              <a:rPr lang="en">
                <a:solidFill>
                  <a:srgbClr val="595959"/>
                </a:solidFill>
              </a:rPr>
              <a:t>synchronization instructions</a:t>
            </a:r>
            <a:endParaRPr>
              <a:solidFill>
                <a:srgbClr val="595959"/>
              </a:solidFill>
            </a:endParaRPr>
          </a:p>
          <a:p>
            <a:pPr indent="-304800" lvl="3" marL="1828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Char char="●"/>
            </a:pPr>
            <a:r>
              <a:rPr lang="en">
                <a:solidFill>
                  <a:srgbClr val="595959"/>
                </a:solidFill>
              </a:rPr>
              <a:t>ambiguous stores</a:t>
            </a:r>
            <a:endParaRPr>
              <a:solidFill>
                <a:srgbClr val="595959"/>
              </a:solidFill>
            </a:endParaRPr>
          </a:p>
          <a:p>
            <a:pPr indent="-317500" lvl="2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■"/>
            </a:pPr>
            <a:r>
              <a:rPr b="1" lang="en">
                <a:solidFill>
                  <a:srgbClr val="595959"/>
                </a:solidFill>
              </a:rPr>
              <a:t>Must be avoided</a:t>
            </a:r>
            <a:r>
              <a:rPr lang="en">
                <a:solidFill>
                  <a:srgbClr val="595959"/>
                </a:solidFill>
              </a:rPr>
              <a:t> → succeeding instructions may not be identified</a:t>
            </a:r>
            <a:endParaRPr>
              <a:solidFill>
                <a:srgbClr val="595959"/>
              </a:solidFill>
            </a:endParaRPr>
          </a:p>
          <a:p>
            <a:pPr indent="-304800" lvl="3" marL="1828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Char char="●"/>
            </a:pPr>
            <a:r>
              <a:rPr lang="en">
                <a:solidFill>
                  <a:srgbClr val="595959"/>
                </a:solidFill>
              </a:rPr>
              <a:t>subroutine returns</a:t>
            </a:r>
            <a:endParaRPr>
              <a:solidFill>
                <a:srgbClr val="595959"/>
              </a:solidFill>
            </a:endParaRPr>
          </a:p>
          <a:p>
            <a:pPr indent="-304800" lvl="3" marL="1828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Char char="●"/>
            </a:pPr>
            <a:r>
              <a:rPr lang="en">
                <a:solidFill>
                  <a:srgbClr val="595959"/>
                </a:solidFill>
              </a:rPr>
              <a:t>jumps with indirect target addresses</a:t>
            </a:r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ntent Slide 2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Title Slide 1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