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Robo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GPU offloading to unified memory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8858e10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8858e10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9d26cc1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9d26cc1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9d26cc13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9d26cc13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9d26cc13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9d26cc13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9d26cc13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9d26cc13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9d26cc13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9d26cc13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Rodinia benchmark suite is standard benchmarking approach for multi-architecture computing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8858e106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8858e106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BFS</a:t>
            </a:r>
            <a:endParaRPr/>
          </a:p>
          <a:p>
            <a:pPr indent="-298450" lvl="0" marL="457200" rtl="0" algn="l">
              <a:spcBef>
                <a:spcPts val="0"/>
              </a:spcBef>
              <a:spcAft>
                <a:spcPts val="0"/>
              </a:spcAft>
              <a:buSzPts val="1100"/>
              <a:buChar char="-"/>
            </a:pPr>
            <a:r>
              <a:rPr lang="en"/>
              <a:t>Large amount of data reuse since nodes can be accessed across multiple </a:t>
            </a:r>
            <a:r>
              <a:rPr lang="en"/>
              <a:t>iterations</a:t>
            </a:r>
            <a:r>
              <a:rPr lang="en"/>
              <a:t> </a:t>
            </a:r>
            <a:endParaRPr/>
          </a:p>
          <a:p>
            <a:pPr indent="-298450" lvl="1" marL="914400" rtl="0" algn="l">
              <a:spcBef>
                <a:spcPts val="0"/>
              </a:spcBef>
              <a:spcAft>
                <a:spcPts val="0"/>
              </a:spcAft>
              <a:buSzPts val="1100"/>
              <a:buChar char="-"/>
            </a:pPr>
            <a:r>
              <a:rPr lang="en"/>
              <a:t>But this reuse is irregular and can’t be optimized in traditional ways</a:t>
            </a:r>
            <a:endParaRPr/>
          </a:p>
          <a:p>
            <a:pPr indent="-298450" lvl="1" marL="914400" rtl="0" algn="l">
              <a:spcBef>
                <a:spcPts val="0"/>
              </a:spcBef>
              <a:spcAft>
                <a:spcPts val="0"/>
              </a:spcAft>
              <a:buSzPts val="1100"/>
              <a:buChar char="-"/>
            </a:pPr>
            <a:r>
              <a:rPr lang="en"/>
              <a:t>Whichever data structure stores the edges in the graph is pinned to CPU to avoid thrashing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9d54a18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99d54a1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CFD (Computational Fluid Dynamics Solver)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Much more complex control flow and interleaving target regions (kernels)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 some workloads, OTM pins data objects in CPU memory which slows down all target regions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Maybe they mean data objects shared across regions?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9d54a181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99d54a181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SRAD (speckle reducing anisotropic diffusion)</a:t>
            </a:r>
            <a:endParaRPr/>
          </a:p>
          <a:p>
            <a:pPr indent="-298450" lvl="0" marL="457200" rtl="0" algn="l">
              <a:spcBef>
                <a:spcPts val="0"/>
              </a:spcBef>
              <a:spcAft>
                <a:spcPts val="0"/>
              </a:spcAft>
              <a:buSzPts val="1100"/>
              <a:buChar char="-"/>
            </a:pPr>
            <a:r>
              <a:rPr lang="en"/>
              <a:t>Data reuse is moderate in SRAD compared to BFS so speedup is moderate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86cded9c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86cded9c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86cded9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86cded9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8df1f8a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8df1f8a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Significance to improved UM performance - Apple M3 boasts 128GB unified memory, but it’s not useful if the performance isn’t any better than not using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9d26cc13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9d26cc13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9d26cc13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9d26cc13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code segment, the map clauses instruct OpenMP to copy the values of array A and B from the CPU to GPU at the start of the target data region with the keyword to. It also instructs to copy array C from GPU to CPU at the end of the target data region with the keyword from. Note that the keyword tofrom can be used to enforce data synchronizations both at the beginning and at the end of the data region (i.e., when copying-in and copying-out).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Mention that this is a target region: word target in the code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9d26cc13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9d26cc13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9d26cc1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9d26cc1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allocation: object is allocated in unified memory space using CUDA or OpenMP APIs</a:t>
            </a:r>
            <a:endParaRPr/>
          </a:p>
          <a:p>
            <a:pPr indent="0" lvl="0" marL="0" rtl="0" algn="l">
              <a:spcBef>
                <a:spcPts val="0"/>
              </a:spcBef>
              <a:spcAft>
                <a:spcPts val="0"/>
              </a:spcAft>
              <a:buNone/>
            </a:pPr>
            <a:r>
              <a:rPr lang="en"/>
              <a:t>GPU usage: object’s address used in GPU function (passed to OpenMP target function)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86cded9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86cded9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reuse: rank objects by access frequency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8858e10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8858e10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8858e106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8858e106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600"/>
              <a:buFont typeface="Roboto"/>
              <a:buNone/>
              <a:defRPr sz="3600">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Roboto Light"/>
              <a:buNone/>
              <a:defRPr>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Roboto"/>
              <a:buNone/>
              <a:defRPr sz="12000">
                <a:latin typeface="Roboto"/>
                <a:ea typeface="Roboto"/>
                <a:cs typeface="Roboto"/>
                <a:sym typeface="Roboto"/>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Roboto Light"/>
              <a:buChar char="●"/>
              <a:defRPr>
                <a:latin typeface="Roboto Light"/>
                <a:ea typeface="Roboto Light"/>
                <a:cs typeface="Roboto Light"/>
                <a:sym typeface="Roboto Light"/>
              </a:defRPr>
            </a:lvl1pPr>
            <a:lvl2pPr indent="-317500" lvl="1" marL="914400" algn="ctr">
              <a:spcBef>
                <a:spcPts val="0"/>
              </a:spcBef>
              <a:spcAft>
                <a:spcPts val="0"/>
              </a:spcAft>
              <a:buSzPts val="1400"/>
              <a:buFont typeface="Roboto Light"/>
              <a:buChar char="○"/>
              <a:defRPr>
                <a:latin typeface="Roboto Light"/>
                <a:ea typeface="Roboto Light"/>
                <a:cs typeface="Roboto Light"/>
                <a:sym typeface="Roboto Light"/>
              </a:defRPr>
            </a:lvl2pPr>
            <a:lvl3pPr indent="-317500" lvl="2" marL="1371600" algn="ctr">
              <a:spcBef>
                <a:spcPts val="0"/>
              </a:spcBef>
              <a:spcAft>
                <a:spcPts val="0"/>
              </a:spcAft>
              <a:buSzPts val="1400"/>
              <a:buFont typeface="Roboto Light"/>
              <a:buChar char="■"/>
              <a:defRPr>
                <a:latin typeface="Roboto Light"/>
                <a:ea typeface="Roboto Light"/>
                <a:cs typeface="Roboto Light"/>
                <a:sym typeface="Roboto Light"/>
              </a:defRPr>
            </a:lvl3pPr>
            <a:lvl4pPr indent="-317500" lvl="3" marL="1828800" algn="ctr">
              <a:spcBef>
                <a:spcPts val="0"/>
              </a:spcBef>
              <a:spcAft>
                <a:spcPts val="0"/>
              </a:spcAft>
              <a:buSzPts val="1400"/>
              <a:buFont typeface="Roboto Light"/>
              <a:buChar char="●"/>
              <a:defRPr>
                <a:latin typeface="Roboto Light"/>
                <a:ea typeface="Roboto Light"/>
                <a:cs typeface="Roboto Light"/>
                <a:sym typeface="Roboto Light"/>
              </a:defRPr>
            </a:lvl4pPr>
            <a:lvl5pPr indent="-317500" lvl="4" marL="2286000" algn="ctr">
              <a:spcBef>
                <a:spcPts val="0"/>
              </a:spcBef>
              <a:spcAft>
                <a:spcPts val="0"/>
              </a:spcAft>
              <a:buSzPts val="1400"/>
              <a:buFont typeface="Roboto Light"/>
              <a:buChar char="○"/>
              <a:defRPr>
                <a:latin typeface="Roboto Light"/>
                <a:ea typeface="Roboto Light"/>
                <a:cs typeface="Roboto Light"/>
                <a:sym typeface="Roboto Light"/>
              </a:defRPr>
            </a:lvl5pPr>
            <a:lvl6pPr indent="-317500" lvl="5" marL="2743200" algn="ctr">
              <a:spcBef>
                <a:spcPts val="0"/>
              </a:spcBef>
              <a:spcAft>
                <a:spcPts val="0"/>
              </a:spcAft>
              <a:buSzPts val="1400"/>
              <a:buFont typeface="Roboto Light"/>
              <a:buChar char="■"/>
              <a:defRPr>
                <a:latin typeface="Roboto Light"/>
                <a:ea typeface="Roboto Light"/>
                <a:cs typeface="Roboto Light"/>
                <a:sym typeface="Roboto Light"/>
              </a:defRPr>
            </a:lvl6pPr>
            <a:lvl7pPr indent="-317500" lvl="6" marL="3200400" algn="ctr">
              <a:spcBef>
                <a:spcPts val="0"/>
              </a:spcBef>
              <a:spcAft>
                <a:spcPts val="0"/>
              </a:spcAft>
              <a:buSzPts val="1400"/>
              <a:buFont typeface="Roboto Light"/>
              <a:buChar char="●"/>
              <a:defRPr>
                <a:latin typeface="Roboto Light"/>
                <a:ea typeface="Roboto Light"/>
                <a:cs typeface="Roboto Light"/>
                <a:sym typeface="Roboto Light"/>
              </a:defRPr>
            </a:lvl7pPr>
            <a:lvl8pPr indent="-317500" lvl="7" marL="3657600" algn="ctr">
              <a:spcBef>
                <a:spcPts val="0"/>
              </a:spcBef>
              <a:spcAft>
                <a:spcPts val="0"/>
              </a:spcAft>
              <a:buSzPts val="1400"/>
              <a:buFont typeface="Roboto Light"/>
              <a:buChar char="○"/>
              <a:defRPr>
                <a:latin typeface="Roboto Light"/>
                <a:ea typeface="Roboto Light"/>
                <a:cs typeface="Roboto Light"/>
                <a:sym typeface="Roboto Light"/>
              </a:defRPr>
            </a:lvl8pPr>
            <a:lvl9pPr indent="-317500" lvl="8" marL="4114800" algn="ctr">
              <a:spcBef>
                <a:spcPts val="0"/>
              </a:spcBef>
              <a:spcAft>
                <a:spcPts val="0"/>
              </a:spcAft>
              <a:buSzPts val="1400"/>
              <a:buFont typeface="Roboto Light"/>
              <a:buChar char="■"/>
              <a:defRPr>
                <a:latin typeface="Roboto Light"/>
                <a:ea typeface="Roboto Light"/>
                <a:cs typeface="Roboto Light"/>
                <a:sym typeface="Roboto Light"/>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Light"/>
              <a:buChar char="●"/>
              <a:defRPr>
                <a:latin typeface="Roboto Light"/>
                <a:ea typeface="Roboto Light"/>
                <a:cs typeface="Roboto Light"/>
                <a:sym typeface="Roboto Light"/>
              </a:defRPr>
            </a:lvl1pPr>
            <a:lvl2pPr indent="-317500" lvl="1" marL="914400">
              <a:spcBef>
                <a:spcPts val="0"/>
              </a:spcBef>
              <a:spcAft>
                <a:spcPts val="0"/>
              </a:spcAft>
              <a:buSzPts val="1400"/>
              <a:buFont typeface="Roboto Light"/>
              <a:buChar char="○"/>
              <a:defRPr>
                <a:latin typeface="Roboto Light"/>
                <a:ea typeface="Roboto Light"/>
                <a:cs typeface="Roboto Light"/>
                <a:sym typeface="Roboto Light"/>
              </a:defRPr>
            </a:lvl2pPr>
            <a:lvl3pPr indent="-317500" lvl="2" marL="1371600">
              <a:spcBef>
                <a:spcPts val="0"/>
              </a:spcBef>
              <a:spcAft>
                <a:spcPts val="0"/>
              </a:spcAft>
              <a:buSzPts val="1400"/>
              <a:buFont typeface="Roboto Light"/>
              <a:buChar char="■"/>
              <a:defRPr>
                <a:latin typeface="Roboto Light"/>
                <a:ea typeface="Roboto Light"/>
                <a:cs typeface="Roboto Light"/>
                <a:sym typeface="Roboto Light"/>
              </a:defRPr>
            </a:lvl3pPr>
            <a:lvl4pPr indent="-317500" lvl="3" marL="1828800">
              <a:spcBef>
                <a:spcPts val="0"/>
              </a:spcBef>
              <a:spcAft>
                <a:spcPts val="0"/>
              </a:spcAft>
              <a:buSzPts val="1400"/>
              <a:buFont typeface="Roboto Light"/>
              <a:buChar char="●"/>
              <a:defRPr>
                <a:latin typeface="Roboto Light"/>
                <a:ea typeface="Roboto Light"/>
                <a:cs typeface="Roboto Light"/>
                <a:sym typeface="Roboto Light"/>
              </a:defRPr>
            </a:lvl4pPr>
            <a:lvl5pPr indent="-317500" lvl="4" marL="2286000">
              <a:spcBef>
                <a:spcPts val="0"/>
              </a:spcBef>
              <a:spcAft>
                <a:spcPts val="0"/>
              </a:spcAft>
              <a:buSzPts val="1400"/>
              <a:buFont typeface="Roboto Light"/>
              <a:buChar char="○"/>
              <a:defRPr>
                <a:latin typeface="Roboto Light"/>
                <a:ea typeface="Roboto Light"/>
                <a:cs typeface="Roboto Light"/>
                <a:sym typeface="Roboto Light"/>
              </a:defRPr>
            </a:lvl5pPr>
            <a:lvl6pPr indent="-317500" lvl="5" marL="2743200">
              <a:spcBef>
                <a:spcPts val="0"/>
              </a:spcBef>
              <a:spcAft>
                <a:spcPts val="0"/>
              </a:spcAft>
              <a:buSzPts val="1400"/>
              <a:buFont typeface="Roboto Light"/>
              <a:buChar char="■"/>
              <a:defRPr>
                <a:latin typeface="Roboto Light"/>
                <a:ea typeface="Roboto Light"/>
                <a:cs typeface="Roboto Light"/>
                <a:sym typeface="Roboto Light"/>
              </a:defRPr>
            </a:lvl6pPr>
            <a:lvl7pPr indent="-317500" lvl="6" marL="3200400">
              <a:spcBef>
                <a:spcPts val="0"/>
              </a:spcBef>
              <a:spcAft>
                <a:spcPts val="0"/>
              </a:spcAft>
              <a:buSzPts val="1400"/>
              <a:buFont typeface="Roboto Light"/>
              <a:buChar char="●"/>
              <a:defRPr>
                <a:latin typeface="Roboto Light"/>
                <a:ea typeface="Roboto Light"/>
                <a:cs typeface="Roboto Light"/>
                <a:sym typeface="Roboto Light"/>
              </a:defRPr>
            </a:lvl7pPr>
            <a:lvl8pPr indent="-317500" lvl="7" marL="3657600">
              <a:spcBef>
                <a:spcPts val="0"/>
              </a:spcBef>
              <a:spcAft>
                <a:spcPts val="0"/>
              </a:spcAft>
              <a:buSzPts val="1400"/>
              <a:buFont typeface="Roboto Light"/>
              <a:buChar char="○"/>
              <a:defRPr>
                <a:latin typeface="Roboto Light"/>
                <a:ea typeface="Roboto Light"/>
                <a:cs typeface="Roboto Light"/>
                <a:sym typeface="Roboto Light"/>
              </a:defRPr>
            </a:lvl8pPr>
            <a:lvl9pPr indent="-317500" lvl="8" marL="4114800">
              <a:spcBef>
                <a:spcPts val="0"/>
              </a:spcBef>
              <a:spcAft>
                <a:spcPts val="0"/>
              </a:spcAft>
              <a:buSzPts val="1400"/>
              <a:buFont typeface="Roboto Light"/>
              <a:buChar char="■"/>
              <a:defRPr>
                <a:latin typeface="Roboto Light"/>
                <a:ea typeface="Roboto Light"/>
                <a:cs typeface="Roboto Light"/>
                <a:sym typeface="Roboto Light"/>
              </a:defRPr>
            </a:lvl9pPr>
          </a:lstStyle>
          <a:p/>
        </p:txBody>
      </p:sp>
      <p:sp>
        <p:nvSpPr>
          <p:cNvPr id="19" name="Google Shape;19;p4"/>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Roboto Light"/>
                <a:ea typeface="Roboto Light"/>
                <a:cs typeface="Roboto Light"/>
                <a:sym typeface="Roboto Light"/>
              </a:defRPr>
            </a:lvl1pPr>
            <a:lvl2pPr lvl="1">
              <a:buNone/>
              <a:defRPr>
                <a:solidFill>
                  <a:schemeClr val="lt1"/>
                </a:solidFill>
                <a:latin typeface="Roboto Light"/>
                <a:ea typeface="Roboto Light"/>
                <a:cs typeface="Roboto Light"/>
                <a:sym typeface="Roboto Light"/>
              </a:defRPr>
            </a:lvl2pPr>
            <a:lvl3pPr lvl="2">
              <a:buNone/>
              <a:defRPr>
                <a:solidFill>
                  <a:schemeClr val="lt1"/>
                </a:solidFill>
                <a:latin typeface="Roboto Light"/>
                <a:ea typeface="Roboto Light"/>
                <a:cs typeface="Roboto Light"/>
                <a:sym typeface="Roboto Light"/>
              </a:defRPr>
            </a:lvl3pPr>
            <a:lvl4pPr lvl="3">
              <a:buNone/>
              <a:defRPr>
                <a:solidFill>
                  <a:schemeClr val="lt1"/>
                </a:solidFill>
                <a:latin typeface="Roboto Light"/>
                <a:ea typeface="Roboto Light"/>
                <a:cs typeface="Roboto Light"/>
                <a:sym typeface="Roboto Light"/>
              </a:defRPr>
            </a:lvl4pPr>
            <a:lvl5pPr lvl="4">
              <a:buNone/>
              <a:defRPr>
                <a:solidFill>
                  <a:schemeClr val="lt1"/>
                </a:solidFill>
                <a:latin typeface="Roboto Light"/>
                <a:ea typeface="Roboto Light"/>
                <a:cs typeface="Roboto Light"/>
                <a:sym typeface="Roboto Light"/>
              </a:defRPr>
            </a:lvl5pPr>
            <a:lvl6pPr lvl="5">
              <a:buNone/>
              <a:defRPr>
                <a:solidFill>
                  <a:schemeClr val="lt1"/>
                </a:solidFill>
                <a:latin typeface="Roboto Light"/>
                <a:ea typeface="Roboto Light"/>
                <a:cs typeface="Roboto Light"/>
                <a:sym typeface="Roboto Light"/>
              </a:defRPr>
            </a:lvl6pPr>
            <a:lvl7pPr lvl="6">
              <a:buNone/>
              <a:defRPr>
                <a:solidFill>
                  <a:schemeClr val="lt1"/>
                </a:solidFill>
                <a:latin typeface="Roboto Light"/>
                <a:ea typeface="Roboto Light"/>
                <a:cs typeface="Roboto Light"/>
                <a:sym typeface="Roboto Light"/>
              </a:defRPr>
            </a:lvl7pPr>
            <a:lvl8pPr lvl="7">
              <a:buNone/>
              <a:defRPr>
                <a:solidFill>
                  <a:schemeClr val="lt1"/>
                </a:solidFill>
                <a:latin typeface="Roboto Light"/>
                <a:ea typeface="Roboto Light"/>
                <a:cs typeface="Roboto Light"/>
                <a:sym typeface="Roboto Light"/>
              </a:defRPr>
            </a:lvl8pPr>
            <a:lvl9pPr lvl="8">
              <a:buNone/>
              <a:defRPr>
                <a:solidFill>
                  <a:schemeClr val="lt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Roboto Light"/>
              <a:buChar char="●"/>
              <a:defRPr sz="1400">
                <a:latin typeface="Roboto Light"/>
                <a:ea typeface="Roboto Light"/>
                <a:cs typeface="Roboto Light"/>
                <a:sym typeface="Roboto Light"/>
              </a:defRPr>
            </a:lvl1pPr>
            <a:lvl2pPr indent="-304800" lvl="1" marL="914400">
              <a:spcBef>
                <a:spcPts val="0"/>
              </a:spcBef>
              <a:spcAft>
                <a:spcPts val="0"/>
              </a:spcAft>
              <a:buSzPts val="1200"/>
              <a:buFont typeface="Roboto Light"/>
              <a:buChar char="○"/>
              <a:defRPr sz="1200">
                <a:latin typeface="Roboto Light"/>
                <a:ea typeface="Roboto Light"/>
                <a:cs typeface="Roboto Light"/>
                <a:sym typeface="Roboto Light"/>
              </a:defRPr>
            </a:lvl2pPr>
            <a:lvl3pPr indent="-304800" lvl="2" marL="1371600">
              <a:spcBef>
                <a:spcPts val="0"/>
              </a:spcBef>
              <a:spcAft>
                <a:spcPts val="0"/>
              </a:spcAft>
              <a:buSzPts val="1200"/>
              <a:buFont typeface="Roboto Light"/>
              <a:buChar char="■"/>
              <a:defRPr sz="1200">
                <a:latin typeface="Roboto Light"/>
                <a:ea typeface="Roboto Light"/>
                <a:cs typeface="Roboto Light"/>
                <a:sym typeface="Roboto Light"/>
              </a:defRPr>
            </a:lvl3pPr>
            <a:lvl4pPr indent="-304800" lvl="3" marL="1828800">
              <a:spcBef>
                <a:spcPts val="0"/>
              </a:spcBef>
              <a:spcAft>
                <a:spcPts val="0"/>
              </a:spcAft>
              <a:buSzPts val="1200"/>
              <a:buFont typeface="Roboto Light"/>
              <a:buChar char="●"/>
              <a:defRPr sz="1200">
                <a:latin typeface="Roboto Light"/>
                <a:ea typeface="Roboto Light"/>
                <a:cs typeface="Roboto Light"/>
                <a:sym typeface="Roboto Light"/>
              </a:defRPr>
            </a:lvl4pPr>
            <a:lvl5pPr indent="-304800" lvl="4" marL="2286000">
              <a:spcBef>
                <a:spcPts val="0"/>
              </a:spcBef>
              <a:spcAft>
                <a:spcPts val="0"/>
              </a:spcAft>
              <a:buSzPts val="1200"/>
              <a:buFont typeface="Roboto Light"/>
              <a:buChar char="○"/>
              <a:defRPr sz="1200">
                <a:latin typeface="Roboto Light"/>
                <a:ea typeface="Roboto Light"/>
                <a:cs typeface="Roboto Light"/>
                <a:sym typeface="Roboto Light"/>
              </a:defRPr>
            </a:lvl5pPr>
            <a:lvl6pPr indent="-304800" lvl="5" marL="2743200">
              <a:spcBef>
                <a:spcPts val="0"/>
              </a:spcBef>
              <a:spcAft>
                <a:spcPts val="0"/>
              </a:spcAft>
              <a:buSzPts val="1200"/>
              <a:buFont typeface="Roboto Light"/>
              <a:buChar char="■"/>
              <a:defRPr sz="1200">
                <a:latin typeface="Roboto Light"/>
                <a:ea typeface="Roboto Light"/>
                <a:cs typeface="Roboto Light"/>
                <a:sym typeface="Roboto Light"/>
              </a:defRPr>
            </a:lvl6pPr>
            <a:lvl7pPr indent="-304800" lvl="6" marL="3200400">
              <a:spcBef>
                <a:spcPts val="0"/>
              </a:spcBef>
              <a:spcAft>
                <a:spcPts val="0"/>
              </a:spcAft>
              <a:buSzPts val="1200"/>
              <a:buFont typeface="Roboto Light"/>
              <a:buChar char="●"/>
              <a:defRPr sz="1200">
                <a:latin typeface="Roboto Light"/>
                <a:ea typeface="Roboto Light"/>
                <a:cs typeface="Roboto Light"/>
                <a:sym typeface="Roboto Light"/>
              </a:defRPr>
            </a:lvl7pPr>
            <a:lvl8pPr indent="-304800" lvl="7" marL="3657600">
              <a:spcBef>
                <a:spcPts val="0"/>
              </a:spcBef>
              <a:spcAft>
                <a:spcPts val="0"/>
              </a:spcAft>
              <a:buSzPts val="1200"/>
              <a:buFont typeface="Roboto Light"/>
              <a:buChar char="○"/>
              <a:defRPr sz="1200">
                <a:latin typeface="Roboto Light"/>
                <a:ea typeface="Roboto Light"/>
                <a:cs typeface="Roboto Light"/>
                <a:sym typeface="Roboto Light"/>
              </a:defRPr>
            </a:lvl8pPr>
            <a:lvl9pPr indent="-304800" lvl="8" marL="4114800">
              <a:spcBef>
                <a:spcPts val="0"/>
              </a:spcBef>
              <a:spcAft>
                <a:spcPts val="0"/>
              </a:spcAft>
              <a:buSzPts val="1200"/>
              <a:buFont typeface="Roboto Light"/>
              <a:buChar char="■"/>
              <a:defRPr sz="1200">
                <a:latin typeface="Roboto Light"/>
                <a:ea typeface="Roboto Light"/>
                <a:cs typeface="Roboto Light"/>
                <a:sym typeface="Roboto Light"/>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Roboto Light"/>
              <a:buChar char="●"/>
              <a:defRPr sz="1400">
                <a:latin typeface="Roboto Light"/>
                <a:ea typeface="Roboto Light"/>
                <a:cs typeface="Roboto Light"/>
                <a:sym typeface="Roboto Light"/>
              </a:defRPr>
            </a:lvl1pPr>
            <a:lvl2pPr indent="-304800" lvl="1" marL="914400">
              <a:spcBef>
                <a:spcPts val="0"/>
              </a:spcBef>
              <a:spcAft>
                <a:spcPts val="0"/>
              </a:spcAft>
              <a:buSzPts val="1200"/>
              <a:buFont typeface="Roboto Light"/>
              <a:buChar char="○"/>
              <a:defRPr sz="1200">
                <a:latin typeface="Roboto Light"/>
                <a:ea typeface="Roboto Light"/>
                <a:cs typeface="Roboto Light"/>
                <a:sym typeface="Roboto Light"/>
              </a:defRPr>
            </a:lvl2pPr>
            <a:lvl3pPr indent="-304800" lvl="2" marL="1371600">
              <a:spcBef>
                <a:spcPts val="0"/>
              </a:spcBef>
              <a:spcAft>
                <a:spcPts val="0"/>
              </a:spcAft>
              <a:buSzPts val="1200"/>
              <a:buFont typeface="Roboto Light"/>
              <a:buChar char="■"/>
              <a:defRPr sz="1200">
                <a:latin typeface="Roboto Light"/>
                <a:ea typeface="Roboto Light"/>
                <a:cs typeface="Roboto Light"/>
                <a:sym typeface="Roboto Light"/>
              </a:defRPr>
            </a:lvl3pPr>
            <a:lvl4pPr indent="-304800" lvl="3" marL="1828800">
              <a:spcBef>
                <a:spcPts val="0"/>
              </a:spcBef>
              <a:spcAft>
                <a:spcPts val="0"/>
              </a:spcAft>
              <a:buSzPts val="1200"/>
              <a:buFont typeface="Roboto Light"/>
              <a:buChar char="●"/>
              <a:defRPr sz="1200">
                <a:latin typeface="Roboto Light"/>
                <a:ea typeface="Roboto Light"/>
                <a:cs typeface="Roboto Light"/>
                <a:sym typeface="Roboto Light"/>
              </a:defRPr>
            </a:lvl4pPr>
            <a:lvl5pPr indent="-304800" lvl="4" marL="2286000">
              <a:spcBef>
                <a:spcPts val="0"/>
              </a:spcBef>
              <a:spcAft>
                <a:spcPts val="0"/>
              </a:spcAft>
              <a:buSzPts val="1200"/>
              <a:buFont typeface="Roboto Light"/>
              <a:buChar char="○"/>
              <a:defRPr sz="1200">
                <a:latin typeface="Roboto Light"/>
                <a:ea typeface="Roboto Light"/>
                <a:cs typeface="Roboto Light"/>
                <a:sym typeface="Roboto Light"/>
              </a:defRPr>
            </a:lvl5pPr>
            <a:lvl6pPr indent="-304800" lvl="5" marL="2743200">
              <a:spcBef>
                <a:spcPts val="0"/>
              </a:spcBef>
              <a:spcAft>
                <a:spcPts val="0"/>
              </a:spcAft>
              <a:buSzPts val="1200"/>
              <a:buFont typeface="Roboto Light"/>
              <a:buChar char="■"/>
              <a:defRPr sz="1200">
                <a:latin typeface="Roboto Light"/>
                <a:ea typeface="Roboto Light"/>
                <a:cs typeface="Roboto Light"/>
                <a:sym typeface="Roboto Light"/>
              </a:defRPr>
            </a:lvl6pPr>
            <a:lvl7pPr indent="-304800" lvl="6" marL="3200400">
              <a:spcBef>
                <a:spcPts val="0"/>
              </a:spcBef>
              <a:spcAft>
                <a:spcPts val="0"/>
              </a:spcAft>
              <a:buSzPts val="1200"/>
              <a:buFont typeface="Roboto Light"/>
              <a:buChar char="●"/>
              <a:defRPr sz="1200">
                <a:latin typeface="Roboto Light"/>
                <a:ea typeface="Roboto Light"/>
                <a:cs typeface="Roboto Light"/>
                <a:sym typeface="Roboto Light"/>
              </a:defRPr>
            </a:lvl7pPr>
            <a:lvl8pPr indent="-304800" lvl="7" marL="3657600">
              <a:spcBef>
                <a:spcPts val="0"/>
              </a:spcBef>
              <a:spcAft>
                <a:spcPts val="0"/>
              </a:spcAft>
              <a:buSzPts val="1200"/>
              <a:buFont typeface="Roboto Light"/>
              <a:buChar char="○"/>
              <a:defRPr sz="1200">
                <a:latin typeface="Roboto Light"/>
                <a:ea typeface="Roboto Light"/>
                <a:cs typeface="Roboto Light"/>
                <a:sym typeface="Roboto Light"/>
              </a:defRPr>
            </a:lvl8pPr>
            <a:lvl9pPr indent="-304800" lvl="8" marL="4114800">
              <a:spcBef>
                <a:spcPts val="0"/>
              </a:spcBef>
              <a:spcAft>
                <a:spcPts val="0"/>
              </a:spcAft>
              <a:buSzPts val="1200"/>
              <a:buFont typeface="Roboto Light"/>
              <a:buChar char="■"/>
              <a:defRPr sz="1200">
                <a:latin typeface="Roboto Light"/>
                <a:ea typeface="Roboto Light"/>
                <a:cs typeface="Roboto Light"/>
                <a:sym typeface="Roboto Light"/>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Roboto"/>
              <a:buNone/>
              <a:defRPr sz="2400">
                <a:latin typeface="Roboto"/>
                <a:ea typeface="Roboto"/>
                <a:cs typeface="Roboto"/>
                <a:sym typeface="Robot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Roboto Light"/>
              <a:buChar char="●"/>
              <a:defRPr sz="1200">
                <a:latin typeface="Roboto Light"/>
                <a:ea typeface="Roboto Light"/>
                <a:cs typeface="Roboto Light"/>
                <a:sym typeface="Roboto Light"/>
              </a:defRPr>
            </a:lvl1pPr>
            <a:lvl2pPr indent="-304800" lvl="1" marL="914400">
              <a:spcBef>
                <a:spcPts val="0"/>
              </a:spcBef>
              <a:spcAft>
                <a:spcPts val="0"/>
              </a:spcAft>
              <a:buSzPts val="1200"/>
              <a:buFont typeface="Roboto Light"/>
              <a:buChar char="○"/>
              <a:defRPr sz="1200">
                <a:latin typeface="Roboto Light"/>
                <a:ea typeface="Roboto Light"/>
                <a:cs typeface="Roboto Light"/>
                <a:sym typeface="Roboto Light"/>
              </a:defRPr>
            </a:lvl2pPr>
            <a:lvl3pPr indent="-304800" lvl="2" marL="1371600">
              <a:spcBef>
                <a:spcPts val="0"/>
              </a:spcBef>
              <a:spcAft>
                <a:spcPts val="0"/>
              </a:spcAft>
              <a:buSzPts val="1200"/>
              <a:buFont typeface="Roboto Light"/>
              <a:buChar char="■"/>
              <a:defRPr sz="1200">
                <a:latin typeface="Roboto Light"/>
                <a:ea typeface="Roboto Light"/>
                <a:cs typeface="Roboto Light"/>
                <a:sym typeface="Roboto Light"/>
              </a:defRPr>
            </a:lvl3pPr>
            <a:lvl4pPr indent="-304800" lvl="3" marL="1828800">
              <a:spcBef>
                <a:spcPts val="0"/>
              </a:spcBef>
              <a:spcAft>
                <a:spcPts val="0"/>
              </a:spcAft>
              <a:buSzPts val="1200"/>
              <a:buFont typeface="Roboto Light"/>
              <a:buChar char="●"/>
              <a:defRPr sz="1200">
                <a:latin typeface="Roboto Light"/>
                <a:ea typeface="Roboto Light"/>
                <a:cs typeface="Roboto Light"/>
                <a:sym typeface="Roboto Light"/>
              </a:defRPr>
            </a:lvl4pPr>
            <a:lvl5pPr indent="-304800" lvl="4" marL="2286000">
              <a:spcBef>
                <a:spcPts val="0"/>
              </a:spcBef>
              <a:spcAft>
                <a:spcPts val="0"/>
              </a:spcAft>
              <a:buSzPts val="1200"/>
              <a:buFont typeface="Roboto Light"/>
              <a:buChar char="○"/>
              <a:defRPr sz="1200">
                <a:latin typeface="Roboto Light"/>
                <a:ea typeface="Roboto Light"/>
                <a:cs typeface="Roboto Light"/>
                <a:sym typeface="Roboto Light"/>
              </a:defRPr>
            </a:lvl5pPr>
            <a:lvl6pPr indent="-304800" lvl="5" marL="2743200">
              <a:spcBef>
                <a:spcPts val="0"/>
              </a:spcBef>
              <a:spcAft>
                <a:spcPts val="0"/>
              </a:spcAft>
              <a:buSzPts val="1200"/>
              <a:buFont typeface="Roboto Light"/>
              <a:buChar char="■"/>
              <a:defRPr sz="1200">
                <a:latin typeface="Roboto Light"/>
                <a:ea typeface="Roboto Light"/>
                <a:cs typeface="Roboto Light"/>
                <a:sym typeface="Roboto Light"/>
              </a:defRPr>
            </a:lvl6pPr>
            <a:lvl7pPr indent="-304800" lvl="6" marL="3200400">
              <a:spcBef>
                <a:spcPts val="0"/>
              </a:spcBef>
              <a:spcAft>
                <a:spcPts val="0"/>
              </a:spcAft>
              <a:buSzPts val="1200"/>
              <a:buFont typeface="Roboto Light"/>
              <a:buChar char="●"/>
              <a:defRPr sz="1200">
                <a:latin typeface="Roboto Light"/>
                <a:ea typeface="Roboto Light"/>
                <a:cs typeface="Roboto Light"/>
                <a:sym typeface="Roboto Light"/>
              </a:defRPr>
            </a:lvl7pPr>
            <a:lvl8pPr indent="-304800" lvl="7" marL="3657600">
              <a:spcBef>
                <a:spcPts val="0"/>
              </a:spcBef>
              <a:spcAft>
                <a:spcPts val="0"/>
              </a:spcAft>
              <a:buSzPts val="1200"/>
              <a:buFont typeface="Roboto Light"/>
              <a:buChar char="○"/>
              <a:defRPr sz="1200">
                <a:latin typeface="Roboto Light"/>
                <a:ea typeface="Roboto Light"/>
                <a:cs typeface="Roboto Light"/>
                <a:sym typeface="Roboto Light"/>
              </a:defRPr>
            </a:lvl8pPr>
            <a:lvl9pPr indent="-304800" lvl="8" marL="4114800">
              <a:spcBef>
                <a:spcPts val="0"/>
              </a:spcBef>
              <a:spcAft>
                <a:spcPts val="0"/>
              </a:spcAft>
              <a:buSzPts val="1200"/>
              <a:buFont typeface="Roboto Light"/>
              <a:buChar char="■"/>
              <a:defRPr sz="1200">
                <a:latin typeface="Roboto Light"/>
                <a:ea typeface="Roboto Light"/>
                <a:cs typeface="Roboto Light"/>
                <a:sym typeface="Roboto Light"/>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Roboto"/>
              <a:buNone/>
              <a:defRPr sz="4800">
                <a:latin typeface="Roboto"/>
                <a:ea typeface="Roboto"/>
                <a:cs typeface="Roboto"/>
                <a:sym typeface="Roboto"/>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Roboto"/>
              <a:buNone/>
              <a:defRPr sz="4200">
                <a:latin typeface="Roboto"/>
                <a:ea typeface="Roboto"/>
                <a:cs typeface="Roboto"/>
                <a:sym typeface="Roboto"/>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Roboto Light"/>
              <a:buNone/>
              <a:defRPr sz="2100">
                <a:latin typeface="Roboto Light"/>
                <a:ea typeface="Roboto Light"/>
                <a:cs typeface="Roboto Light"/>
                <a:sym typeface="Roboto Ligh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Roboto Light"/>
              <a:buChar char="●"/>
              <a:defRPr>
                <a:latin typeface="Roboto Light"/>
                <a:ea typeface="Roboto Light"/>
                <a:cs typeface="Roboto Light"/>
                <a:sym typeface="Roboto Light"/>
              </a:defRPr>
            </a:lvl1pPr>
            <a:lvl2pPr indent="-317500" lvl="1" marL="914400">
              <a:spcBef>
                <a:spcPts val="0"/>
              </a:spcBef>
              <a:spcAft>
                <a:spcPts val="0"/>
              </a:spcAft>
              <a:buSzPts val="1400"/>
              <a:buFont typeface="Roboto Light"/>
              <a:buChar char="○"/>
              <a:defRPr>
                <a:latin typeface="Roboto Light"/>
                <a:ea typeface="Roboto Light"/>
                <a:cs typeface="Roboto Light"/>
                <a:sym typeface="Roboto Light"/>
              </a:defRPr>
            </a:lvl2pPr>
            <a:lvl3pPr indent="-317500" lvl="2" marL="1371600">
              <a:spcBef>
                <a:spcPts val="0"/>
              </a:spcBef>
              <a:spcAft>
                <a:spcPts val="0"/>
              </a:spcAft>
              <a:buSzPts val="1400"/>
              <a:buFont typeface="Roboto Light"/>
              <a:buChar char="■"/>
              <a:defRPr>
                <a:latin typeface="Roboto Light"/>
                <a:ea typeface="Roboto Light"/>
                <a:cs typeface="Roboto Light"/>
                <a:sym typeface="Roboto Light"/>
              </a:defRPr>
            </a:lvl3pPr>
            <a:lvl4pPr indent="-317500" lvl="3" marL="1828800">
              <a:spcBef>
                <a:spcPts val="0"/>
              </a:spcBef>
              <a:spcAft>
                <a:spcPts val="0"/>
              </a:spcAft>
              <a:buSzPts val="1400"/>
              <a:buFont typeface="Roboto Light"/>
              <a:buChar char="●"/>
              <a:defRPr>
                <a:latin typeface="Roboto Light"/>
                <a:ea typeface="Roboto Light"/>
                <a:cs typeface="Roboto Light"/>
                <a:sym typeface="Roboto Light"/>
              </a:defRPr>
            </a:lvl4pPr>
            <a:lvl5pPr indent="-317500" lvl="4" marL="2286000">
              <a:spcBef>
                <a:spcPts val="0"/>
              </a:spcBef>
              <a:spcAft>
                <a:spcPts val="0"/>
              </a:spcAft>
              <a:buSzPts val="1400"/>
              <a:buFont typeface="Roboto Light"/>
              <a:buChar char="○"/>
              <a:defRPr>
                <a:latin typeface="Roboto Light"/>
                <a:ea typeface="Roboto Light"/>
                <a:cs typeface="Roboto Light"/>
                <a:sym typeface="Roboto Light"/>
              </a:defRPr>
            </a:lvl5pPr>
            <a:lvl6pPr indent="-317500" lvl="5" marL="2743200">
              <a:spcBef>
                <a:spcPts val="0"/>
              </a:spcBef>
              <a:spcAft>
                <a:spcPts val="0"/>
              </a:spcAft>
              <a:buSzPts val="1400"/>
              <a:buFont typeface="Roboto Light"/>
              <a:buChar char="■"/>
              <a:defRPr>
                <a:latin typeface="Roboto Light"/>
                <a:ea typeface="Roboto Light"/>
                <a:cs typeface="Roboto Light"/>
                <a:sym typeface="Roboto Light"/>
              </a:defRPr>
            </a:lvl6pPr>
            <a:lvl7pPr indent="-317500" lvl="6" marL="3200400">
              <a:spcBef>
                <a:spcPts val="0"/>
              </a:spcBef>
              <a:spcAft>
                <a:spcPts val="0"/>
              </a:spcAft>
              <a:buSzPts val="1400"/>
              <a:buFont typeface="Roboto Light"/>
              <a:buChar char="●"/>
              <a:defRPr>
                <a:latin typeface="Roboto Light"/>
                <a:ea typeface="Roboto Light"/>
                <a:cs typeface="Roboto Light"/>
                <a:sym typeface="Roboto Light"/>
              </a:defRPr>
            </a:lvl7pPr>
            <a:lvl8pPr indent="-317500" lvl="7" marL="3657600">
              <a:spcBef>
                <a:spcPts val="0"/>
              </a:spcBef>
              <a:spcAft>
                <a:spcPts val="0"/>
              </a:spcAft>
              <a:buSzPts val="1400"/>
              <a:buFont typeface="Roboto Light"/>
              <a:buChar char="○"/>
              <a:defRPr>
                <a:latin typeface="Roboto Light"/>
                <a:ea typeface="Roboto Light"/>
                <a:cs typeface="Roboto Light"/>
                <a:sym typeface="Roboto Light"/>
              </a:defRPr>
            </a:lvl8pPr>
            <a:lvl9pPr indent="-317500" lvl="8" marL="4114800">
              <a:spcBef>
                <a:spcPts val="0"/>
              </a:spcBef>
              <a:spcAft>
                <a:spcPts val="0"/>
              </a:spcAft>
              <a:buSzPts val="1400"/>
              <a:buFont typeface="Roboto Light"/>
              <a:buChar char="■"/>
              <a:defRPr>
                <a:latin typeface="Roboto Light"/>
                <a:ea typeface="Roboto Light"/>
                <a:cs typeface="Roboto Light"/>
                <a:sym typeface="Roboto Light"/>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00">
                <a:latin typeface="Roboto"/>
                <a:ea typeface="Roboto"/>
                <a:cs typeface="Roboto"/>
                <a:sym typeface="Roboto"/>
              </a:rPr>
              <a:t>Manage OpenMP GPU Data Environment Under Unified Address Space</a:t>
            </a:r>
            <a:endParaRPr sz="3600">
              <a:latin typeface="Roboto"/>
              <a:ea typeface="Roboto"/>
              <a:cs typeface="Roboto"/>
              <a:sym typeface="Roboto"/>
            </a:endParaRPr>
          </a:p>
        </p:txBody>
      </p:sp>
      <p:sp>
        <p:nvSpPr>
          <p:cNvPr id="55" name="Google Shape;55;p13"/>
          <p:cNvSpPr txBox="1"/>
          <p:nvPr>
            <p:ph idx="1" type="subTitle"/>
          </p:nvPr>
        </p:nvSpPr>
        <p:spPr>
          <a:xfrm>
            <a:off x="311700" y="2834125"/>
            <a:ext cx="8520600" cy="1725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Lingda Li, Hal Finkel, Martin Kong, and Barbara Chapman</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latin typeface="Roboto"/>
                <a:ea typeface="Roboto"/>
                <a:cs typeface="Roboto"/>
                <a:sym typeface="Roboto"/>
              </a:rPr>
              <a:t>Presented by</a:t>
            </a:r>
            <a:r>
              <a:rPr lang="en"/>
              <a:t>: </a:t>
            </a:r>
            <a:r>
              <a:rPr lang="en">
                <a:latin typeface="Roboto Light"/>
                <a:ea typeface="Roboto Light"/>
                <a:cs typeface="Roboto Light"/>
                <a:sym typeface="Roboto Light"/>
              </a:rPr>
              <a:t>Aakash Patel, Sawan Patel, Shreyas Chandrashekaran</a:t>
            </a:r>
            <a:endParaRPr>
              <a:latin typeface="Roboto Light"/>
              <a:ea typeface="Roboto Light"/>
              <a:cs typeface="Roboto Light"/>
              <a:sym typeface="Roboto Light"/>
            </a:endParaRPr>
          </a:p>
          <a:p>
            <a:pPr indent="0" lvl="0" marL="0" rtl="0" algn="ctr">
              <a:spcBef>
                <a:spcPts val="0"/>
              </a:spcBef>
              <a:spcAft>
                <a:spcPts val="0"/>
              </a:spcAft>
              <a:buNone/>
            </a:pPr>
            <a:r>
              <a:rPr b="1" lang="en">
                <a:latin typeface="Roboto"/>
                <a:ea typeface="Roboto"/>
                <a:cs typeface="Roboto"/>
                <a:sym typeface="Roboto"/>
              </a:rPr>
              <a:t>[Group 17]</a:t>
            </a:r>
            <a:endParaRPr b="1">
              <a:latin typeface="Roboto"/>
              <a:ea typeface="Roboto"/>
              <a:cs typeface="Roboto"/>
              <a:sym typeface="Roboto"/>
            </a:endParaRPr>
          </a:p>
        </p:txBody>
      </p:sp>
      <p:sp>
        <p:nvSpPr>
          <p:cNvPr id="56" name="Google Shape;56;p13"/>
          <p:cNvSpPr txBox="1"/>
          <p:nvPr/>
        </p:nvSpPr>
        <p:spPr>
          <a:xfrm>
            <a:off x="3847625" y="4679525"/>
            <a:ext cx="5223600" cy="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Roboto Light"/>
                <a:ea typeface="Roboto Light"/>
                <a:cs typeface="Roboto Light"/>
                <a:sym typeface="Roboto Light"/>
              </a:rPr>
              <a:t>Li, Lingda, et al. "Manage openmp gpu data environment under unified address space." </a:t>
            </a:r>
            <a:r>
              <a:rPr i="1" lang="en" sz="800">
                <a:solidFill>
                  <a:schemeClr val="lt1"/>
                </a:solidFill>
                <a:latin typeface="Roboto Light"/>
                <a:ea typeface="Roboto Light"/>
                <a:cs typeface="Roboto Light"/>
                <a:sym typeface="Roboto Light"/>
              </a:rPr>
              <a:t>Evolving OpenMP for Evolving Architectures: 14th International Workshop on OpenMP, IWOMP 2018.</a:t>
            </a:r>
            <a:endParaRPr sz="800">
              <a:solidFill>
                <a:schemeClr val="lt1"/>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Analysis: Access Density</a:t>
            </a:r>
            <a:endParaRPr/>
          </a:p>
        </p:txBody>
      </p:sp>
      <p:sp>
        <p:nvSpPr>
          <p:cNvPr id="125" name="Google Shape;12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Object density = (Actual # of elements accessed) / (Total element number)</a:t>
            </a:r>
            <a:endParaRPr/>
          </a:p>
          <a:p>
            <a:pPr indent="-342900" lvl="0" marL="457200" rtl="0" algn="l">
              <a:spcBef>
                <a:spcPts val="0"/>
              </a:spcBef>
              <a:spcAft>
                <a:spcPts val="0"/>
              </a:spcAft>
              <a:buSzPts val="1800"/>
              <a:buChar char="●"/>
            </a:pPr>
            <a:r>
              <a:rPr lang="en"/>
              <a:t>Assumptions</a:t>
            </a:r>
            <a:endParaRPr/>
          </a:p>
          <a:p>
            <a:pPr indent="-317500" lvl="1" marL="914400" rtl="0" algn="l">
              <a:spcBef>
                <a:spcPts val="0"/>
              </a:spcBef>
              <a:spcAft>
                <a:spcPts val="0"/>
              </a:spcAft>
              <a:buSzPts val="1400"/>
              <a:buChar char="○"/>
            </a:pPr>
            <a:r>
              <a:rPr lang="en"/>
              <a:t>Typically, small loop body and simple control flow for all target regions</a:t>
            </a:r>
            <a:endParaRPr/>
          </a:p>
          <a:p>
            <a:pPr indent="-317500" lvl="1" marL="914400" rtl="0" algn="l">
              <a:spcBef>
                <a:spcPts val="0"/>
              </a:spcBef>
              <a:spcAft>
                <a:spcPts val="0"/>
              </a:spcAft>
              <a:buSzPts val="1400"/>
              <a:buChar char="○"/>
            </a:pPr>
            <a:r>
              <a:rPr b="1" lang="en">
                <a:latin typeface="Roboto"/>
                <a:ea typeface="Roboto"/>
                <a:cs typeface="Roboto"/>
                <a:sym typeface="Roboto"/>
              </a:rPr>
              <a:t>**</a:t>
            </a:r>
            <a:r>
              <a:rPr lang="en"/>
              <a:t>Uniform memory accesses across elements within the input objects</a:t>
            </a:r>
            <a:endParaRPr/>
          </a:p>
          <a:p>
            <a:pPr indent="-342900" lvl="0" marL="457200" rtl="0" algn="l">
              <a:spcBef>
                <a:spcPts val="0"/>
              </a:spcBef>
              <a:spcAft>
                <a:spcPts val="0"/>
              </a:spcAft>
              <a:buSzPts val="1800"/>
              <a:buChar char="●"/>
            </a:pPr>
            <a:r>
              <a:rPr lang="en"/>
              <a:t>Compiler-runtime scheme</a:t>
            </a:r>
            <a:endParaRPr/>
          </a:p>
          <a:p>
            <a:pPr indent="-317500" lvl="1" marL="914400" rtl="0" algn="l">
              <a:spcBef>
                <a:spcPts val="0"/>
              </a:spcBef>
              <a:spcAft>
                <a:spcPts val="0"/>
              </a:spcAft>
              <a:buSzPts val="1400"/>
              <a:buChar char="○"/>
            </a:pPr>
            <a:r>
              <a:rPr lang="en"/>
              <a:t>Runtime: Obtain total number of outer loop iterations</a:t>
            </a:r>
            <a:endParaRPr/>
          </a:p>
          <a:p>
            <a:pPr indent="-317500" lvl="1" marL="914400" rtl="0" algn="l">
              <a:spcBef>
                <a:spcPts val="0"/>
              </a:spcBef>
              <a:spcAft>
                <a:spcPts val="0"/>
              </a:spcAft>
              <a:buSzPts val="1400"/>
              <a:buChar char="○"/>
            </a:pPr>
            <a:r>
              <a:rPr lang="en"/>
              <a:t>Compiler: </a:t>
            </a:r>
            <a:r>
              <a:rPr lang="en"/>
              <a:t>Estimate number of accessed elements in single iteration</a:t>
            </a:r>
            <a:endParaRPr/>
          </a:p>
          <a:p>
            <a:pPr indent="-317500" lvl="2" marL="1371600" rtl="0" algn="l">
              <a:spcBef>
                <a:spcPts val="0"/>
              </a:spcBef>
              <a:spcAft>
                <a:spcPts val="0"/>
              </a:spcAft>
              <a:buSzPts val="1400"/>
              <a:buChar char="■"/>
            </a:pPr>
            <a:r>
              <a:rPr lang="en"/>
              <a:t>Local access frequency (LAF)</a:t>
            </a:r>
            <a:endParaRPr/>
          </a:p>
        </p:txBody>
      </p:sp>
      <p:sp>
        <p:nvSpPr>
          <p:cNvPr id="126" name="Google Shape;126;p22"/>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27" name="Google Shape;127;p22"/>
          <p:cNvGrpSpPr/>
          <p:nvPr/>
        </p:nvGrpSpPr>
        <p:grpSpPr>
          <a:xfrm>
            <a:off x="2049688" y="3815750"/>
            <a:ext cx="5044625" cy="490500"/>
            <a:chOff x="1266850" y="3815750"/>
            <a:chExt cx="5044625" cy="490500"/>
          </a:xfrm>
        </p:grpSpPr>
        <p:sp>
          <p:nvSpPr>
            <p:cNvPr id="128" name="Google Shape;128;p22"/>
            <p:cNvSpPr/>
            <p:nvPr/>
          </p:nvSpPr>
          <p:spPr>
            <a:xfrm>
              <a:off x="1266850"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2"/>
            <p:cNvSpPr/>
            <p:nvPr/>
          </p:nvSpPr>
          <p:spPr>
            <a:xfrm>
              <a:off x="1765450"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2"/>
            <p:cNvSpPr/>
            <p:nvPr/>
          </p:nvSpPr>
          <p:spPr>
            <a:xfrm>
              <a:off x="5812875"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2"/>
            <p:cNvSpPr/>
            <p:nvPr/>
          </p:nvSpPr>
          <p:spPr>
            <a:xfrm>
              <a:off x="2750925"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2"/>
            <p:cNvSpPr/>
            <p:nvPr/>
          </p:nvSpPr>
          <p:spPr>
            <a:xfrm>
              <a:off x="3771575"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2"/>
            <p:cNvSpPr/>
            <p:nvPr/>
          </p:nvSpPr>
          <p:spPr>
            <a:xfrm>
              <a:off x="5302550" y="3815750"/>
              <a:ext cx="498600" cy="49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2"/>
            <p:cNvSpPr/>
            <p:nvPr/>
          </p:nvSpPr>
          <p:spPr>
            <a:xfrm>
              <a:off x="4792225"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2"/>
            <p:cNvSpPr/>
            <p:nvPr/>
          </p:nvSpPr>
          <p:spPr>
            <a:xfrm>
              <a:off x="4281900" y="3815750"/>
              <a:ext cx="498600" cy="4905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2"/>
            <p:cNvSpPr/>
            <p:nvPr/>
          </p:nvSpPr>
          <p:spPr>
            <a:xfrm>
              <a:off x="2264050" y="3815750"/>
              <a:ext cx="498600" cy="49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2"/>
            <p:cNvSpPr/>
            <p:nvPr/>
          </p:nvSpPr>
          <p:spPr>
            <a:xfrm>
              <a:off x="3261250" y="3815750"/>
              <a:ext cx="498600" cy="49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38" name="Google Shape;138;p22"/>
          <p:cNvSpPr txBox="1"/>
          <p:nvPr/>
        </p:nvSpPr>
        <p:spPr>
          <a:xfrm>
            <a:off x="3293999" y="4306250"/>
            <a:ext cx="2556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Example object and its accesses</a:t>
            </a:r>
            <a:endParaRPr sz="1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Management</a:t>
            </a:r>
            <a:endParaRPr/>
          </a:p>
        </p:txBody>
      </p:sp>
      <p:sp>
        <p:nvSpPr>
          <p:cNvPr id="144" name="Google Shape;14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Runtime decides:</a:t>
            </a:r>
            <a:endParaRPr/>
          </a:p>
          <a:p>
            <a:pPr indent="-317500" lvl="1" marL="914400" rtl="0" algn="l">
              <a:spcBef>
                <a:spcPts val="0"/>
              </a:spcBef>
              <a:spcAft>
                <a:spcPts val="0"/>
              </a:spcAft>
              <a:buSzPts val="1400"/>
              <a:buChar char="○"/>
            </a:pPr>
            <a:r>
              <a:rPr lang="en"/>
              <a:t>Where object should be mapped</a:t>
            </a:r>
            <a:endParaRPr/>
          </a:p>
          <a:p>
            <a:pPr indent="-317500" lvl="1" marL="914400" rtl="0" algn="l">
              <a:spcBef>
                <a:spcPts val="0"/>
              </a:spcBef>
              <a:spcAft>
                <a:spcPts val="0"/>
              </a:spcAft>
              <a:buSzPts val="1400"/>
              <a:buChar char="○"/>
            </a:pPr>
            <a:r>
              <a:rPr lang="en"/>
              <a:t>How it should be transferred if on GPU</a:t>
            </a:r>
            <a:endParaRPr/>
          </a:p>
          <a:p>
            <a:pPr indent="-342900" lvl="0" marL="457200" rtl="0" algn="l">
              <a:spcBef>
                <a:spcPts val="0"/>
              </a:spcBef>
              <a:spcAft>
                <a:spcPts val="0"/>
              </a:spcAft>
              <a:buSzPts val="1800"/>
              <a:buChar char="●"/>
            </a:pPr>
            <a:r>
              <a:rPr lang="en"/>
              <a:t>Optimization Strategies:</a:t>
            </a:r>
            <a:endParaRPr/>
          </a:p>
          <a:p>
            <a:pPr indent="-317500" lvl="1" marL="914400" rtl="0" algn="l">
              <a:spcBef>
                <a:spcPts val="0"/>
              </a:spcBef>
              <a:spcAft>
                <a:spcPts val="0"/>
              </a:spcAft>
              <a:buSzPts val="1400"/>
              <a:buChar char="○"/>
            </a:pPr>
            <a:r>
              <a:rPr lang="en"/>
              <a:t>Small size, high density: explicit copy</a:t>
            </a:r>
            <a:endParaRPr/>
          </a:p>
          <a:p>
            <a:pPr indent="-317500" lvl="1" marL="914400" rtl="0" algn="l">
              <a:spcBef>
                <a:spcPts val="0"/>
              </a:spcBef>
              <a:spcAft>
                <a:spcPts val="0"/>
              </a:spcAft>
              <a:buSzPts val="1400"/>
              <a:buChar char="○"/>
            </a:pPr>
            <a:r>
              <a:rPr lang="en"/>
              <a:t>Large size, high reuse: data pinning</a:t>
            </a:r>
            <a:endParaRPr/>
          </a:p>
          <a:p>
            <a:pPr indent="0" lvl="0" marL="457200" rtl="0" algn="l">
              <a:spcBef>
                <a:spcPts val="1200"/>
              </a:spcBef>
              <a:spcAft>
                <a:spcPts val="1200"/>
              </a:spcAft>
              <a:buNone/>
            </a:pPr>
            <a:r>
              <a:t/>
            </a:r>
            <a:endParaRPr/>
          </a:p>
        </p:txBody>
      </p:sp>
      <p:sp>
        <p:nvSpPr>
          <p:cNvPr id="145" name="Google Shape;145;p23"/>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Management: Data Mapping</a:t>
            </a:r>
            <a:endParaRPr/>
          </a:p>
        </p:txBody>
      </p:sp>
      <p:sp>
        <p:nvSpPr>
          <p:cNvPr id="151" name="Google Shape;15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Rank all unified memory objects based on reuse after data property collection</a:t>
            </a:r>
            <a:endParaRPr/>
          </a:p>
          <a:p>
            <a:pPr indent="-342900" lvl="0" marL="457200" rtl="0" algn="l">
              <a:spcBef>
                <a:spcPts val="0"/>
              </a:spcBef>
              <a:spcAft>
                <a:spcPts val="0"/>
              </a:spcAft>
              <a:buSzPts val="1800"/>
              <a:buChar char="●"/>
            </a:pPr>
            <a:r>
              <a:rPr lang="en"/>
              <a:t>Select proper mapping strategy for each object in order</a:t>
            </a:r>
            <a:endParaRPr/>
          </a:p>
          <a:p>
            <a:pPr indent="-317500" lvl="1" marL="914400" rtl="0" algn="l">
              <a:spcBef>
                <a:spcPts val="0"/>
              </a:spcBef>
              <a:spcAft>
                <a:spcPts val="0"/>
              </a:spcAft>
              <a:buSzPts val="1400"/>
              <a:buChar char="○"/>
            </a:pPr>
            <a:r>
              <a:rPr lang="en"/>
              <a:t>Better locality = higher GPU priority</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If GPU is full:</a:t>
            </a:r>
            <a:endParaRPr/>
          </a:p>
          <a:p>
            <a:pPr indent="-317500" lvl="1" marL="914400" rtl="0" algn="l">
              <a:spcBef>
                <a:spcPts val="0"/>
              </a:spcBef>
              <a:spcAft>
                <a:spcPts val="0"/>
              </a:spcAft>
              <a:buSzPts val="1400"/>
              <a:buChar char="○"/>
            </a:pPr>
            <a:r>
              <a:rPr lang="en"/>
              <a:t>Pin data to CPU memory</a:t>
            </a:r>
            <a:endParaRPr/>
          </a:p>
          <a:p>
            <a:pPr indent="0" lvl="0" marL="457200" rtl="0" algn="l">
              <a:spcBef>
                <a:spcPts val="1200"/>
              </a:spcBef>
              <a:spcAft>
                <a:spcPts val="1200"/>
              </a:spcAft>
              <a:buNone/>
            </a:pPr>
            <a:r>
              <a:t/>
            </a:r>
            <a:endParaRPr/>
          </a:p>
        </p:txBody>
      </p:sp>
      <p:sp>
        <p:nvSpPr>
          <p:cNvPr id="152" name="Google Shape;152;p24"/>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Management: Data Transfer</a:t>
            </a:r>
            <a:endParaRPr/>
          </a:p>
        </p:txBody>
      </p:sp>
      <p:sp>
        <p:nvSpPr>
          <p:cNvPr id="158" name="Google Shape;15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Small Density GPU objects (empirically determined threshold of &lt;0.6): implicit transfer</a:t>
            </a:r>
            <a:endParaRPr/>
          </a:p>
          <a:p>
            <a:pPr indent="-317500" lvl="1" marL="914400" rtl="0" algn="l">
              <a:spcBef>
                <a:spcPts val="0"/>
              </a:spcBef>
              <a:spcAft>
                <a:spcPts val="0"/>
              </a:spcAft>
              <a:buSzPts val="1400"/>
              <a:buChar char="○"/>
            </a:pPr>
            <a:r>
              <a:rPr lang="en"/>
              <a:t>Pass original object to GPU kernels, unified memory driver handles data transfer</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All others: explicit transfer </a:t>
            </a:r>
            <a:endParaRPr/>
          </a:p>
          <a:p>
            <a:pPr indent="-317500" lvl="1" marL="914400" rtl="0" algn="l">
              <a:spcBef>
                <a:spcPts val="0"/>
              </a:spcBef>
              <a:spcAft>
                <a:spcPts val="0"/>
              </a:spcAft>
              <a:buSzPts val="1400"/>
              <a:buChar char="○"/>
            </a:pPr>
            <a:r>
              <a:rPr lang="en"/>
              <a:t>GPU cudaMalloc and cudaMemcpy to create a copy</a:t>
            </a:r>
            <a:endParaRPr/>
          </a:p>
        </p:txBody>
      </p:sp>
      <p:sp>
        <p:nvSpPr>
          <p:cNvPr id="159" name="Google Shape;159;p25"/>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5"/>
          <p:cNvPicPr preferRelativeResize="0"/>
          <p:nvPr/>
        </p:nvPicPr>
        <p:blipFill>
          <a:blip r:embed="rId3">
            <a:alphaModFix/>
          </a:blip>
          <a:stretch>
            <a:fillRect/>
          </a:stretch>
        </p:blipFill>
        <p:spPr>
          <a:xfrm>
            <a:off x="6525470" y="2396225"/>
            <a:ext cx="1946975" cy="1924025"/>
          </a:xfrm>
          <a:prstGeom prst="rect">
            <a:avLst/>
          </a:prstGeom>
          <a:noFill/>
          <a:ln>
            <a:noFill/>
          </a:ln>
        </p:spPr>
      </p:pic>
      <p:sp>
        <p:nvSpPr>
          <p:cNvPr id="161" name="Google Shape;161;p25"/>
          <p:cNvSpPr/>
          <p:nvPr/>
        </p:nvSpPr>
        <p:spPr>
          <a:xfrm>
            <a:off x="6952125" y="3754600"/>
            <a:ext cx="251700" cy="10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5"/>
          <p:cNvSpPr/>
          <p:nvPr/>
        </p:nvSpPr>
        <p:spPr>
          <a:xfrm>
            <a:off x="7921075" y="3754600"/>
            <a:ext cx="251700" cy="10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25"/>
          <p:cNvSpPr txBox="1"/>
          <p:nvPr/>
        </p:nvSpPr>
        <p:spPr>
          <a:xfrm>
            <a:off x="6905025" y="3693525"/>
            <a:ext cx="6054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solidFill>
                  <a:schemeClr val="dk1"/>
                </a:solidFill>
              </a:rPr>
              <a:t>CPU</a:t>
            </a:r>
            <a:endParaRPr sz="400">
              <a:solidFill>
                <a:schemeClr val="dk1"/>
              </a:solidFill>
            </a:endParaRPr>
          </a:p>
        </p:txBody>
      </p:sp>
      <p:sp>
        <p:nvSpPr>
          <p:cNvPr id="164" name="Google Shape;164;p25"/>
          <p:cNvSpPr txBox="1"/>
          <p:nvPr/>
        </p:nvSpPr>
        <p:spPr>
          <a:xfrm>
            <a:off x="7867050" y="3693525"/>
            <a:ext cx="6054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solidFill>
                  <a:schemeClr val="dk1"/>
                </a:solidFill>
              </a:rPr>
              <a:t>G</a:t>
            </a:r>
            <a:r>
              <a:rPr lang="en" sz="400">
                <a:solidFill>
                  <a:schemeClr val="dk1"/>
                </a:solidFill>
              </a:rPr>
              <a:t>PU</a:t>
            </a:r>
            <a:endParaRPr sz="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Management: More</a:t>
            </a:r>
            <a:endParaRPr/>
          </a:p>
        </p:txBody>
      </p:sp>
      <p:sp>
        <p:nvSpPr>
          <p:cNvPr id="170" name="Google Shape;17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Ru</a:t>
            </a:r>
            <a:r>
              <a:rPr lang="en"/>
              <a:t>ntime uses two 64-bit counters for each GPU</a:t>
            </a:r>
            <a:endParaRPr/>
          </a:p>
          <a:p>
            <a:pPr indent="-317500" lvl="1" marL="914400" rtl="0" algn="l">
              <a:spcBef>
                <a:spcPts val="0"/>
              </a:spcBef>
              <a:spcAft>
                <a:spcPts val="0"/>
              </a:spcAft>
              <a:buSzPts val="1400"/>
              <a:buChar char="○"/>
            </a:pPr>
            <a:r>
              <a:rPr lang="en"/>
              <a:t>Track size of objects transferred implicitly or explicitly to find available GPU memory</a:t>
            </a:r>
            <a:endParaRPr/>
          </a:p>
          <a:p>
            <a:pPr indent="-342900" lvl="0" marL="457200" rtl="0" algn="l">
              <a:spcBef>
                <a:spcPts val="0"/>
              </a:spcBef>
              <a:spcAft>
                <a:spcPts val="0"/>
              </a:spcAft>
              <a:buSzPts val="1800"/>
              <a:buChar char="●"/>
            </a:pPr>
            <a:r>
              <a:rPr lang="en"/>
              <a:t>Runtime table keeps records of active GPU objects</a:t>
            </a:r>
            <a:endParaRPr/>
          </a:p>
          <a:p>
            <a:pPr indent="-317500" lvl="1" marL="914400" rtl="0" algn="l">
              <a:spcBef>
                <a:spcPts val="0"/>
              </a:spcBef>
              <a:spcAft>
                <a:spcPts val="0"/>
              </a:spcAft>
              <a:buSzPts val="1400"/>
              <a:buChar char="○"/>
            </a:pPr>
            <a:r>
              <a:rPr lang="en"/>
              <a:t>Records size, reuse, mapping location, transfer mechanism</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Overhead</a:t>
            </a:r>
            <a:endParaRPr/>
          </a:p>
          <a:p>
            <a:pPr indent="-317500" lvl="1" marL="914400" rtl="0" algn="l">
              <a:spcBef>
                <a:spcPts val="0"/>
              </a:spcBef>
              <a:spcAft>
                <a:spcPts val="0"/>
              </a:spcAft>
              <a:buSzPts val="1400"/>
              <a:buChar char="○"/>
            </a:pPr>
            <a:r>
              <a:rPr lang="en"/>
              <a:t>Proposed runtime integrated into LLVM OpenMP target offloading runtime</a:t>
            </a:r>
            <a:endParaRPr/>
          </a:p>
          <a:p>
            <a:pPr indent="-317500" lvl="1" marL="914400" rtl="0" algn="l">
              <a:spcBef>
                <a:spcPts val="0"/>
              </a:spcBef>
              <a:spcAft>
                <a:spcPts val="0"/>
              </a:spcAft>
              <a:buSzPts val="1400"/>
              <a:buChar char="○"/>
            </a:pPr>
            <a:r>
              <a:rPr lang="en"/>
              <a:t>Performance results include any runtime overhead</a:t>
            </a:r>
            <a:endParaRPr/>
          </a:p>
        </p:txBody>
      </p:sp>
      <p:sp>
        <p:nvSpPr>
          <p:cNvPr id="171" name="Google Shape;171;p26"/>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Analysis: Setting</a:t>
            </a:r>
            <a:endParaRPr/>
          </a:p>
        </p:txBody>
      </p:sp>
      <p:sp>
        <p:nvSpPr>
          <p:cNvPr id="177" name="Google Shape;17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OpenMP offloading versions of BFS, CFD, and SRAD from Rodinia Suite</a:t>
            </a:r>
            <a:endParaRPr/>
          </a:p>
        </p:txBody>
      </p:sp>
      <p:sp>
        <p:nvSpPr>
          <p:cNvPr id="178" name="Google Shape;178;p27"/>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9" name="Google Shape;179;p27"/>
          <p:cNvPicPr preferRelativeResize="0"/>
          <p:nvPr/>
        </p:nvPicPr>
        <p:blipFill>
          <a:blip r:embed="rId3">
            <a:alphaModFix/>
          </a:blip>
          <a:stretch>
            <a:fillRect/>
          </a:stretch>
        </p:blipFill>
        <p:spPr>
          <a:xfrm>
            <a:off x="1574275" y="1598733"/>
            <a:ext cx="5868500" cy="2709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8"/>
          <p:cNvPicPr preferRelativeResize="0"/>
          <p:nvPr/>
        </p:nvPicPr>
        <p:blipFill>
          <a:blip r:embed="rId3">
            <a:alphaModFix/>
          </a:blip>
          <a:stretch>
            <a:fillRect/>
          </a:stretch>
        </p:blipFill>
        <p:spPr>
          <a:xfrm>
            <a:off x="1655625" y="2241500"/>
            <a:ext cx="5832742" cy="2419350"/>
          </a:xfrm>
          <a:prstGeom prst="rect">
            <a:avLst/>
          </a:prstGeom>
          <a:noFill/>
          <a:ln>
            <a:noFill/>
          </a:ln>
        </p:spPr>
      </p:pic>
      <p:sp>
        <p:nvSpPr>
          <p:cNvPr id="185" name="Google Shape;18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sp>
        <p:nvSpPr>
          <p:cNvPr id="186" name="Google Shape;186;p28"/>
          <p:cNvSpPr txBox="1"/>
          <p:nvPr>
            <p:ph idx="1" type="body"/>
          </p:nvPr>
        </p:nvSpPr>
        <p:spPr>
          <a:xfrm>
            <a:off x="311700" y="978375"/>
            <a:ext cx="4700400" cy="186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a:buChar char="●"/>
            </a:pPr>
            <a:r>
              <a:rPr b="1" lang="en">
                <a:latin typeface="Roboto"/>
                <a:ea typeface="Roboto"/>
                <a:cs typeface="Roboto"/>
                <a:sym typeface="Roboto"/>
              </a:rPr>
              <a:t>BFS</a:t>
            </a:r>
            <a:endParaRPr b="1">
              <a:latin typeface="Roboto"/>
              <a:ea typeface="Roboto"/>
              <a:cs typeface="Roboto"/>
              <a:sym typeface="Roboto"/>
            </a:endParaRPr>
          </a:p>
          <a:p>
            <a:pPr indent="-317500" lvl="1" marL="914400" rtl="0" algn="l">
              <a:spcBef>
                <a:spcPts val="0"/>
              </a:spcBef>
              <a:spcAft>
                <a:spcPts val="0"/>
              </a:spcAft>
              <a:buSzPts val="1400"/>
              <a:buChar char="○"/>
            </a:pPr>
            <a:r>
              <a:rPr lang="en"/>
              <a:t>OTM outperforms w/o UM by 113% on average on fitting workloads</a:t>
            </a:r>
            <a:endParaRPr/>
          </a:p>
          <a:p>
            <a:pPr indent="-317500" lvl="1" marL="914400" rtl="0" algn="l">
              <a:spcBef>
                <a:spcPts val="0"/>
              </a:spcBef>
              <a:spcAft>
                <a:spcPts val="0"/>
              </a:spcAft>
              <a:buSzPts val="1400"/>
              <a:buChar char="○"/>
            </a:pPr>
            <a:r>
              <a:rPr lang="en"/>
              <a:t>3.37x speedup compared to UM on oversubscribing workloads</a:t>
            </a:r>
            <a:endParaRPr/>
          </a:p>
        </p:txBody>
      </p:sp>
      <p:sp>
        <p:nvSpPr>
          <p:cNvPr id="187" name="Google Shape;187;p28"/>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sp>
        <p:nvSpPr>
          <p:cNvPr id="193" name="Google Shape;19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a:buChar char="●"/>
            </a:pPr>
            <a:r>
              <a:rPr b="1" lang="en">
                <a:latin typeface="Roboto"/>
                <a:ea typeface="Roboto"/>
                <a:cs typeface="Roboto"/>
                <a:sym typeface="Roboto"/>
              </a:rPr>
              <a:t>CFD</a:t>
            </a:r>
            <a:endParaRPr b="1">
              <a:latin typeface="Roboto"/>
              <a:ea typeface="Roboto"/>
              <a:cs typeface="Roboto"/>
              <a:sym typeface="Roboto"/>
            </a:endParaRPr>
          </a:p>
          <a:p>
            <a:pPr indent="-317500" lvl="1" marL="914400" rtl="0" algn="l">
              <a:spcBef>
                <a:spcPts val="0"/>
              </a:spcBef>
              <a:spcAft>
                <a:spcPts val="0"/>
              </a:spcAft>
              <a:buSzPts val="1400"/>
              <a:buChar char="○"/>
            </a:pPr>
            <a:r>
              <a:rPr lang="en"/>
              <a:t>On average, OTM and UM have similar performance</a:t>
            </a:r>
            <a:endParaRPr/>
          </a:p>
          <a:p>
            <a:pPr indent="-317500" lvl="2" marL="1371600" rtl="0" algn="l">
              <a:spcBef>
                <a:spcPts val="0"/>
              </a:spcBef>
              <a:spcAft>
                <a:spcPts val="0"/>
              </a:spcAft>
              <a:buSzPts val="1400"/>
              <a:buChar char="■"/>
            </a:pPr>
            <a:r>
              <a:rPr lang="en"/>
              <a:t>OTM fails in comparison on some workloads because CFD has more complex data structures and control flow (e.g. interleaving target regions)</a:t>
            </a:r>
            <a:endParaRPr/>
          </a:p>
        </p:txBody>
      </p:sp>
      <p:sp>
        <p:nvSpPr>
          <p:cNvPr id="194" name="Google Shape;194;p29"/>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5" name="Google Shape;195;p29"/>
          <p:cNvPicPr preferRelativeResize="0"/>
          <p:nvPr/>
        </p:nvPicPr>
        <p:blipFill>
          <a:blip r:embed="rId3">
            <a:alphaModFix/>
          </a:blip>
          <a:stretch>
            <a:fillRect/>
          </a:stretch>
        </p:blipFill>
        <p:spPr>
          <a:xfrm>
            <a:off x="1725954" y="2317575"/>
            <a:ext cx="5692101" cy="231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0"/>
          <p:cNvPicPr preferRelativeResize="0"/>
          <p:nvPr/>
        </p:nvPicPr>
        <p:blipFill>
          <a:blip r:embed="rId3">
            <a:alphaModFix/>
          </a:blip>
          <a:stretch>
            <a:fillRect/>
          </a:stretch>
        </p:blipFill>
        <p:spPr>
          <a:xfrm>
            <a:off x="4758783" y="1017725"/>
            <a:ext cx="4385217" cy="3416401"/>
          </a:xfrm>
          <a:prstGeom prst="rect">
            <a:avLst/>
          </a:prstGeom>
          <a:noFill/>
          <a:ln>
            <a:noFill/>
          </a:ln>
        </p:spPr>
      </p:pic>
      <p:sp>
        <p:nvSpPr>
          <p:cNvPr id="201" name="Google Shape;20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sp>
        <p:nvSpPr>
          <p:cNvPr id="202" name="Google Shape;202;p30"/>
          <p:cNvSpPr txBox="1"/>
          <p:nvPr>
            <p:ph idx="1" type="body"/>
          </p:nvPr>
        </p:nvSpPr>
        <p:spPr>
          <a:xfrm>
            <a:off x="311700" y="1152475"/>
            <a:ext cx="4700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Font typeface="Roboto"/>
              <a:buChar char="●"/>
            </a:pPr>
            <a:r>
              <a:rPr b="1" lang="en">
                <a:latin typeface="Roboto"/>
                <a:ea typeface="Roboto"/>
                <a:cs typeface="Roboto"/>
                <a:sym typeface="Roboto"/>
              </a:rPr>
              <a:t>SRAD</a:t>
            </a:r>
            <a:endParaRPr b="1">
              <a:latin typeface="Roboto"/>
              <a:ea typeface="Roboto"/>
              <a:cs typeface="Roboto"/>
              <a:sym typeface="Roboto"/>
            </a:endParaRPr>
          </a:p>
          <a:p>
            <a:pPr indent="-317500" lvl="1" marL="914400" rtl="0" algn="l">
              <a:spcBef>
                <a:spcPts val="0"/>
              </a:spcBef>
              <a:spcAft>
                <a:spcPts val="0"/>
              </a:spcAft>
              <a:buSzPts val="1400"/>
              <a:buChar char="○"/>
            </a:pPr>
            <a:r>
              <a:rPr lang="en"/>
              <a:t>OTM helps achieve 2.55x speedup across oversubscribing workloads compared to UM</a:t>
            </a:r>
            <a:endParaRPr/>
          </a:p>
          <a:p>
            <a:pPr indent="-317500" lvl="1" marL="914400" rtl="0" algn="l">
              <a:spcBef>
                <a:spcPts val="0"/>
              </a:spcBef>
              <a:spcAft>
                <a:spcPts val="0"/>
              </a:spcAft>
              <a:buSzPts val="1400"/>
              <a:buChar char="○"/>
            </a:pPr>
            <a:r>
              <a:rPr lang="en"/>
              <a:t>On smaller workloads, OTM underperforms compared to traditional approach</a:t>
            </a:r>
            <a:endParaRPr/>
          </a:p>
          <a:p>
            <a:pPr indent="-317500" lvl="2" marL="1371600" rtl="0" algn="l">
              <a:spcBef>
                <a:spcPts val="0"/>
              </a:spcBef>
              <a:spcAft>
                <a:spcPts val="0"/>
              </a:spcAft>
              <a:buSzPts val="1400"/>
              <a:buChar char="■"/>
            </a:pPr>
            <a:r>
              <a:rPr lang="en"/>
              <a:t>Implicit transfer of highly reused data objects due to loop nesting</a:t>
            </a:r>
            <a:endParaRPr/>
          </a:p>
        </p:txBody>
      </p:sp>
      <p:sp>
        <p:nvSpPr>
          <p:cNvPr id="203" name="Google Shape;203;p30"/>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09" name="Google Shape;20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Roboto"/>
                <a:ea typeface="Roboto"/>
                <a:cs typeface="Roboto"/>
                <a:sym typeface="Roboto"/>
              </a:rPr>
              <a:t>Main finding</a:t>
            </a:r>
            <a:r>
              <a:rPr lang="en"/>
              <a:t>: unified memory performance is good with low density or low reuse, but suffers when:</a:t>
            </a:r>
            <a:endParaRPr/>
          </a:p>
          <a:p>
            <a:pPr indent="-342900" lvl="0" marL="457200" rtl="0" algn="l">
              <a:spcBef>
                <a:spcPts val="1200"/>
              </a:spcBef>
              <a:spcAft>
                <a:spcPts val="0"/>
              </a:spcAft>
              <a:buSzPts val="1800"/>
              <a:buAutoNum type="arabicPeriod"/>
            </a:pPr>
            <a:r>
              <a:rPr lang="en"/>
              <a:t>Data size is small but access density is high (transfer bandwidth)</a:t>
            </a:r>
            <a:endParaRPr/>
          </a:p>
          <a:p>
            <a:pPr indent="-317500" lvl="1" marL="914400" rtl="0" algn="l">
              <a:spcBef>
                <a:spcPts val="0"/>
              </a:spcBef>
              <a:spcAft>
                <a:spcPts val="0"/>
              </a:spcAft>
              <a:buClr>
                <a:srgbClr val="38761D"/>
              </a:buClr>
              <a:buSzPts val="1400"/>
              <a:buChar char="→"/>
            </a:pPr>
            <a:r>
              <a:rPr lang="en">
                <a:solidFill>
                  <a:srgbClr val="38761D"/>
                </a:solidFill>
              </a:rPr>
              <a:t>Solution: Explicit copy</a:t>
            </a:r>
            <a:endParaRPr>
              <a:solidFill>
                <a:srgbClr val="38761D"/>
              </a:solidFill>
            </a:endParaRPr>
          </a:p>
          <a:p>
            <a:pPr indent="-342900" lvl="0" marL="457200" rtl="0" algn="l">
              <a:spcBef>
                <a:spcPts val="0"/>
              </a:spcBef>
              <a:spcAft>
                <a:spcPts val="0"/>
              </a:spcAft>
              <a:buSzPts val="1800"/>
              <a:buAutoNum type="arabicPeriod"/>
            </a:pPr>
            <a:r>
              <a:rPr lang="en"/>
              <a:t>Data size is high and data reuse is high (thrashing)</a:t>
            </a:r>
            <a:endParaRPr/>
          </a:p>
          <a:p>
            <a:pPr indent="-317500" lvl="1" marL="914400" rtl="0" algn="l">
              <a:spcBef>
                <a:spcPts val="0"/>
              </a:spcBef>
              <a:spcAft>
                <a:spcPts val="0"/>
              </a:spcAft>
              <a:buClr>
                <a:srgbClr val="38761D"/>
              </a:buClr>
              <a:buSzPts val="1400"/>
              <a:buChar char="→"/>
            </a:pPr>
            <a:r>
              <a:rPr lang="en">
                <a:solidFill>
                  <a:srgbClr val="38761D"/>
                </a:solidFill>
              </a:rPr>
              <a:t>Solution: Data pinnin</a:t>
            </a:r>
            <a:r>
              <a:rPr lang="en">
                <a:solidFill>
                  <a:srgbClr val="38761D"/>
                </a:solidFill>
              </a:rPr>
              <a:t>g</a:t>
            </a:r>
            <a:endParaRPr/>
          </a:p>
        </p:txBody>
      </p:sp>
      <p:sp>
        <p:nvSpPr>
          <p:cNvPr id="210" name="Google Shape;210;p31"/>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2" name="Google Shape;62;p14"/>
          <p:cNvSpPr txBox="1"/>
          <p:nvPr>
            <p:ph idx="1" type="body"/>
          </p:nvPr>
        </p:nvSpPr>
        <p:spPr>
          <a:xfrm>
            <a:off x="311700" y="1152475"/>
            <a:ext cx="44883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Introduction of GPUs → speedup of parallelizable computations</a:t>
            </a:r>
            <a:endParaRPr/>
          </a:p>
          <a:p>
            <a:pPr indent="-334327" lvl="0" marL="457200" rtl="0" algn="l">
              <a:spcBef>
                <a:spcPts val="0"/>
              </a:spcBef>
              <a:spcAft>
                <a:spcPts val="0"/>
              </a:spcAft>
              <a:buSzPct val="100000"/>
              <a:buChar char="●"/>
            </a:pPr>
            <a:r>
              <a:rPr lang="en"/>
              <a:t>CPUs and GPUs generally maintain separate memory</a:t>
            </a:r>
            <a:endParaRPr/>
          </a:p>
          <a:p>
            <a:pPr indent="-310832" lvl="1" marL="914400" rtl="0" algn="l">
              <a:spcBef>
                <a:spcPts val="0"/>
              </a:spcBef>
              <a:spcAft>
                <a:spcPts val="0"/>
              </a:spcAft>
              <a:buSzPct val="77777"/>
              <a:buChar char="○"/>
            </a:pPr>
            <a:r>
              <a:rPr lang="en" sz="1800"/>
              <a:t>CPU: low latency</a:t>
            </a:r>
            <a:endParaRPr sz="1800"/>
          </a:p>
          <a:p>
            <a:pPr indent="-310832" lvl="1" marL="914400" rtl="0" algn="l">
              <a:spcBef>
                <a:spcPts val="0"/>
              </a:spcBef>
              <a:spcAft>
                <a:spcPts val="0"/>
              </a:spcAft>
              <a:buSzPct val="77777"/>
              <a:buChar char="○"/>
            </a:pPr>
            <a:r>
              <a:rPr lang="en" sz="1800"/>
              <a:t>GPU: high bandwidth</a:t>
            </a:r>
            <a:r>
              <a:rPr lang="en"/>
              <a:t> </a:t>
            </a:r>
            <a:endParaRPr/>
          </a:p>
          <a:p>
            <a:pPr indent="-310832" lvl="1" marL="914400" rtl="0" algn="l">
              <a:spcBef>
                <a:spcPts val="0"/>
              </a:spcBef>
              <a:spcAft>
                <a:spcPts val="0"/>
              </a:spcAft>
              <a:buSzPct val="100000"/>
              <a:buChar char="○"/>
            </a:pPr>
            <a:r>
              <a:rPr lang="en"/>
              <a:t>Data exchange has to be done by programmers</a:t>
            </a:r>
            <a:endParaRPr/>
          </a:p>
          <a:p>
            <a:pPr indent="0" lvl="0" marL="914400" rtl="0" algn="l">
              <a:spcBef>
                <a:spcPts val="1200"/>
              </a:spcBef>
              <a:spcAft>
                <a:spcPts val="0"/>
              </a:spcAft>
              <a:buNone/>
            </a:pPr>
            <a:r>
              <a:t/>
            </a:r>
            <a:endParaRPr/>
          </a:p>
          <a:p>
            <a:pPr indent="-334327" lvl="0" marL="457200" rtl="0" algn="l">
              <a:spcBef>
                <a:spcPts val="1200"/>
              </a:spcBef>
              <a:spcAft>
                <a:spcPts val="0"/>
              </a:spcAft>
              <a:buSzPct val="100000"/>
              <a:buChar char="●"/>
            </a:pPr>
            <a:r>
              <a:rPr b="1" lang="en">
                <a:latin typeface="Roboto"/>
                <a:ea typeface="Roboto"/>
                <a:cs typeface="Roboto"/>
                <a:sym typeface="Roboto"/>
              </a:rPr>
              <a:t>Unified Memory</a:t>
            </a:r>
            <a:r>
              <a:rPr lang="en"/>
              <a:t>: solves this by introducing a single memory space covering both CPU and GPU memory</a:t>
            </a:r>
            <a:endParaRPr/>
          </a:p>
        </p:txBody>
      </p:sp>
      <p:sp>
        <p:nvSpPr>
          <p:cNvPr id="63" name="Google Shape;63;p14"/>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 name="Google Shape;64;p14"/>
          <p:cNvSpPr txBox="1"/>
          <p:nvPr/>
        </p:nvSpPr>
        <p:spPr>
          <a:xfrm>
            <a:off x="4864400" y="4106825"/>
            <a:ext cx="3608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Figure from “An investigation of Unified Memory Access performance in CUDA”</a:t>
            </a:r>
            <a:endParaRPr sz="1200">
              <a:solidFill>
                <a:schemeClr val="lt1"/>
              </a:solidFill>
            </a:endParaRPr>
          </a:p>
        </p:txBody>
      </p:sp>
      <p:pic>
        <p:nvPicPr>
          <p:cNvPr id="65" name="Google Shape;65;p14"/>
          <p:cNvPicPr preferRelativeResize="0"/>
          <p:nvPr/>
        </p:nvPicPr>
        <p:blipFill>
          <a:blip r:embed="rId3">
            <a:alphaModFix/>
          </a:blip>
          <a:stretch>
            <a:fillRect/>
          </a:stretch>
        </p:blipFill>
        <p:spPr>
          <a:xfrm>
            <a:off x="4731250" y="1152475"/>
            <a:ext cx="4222200" cy="26494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216" name="Google Shape;21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0"/>
              </a:spcBef>
              <a:spcAft>
                <a:spcPts val="0"/>
              </a:spcAft>
              <a:buClr>
                <a:srgbClr val="38761D"/>
              </a:buClr>
              <a:buSzPts val="1400"/>
              <a:buChar char="+"/>
            </a:pPr>
            <a:r>
              <a:rPr lang="en" sz="1400">
                <a:solidFill>
                  <a:srgbClr val="38761D"/>
                </a:solidFill>
              </a:rPr>
              <a:t>Demonstrated tangible performance improvement for unified memory usage on standard benchmarks</a:t>
            </a:r>
            <a:endParaRPr sz="1400">
              <a:solidFill>
                <a:srgbClr val="38761D"/>
              </a:solidFill>
            </a:endParaRPr>
          </a:p>
          <a:p>
            <a:pPr indent="-317500" lvl="0" marL="457200" rtl="0" algn="l">
              <a:lnSpc>
                <a:spcPct val="150000"/>
              </a:lnSpc>
              <a:spcBef>
                <a:spcPts val="0"/>
              </a:spcBef>
              <a:spcAft>
                <a:spcPts val="0"/>
              </a:spcAft>
              <a:buClr>
                <a:srgbClr val="38761D"/>
              </a:buClr>
              <a:buSzPts val="1400"/>
              <a:buChar char="+"/>
            </a:pPr>
            <a:r>
              <a:rPr lang="en" sz="1400">
                <a:solidFill>
                  <a:srgbClr val="38761D"/>
                </a:solidFill>
              </a:rPr>
              <a:t>Low overhead for compiler analysis</a:t>
            </a:r>
            <a:endParaRPr sz="1400">
              <a:solidFill>
                <a:srgbClr val="38761D"/>
              </a:solidFill>
            </a:endParaRPr>
          </a:p>
          <a:p>
            <a:pPr indent="-317500" lvl="0" marL="457200" rtl="0" algn="l">
              <a:lnSpc>
                <a:spcPct val="150000"/>
              </a:lnSpc>
              <a:spcBef>
                <a:spcPts val="0"/>
              </a:spcBef>
              <a:spcAft>
                <a:spcPts val="0"/>
              </a:spcAft>
              <a:buClr>
                <a:srgbClr val="990000"/>
              </a:buClr>
              <a:buSzPts val="1400"/>
              <a:buChar char="-"/>
            </a:pPr>
            <a:r>
              <a:rPr lang="en" sz="1400">
                <a:solidFill>
                  <a:srgbClr val="990000"/>
                </a:solidFill>
              </a:rPr>
              <a:t>Only optimizations applied are explicit copy and data pinning</a:t>
            </a:r>
            <a:endParaRPr sz="1400">
              <a:solidFill>
                <a:srgbClr val="990000"/>
              </a:solidFill>
            </a:endParaRPr>
          </a:p>
          <a:p>
            <a:pPr indent="-317500" lvl="0" marL="457200" rtl="0" algn="l">
              <a:lnSpc>
                <a:spcPct val="150000"/>
              </a:lnSpc>
              <a:spcBef>
                <a:spcPts val="0"/>
              </a:spcBef>
              <a:spcAft>
                <a:spcPts val="0"/>
              </a:spcAft>
              <a:buClr>
                <a:srgbClr val="990000"/>
              </a:buClr>
              <a:buSzPts val="1400"/>
              <a:buChar char="-"/>
            </a:pPr>
            <a:r>
              <a:rPr lang="en" sz="1400">
                <a:solidFill>
                  <a:srgbClr val="990000"/>
                </a:solidFill>
              </a:rPr>
              <a:t>Some unexpected results in the CFD benchmark are not well-explained</a:t>
            </a:r>
            <a:br>
              <a:rPr lang="en" sz="1400">
                <a:solidFill>
                  <a:srgbClr val="990000"/>
                </a:solidFill>
              </a:rPr>
            </a:br>
            <a:endParaRPr sz="1400">
              <a:solidFill>
                <a:srgbClr val="990000"/>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How does this method compare to recent advances in GPU acceleration (e.g. HuggingFace Accelerate library)?</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How does unified memory influence memory design choices? E.g. latency vs bandwidth on CPU/GPU</a:t>
            </a:r>
            <a:endParaRPr sz="1400">
              <a:solidFill>
                <a:srgbClr val="990000"/>
              </a:solidFill>
            </a:endParaRPr>
          </a:p>
        </p:txBody>
      </p:sp>
      <p:sp>
        <p:nvSpPr>
          <p:cNvPr id="217" name="Google Shape;217;p32"/>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32"/>
          <p:cNvPicPr preferRelativeResize="0"/>
          <p:nvPr/>
        </p:nvPicPr>
        <p:blipFill>
          <a:blip r:embed="rId3">
            <a:alphaModFix/>
          </a:blip>
          <a:stretch>
            <a:fillRect/>
          </a:stretch>
        </p:blipFill>
        <p:spPr>
          <a:xfrm>
            <a:off x="7973950" y="162850"/>
            <a:ext cx="1047200" cy="1047200"/>
          </a:xfrm>
          <a:prstGeom prst="rect">
            <a:avLst/>
          </a:prstGeom>
          <a:noFill/>
          <a:ln>
            <a:noFill/>
          </a:ln>
        </p:spPr>
      </p:pic>
      <p:pic>
        <p:nvPicPr>
          <p:cNvPr id="219" name="Google Shape;219;p32"/>
          <p:cNvPicPr preferRelativeResize="0"/>
          <p:nvPr/>
        </p:nvPicPr>
        <p:blipFill>
          <a:blip r:embed="rId4">
            <a:alphaModFix/>
          </a:blip>
          <a:stretch>
            <a:fillRect/>
          </a:stretch>
        </p:blipFill>
        <p:spPr>
          <a:xfrm>
            <a:off x="7973950" y="2989425"/>
            <a:ext cx="5727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Unified Memory</a:t>
            </a:r>
            <a:endParaRPr/>
          </a:p>
        </p:txBody>
      </p:sp>
      <p:sp>
        <p:nvSpPr>
          <p:cNvPr id="71" name="Google Shape;71;p15"/>
          <p:cNvSpPr txBox="1"/>
          <p:nvPr>
            <p:ph idx="1" type="body"/>
          </p:nvPr>
        </p:nvSpPr>
        <p:spPr>
          <a:xfrm>
            <a:off x="311700" y="1152475"/>
            <a:ext cx="4305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Benefits of Unified Memory</a:t>
            </a:r>
            <a:endParaRPr/>
          </a:p>
          <a:p>
            <a:pPr indent="-317500" lvl="1" marL="914400" rtl="0" algn="l">
              <a:spcBef>
                <a:spcPts val="0"/>
              </a:spcBef>
              <a:spcAft>
                <a:spcPts val="0"/>
              </a:spcAft>
              <a:buSzPts val="1400"/>
              <a:buChar char="○"/>
            </a:pPr>
            <a:r>
              <a:rPr lang="en"/>
              <a:t>Software </a:t>
            </a:r>
            <a:r>
              <a:rPr lang="en"/>
              <a:t>moves data, not user</a:t>
            </a:r>
            <a:endParaRPr/>
          </a:p>
          <a:p>
            <a:pPr indent="-317500" lvl="1" marL="914400" rtl="0" algn="l">
              <a:spcBef>
                <a:spcPts val="0"/>
              </a:spcBef>
              <a:spcAft>
                <a:spcPts val="0"/>
              </a:spcAft>
              <a:buSzPts val="1400"/>
              <a:buChar char="○"/>
            </a:pPr>
            <a:r>
              <a:rPr lang="en"/>
              <a:t>Can run kernels with larger memory footprint than GPU capacity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Downsides of Unified Memory</a:t>
            </a:r>
            <a:endParaRPr/>
          </a:p>
          <a:p>
            <a:pPr indent="-317500" lvl="1" marL="914400" rtl="0" algn="l">
              <a:spcBef>
                <a:spcPts val="0"/>
              </a:spcBef>
              <a:spcAft>
                <a:spcPts val="0"/>
              </a:spcAft>
              <a:buSzPts val="1400"/>
              <a:buChar char="○"/>
            </a:pPr>
            <a:r>
              <a:rPr lang="en"/>
              <a:t>Page fault overhead: quite large w/ large volume of transfers</a:t>
            </a:r>
            <a:endParaRPr/>
          </a:p>
          <a:p>
            <a:pPr indent="-317500" lvl="1" marL="914400" rtl="0" algn="l">
              <a:spcBef>
                <a:spcPts val="0"/>
              </a:spcBef>
              <a:spcAft>
                <a:spcPts val="0"/>
              </a:spcAft>
              <a:buSzPts val="1400"/>
              <a:buChar char="○"/>
            </a:pPr>
            <a:r>
              <a:rPr lang="en"/>
              <a:t>Significant thrashing occurs with larger-footprint working sets</a:t>
            </a:r>
            <a:endParaRPr/>
          </a:p>
        </p:txBody>
      </p:sp>
      <p:sp>
        <p:nvSpPr>
          <p:cNvPr id="72" name="Google Shape;72;p15"/>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 name="Google Shape;73;p15"/>
          <p:cNvPicPr preferRelativeResize="0"/>
          <p:nvPr/>
        </p:nvPicPr>
        <p:blipFill>
          <a:blip r:embed="rId3">
            <a:alphaModFix/>
          </a:blip>
          <a:stretch>
            <a:fillRect/>
          </a:stretch>
        </p:blipFill>
        <p:spPr>
          <a:xfrm>
            <a:off x="4495675" y="1370000"/>
            <a:ext cx="4479900" cy="2403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OpenMP</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Portable, scalable API that supports shared-memory multiprocessing</a:t>
            </a:r>
            <a:endParaRPr/>
          </a:p>
          <a:p>
            <a:pPr indent="-342900" lvl="0" marL="457200" rtl="0" algn="l">
              <a:spcBef>
                <a:spcPts val="0"/>
              </a:spcBef>
              <a:spcAft>
                <a:spcPts val="0"/>
              </a:spcAft>
              <a:buSzPts val="1800"/>
              <a:buChar char="●"/>
            </a:pPr>
            <a:r>
              <a:rPr lang="en"/>
              <a:t>Compiler Directives, Library Routines, Env Vars to influence runtime behavior</a:t>
            </a:r>
            <a:endParaRPr/>
          </a:p>
        </p:txBody>
      </p:sp>
      <p:sp>
        <p:nvSpPr>
          <p:cNvPr id="80" name="Google Shape;80;p16"/>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6"/>
          <p:cNvPicPr preferRelativeResize="0"/>
          <p:nvPr/>
        </p:nvPicPr>
        <p:blipFill rotWithShape="1">
          <a:blip r:embed="rId3">
            <a:alphaModFix/>
          </a:blip>
          <a:srcRect b="7808" l="0" r="0" t="0"/>
          <a:stretch/>
        </p:blipFill>
        <p:spPr>
          <a:xfrm>
            <a:off x="1821438" y="2316275"/>
            <a:ext cx="5501125" cy="2323625"/>
          </a:xfrm>
          <a:prstGeom prst="rect">
            <a:avLst/>
          </a:prstGeom>
          <a:noFill/>
          <a:ln>
            <a:noFill/>
          </a:ln>
        </p:spPr>
      </p:pic>
      <p:sp>
        <p:nvSpPr>
          <p:cNvPr id="82" name="Google Shape;82;p16"/>
          <p:cNvSpPr/>
          <p:nvPr/>
        </p:nvSpPr>
        <p:spPr>
          <a:xfrm>
            <a:off x="2959500" y="2674625"/>
            <a:ext cx="791400" cy="348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p:nvPr/>
        </p:nvSpPr>
        <p:spPr>
          <a:xfrm>
            <a:off x="4116850" y="2686525"/>
            <a:ext cx="1240200" cy="348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6"/>
          <p:cNvSpPr/>
          <p:nvPr/>
        </p:nvSpPr>
        <p:spPr>
          <a:xfrm>
            <a:off x="5432500" y="2686525"/>
            <a:ext cx="1198800" cy="348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Contributions</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Analyze Performance of Unified Memory</a:t>
            </a:r>
            <a:endParaRPr/>
          </a:p>
          <a:p>
            <a:pPr indent="-317500" lvl="1" marL="914400" rtl="0" algn="l">
              <a:spcBef>
                <a:spcPts val="0"/>
              </a:spcBef>
              <a:spcAft>
                <a:spcPts val="0"/>
              </a:spcAft>
              <a:buSzPts val="1400"/>
              <a:buChar char="○"/>
            </a:pPr>
            <a:r>
              <a:rPr lang="en"/>
              <a:t>Seems to depend on data properties such as size, density, reuse situation</a:t>
            </a:r>
            <a:endParaRPr/>
          </a:p>
          <a:p>
            <a:pPr indent="-317500" lvl="1" marL="914400" rtl="0" algn="l">
              <a:spcBef>
                <a:spcPts val="0"/>
              </a:spcBef>
              <a:spcAft>
                <a:spcPts val="0"/>
              </a:spcAft>
              <a:buSzPts val="1400"/>
              <a:buChar char="○"/>
            </a:pPr>
            <a:r>
              <a:rPr lang="en"/>
              <a:t>Standard unified memory struggles with certain specific configurations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Designed a compiler-runtime framework to optimize UM performance and implemented in Clang / LLVM OpenMP</a:t>
            </a:r>
            <a:endParaRPr/>
          </a:p>
          <a:p>
            <a:pPr indent="-317500" lvl="1" marL="914400" rtl="0" algn="l">
              <a:spcBef>
                <a:spcPts val="0"/>
              </a:spcBef>
              <a:spcAft>
                <a:spcPts val="0"/>
              </a:spcAft>
              <a:buSzPts val="1400"/>
              <a:buChar char="○"/>
            </a:pPr>
            <a:r>
              <a:rPr lang="en"/>
              <a:t>Analyzes object properties (size, density, reuse) to determine optimization strategies</a:t>
            </a:r>
            <a:endParaRPr/>
          </a:p>
        </p:txBody>
      </p:sp>
      <p:sp>
        <p:nvSpPr>
          <p:cNvPr id="91" name="Google Shape;91;p17"/>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Static Analysis</a:t>
            </a:r>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Roboto"/>
                <a:ea typeface="Roboto"/>
                <a:cs typeface="Roboto"/>
                <a:sym typeface="Roboto"/>
              </a:rPr>
              <a:t>Goal</a:t>
            </a:r>
            <a:r>
              <a:rPr lang="en"/>
              <a:t>: Analyze properties of data objects in unified memory and apply optimization based on analysis</a:t>
            </a:r>
            <a:endParaRPr/>
          </a:p>
          <a:p>
            <a:pPr indent="-342900" lvl="0" marL="457200" rtl="0" algn="l">
              <a:spcBef>
                <a:spcPts val="1200"/>
              </a:spcBef>
              <a:spcAft>
                <a:spcPts val="0"/>
              </a:spcAft>
              <a:buSzPts val="1800"/>
              <a:buAutoNum type="arabicPeriod"/>
            </a:pPr>
            <a:r>
              <a:rPr lang="en"/>
              <a:t>Data Allocation</a:t>
            </a:r>
            <a:endParaRPr/>
          </a:p>
          <a:p>
            <a:pPr indent="-342900" lvl="0" marL="457200" rtl="0" algn="l">
              <a:spcBef>
                <a:spcPts val="0"/>
              </a:spcBef>
              <a:spcAft>
                <a:spcPts val="0"/>
              </a:spcAft>
              <a:buSzPts val="1800"/>
              <a:buAutoNum type="arabicPeriod"/>
            </a:pPr>
            <a:r>
              <a:rPr lang="en"/>
              <a:t>GPU Usage</a:t>
            </a:r>
            <a:endParaRPr/>
          </a:p>
          <a:p>
            <a:pPr indent="-342900" lvl="0" marL="457200" rtl="0" algn="l">
              <a:spcBef>
                <a:spcPts val="0"/>
              </a:spcBef>
              <a:spcAft>
                <a:spcPts val="0"/>
              </a:spcAft>
              <a:buSzPts val="1800"/>
              <a:buAutoNum type="arabicPeriod"/>
            </a:pPr>
            <a:r>
              <a:rPr lang="en"/>
              <a:t>Data Access Frequency</a:t>
            </a:r>
            <a:endParaRPr/>
          </a:p>
          <a:p>
            <a:pPr indent="-342900" lvl="0" marL="457200" rtl="0" algn="l">
              <a:spcBef>
                <a:spcPts val="0"/>
              </a:spcBef>
              <a:spcAft>
                <a:spcPts val="0"/>
              </a:spcAft>
              <a:buSzPts val="1800"/>
              <a:buAutoNum type="arabicPeriod"/>
            </a:pPr>
            <a:r>
              <a:rPr lang="en"/>
              <a:t>Data Reuse</a:t>
            </a:r>
            <a:endParaRPr/>
          </a:p>
        </p:txBody>
      </p:sp>
      <p:sp>
        <p:nvSpPr>
          <p:cNvPr id="98" name="Google Shape;98;p18"/>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Static Analysis: Data Access Frequency</a:t>
            </a:r>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Calculate access frequency for every OpenMP target region that uses an object (local </a:t>
            </a:r>
            <a:r>
              <a:rPr lang="en"/>
              <a:t>access</a:t>
            </a:r>
            <a:r>
              <a:rPr lang="en"/>
              <a:t> frequency)</a:t>
            </a:r>
            <a:endParaRPr/>
          </a:p>
          <a:p>
            <a:pPr indent="-317500" lvl="1" marL="914400" rtl="0" algn="l">
              <a:spcBef>
                <a:spcPts val="0"/>
              </a:spcBef>
              <a:spcAft>
                <a:spcPts val="0"/>
              </a:spcAft>
              <a:buSzPts val="1400"/>
              <a:buChar char="○"/>
            </a:pPr>
            <a:r>
              <a:rPr lang="en"/>
              <a:t>Use </a:t>
            </a:r>
            <a:r>
              <a:rPr lang="en">
                <a:latin typeface="Consolas"/>
                <a:ea typeface="Consolas"/>
                <a:cs typeface="Consolas"/>
                <a:sym typeface="Consolas"/>
              </a:rPr>
              <a:t>BlockFrequencyInfo </a:t>
            </a:r>
            <a:r>
              <a:rPr lang="en"/>
              <a:t>to get execution frequency</a:t>
            </a:r>
            <a:endParaRPr/>
          </a:p>
          <a:p>
            <a:pPr indent="-317500" lvl="1" marL="914400" rtl="0" algn="l">
              <a:spcBef>
                <a:spcPts val="0"/>
              </a:spcBef>
              <a:spcAft>
                <a:spcPts val="0"/>
              </a:spcAft>
              <a:buSzPts val="1400"/>
              <a:buChar char="○"/>
            </a:pPr>
            <a:r>
              <a:rPr lang="en"/>
              <a:t>Add frequencies of each memory instruction in a region to get LAF</a:t>
            </a:r>
            <a:br>
              <a:rPr lang="en"/>
            </a:br>
            <a:endParaRPr/>
          </a:p>
          <a:p>
            <a:pPr indent="-342900" lvl="0" marL="457200" rtl="0" algn="l">
              <a:spcBef>
                <a:spcPts val="0"/>
              </a:spcBef>
              <a:spcAft>
                <a:spcPts val="0"/>
              </a:spcAft>
              <a:buSzPts val="1800"/>
              <a:buAutoNum type="arabicPeriod"/>
            </a:pPr>
            <a:r>
              <a:rPr lang="en"/>
              <a:t>Calculate global access frequency across entire program</a:t>
            </a:r>
            <a:endParaRPr/>
          </a:p>
          <a:p>
            <a:pPr indent="-317500" lvl="1" marL="914400" rtl="0" algn="l">
              <a:spcBef>
                <a:spcPts val="0"/>
              </a:spcBef>
              <a:spcAft>
                <a:spcPts val="0"/>
              </a:spcAft>
              <a:buSzPts val="1400"/>
              <a:buChar char="○"/>
            </a:pPr>
            <a:r>
              <a:rPr lang="en"/>
              <a:t>Combine execution frequency and LAF of all GPU functions that use a unified memory object</a:t>
            </a:r>
            <a:endParaRPr/>
          </a:p>
          <a:p>
            <a:pPr indent="0" lvl="0" marL="0" rtl="0" algn="l">
              <a:spcBef>
                <a:spcPts val="1200"/>
              </a:spcBef>
              <a:spcAft>
                <a:spcPts val="1200"/>
              </a:spcAft>
              <a:buNone/>
            </a:pPr>
            <a:r>
              <a:t/>
            </a:r>
            <a:endParaRPr/>
          </a:p>
        </p:txBody>
      </p:sp>
      <p:sp>
        <p:nvSpPr>
          <p:cNvPr id="105" name="Google Shape;105;p19"/>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Analysis</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Roboto"/>
                <a:ea typeface="Roboto"/>
                <a:cs typeface="Roboto"/>
                <a:sym typeface="Roboto"/>
              </a:rPr>
              <a:t>Goal</a:t>
            </a:r>
            <a:r>
              <a:rPr lang="en"/>
              <a:t>: Utilize runtime information, combined with compile-time information, to finalize data analysis results</a:t>
            </a:r>
            <a:endParaRPr/>
          </a:p>
          <a:p>
            <a:pPr indent="-342900" lvl="0" marL="457200" rtl="0" algn="l">
              <a:spcBef>
                <a:spcPts val="1200"/>
              </a:spcBef>
              <a:spcAft>
                <a:spcPts val="0"/>
              </a:spcAft>
              <a:buSzPts val="1800"/>
              <a:buAutoNum type="arabicPeriod"/>
            </a:pPr>
            <a:r>
              <a:rPr lang="en"/>
              <a:t>Data Size</a:t>
            </a:r>
            <a:endParaRPr/>
          </a:p>
          <a:p>
            <a:pPr indent="-342900" lvl="0" marL="457200" rtl="0" algn="l">
              <a:spcBef>
                <a:spcPts val="0"/>
              </a:spcBef>
              <a:spcAft>
                <a:spcPts val="0"/>
              </a:spcAft>
              <a:buSzPts val="1800"/>
              <a:buAutoNum type="arabicPeriod"/>
            </a:pPr>
            <a:r>
              <a:rPr lang="en"/>
              <a:t>Access Density</a:t>
            </a:r>
            <a:endParaRPr/>
          </a:p>
        </p:txBody>
      </p:sp>
      <p:sp>
        <p:nvSpPr>
          <p:cNvPr id="112" name="Google Shape;112;p20"/>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Runtime Analysis: Data Size</a:t>
            </a:r>
            <a:endParaRPr/>
          </a:p>
        </p:txBody>
      </p:sp>
      <p:sp>
        <p:nvSpPr>
          <p:cNvPr id="118" name="Google Shape;11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size of data objects depends on the input, naturally</a:t>
            </a:r>
            <a:endParaRPr/>
          </a:p>
          <a:p>
            <a:pPr indent="-342900" lvl="0" marL="457200" rtl="0" algn="l">
              <a:spcBef>
                <a:spcPts val="0"/>
              </a:spcBef>
              <a:spcAft>
                <a:spcPts val="0"/>
              </a:spcAft>
              <a:buSzPts val="1800"/>
              <a:buChar char="●"/>
            </a:pPr>
            <a:r>
              <a:rPr lang="en"/>
              <a:t>In OpenMP offloading runtime interface, size of arguments passed in along with arguments themselves</a:t>
            </a:r>
            <a:endParaRPr/>
          </a:p>
          <a:p>
            <a:pPr indent="-342900" lvl="0" marL="457200" rtl="0" algn="l">
              <a:spcBef>
                <a:spcPts val="0"/>
              </a:spcBef>
              <a:spcAft>
                <a:spcPts val="0"/>
              </a:spcAft>
              <a:buSzPts val="1800"/>
              <a:buFont typeface="Roboto"/>
              <a:buChar char="●"/>
            </a:pPr>
            <a:r>
              <a:rPr b="1" lang="en">
                <a:latin typeface="Roboto"/>
                <a:ea typeface="Roboto"/>
                <a:cs typeface="Roboto"/>
                <a:sym typeface="Roboto"/>
              </a:rPr>
              <a:t>Problem</a:t>
            </a:r>
            <a:r>
              <a:rPr lang="en"/>
              <a:t>: Existing data size measured in bytes</a:t>
            </a:r>
            <a:endParaRPr/>
          </a:p>
          <a:p>
            <a:pPr indent="-317500" lvl="1" marL="914400" rtl="0" algn="l">
              <a:spcBef>
                <a:spcPts val="0"/>
              </a:spcBef>
              <a:spcAft>
                <a:spcPts val="0"/>
              </a:spcAft>
              <a:buSzPts val="1400"/>
              <a:buChar char="○"/>
            </a:pPr>
            <a:r>
              <a:rPr b="1" lang="en">
                <a:latin typeface="Roboto"/>
                <a:ea typeface="Roboto"/>
                <a:cs typeface="Roboto"/>
                <a:sym typeface="Roboto"/>
              </a:rPr>
              <a:t>Solution</a:t>
            </a:r>
            <a:r>
              <a:rPr lang="en"/>
              <a:t>: Obtain number of elements by dividing total data size by type of object</a:t>
            </a:r>
            <a:endParaRPr/>
          </a:p>
        </p:txBody>
      </p:sp>
      <p:sp>
        <p:nvSpPr>
          <p:cNvPr id="119" name="Google Shape;119;p21"/>
          <p:cNvSpPr txBox="1"/>
          <p:nvPr>
            <p:ph idx="12" type="sldNum"/>
          </p:nvPr>
        </p:nvSpPr>
        <p:spPr>
          <a:xfrm>
            <a:off x="8472458" y="47036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