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embeddedFontLst>
    <p:embeddedFont>
      <p:font typeface="Roboto"/>
      <p:regular r:id="rId25"/>
      <p:bold r:id="rId26"/>
      <p:italic r:id="rId27"/>
      <p:boldItalic r:id="rId28"/>
    </p:embeddedFont>
    <p:embeddedFont>
      <p:font typeface="Merriweather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4CA48E3-1935-4B68-9668-251F839A7C8C}">
  <a:tblStyle styleId="{C4CA48E3-1935-4B68-9668-251F839A7C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erriweather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erriweather-italic.fntdata"/><Relationship Id="rId30" Type="http://schemas.openxmlformats.org/officeDocument/2006/relationships/font" Target="fonts/Merriweather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Merriweather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99c15ad737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99c15ad737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99c15ad737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99c15ad73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b="1" i="1" lang="en">
                <a:solidFill>
                  <a:srgbClr val="31394D"/>
                </a:solidFill>
                <a:latin typeface="Roboto"/>
                <a:ea typeface="Roboto"/>
                <a:cs typeface="Roboto"/>
                <a:sym typeface="Roboto"/>
              </a:rPr>
              <a:t>cost</a:t>
            </a:r>
            <a:r>
              <a:rPr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of predication enabled sinking of a statement s past a merge point n in an acyclic graph, denoted as Cost</a:t>
            </a:r>
            <a:r>
              <a:rPr baseline="-25000"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(n) , is the sum of the execution frequencies of the paths in CostPaths</a:t>
            </a:r>
            <a:r>
              <a:rPr baseline="-25000"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(n) times the number of cycles, T[p?s] , that it takes to execute predicated statement p?s when p evaluated to false:</a:t>
            </a:r>
            <a:endParaRPr sz="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61348ed1d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61348ed1d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61348ed1d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61348ed1d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Along which paths statement s is available for sinking past through the merger point?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which paths statement s is removable through sinking past BB5 the merge point?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9a09e41ec6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9a09e41ec6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Decide wether to do PDE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Use profile data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Only do if PDE if benefit &gt; cost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Benefit is savings from removing dead code the benefit paths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Cost is cost of executing the guarding predicate when it evaluates to false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9a3b46ae9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9a3b46ae9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Means can sink down beyond this point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9a3b46ae9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9a3b46ae9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Previously instruction is in BB2. Predicated statement: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29a3b46ae9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29a3b46ae9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9a3b46ae9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29a3b46ae9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a3b46ae9f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9a3b46ae9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99738221d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99738221d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99c15ad73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99c15ad73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Sink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Eliminate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9c15ad73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9c15ad73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second point many introduce more code. There are chances that more code will be added to the hot path.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9c15ad73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9c15ad73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more code based on profile data?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a3b46ae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a3b46ae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9c15ad73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9c15ad73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9c15ad73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9c15ad73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 Profile Guided Partial Dead Code Elimination Using Predic</a:t>
            </a:r>
            <a:r>
              <a:rPr lang="en"/>
              <a:t>a</a:t>
            </a:r>
            <a:r>
              <a:rPr lang="en"/>
              <a:t>tion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50"/>
            <a:ext cx="65064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Zhixuan Chen, Fanghao Zhang, Mingye Chen, Yichen Zhong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</a:t>
            </a:r>
            <a:r>
              <a:rPr lang="en"/>
              <a:t>Cost-Benefit Analysis</a:t>
            </a:r>
            <a:endParaRPr/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311725" y="1496800"/>
            <a:ext cx="8373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Given a path p that passes through a partially dead statement s and a merge point n, the sinking of s past n </a:t>
            </a:r>
            <a:r>
              <a:rPr lang="en" sz="1700">
                <a:solidFill>
                  <a:srgbClr val="FF0000"/>
                </a:solidFill>
              </a:rPr>
              <a:t>benefits</a:t>
            </a:r>
            <a:r>
              <a:rPr lang="en" sz="1700"/>
              <a:t> path p if and only if s is </a:t>
            </a:r>
            <a:r>
              <a:rPr b="1" i="1" lang="en" sz="1700">
                <a:solidFill>
                  <a:schemeClr val="dk1"/>
                </a:solidFill>
              </a:rPr>
              <a:t>available</a:t>
            </a:r>
            <a:r>
              <a:rPr lang="en" sz="1700"/>
              <a:t> for sinking at n and s is </a:t>
            </a:r>
            <a:r>
              <a:rPr b="1" i="1" lang="en" sz="1700">
                <a:solidFill>
                  <a:schemeClr val="dk1"/>
                </a:solidFill>
              </a:rPr>
              <a:t>removable</a:t>
            </a:r>
            <a:r>
              <a:rPr lang="en" sz="1700"/>
              <a:t> along path p through sinking at n. </a:t>
            </a:r>
            <a:endParaRPr sz="17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We denote the set of paths through n along which sinking of s is beneficial as BenefitPaths</a:t>
            </a:r>
            <a:r>
              <a:rPr baseline="-25000" lang="en" sz="1700"/>
              <a:t>s</a:t>
            </a:r>
            <a:r>
              <a:rPr lang="en" sz="1700"/>
              <a:t>(n).</a:t>
            </a:r>
            <a:endParaRPr sz="9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158" name="Google Shape;15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1075" y="3754725"/>
            <a:ext cx="7659850" cy="81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</a:t>
            </a:r>
            <a:r>
              <a:rPr lang="en"/>
              <a:t>Cost-Benefit Analysis</a:t>
            </a:r>
            <a:endParaRPr/>
          </a:p>
        </p:txBody>
      </p:sp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311725" y="1496800"/>
            <a:ext cx="8373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Given a path p that passes through a partially dead statement s and a merge point n, the sinking of s past n </a:t>
            </a:r>
            <a:r>
              <a:rPr lang="en" sz="1900">
                <a:solidFill>
                  <a:srgbClr val="FF0000"/>
                </a:solidFill>
              </a:rPr>
              <a:t>costs</a:t>
            </a:r>
            <a:r>
              <a:rPr lang="en" sz="1900"/>
              <a:t> path p if and only if s is </a:t>
            </a:r>
            <a:r>
              <a:rPr b="1" i="1" lang="en" sz="1900">
                <a:solidFill>
                  <a:schemeClr val="dk1"/>
                </a:solidFill>
              </a:rPr>
              <a:t>un</a:t>
            </a:r>
            <a:r>
              <a:rPr b="1" i="1" lang="en" sz="1900">
                <a:solidFill>
                  <a:schemeClr val="dk1"/>
                </a:solidFill>
              </a:rPr>
              <a:t>available</a:t>
            </a:r>
            <a:r>
              <a:rPr lang="en" sz="1900"/>
              <a:t> for sinking at n and s is </a:t>
            </a:r>
            <a:r>
              <a:rPr b="1" i="1" lang="en" sz="1900">
                <a:solidFill>
                  <a:schemeClr val="dk1"/>
                </a:solidFill>
              </a:rPr>
              <a:t>un</a:t>
            </a:r>
            <a:r>
              <a:rPr b="1" i="1" lang="en" sz="1900">
                <a:solidFill>
                  <a:schemeClr val="dk1"/>
                </a:solidFill>
              </a:rPr>
              <a:t>removable</a:t>
            </a:r>
            <a:r>
              <a:rPr lang="en" sz="1900"/>
              <a:t> along path p through sinking at n. </a:t>
            </a:r>
            <a:endParaRPr sz="19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We denote the set of paths through n along which sinking of s result in a cost as CostPaths</a:t>
            </a:r>
            <a:r>
              <a:rPr baseline="-25000" lang="en" sz="1900"/>
              <a:t>s</a:t>
            </a:r>
            <a:r>
              <a:rPr lang="en" sz="1900"/>
              <a:t>(n).</a:t>
            </a:r>
            <a:endParaRPr sz="11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165" name="Google Shape;16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5825" y="3835150"/>
            <a:ext cx="6246250" cy="7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</a:t>
            </a:r>
            <a:r>
              <a:rPr lang="en"/>
              <a:t>Cost-Benefit Analysis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239600" y="1351325"/>
            <a:ext cx="1137600" cy="3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Example: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3761021" y="1383363"/>
            <a:ext cx="5694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24"/>
          <p:cNvSpPr/>
          <p:nvPr/>
        </p:nvSpPr>
        <p:spPr>
          <a:xfrm>
            <a:off x="3130775" y="2251000"/>
            <a:ext cx="9825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 sz="1300">
                <a:latin typeface="Roboto"/>
                <a:ea typeface="Roboto"/>
                <a:cs typeface="Roboto"/>
                <a:sym typeface="Roboto"/>
              </a:rPr>
              <a:t>: x = a * b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74" name="Google Shape;174;p24"/>
          <p:cNvCxnSpPr>
            <a:stCxn id="172" idx="2"/>
            <a:endCxn id="173" idx="0"/>
          </p:cNvCxnSpPr>
          <p:nvPr/>
        </p:nvCxnSpPr>
        <p:spPr>
          <a:xfrm flipH="1">
            <a:off x="3622121" y="1661763"/>
            <a:ext cx="423600" cy="589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24"/>
          <p:cNvSpPr/>
          <p:nvPr/>
        </p:nvSpPr>
        <p:spPr>
          <a:xfrm>
            <a:off x="4409772" y="1817139"/>
            <a:ext cx="5307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76" name="Google Shape;176;p24"/>
          <p:cNvCxnSpPr>
            <a:stCxn id="172" idx="2"/>
            <a:endCxn id="175" idx="0"/>
          </p:cNvCxnSpPr>
          <p:nvPr/>
        </p:nvCxnSpPr>
        <p:spPr>
          <a:xfrm>
            <a:off x="4045721" y="1661763"/>
            <a:ext cx="629400" cy="15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7" name="Google Shape;177;p24"/>
          <p:cNvSpPr/>
          <p:nvPr/>
        </p:nvSpPr>
        <p:spPr>
          <a:xfrm>
            <a:off x="4409766" y="2317433"/>
            <a:ext cx="5307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78" name="Google Shape;178;p24"/>
          <p:cNvCxnSpPr>
            <a:stCxn id="175" idx="2"/>
            <a:endCxn id="177" idx="0"/>
          </p:cNvCxnSpPr>
          <p:nvPr/>
        </p:nvCxnSpPr>
        <p:spPr>
          <a:xfrm>
            <a:off x="4675122" y="2095539"/>
            <a:ext cx="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9" name="Google Shape;179;p24"/>
          <p:cNvSpPr/>
          <p:nvPr/>
        </p:nvSpPr>
        <p:spPr>
          <a:xfrm>
            <a:off x="4019726" y="2817711"/>
            <a:ext cx="530700" cy="278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0" name="Google Shape;180;p24"/>
          <p:cNvCxnSpPr>
            <a:stCxn id="173" idx="2"/>
            <a:endCxn id="179" idx="0"/>
          </p:cNvCxnSpPr>
          <p:nvPr/>
        </p:nvCxnSpPr>
        <p:spPr>
          <a:xfrm>
            <a:off x="3622025" y="2529400"/>
            <a:ext cx="663000" cy="28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24"/>
          <p:cNvCxnSpPr>
            <a:stCxn id="177" idx="2"/>
            <a:endCxn id="179" idx="0"/>
          </p:cNvCxnSpPr>
          <p:nvPr/>
        </p:nvCxnSpPr>
        <p:spPr>
          <a:xfrm flipH="1">
            <a:off x="4285116" y="2595833"/>
            <a:ext cx="3900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2" name="Google Shape;182;p24"/>
          <p:cNvSpPr/>
          <p:nvPr/>
        </p:nvSpPr>
        <p:spPr>
          <a:xfrm>
            <a:off x="3103020" y="3358821"/>
            <a:ext cx="5694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x = …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24"/>
          <p:cNvSpPr/>
          <p:nvPr/>
        </p:nvSpPr>
        <p:spPr>
          <a:xfrm>
            <a:off x="4835541" y="3222440"/>
            <a:ext cx="5307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4" name="Google Shape;184;p24"/>
          <p:cNvCxnSpPr>
            <a:stCxn id="179" idx="2"/>
            <a:endCxn id="183" idx="0"/>
          </p:cNvCxnSpPr>
          <p:nvPr/>
        </p:nvCxnSpPr>
        <p:spPr>
          <a:xfrm>
            <a:off x="4285076" y="3096111"/>
            <a:ext cx="815700" cy="12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5" name="Google Shape;185;p24"/>
          <p:cNvSpPr/>
          <p:nvPr/>
        </p:nvSpPr>
        <p:spPr>
          <a:xfrm>
            <a:off x="4835538" y="3760118"/>
            <a:ext cx="5307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24"/>
          <p:cNvSpPr/>
          <p:nvPr/>
        </p:nvSpPr>
        <p:spPr>
          <a:xfrm>
            <a:off x="4448497" y="4190496"/>
            <a:ext cx="6294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x = …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" name="Google Shape;187;p24"/>
          <p:cNvSpPr/>
          <p:nvPr/>
        </p:nvSpPr>
        <p:spPr>
          <a:xfrm>
            <a:off x="5245752" y="4202121"/>
            <a:ext cx="629400" cy="278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… = x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8" name="Google Shape;188;p24"/>
          <p:cNvSpPr/>
          <p:nvPr/>
        </p:nvSpPr>
        <p:spPr>
          <a:xfrm>
            <a:off x="4370228" y="4746812"/>
            <a:ext cx="530700" cy="278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9" name="Google Shape;189;p24"/>
          <p:cNvCxnSpPr>
            <a:stCxn id="179" idx="2"/>
            <a:endCxn id="182" idx="0"/>
          </p:cNvCxnSpPr>
          <p:nvPr/>
        </p:nvCxnSpPr>
        <p:spPr>
          <a:xfrm flipH="1">
            <a:off x="3387776" y="3096111"/>
            <a:ext cx="897300" cy="26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24"/>
          <p:cNvCxnSpPr>
            <a:stCxn id="182" idx="2"/>
            <a:endCxn id="188" idx="1"/>
          </p:cNvCxnSpPr>
          <p:nvPr/>
        </p:nvCxnSpPr>
        <p:spPr>
          <a:xfrm>
            <a:off x="3387720" y="3637221"/>
            <a:ext cx="982500" cy="124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1" name="Google Shape;191;p24"/>
          <p:cNvCxnSpPr>
            <a:stCxn id="185" idx="2"/>
            <a:endCxn id="186" idx="0"/>
          </p:cNvCxnSpPr>
          <p:nvPr/>
        </p:nvCxnSpPr>
        <p:spPr>
          <a:xfrm flipH="1">
            <a:off x="4763088" y="4038518"/>
            <a:ext cx="337800" cy="15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24"/>
          <p:cNvCxnSpPr>
            <a:stCxn id="185" idx="2"/>
            <a:endCxn id="187" idx="0"/>
          </p:cNvCxnSpPr>
          <p:nvPr/>
        </p:nvCxnSpPr>
        <p:spPr>
          <a:xfrm>
            <a:off x="5100888" y="4038518"/>
            <a:ext cx="459600" cy="16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3" name="Google Shape;193;p24"/>
          <p:cNvCxnSpPr>
            <a:stCxn id="186" idx="2"/>
            <a:endCxn id="188" idx="0"/>
          </p:cNvCxnSpPr>
          <p:nvPr/>
        </p:nvCxnSpPr>
        <p:spPr>
          <a:xfrm flipH="1">
            <a:off x="4635697" y="4468896"/>
            <a:ext cx="127500" cy="27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4" name="Google Shape;194;p24"/>
          <p:cNvCxnSpPr>
            <a:stCxn id="187" idx="2"/>
            <a:endCxn id="188" idx="3"/>
          </p:cNvCxnSpPr>
          <p:nvPr/>
        </p:nvCxnSpPr>
        <p:spPr>
          <a:xfrm flipH="1">
            <a:off x="4901052" y="4480521"/>
            <a:ext cx="659400" cy="40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5" name="Google Shape;195;p24"/>
          <p:cNvSpPr txBox="1"/>
          <p:nvPr/>
        </p:nvSpPr>
        <p:spPr>
          <a:xfrm>
            <a:off x="3566608" y="1351325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" name="Google Shape;196;p24"/>
          <p:cNvSpPr txBox="1"/>
          <p:nvPr/>
        </p:nvSpPr>
        <p:spPr>
          <a:xfrm>
            <a:off x="2905938" y="2236024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7" name="Google Shape;197;p24"/>
          <p:cNvSpPr txBox="1"/>
          <p:nvPr/>
        </p:nvSpPr>
        <p:spPr>
          <a:xfrm>
            <a:off x="4960017" y="2284418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8" name="Google Shape;198;p24"/>
          <p:cNvSpPr txBox="1"/>
          <p:nvPr/>
        </p:nvSpPr>
        <p:spPr>
          <a:xfrm>
            <a:off x="4960005" y="1777689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9" name="Google Shape;199;p24"/>
          <p:cNvSpPr txBox="1"/>
          <p:nvPr/>
        </p:nvSpPr>
        <p:spPr>
          <a:xfrm>
            <a:off x="3789497" y="2778369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0" name="Google Shape;200;p24"/>
          <p:cNvSpPr txBox="1"/>
          <p:nvPr/>
        </p:nvSpPr>
        <p:spPr>
          <a:xfrm>
            <a:off x="5402099" y="3188369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7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1" name="Google Shape;201;p24"/>
          <p:cNvSpPr txBox="1"/>
          <p:nvPr/>
        </p:nvSpPr>
        <p:spPr>
          <a:xfrm>
            <a:off x="5366395" y="3713207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8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p24"/>
          <p:cNvSpPr txBox="1"/>
          <p:nvPr/>
        </p:nvSpPr>
        <p:spPr>
          <a:xfrm>
            <a:off x="2853838" y="3281272"/>
            <a:ext cx="194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3" name="Google Shape;203;p24"/>
          <p:cNvSpPr txBox="1"/>
          <p:nvPr/>
        </p:nvSpPr>
        <p:spPr>
          <a:xfrm>
            <a:off x="4190324" y="4147133"/>
            <a:ext cx="340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9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4" name="Google Shape;204;p24"/>
          <p:cNvSpPr txBox="1"/>
          <p:nvPr/>
        </p:nvSpPr>
        <p:spPr>
          <a:xfrm>
            <a:off x="5848074" y="4147129"/>
            <a:ext cx="3900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5" name="Google Shape;205;p24"/>
          <p:cNvSpPr txBox="1"/>
          <p:nvPr/>
        </p:nvSpPr>
        <p:spPr>
          <a:xfrm>
            <a:off x="4979367" y="4728104"/>
            <a:ext cx="4566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06" name="Google Shape;206;p24"/>
          <p:cNvCxnSpPr>
            <a:stCxn id="183" idx="2"/>
            <a:endCxn id="185" idx="0"/>
          </p:cNvCxnSpPr>
          <p:nvPr/>
        </p:nvCxnSpPr>
        <p:spPr>
          <a:xfrm>
            <a:off x="5100891" y="3500840"/>
            <a:ext cx="0" cy="25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/>
        </p:nvSpPr>
        <p:spPr>
          <a:xfrm>
            <a:off x="4257175" y="274320"/>
            <a:ext cx="2250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1) </a:t>
            </a: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AvailablePaths(5)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2" name="Google Shape;212;p25"/>
          <p:cNvSpPr txBox="1"/>
          <p:nvPr/>
        </p:nvSpPr>
        <p:spPr>
          <a:xfrm>
            <a:off x="4257175" y="914400"/>
            <a:ext cx="2179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2) Removable</a:t>
            </a: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Paths(5)</a:t>
            </a:r>
            <a:endParaRPr b="1" sz="15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3" name="Google Shape;213;p25"/>
          <p:cNvSpPr txBox="1"/>
          <p:nvPr/>
        </p:nvSpPr>
        <p:spPr>
          <a:xfrm>
            <a:off x="4323300" y="1207008"/>
            <a:ext cx="43287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1–2–5–6–11, 1–2–5–7–8–9–11, 1–3–4–5–6–11,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1–3–4–5–7–8–9–11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}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25"/>
          <p:cNvSpPr txBox="1"/>
          <p:nvPr/>
        </p:nvSpPr>
        <p:spPr>
          <a:xfrm>
            <a:off x="4323300" y="542700"/>
            <a:ext cx="4644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1–2–5–6–11, 1–2–5–7–8–9–11, 1–2–5–7–8–10–11 }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          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5" name="Google Shape;215;p25"/>
          <p:cNvSpPr txBox="1"/>
          <p:nvPr/>
        </p:nvSpPr>
        <p:spPr>
          <a:xfrm>
            <a:off x="4257175" y="1757550"/>
            <a:ext cx="2433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) UnavailablePaths(5)</a:t>
            </a:r>
            <a:endParaRPr b="1" sz="15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6" name="Google Shape;216;p25"/>
          <p:cNvSpPr txBox="1"/>
          <p:nvPr/>
        </p:nvSpPr>
        <p:spPr>
          <a:xfrm>
            <a:off x="4323300" y="2048256"/>
            <a:ext cx="4820700" cy="6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1–3–4–5–6–11, 1–3–4–5–7–8–9–11, 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1–3–4–5–7–8–10–11 }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         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7" name="Google Shape;217;p25"/>
          <p:cNvSpPr txBox="1"/>
          <p:nvPr/>
        </p:nvSpPr>
        <p:spPr>
          <a:xfrm>
            <a:off x="4258678" y="2624325"/>
            <a:ext cx="2779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) UnremovablePaths(5)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8" name="Google Shape;218;p25"/>
          <p:cNvSpPr txBox="1"/>
          <p:nvPr/>
        </p:nvSpPr>
        <p:spPr>
          <a:xfrm>
            <a:off x="4324799" y="2917675"/>
            <a:ext cx="4146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1–2–5–7–8–10–11, 1–3–4–5–7–8–10–11 }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          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9" name="Google Shape;219;p25"/>
          <p:cNvSpPr txBox="1"/>
          <p:nvPr/>
        </p:nvSpPr>
        <p:spPr>
          <a:xfrm>
            <a:off x="4258678" y="3297675"/>
            <a:ext cx="2779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) BenefitPaths(5)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0" name="Google Shape;220;p25"/>
          <p:cNvSpPr txBox="1"/>
          <p:nvPr/>
        </p:nvSpPr>
        <p:spPr>
          <a:xfrm>
            <a:off x="4322684" y="3566160"/>
            <a:ext cx="4644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1–2–5–6–11, 1–2–5–7–8–9–11 }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          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1" name="Google Shape;221;p25"/>
          <p:cNvSpPr txBox="1"/>
          <p:nvPr/>
        </p:nvSpPr>
        <p:spPr>
          <a:xfrm>
            <a:off x="4258676" y="3925550"/>
            <a:ext cx="159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) CostPaths(5)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2" name="Google Shape;222;p25"/>
          <p:cNvSpPr txBox="1"/>
          <p:nvPr/>
        </p:nvSpPr>
        <p:spPr>
          <a:xfrm>
            <a:off x="4312028" y="4214625"/>
            <a:ext cx="306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1–3–4–5–7–8–10–11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}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           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3" name="Google Shape;223;p25"/>
          <p:cNvSpPr/>
          <p:nvPr/>
        </p:nvSpPr>
        <p:spPr>
          <a:xfrm>
            <a:off x="1156866" y="241641"/>
            <a:ext cx="7152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4" name="Google Shape;224;p25"/>
          <p:cNvSpPr/>
          <p:nvPr/>
        </p:nvSpPr>
        <p:spPr>
          <a:xfrm>
            <a:off x="365725" y="1320938"/>
            <a:ext cx="10710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: x = a * b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25" name="Google Shape;225;p25"/>
          <p:cNvCxnSpPr>
            <a:stCxn id="223" idx="2"/>
            <a:endCxn id="224" idx="0"/>
          </p:cNvCxnSpPr>
          <p:nvPr/>
        </p:nvCxnSpPr>
        <p:spPr>
          <a:xfrm flipH="1">
            <a:off x="901266" y="587841"/>
            <a:ext cx="613200" cy="733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6" name="Google Shape;226;p25"/>
          <p:cNvSpPr/>
          <p:nvPr/>
        </p:nvSpPr>
        <p:spPr>
          <a:xfrm>
            <a:off x="1971247" y="781235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27" name="Google Shape;227;p25"/>
          <p:cNvCxnSpPr>
            <a:stCxn id="223" idx="2"/>
            <a:endCxn id="226" idx="0"/>
          </p:cNvCxnSpPr>
          <p:nvPr/>
        </p:nvCxnSpPr>
        <p:spPr>
          <a:xfrm>
            <a:off x="1514466" y="587841"/>
            <a:ext cx="789900" cy="19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8" name="Google Shape;228;p25"/>
          <p:cNvSpPr/>
          <p:nvPr/>
        </p:nvSpPr>
        <p:spPr>
          <a:xfrm>
            <a:off x="1971239" y="1403574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29" name="Google Shape;229;p25"/>
          <p:cNvCxnSpPr>
            <a:stCxn id="226" idx="2"/>
            <a:endCxn id="228" idx="0"/>
          </p:cNvCxnSpPr>
          <p:nvPr/>
        </p:nvCxnSpPr>
        <p:spPr>
          <a:xfrm>
            <a:off x="2304397" y="1127435"/>
            <a:ext cx="0" cy="27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0" name="Google Shape;230;p25"/>
          <p:cNvSpPr/>
          <p:nvPr/>
        </p:nvSpPr>
        <p:spPr>
          <a:xfrm>
            <a:off x="1481620" y="2025892"/>
            <a:ext cx="666300" cy="346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31" name="Google Shape;231;p25"/>
          <p:cNvCxnSpPr>
            <a:stCxn id="224" idx="2"/>
            <a:endCxn id="230" idx="0"/>
          </p:cNvCxnSpPr>
          <p:nvPr/>
        </p:nvCxnSpPr>
        <p:spPr>
          <a:xfrm>
            <a:off x="901225" y="1667138"/>
            <a:ext cx="913500" cy="35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2" name="Google Shape;232;p25"/>
          <p:cNvCxnSpPr>
            <a:stCxn id="228" idx="2"/>
            <a:endCxn id="230" idx="0"/>
          </p:cNvCxnSpPr>
          <p:nvPr/>
        </p:nvCxnSpPr>
        <p:spPr>
          <a:xfrm flipH="1">
            <a:off x="1814789" y="1749774"/>
            <a:ext cx="489600" cy="27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3" name="Google Shape;233;p25"/>
          <p:cNvSpPr/>
          <p:nvPr/>
        </p:nvSpPr>
        <p:spPr>
          <a:xfrm>
            <a:off x="330890" y="2699017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4" name="Google Shape;234;p25"/>
          <p:cNvSpPr/>
          <p:nvPr/>
        </p:nvSpPr>
        <p:spPr>
          <a:xfrm>
            <a:off x="2505717" y="2529353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35" name="Google Shape;235;p25"/>
          <p:cNvCxnSpPr>
            <a:stCxn id="230" idx="2"/>
            <a:endCxn id="234" idx="0"/>
          </p:cNvCxnSpPr>
          <p:nvPr/>
        </p:nvCxnSpPr>
        <p:spPr>
          <a:xfrm>
            <a:off x="1814770" y="2372092"/>
            <a:ext cx="1024200" cy="15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6" name="Google Shape;236;p25"/>
          <p:cNvSpPr/>
          <p:nvPr/>
        </p:nvSpPr>
        <p:spPr>
          <a:xfrm>
            <a:off x="2505713" y="3198195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237;p25"/>
          <p:cNvSpPr/>
          <p:nvPr/>
        </p:nvSpPr>
        <p:spPr>
          <a:xfrm>
            <a:off x="2019849" y="3733577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" name="Google Shape;238;p25"/>
          <p:cNvSpPr/>
          <p:nvPr/>
        </p:nvSpPr>
        <p:spPr>
          <a:xfrm>
            <a:off x="3144336" y="3748031"/>
            <a:ext cx="6663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… = x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25"/>
          <p:cNvSpPr/>
          <p:nvPr/>
        </p:nvSpPr>
        <p:spPr>
          <a:xfrm>
            <a:off x="1921607" y="4425589"/>
            <a:ext cx="666300" cy="346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40" name="Google Shape;240;p25"/>
          <p:cNvCxnSpPr>
            <a:stCxn id="230" idx="2"/>
            <a:endCxn id="233" idx="0"/>
          </p:cNvCxnSpPr>
          <p:nvPr/>
        </p:nvCxnSpPr>
        <p:spPr>
          <a:xfrm flipH="1">
            <a:off x="663970" y="2372092"/>
            <a:ext cx="1150800" cy="32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1" name="Google Shape;241;p25"/>
          <p:cNvCxnSpPr>
            <a:stCxn id="233" idx="2"/>
            <a:endCxn id="239" idx="1"/>
          </p:cNvCxnSpPr>
          <p:nvPr/>
        </p:nvCxnSpPr>
        <p:spPr>
          <a:xfrm>
            <a:off x="664040" y="3045217"/>
            <a:ext cx="1257600" cy="155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2" name="Google Shape;242;p25"/>
          <p:cNvCxnSpPr>
            <a:stCxn id="236" idx="2"/>
            <a:endCxn id="237" idx="0"/>
          </p:cNvCxnSpPr>
          <p:nvPr/>
        </p:nvCxnSpPr>
        <p:spPr>
          <a:xfrm flipH="1">
            <a:off x="2352863" y="3544395"/>
            <a:ext cx="486000" cy="18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3" name="Google Shape;243;p25"/>
          <p:cNvCxnSpPr>
            <a:stCxn id="236" idx="2"/>
            <a:endCxn id="238" idx="0"/>
          </p:cNvCxnSpPr>
          <p:nvPr/>
        </p:nvCxnSpPr>
        <p:spPr>
          <a:xfrm>
            <a:off x="2838863" y="3544395"/>
            <a:ext cx="638700" cy="20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4" name="Google Shape;244;p25"/>
          <p:cNvCxnSpPr>
            <a:stCxn id="237" idx="2"/>
            <a:endCxn id="239" idx="0"/>
          </p:cNvCxnSpPr>
          <p:nvPr/>
        </p:nvCxnSpPr>
        <p:spPr>
          <a:xfrm flipH="1">
            <a:off x="2254899" y="4079777"/>
            <a:ext cx="98100" cy="34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5" name="Google Shape;245;p25"/>
          <p:cNvCxnSpPr>
            <a:stCxn id="238" idx="2"/>
            <a:endCxn id="239" idx="3"/>
          </p:cNvCxnSpPr>
          <p:nvPr/>
        </p:nvCxnSpPr>
        <p:spPr>
          <a:xfrm flipH="1">
            <a:off x="2587986" y="4094231"/>
            <a:ext cx="889500" cy="50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6" name="Google Shape;246;p25"/>
          <p:cNvSpPr txBox="1"/>
          <p:nvPr/>
        </p:nvSpPr>
        <p:spPr>
          <a:xfrm>
            <a:off x="912818" y="201788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7" name="Google Shape;247;p25"/>
          <p:cNvSpPr txBox="1"/>
          <p:nvPr/>
        </p:nvSpPr>
        <p:spPr>
          <a:xfrm>
            <a:off x="83476" y="1302305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2661973" y="1362504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9" name="Google Shape;249;p25"/>
          <p:cNvSpPr txBox="1"/>
          <p:nvPr/>
        </p:nvSpPr>
        <p:spPr>
          <a:xfrm>
            <a:off x="2661958" y="732161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0" name="Google Shape;250;p25"/>
          <p:cNvSpPr txBox="1"/>
          <p:nvPr/>
        </p:nvSpPr>
        <p:spPr>
          <a:xfrm>
            <a:off x="1192612" y="1976952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1" name="Google Shape;251;p25"/>
          <p:cNvSpPr txBox="1"/>
          <p:nvPr/>
        </p:nvSpPr>
        <p:spPr>
          <a:xfrm>
            <a:off x="3216921" y="2486970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7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2" name="Google Shape;252;p25"/>
          <p:cNvSpPr txBox="1"/>
          <p:nvPr/>
        </p:nvSpPr>
        <p:spPr>
          <a:xfrm>
            <a:off x="3172102" y="3139840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8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3" name="Google Shape;253;p25"/>
          <p:cNvSpPr txBox="1"/>
          <p:nvPr/>
        </p:nvSpPr>
        <p:spPr>
          <a:xfrm>
            <a:off x="83475" y="2705878"/>
            <a:ext cx="244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4" name="Google Shape;254;p25"/>
          <p:cNvSpPr txBox="1"/>
          <p:nvPr/>
        </p:nvSpPr>
        <p:spPr>
          <a:xfrm>
            <a:off x="1695773" y="3679621"/>
            <a:ext cx="427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9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5" name="Google Shape;255;p25"/>
          <p:cNvSpPr txBox="1"/>
          <p:nvPr/>
        </p:nvSpPr>
        <p:spPr>
          <a:xfrm>
            <a:off x="3776752" y="3679613"/>
            <a:ext cx="427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6" name="Google Shape;256;p25"/>
          <p:cNvSpPr txBox="1"/>
          <p:nvPr/>
        </p:nvSpPr>
        <p:spPr>
          <a:xfrm>
            <a:off x="2686247" y="4402313"/>
            <a:ext cx="427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57" name="Google Shape;257;p25"/>
          <p:cNvCxnSpPr>
            <a:stCxn id="234" idx="2"/>
            <a:endCxn id="236" idx="0"/>
          </p:cNvCxnSpPr>
          <p:nvPr/>
        </p:nvCxnSpPr>
        <p:spPr>
          <a:xfrm>
            <a:off x="2838867" y="2875553"/>
            <a:ext cx="0" cy="32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8" name="Google Shape;258;p25"/>
          <p:cNvCxnSpPr>
            <a:stCxn id="223" idx="2"/>
            <a:endCxn id="224" idx="0"/>
          </p:cNvCxnSpPr>
          <p:nvPr/>
        </p:nvCxnSpPr>
        <p:spPr>
          <a:xfrm flipH="1">
            <a:off x="901266" y="587841"/>
            <a:ext cx="613200" cy="733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9" name="Google Shape;259;p25"/>
          <p:cNvCxnSpPr>
            <a:stCxn id="224" idx="2"/>
            <a:endCxn id="230" idx="0"/>
          </p:cNvCxnSpPr>
          <p:nvPr/>
        </p:nvCxnSpPr>
        <p:spPr>
          <a:xfrm>
            <a:off x="901225" y="1667138"/>
            <a:ext cx="913500" cy="358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0" name="Google Shape;260;p25"/>
          <p:cNvCxnSpPr>
            <a:stCxn id="230" idx="2"/>
            <a:endCxn id="233" idx="0"/>
          </p:cNvCxnSpPr>
          <p:nvPr/>
        </p:nvCxnSpPr>
        <p:spPr>
          <a:xfrm flipH="1">
            <a:off x="663970" y="2372092"/>
            <a:ext cx="1150800" cy="327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1" name="Google Shape;261;p25"/>
          <p:cNvCxnSpPr>
            <a:stCxn id="233" idx="2"/>
            <a:endCxn id="239" idx="1"/>
          </p:cNvCxnSpPr>
          <p:nvPr/>
        </p:nvCxnSpPr>
        <p:spPr>
          <a:xfrm>
            <a:off x="664040" y="3045217"/>
            <a:ext cx="1257600" cy="1553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2" name="Google Shape;262;p25"/>
          <p:cNvCxnSpPr>
            <a:stCxn id="230" idx="2"/>
            <a:endCxn id="234" idx="0"/>
          </p:cNvCxnSpPr>
          <p:nvPr/>
        </p:nvCxnSpPr>
        <p:spPr>
          <a:xfrm>
            <a:off x="1814770" y="2372092"/>
            <a:ext cx="1024200" cy="157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3" name="Google Shape;263;p25"/>
          <p:cNvCxnSpPr>
            <a:stCxn id="234" idx="2"/>
            <a:endCxn id="236" idx="0"/>
          </p:cNvCxnSpPr>
          <p:nvPr/>
        </p:nvCxnSpPr>
        <p:spPr>
          <a:xfrm>
            <a:off x="2838867" y="2875553"/>
            <a:ext cx="0" cy="322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4" name="Google Shape;264;p25"/>
          <p:cNvCxnSpPr>
            <a:stCxn id="236" idx="2"/>
            <a:endCxn id="237" idx="0"/>
          </p:cNvCxnSpPr>
          <p:nvPr/>
        </p:nvCxnSpPr>
        <p:spPr>
          <a:xfrm flipH="1">
            <a:off x="2352863" y="3544395"/>
            <a:ext cx="486000" cy="189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5" name="Google Shape;265;p25"/>
          <p:cNvCxnSpPr>
            <a:stCxn id="237" idx="2"/>
            <a:endCxn id="239" idx="0"/>
          </p:cNvCxnSpPr>
          <p:nvPr/>
        </p:nvCxnSpPr>
        <p:spPr>
          <a:xfrm flipH="1">
            <a:off x="2254899" y="4079777"/>
            <a:ext cx="98100" cy="345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6" name="Google Shape;266;p25"/>
          <p:cNvCxnSpPr>
            <a:stCxn id="236" idx="2"/>
            <a:endCxn id="238" idx="0"/>
          </p:cNvCxnSpPr>
          <p:nvPr/>
        </p:nvCxnSpPr>
        <p:spPr>
          <a:xfrm>
            <a:off x="2838863" y="3544395"/>
            <a:ext cx="638700" cy="203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7" name="Google Shape;267;p25"/>
          <p:cNvCxnSpPr>
            <a:stCxn id="238" idx="2"/>
            <a:endCxn id="239" idx="3"/>
          </p:cNvCxnSpPr>
          <p:nvPr/>
        </p:nvCxnSpPr>
        <p:spPr>
          <a:xfrm flipH="1">
            <a:off x="2587986" y="4094231"/>
            <a:ext cx="889500" cy="504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26"/>
          <p:cNvGraphicFramePr/>
          <p:nvPr/>
        </p:nvGraphicFramePr>
        <p:xfrm>
          <a:off x="49375" y="195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{C4CA48E3-1935-4B68-9668-251F839A7C8C}</a:tableStyleId>
              </a:tblPr>
              <a:tblGrid>
                <a:gridCol w="3173150"/>
                <a:gridCol w="817750"/>
              </a:tblGrid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Freq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1–2–5–6–11 </a:t>
                      </a:r>
                      <a:r>
                        <a:rPr lang="en">
                          <a:solidFill>
                            <a:srgbClr val="00FF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(Benefit)</a:t>
                      </a:r>
                      <a:endParaRPr>
                        <a:solidFill>
                          <a:srgbClr val="00FF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1–2–5–7–8–9–11 </a:t>
                      </a:r>
                      <a:r>
                        <a:rPr lang="en">
                          <a:solidFill>
                            <a:srgbClr val="00FF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(Benefit)</a:t>
                      </a:r>
                      <a:endParaRPr>
                        <a:solidFill>
                          <a:srgbClr val="00FF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1–2–5–7–8–10–11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1–3–4–5–6–11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1–3–4–5–7–8–9–11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1–3–4–5–7–8–10–11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(Cost)</a:t>
                      </a:r>
                      <a:endParaRPr>
                        <a:solidFill>
                          <a:srgbClr val="FF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73" name="Google Shape;273;p26"/>
          <p:cNvSpPr txBox="1"/>
          <p:nvPr>
            <p:ph type="title"/>
          </p:nvPr>
        </p:nvSpPr>
        <p:spPr>
          <a:xfrm>
            <a:off x="311725" y="500925"/>
            <a:ext cx="56238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Cost-Benefit Analysis</a:t>
            </a:r>
            <a:endParaRPr/>
          </a:p>
        </p:txBody>
      </p:sp>
      <p:sp>
        <p:nvSpPr>
          <p:cNvPr id="274" name="Google Shape;274;p26"/>
          <p:cNvSpPr txBox="1"/>
          <p:nvPr/>
        </p:nvSpPr>
        <p:spPr>
          <a:xfrm>
            <a:off x="4187700" y="1405925"/>
            <a:ext cx="52107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Assume T(x = a * b) = T(p ? x = a * b, p = false) = 1 cycle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5" name="Google Shape;275;p26"/>
          <p:cNvSpPr txBox="1"/>
          <p:nvPr/>
        </p:nvSpPr>
        <p:spPr>
          <a:xfrm>
            <a:off x="0" y="1327775"/>
            <a:ext cx="4187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BenefitPaths(5) =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1–2–5–6–11, 1–2–5–7–8–9–11 }</a:t>
            </a:r>
            <a:r>
              <a:rPr lang="en"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2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6" name="Google Shape;276;p26"/>
          <p:cNvSpPr txBox="1"/>
          <p:nvPr/>
        </p:nvSpPr>
        <p:spPr>
          <a:xfrm>
            <a:off x="-2" y="1573563"/>
            <a:ext cx="3990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CostPaths(5) =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1–3–4–5–7–8–10–11 }</a:t>
            </a:r>
            <a:endParaRPr b="1"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7" name="Google Shape;277;p26"/>
          <p:cNvSpPr txBox="1"/>
          <p:nvPr/>
        </p:nvSpPr>
        <p:spPr>
          <a:xfrm>
            <a:off x="4535825" y="1865825"/>
            <a:ext cx="2735400" cy="14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Benefit 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= 50 + 25 = 75</a:t>
            </a:r>
            <a:endParaRPr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Cost 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= 50</a:t>
            </a:r>
            <a:endParaRPr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Benefit &gt; Cost !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Perform PDE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8" name="Google Shape;278;p26"/>
          <p:cNvSpPr txBox="1"/>
          <p:nvPr/>
        </p:nvSpPr>
        <p:spPr>
          <a:xfrm>
            <a:off x="3192000" y="4565000"/>
            <a:ext cx="798900" cy="3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—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z="1500">
                <a:solidFill>
                  <a:schemeClr val="dk1"/>
                </a:solidFill>
              </a:rPr>
              <a:t>80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79" name="Google Shape;279;p26"/>
          <p:cNvSpPr txBox="1"/>
          <p:nvPr/>
        </p:nvSpPr>
        <p:spPr>
          <a:xfrm>
            <a:off x="4535825" y="1865825"/>
            <a:ext cx="2735400" cy="14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Benefit 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= 50 + 25 = 75</a:t>
            </a:r>
            <a:endParaRPr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Cost </a:t>
            </a:r>
            <a:r>
              <a:rPr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= 80</a:t>
            </a:r>
            <a:endParaRPr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Benefit &lt; Cost !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Not perform PDE</a:t>
            </a:r>
            <a:endParaRPr b="1"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Predication-based PDE Algorithm</a:t>
            </a:r>
            <a:endParaRPr/>
          </a:p>
        </p:txBody>
      </p:sp>
      <p:sp>
        <p:nvSpPr>
          <p:cNvPr id="285" name="Google Shape;285;p27"/>
          <p:cNvSpPr txBox="1"/>
          <p:nvPr/>
        </p:nvSpPr>
        <p:spPr>
          <a:xfrm>
            <a:off x="478475" y="1486650"/>
            <a:ext cx="3704700" cy="3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1. Enable Predication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-"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If is merge point AND Benefit &gt; Cost (BB5 here, computed before)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2. Assignment Sinking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-"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Use delayability analysis to track how far it can sink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-"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Eliminate the definition from one Basic block (BB2)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-"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Insert definition at the entry/exit of other basic blocks reachable from (sink to BB6, 9, 10)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3. Assignment Elimination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-"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Remove completely dead (BB6, 9)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6" name="Google Shape;286;p27"/>
          <p:cNvSpPr/>
          <p:nvPr/>
        </p:nvSpPr>
        <p:spPr>
          <a:xfrm>
            <a:off x="5234615" y="1383569"/>
            <a:ext cx="609600" cy="28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7" name="Google Shape;287;p27"/>
          <p:cNvSpPr/>
          <p:nvPr/>
        </p:nvSpPr>
        <p:spPr>
          <a:xfrm>
            <a:off x="4559936" y="2256808"/>
            <a:ext cx="1052100" cy="28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 sz="13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: x = a * b</a:t>
            </a:r>
            <a:endParaRPr sz="13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88" name="Google Shape;288;p27"/>
          <p:cNvCxnSpPr>
            <a:stCxn id="286" idx="2"/>
            <a:endCxn id="287" idx="0"/>
          </p:cNvCxnSpPr>
          <p:nvPr/>
        </p:nvCxnSpPr>
        <p:spPr>
          <a:xfrm flipH="1">
            <a:off x="5086115" y="1663769"/>
            <a:ext cx="453300" cy="593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9" name="Google Shape;289;p27"/>
          <p:cNvSpPr/>
          <p:nvPr/>
        </p:nvSpPr>
        <p:spPr>
          <a:xfrm>
            <a:off x="5929103" y="1820146"/>
            <a:ext cx="568200" cy="28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90" name="Google Shape;290;p27"/>
          <p:cNvCxnSpPr>
            <a:stCxn id="286" idx="2"/>
            <a:endCxn id="289" idx="0"/>
          </p:cNvCxnSpPr>
          <p:nvPr/>
        </p:nvCxnSpPr>
        <p:spPr>
          <a:xfrm>
            <a:off x="5539415" y="1663769"/>
            <a:ext cx="673800" cy="15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1" name="Google Shape;291;p27"/>
          <p:cNvSpPr/>
          <p:nvPr/>
        </p:nvSpPr>
        <p:spPr>
          <a:xfrm>
            <a:off x="5929096" y="2323670"/>
            <a:ext cx="568200" cy="28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92" name="Google Shape;292;p27"/>
          <p:cNvCxnSpPr>
            <a:stCxn id="289" idx="2"/>
            <a:endCxn id="291" idx="0"/>
          </p:cNvCxnSpPr>
          <p:nvPr/>
        </p:nvCxnSpPr>
        <p:spPr>
          <a:xfrm>
            <a:off x="6213203" y="2100346"/>
            <a:ext cx="0" cy="22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3" name="Google Shape;293;p27"/>
          <p:cNvSpPr/>
          <p:nvPr/>
        </p:nvSpPr>
        <p:spPr>
          <a:xfrm>
            <a:off x="5511559" y="2827178"/>
            <a:ext cx="568200" cy="280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94" name="Google Shape;294;p27"/>
          <p:cNvCxnSpPr>
            <a:stCxn id="287" idx="2"/>
            <a:endCxn id="293" idx="0"/>
          </p:cNvCxnSpPr>
          <p:nvPr/>
        </p:nvCxnSpPr>
        <p:spPr>
          <a:xfrm>
            <a:off x="5085986" y="2537008"/>
            <a:ext cx="709800" cy="29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5" name="Google Shape;295;p27"/>
          <p:cNvCxnSpPr>
            <a:stCxn id="291" idx="2"/>
            <a:endCxn id="293" idx="0"/>
          </p:cNvCxnSpPr>
          <p:nvPr/>
        </p:nvCxnSpPr>
        <p:spPr>
          <a:xfrm flipH="1">
            <a:off x="5795596" y="2603870"/>
            <a:ext cx="417600" cy="22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6" name="Google Shape;296;p27"/>
          <p:cNvSpPr/>
          <p:nvPr/>
        </p:nvSpPr>
        <p:spPr>
          <a:xfrm>
            <a:off x="4530225" y="3371775"/>
            <a:ext cx="834000" cy="40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p</a:t>
            </a: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? </a:t>
            </a: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x=a*b</a:t>
            </a:r>
            <a:endParaRPr sz="9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x = …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7" name="Google Shape;297;p27"/>
          <p:cNvSpPr/>
          <p:nvPr/>
        </p:nvSpPr>
        <p:spPr>
          <a:xfrm>
            <a:off x="6384889" y="3234520"/>
            <a:ext cx="568200" cy="28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98" name="Google Shape;298;p27"/>
          <p:cNvCxnSpPr>
            <a:stCxn id="293" idx="2"/>
            <a:endCxn id="297" idx="0"/>
          </p:cNvCxnSpPr>
          <p:nvPr/>
        </p:nvCxnSpPr>
        <p:spPr>
          <a:xfrm>
            <a:off x="5795659" y="3107378"/>
            <a:ext cx="873300" cy="12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9" name="Google Shape;299;p27"/>
          <p:cNvSpPr/>
          <p:nvPr/>
        </p:nvSpPr>
        <p:spPr>
          <a:xfrm>
            <a:off x="6384885" y="3775669"/>
            <a:ext cx="568200" cy="280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0" name="Google Shape;300;p27"/>
          <p:cNvSpPr/>
          <p:nvPr/>
        </p:nvSpPr>
        <p:spPr>
          <a:xfrm>
            <a:off x="5929100" y="4198925"/>
            <a:ext cx="796800" cy="377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p ? </a:t>
            </a: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x=a*b</a:t>
            </a:r>
            <a:endParaRPr sz="9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x = …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1" name="Google Shape;301;p27"/>
          <p:cNvSpPr/>
          <p:nvPr/>
        </p:nvSpPr>
        <p:spPr>
          <a:xfrm>
            <a:off x="6824025" y="4210625"/>
            <a:ext cx="834000" cy="377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p ? </a:t>
            </a:r>
            <a:r>
              <a:rPr lang="en" sz="11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x=a*b</a:t>
            </a:r>
            <a:endParaRPr sz="9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… = x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2" name="Google Shape;302;p27"/>
          <p:cNvSpPr/>
          <p:nvPr/>
        </p:nvSpPr>
        <p:spPr>
          <a:xfrm>
            <a:off x="5886771" y="4768733"/>
            <a:ext cx="568200" cy="280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03" name="Google Shape;303;p27"/>
          <p:cNvCxnSpPr>
            <a:stCxn id="293" idx="2"/>
            <a:endCxn id="296" idx="0"/>
          </p:cNvCxnSpPr>
          <p:nvPr/>
        </p:nvCxnSpPr>
        <p:spPr>
          <a:xfrm flipH="1">
            <a:off x="4947259" y="3107378"/>
            <a:ext cx="848400" cy="26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4" name="Google Shape;304;p27"/>
          <p:cNvCxnSpPr>
            <a:stCxn id="296" idx="2"/>
            <a:endCxn id="302" idx="1"/>
          </p:cNvCxnSpPr>
          <p:nvPr/>
        </p:nvCxnSpPr>
        <p:spPr>
          <a:xfrm>
            <a:off x="4947225" y="3779775"/>
            <a:ext cx="9396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5" name="Google Shape;305;p27"/>
          <p:cNvCxnSpPr>
            <a:stCxn id="299" idx="2"/>
            <a:endCxn id="300" idx="0"/>
          </p:cNvCxnSpPr>
          <p:nvPr/>
        </p:nvCxnSpPr>
        <p:spPr>
          <a:xfrm flipH="1">
            <a:off x="6327585" y="4055869"/>
            <a:ext cx="341400" cy="14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6" name="Google Shape;306;p27"/>
          <p:cNvCxnSpPr>
            <a:stCxn id="299" idx="2"/>
            <a:endCxn id="301" idx="0"/>
          </p:cNvCxnSpPr>
          <p:nvPr/>
        </p:nvCxnSpPr>
        <p:spPr>
          <a:xfrm>
            <a:off x="6668985" y="4055869"/>
            <a:ext cx="572100" cy="15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7" name="Google Shape;307;p27"/>
          <p:cNvCxnSpPr>
            <a:stCxn id="300" idx="2"/>
            <a:endCxn id="302" idx="0"/>
          </p:cNvCxnSpPr>
          <p:nvPr/>
        </p:nvCxnSpPr>
        <p:spPr>
          <a:xfrm flipH="1">
            <a:off x="6170900" y="4576025"/>
            <a:ext cx="156600" cy="19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8" name="Google Shape;308;p27"/>
          <p:cNvCxnSpPr>
            <a:stCxn id="301" idx="2"/>
            <a:endCxn id="302" idx="3"/>
          </p:cNvCxnSpPr>
          <p:nvPr/>
        </p:nvCxnSpPr>
        <p:spPr>
          <a:xfrm flipH="1">
            <a:off x="6455025" y="4587725"/>
            <a:ext cx="786000" cy="32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9" name="Google Shape;309;p27"/>
          <p:cNvSpPr txBox="1"/>
          <p:nvPr/>
        </p:nvSpPr>
        <p:spPr>
          <a:xfrm>
            <a:off x="5026496" y="1351324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0" name="Google Shape;310;p27"/>
          <p:cNvSpPr txBox="1"/>
          <p:nvPr/>
        </p:nvSpPr>
        <p:spPr>
          <a:xfrm>
            <a:off x="4319249" y="2241735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1" name="Google Shape;311;p27"/>
          <p:cNvSpPr txBox="1"/>
          <p:nvPr/>
        </p:nvSpPr>
        <p:spPr>
          <a:xfrm>
            <a:off x="6518140" y="2290441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2" name="Google Shape;312;p27"/>
          <p:cNvSpPr txBox="1"/>
          <p:nvPr/>
        </p:nvSpPr>
        <p:spPr>
          <a:xfrm>
            <a:off x="6518127" y="1780441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3" name="Google Shape;313;p27"/>
          <p:cNvSpPr txBox="1"/>
          <p:nvPr/>
        </p:nvSpPr>
        <p:spPr>
          <a:xfrm>
            <a:off x="5265098" y="2787582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4" name="Google Shape;314;p27"/>
          <p:cNvSpPr txBox="1"/>
          <p:nvPr/>
        </p:nvSpPr>
        <p:spPr>
          <a:xfrm>
            <a:off x="6991389" y="3200229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7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5" name="Google Shape;315;p27"/>
          <p:cNvSpPr txBox="1"/>
          <p:nvPr/>
        </p:nvSpPr>
        <p:spPr>
          <a:xfrm>
            <a:off x="6953168" y="3728455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8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6" name="Google Shape;316;p27"/>
          <p:cNvSpPr txBox="1"/>
          <p:nvPr/>
        </p:nvSpPr>
        <p:spPr>
          <a:xfrm>
            <a:off x="4263475" y="3293732"/>
            <a:ext cx="20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7" name="Google Shape;317;p27"/>
          <p:cNvSpPr txBox="1"/>
          <p:nvPr/>
        </p:nvSpPr>
        <p:spPr>
          <a:xfrm>
            <a:off x="5694184" y="4165183"/>
            <a:ext cx="3645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9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8" name="Google Shape;318;p27"/>
          <p:cNvSpPr txBox="1"/>
          <p:nvPr/>
        </p:nvSpPr>
        <p:spPr>
          <a:xfrm>
            <a:off x="7584300" y="4165175"/>
            <a:ext cx="4173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9" name="Google Shape;319;p27"/>
          <p:cNvSpPr txBox="1"/>
          <p:nvPr/>
        </p:nvSpPr>
        <p:spPr>
          <a:xfrm>
            <a:off x="6538854" y="4749905"/>
            <a:ext cx="4884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20" name="Google Shape;320;p27"/>
          <p:cNvCxnSpPr>
            <a:stCxn id="297" idx="2"/>
            <a:endCxn id="299" idx="0"/>
          </p:cNvCxnSpPr>
          <p:nvPr/>
        </p:nvCxnSpPr>
        <p:spPr>
          <a:xfrm>
            <a:off x="6668989" y="3514720"/>
            <a:ext cx="0" cy="26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1" name="Google Shape;321;p27"/>
          <p:cNvCxnSpPr/>
          <p:nvPr/>
        </p:nvCxnSpPr>
        <p:spPr>
          <a:xfrm flipH="1" rot="10800000">
            <a:off x="4613475" y="3499825"/>
            <a:ext cx="667500" cy="3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2" name="Google Shape;322;p27"/>
          <p:cNvCxnSpPr/>
          <p:nvPr/>
        </p:nvCxnSpPr>
        <p:spPr>
          <a:xfrm flipH="1" rot="10800000">
            <a:off x="6021675" y="4314000"/>
            <a:ext cx="667500" cy="3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Predication Evaluation </a:t>
            </a:r>
            <a:endParaRPr/>
          </a:p>
        </p:txBody>
      </p:sp>
      <p:sp>
        <p:nvSpPr>
          <p:cNvPr id="328" name="Google Shape;328;p28"/>
          <p:cNvSpPr/>
          <p:nvPr/>
        </p:nvSpPr>
        <p:spPr>
          <a:xfrm>
            <a:off x="956475" y="1388625"/>
            <a:ext cx="8712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p = true</a:t>
            </a:r>
            <a:endParaRPr sz="12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313024" y="2204525"/>
            <a:ext cx="9753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0" name="Google Shape;330;p28"/>
          <p:cNvCxnSpPr>
            <a:stCxn id="328" idx="2"/>
            <a:endCxn id="329" idx="0"/>
          </p:cNvCxnSpPr>
          <p:nvPr/>
        </p:nvCxnSpPr>
        <p:spPr>
          <a:xfrm flipH="1">
            <a:off x="800775" y="1650225"/>
            <a:ext cx="591300" cy="554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1" name="Google Shape;331;p28"/>
          <p:cNvSpPr/>
          <p:nvPr/>
        </p:nvSpPr>
        <p:spPr>
          <a:xfrm>
            <a:off x="1437250" y="1796550"/>
            <a:ext cx="8331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p = false</a:t>
            </a:r>
            <a:endParaRPr sz="12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2" name="Google Shape;332;p28"/>
          <p:cNvCxnSpPr>
            <a:stCxn id="328" idx="2"/>
            <a:endCxn id="331" idx="0"/>
          </p:cNvCxnSpPr>
          <p:nvPr/>
        </p:nvCxnSpPr>
        <p:spPr>
          <a:xfrm>
            <a:off x="1392075" y="1650225"/>
            <a:ext cx="461700" cy="14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3" name="Google Shape;333;p28"/>
          <p:cNvSpPr/>
          <p:nvPr/>
        </p:nvSpPr>
        <p:spPr>
          <a:xfrm>
            <a:off x="1618813" y="2267007"/>
            <a:ext cx="5418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4" name="Google Shape;334;p28"/>
          <p:cNvCxnSpPr>
            <a:stCxn id="331" idx="2"/>
            <a:endCxn id="333" idx="0"/>
          </p:cNvCxnSpPr>
          <p:nvPr/>
        </p:nvCxnSpPr>
        <p:spPr>
          <a:xfrm>
            <a:off x="1853800" y="2058150"/>
            <a:ext cx="36000" cy="20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5" name="Google Shape;335;p28"/>
          <p:cNvSpPr/>
          <p:nvPr/>
        </p:nvSpPr>
        <p:spPr>
          <a:xfrm>
            <a:off x="1220600" y="2737459"/>
            <a:ext cx="541800" cy="2616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6" name="Google Shape;336;p28"/>
          <p:cNvCxnSpPr>
            <a:stCxn id="329" idx="2"/>
            <a:endCxn id="335" idx="0"/>
          </p:cNvCxnSpPr>
          <p:nvPr/>
        </p:nvCxnSpPr>
        <p:spPr>
          <a:xfrm>
            <a:off x="800674" y="2466125"/>
            <a:ext cx="690900" cy="27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7" name="Google Shape;337;p28"/>
          <p:cNvCxnSpPr>
            <a:stCxn id="333" idx="2"/>
            <a:endCxn id="335" idx="0"/>
          </p:cNvCxnSpPr>
          <p:nvPr/>
        </p:nvCxnSpPr>
        <p:spPr>
          <a:xfrm flipH="1">
            <a:off x="1491613" y="2528607"/>
            <a:ext cx="398100" cy="20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8" name="Google Shape;338;p28"/>
          <p:cNvSpPr/>
          <p:nvPr/>
        </p:nvSpPr>
        <p:spPr>
          <a:xfrm>
            <a:off x="284701" y="3246319"/>
            <a:ext cx="5418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x = …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2053509" y="3118058"/>
            <a:ext cx="5418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40" name="Google Shape;340;p28"/>
          <p:cNvCxnSpPr>
            <a:stCxn id="335" idx="2"/>
            <a:endCxn id="339" idx="0"/>
          </p:cNvCxnSpPr>
          <p:nvPr/>
        </p:nvCxnSpPr>
        <p:spPr>
          <a:xfrm>
            <a:off x="1491500" y="2999059"/>
            <a:ext cx="832800" cy="119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1" name="Google Shape;341;p28"/>
          <p:cNvSpPr/>
          <p:nvPr/>
        </p:nvSpPr>
        <p:spPr>
          <a:xfrm>
            <a:off x="2053506" y="3623681"/>
            <a:ext cx="5418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1658347" y="4028412"/>
            <a:ext cx="541800" cy="26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x = …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2495225" y="4039350"/>
            <a:ext cx="833100" cy="381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p ? x=a*b</a:t>
            </a:r>
            <a:endParaRPr sz="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… = x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4" name="Google Shape;344;p28"/>
          <p:cNvSpPr/>
          <p:nvPr/>
        </p:nvSpPr>
        <p:spPr>
          <a:xfrm>
            <a:off x="1578446" y="4551549"/>
            <a:ext cx="541800" cy="2616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45" name="Google Shape;345;p28"/>
          <p:cNvCxnSpPr>
            <a:stCxn id="335" idx="2"/>
            <a:endCxn id="338" idx="0"/>
          </p:cNvCxnSpPr>
          <p:nvPr/>
        </p:nvCxnSpPr>
        <p:spPr>
          <a:xfrm flipH="1">
            <a:off x="555500" y="2999059"/>
            <a:ext cx="936000" cy="24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6" name="Google Shape;346;p28"/>
          <p:cNvCxnSpPr>
            <a:stCxn id="338" idx="2"/>
            <a:endCxn id="344" idx="1"/>
          </p:cNvCxnSpPr>
          <p:nvPr/>
        </p:nvCxnSpPr>
        <p:spPr>
          <a:xfrm>
            <a:off x="555601" y="3507919"/>
            <a:ext cx="1022700" cy="117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7" name="Google Shape;347;p28"/>
          <p:cNvCxnSpPr>
            <a:stCxn id="341" idx="2"/>
            <a:endCxn id="342" idx="0"/>
          </p:cNvCxnSpPr>
          <p:nvPr/>
        </p:nvCxnSpPr>
        <p:spPr>
          <a:xfrm flipH="1">
            <a:off x="1929306" y="3885281"/>
            <a:ext cx="395100" cy="14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8" name="Google Shape;348;p28"/>
          <p:cNvCxnSpPr>
            <a:stCxn id="341" idx="2"/>
            <a:endCxn id="343" idx="0"/>
          </p:cNvCxnSpPr>
          <p:nvPr/>
        </p:nvCxnSpPr>
        <p:spPr>
          <a:xfrm>
            <a:off x="2324406" y="3885281"/>
            <a:ext cx="587400" cy="15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9" name="Google Shape;349;p28"/>
          <p:cNvCxnSpPr>
            <a:stCxn id="342" idx="2"/>
            <a:endCxn id="344" idx="0"/>
          </p:cNvCxnSpPr>
          <p:nvPr/>
        </p:nvCxnSpPr>
        <p:spPr>
          <a:xfrm flipH="1">
            <a:off x="1849447" y="4290012"/>
            <a:ext cx="79800" cy="26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0" name="Google Shape;350;p28"/>
          <p:cNvCxnSpPr>
            <a:stCxn id="343" idx="2"/>
            <a:endCxn id="344" idx="3"/>
          </p:cNvCxnSpPr>
          <p:nvPr/>
        </p:nvCxnSpPr>
        <p:spPr>
          <a:xfrm flipH="1">
            <a:off x="2120375" y="4420650"/>
            <a:ext cx="791400" cy="26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1" name="Google Shape;351;p28"/>
          <p:cNvSpPr txBox="1"/>
          <p:nvPr/>
        </p:nvSpPr>
        <p:spPr>
          <a:xfrm>
            <a:off x="757988" y="1358497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2" name="Google Shape;352;p28"/>
          <p:cNvSpPr txBox="1"/>
          <p:nvPr/>
        </p:nvSpPr>
        <p:spPr>
          <a:xfrm>
            <a:off x="83476" y="2190451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3" name="Google Shape;353;p28"/>
          <p:cNvSpPr txBox="1"/>
          <p:nvPr/>
        </p:nvSpPr>
        <p:spPr>
          <a:xfrm>
            <a:off x="2180593" y="2235960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4" name="Google Shape;354;p28"/>
          <p:cNvSpPr txBox="1"/>
          <p:nvPr/>
        </p:nvSpPr>
        <p:spPr>
          <a:xfrm>
            <a:off x="2296631" y="1723567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5" name="Google Shape;355;p28"/>
          <p:cNvSpPr txBox="1"/>
          <p:nvPr/>
        </p:nvSpPr>
        <p:spPr>
          <a:xfrm>
            <a:off x="985547" y="2700462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6" name="Google Shape;356;p28"/>
          <p:cNvSpPr txBox="1"/>
          <p:nvPr/>
        </p:nvSpPr>
        <p:spPr>
          <a:xfrm>
            <a:off x="2631938" y="3086019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7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7" name="Google Shape;357;p28"/>
          <p:cNvSpPr txBox="1"/>
          <p:nvPr/>
        </p:nvSpPr>
        <p:spPr>
          <a:xfrm>
            <a:off x="2595486" y="3579566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8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8" name="Google Shape;358;p28"/>
          <p:cNvSpPr txBox="1"/>
          <p:nvPr/>
        </p:nvSpPr>
        <p:spPr>
          <a:xfrm>
            <a:off x="83475" y="3251505"/>
            <a:ext cx="1986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9" name="Google Shape;359;p28"/>
          <p:cNvSpPr txBox="1"/>
          <p:nvPr/>
        </p:nvSpPr>
        <p:spPr>
          <a:xfrm>
            <a:off x="1394773" y="3987623"/>
            <a:ext cx="3474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9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0" name="Google Shape;360;p28"/>
          <p:cNvSpPr txBox="1"/>
          <p:nvPr/>
        </p:nvSpPr>
        <p:spPr>
          <a:xfrm>
            <a:off x="3328325" y="3987625"/>
            <a:ext cx="3981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1" name="Google Shape;361;p28"/>
          <p:cNvSpPr txBox="1"/>
          <p:nvPr/>
        </p:nvSpPr>
        <p:spPr>
          <a:xfrm>
            <a:off x="2200324" y="4533950"/>
            <a:ext cx="395400" cy="4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11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62" name="Google Shape;362;p28"/>
          <p:cNvCxnSpPr>
            <a:stCxn id="339" idx="2"/>
            <a:endCxn id="341" idx="0"/>
          </p:cNvCxnSpPr>
          <p:nvPr/>
        </p:nvCxnSpPr>
        <p:spPr>
          <a:xfrm>
            <a:off x="2324409" y="3379658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3" name="Google Shape;363;p28"/>
          <p:cNvSpPr txBox="1"/>
          <p:nvPr/>
        </p:nvSpPr>
        <p:spPr>
          <a:xfrm>
            <a:off x="4306175" y="1717350"/>
            <a:ext cx="4853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We need to perform evaluation after the PDE algorithm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Generally need to assign predicate variable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p=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True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set to place that dominates the node where the instruction originally exists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p=</a:t>
            </a:r>
            <a:r>
              <a:rPr b="1"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False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inserted to path where the predicated statement should not be executed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Group’s Comment </a:t>
            </a:r>
            <a:endParaRPr/>
          </a:p>
        </p:txBody>
      </p:sp>
      <p:sp>
        <p:nvSpPr>
          <p:cNvPr id="369" name="Google Shape;369;p29"/>
          <p:cNvSpPr txBox="1"/>
          <p:nvPr/>
        </p:nvSpPr>
        <p:spPr>
          <a:xfrm>
            <a:off x="311725" y="1555025"/>
            <a:ext cx="84288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Pros: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Predication-based sinking enables more statements to sink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Cost-Benefit Analysis can be extended to solve many problems, like Strength Reduction, PRE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Cons: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Overhead of profiling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○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Hard to implement the Cost-Benefit analysis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329400" y="1408625"/>
            <a:ext cx="7223400" cy="19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Intro, Motivation (Fanghao, 5min)</a:t>
            </a:r>
            <a:endParaRPr sz="2200"/>
          </a:p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Technical Details:</a:t>
            </a:r>
            <a:endParaRPr sz="2200"/>
          </a:p>
          <a:p>
            <a:pPr indent="-35782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Cost Benefit Analysis (Zhixuan &amp; Mingye,  6min)</a:t>
            </a:r>
            <a:endParaRPr sz="2200"/>
          </a:p>
          <a:p>
            <a:pPr indent="-35782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Assignment Sinking </a:t>
            </a:r>
            <a:r>
              <a:rPr lang="en" sz="2200"/>
              <a:t>(Yichen, 3min)</a:t>
            </a:r>
            <a:endParaRPr sz="2200"/>
          </a:p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Comments (Yichen, 1min)</a:t>
            </a:r>
            <a:endParaRPr sz="2200"/>
          </a:p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200"/>
              <a:t>Q&amp;A (1-2min)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Partial Dead Code</a:t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3698400" y="198450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1: 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4965600" y="287657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2431200" y="284617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2: 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3698400" y="370785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3: … = X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1" name="Google Shape;81;p15"/>
          <p:cNvCxnSpPr>
            <a:stCxn id="77" idx="2"/>
            <a:endCxn id="79" idx="0"/>
          </p:cNvCxnSpPr>
          <p:nvPr/>
        </p:nvCxnSpPr>
        <p:spPr>
          <a:xfrm flipH="1">
            <a:off x="3064800" y="2443500"/>
            <a:ext cx="1267200" cy="4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5"/>
          <p:cNvCxnSpPr>
            <a:stCxn id="77" idx="2"/>
            <a:endCxn id="78" idx="0"/>
          </p:cNvCxnSpPr>
          <p:nvPr/>
        </p:nvCxnSpPr>
        <p:spPr>
          <a:xfrm>
            <a:off x="4332000" y="2443500"/>
            <a:ext cx="1267200" cy="4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5"/>
          <p:cNvCxnSpPr>
            <a:stCxn id="79" idx="2"/>
            <a:endCxn id="80" idx="0"/>
          </p:cNvCxnSpPr>
          <p:nvPr/>
        </p:nvCxnSpPr>
        <p:spPr>
          <a:xfrm>
            <a:off x="3064800" y="3305175"/>
            <a:ext cx="1267200" cy="4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5"/>
          <p:cNvCxnSpPr>
            <a:stCxn id="78" idx="2"/>
            <a:endCxn id="80" idx="0"/>
          </p:cNvCxnSpPr>
          <p:nvPr/>
        </p:nvCxnSpPr>
        <p:spPr>
          <a:xfrm flipH="1">
            <a:off x="4332000" y="3335575"/>
            <a:ext cx="1267200" cy="37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Partial Dead Code </a:t>
            </a:r>
            <a:r>
              <a:rPr lang="en"/>
              <a:t>Elimination</a:t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3698400" y="198450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trike="sngStrike">
                <a:latin typeface="Roboto"/>
                <a:ea typeface="Roboto"/>
                <a:cs typeface="Roboto"/>
                <a:sym typeface="Roboto"/>
              </a:rPr>
              <a:t>1: </a:t>
            </a:r>
            <a:r>
              <a:rPr lang="en" strike="sngStrike">
                <a:latin typeface="Roboto"/>
                <a:ea typeface="Roboto"/>
                <a:cs typeface="Roboto"/>
                <a:sym typeface="Roboto"/>
              </a:rPr>
              <a:t>X = …</a:t>
            </a:r>
            <a:endParaRPr strike="sng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4965600" y="287657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1: 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2431200" y="284617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2.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3698400" y="370785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3: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… = X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4" name="Google Shape;94;p16"/>
          <p:cNvCxnSpPr>
            <a:stCxn id="90" idx="2"/>
            <a:endCxn id="92" idx="0"/>
          </p:cNvCxnSpPr>
          <p:nvPr/>
        </p:nvCxnSpPr>
        <p:spPr>
          <a:xfrm flipH="1">
            <a:off x="3064800" y="2443500"/>
            <a:ext cx="1267200" cy="4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6"/>
          <p:cNvCxnSpPr>
            <a:stCxn id="90" idx="2"/>
            <a:endCxn id="91" idx="0"/>
          </p:cNvCxnSpPr>
          <p:nvPr/>
        </p:nvCxnSpPr>
        <p:spPr>
          <a:xfrm>
            <a:off x="4332000" y="2443500"/>
            <a:ext cx="1267200" cy="4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6"/>
          <p:cNvCxnSpPr>
            <a:stCxn id="92" idx="2"/>
            <a:endCxn id="93" idx="0"/>
          </p:cNvCxnSpPr>
          <p:nvPr/>
        </p:nvCxnSpPr>
        <p:spPr>
          <a:xfrm>
            <a:off x="3064800" y="3305175"/>
            <a:ext cx="1267200" cy="4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6"/>
          <p:cNvCxnSpPr>
            <a:stCxn id="91" idx="2"/>
            <a:endCxn id="93" idx="0"/>
          </p:cNvCxnSpPr>
          <p:nvPr/>
        </p:nvCxnSpPr>
        <p:spPr>
          <a:xfrm flipH="1">
            <a:off x="4332000" y="3335575"/>
            <a:ext cx="1267200" cy="37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Predication?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311700" y="1505700"/>
            <a:ext cx="82221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</a:t>
            </a:r>
            <a:r>
              <a:rPr lang="en" sz="1900"/>
              <a:t>ggressively performing PDE since predication enables code sinking that is otherwise not possible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Introduce predicated versions of an instruction along paths where the instruction was not previously encountered</a:t>
            </a:r>
            <a:endParaRPr sz="19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Path Profiling?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311700" y="1505700"/>
            <a:ext cx="81261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/>
              <a:t>C</a:t>
            </a:r>
            <a:r>
              <a:rPr lang="en" sz="2100"/>
              <a:t>ost-benefit data flow analysis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/>
              <a:t>Determine the profitability of using predication enabled sinking</a:t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 Overview</a:t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1569925" y="1448000"/>
            <a:ext cx="6004200" cy="32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Step 1. Use path profiling information to perform cost-benefit analysis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for each statement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for each merge point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that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can sink through: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i. estimate the benefit of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’s PDE.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ii. estimate the cost of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’s PDE.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iii. if benefit &gt; cost: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- e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nable sinking of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at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</a:t>
            </a:r>
            <a:endParaRPr i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       else: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              - d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isable sinking of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at </a:t>
            </a:r>
            <a:r>
              <a:rPr i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</a:t>
            </a:r>
            <a:endParaRPr i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Step 2: Apply predication-based partial dead code elimination (PDE)</a:t>
            </a:r>
            <a:endParaRPr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Step 3: Introduce predicate evaluations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Cost-Benefit Analysis</a:t>
            </a:r>
            <a:endParaRPr/>
          </a:p>
        </p:txBody>
      </p:sp>
      <p:sp>
        <p:nvSpPr>
          <p:cNvPr id="121" name="Google Shape;121;p20"/>
          <p:cNvSpPr/>
          <p:nvPr/>
        </p:nvSpPr>
        <p:spPr>
          <a:xfrm>
            <a:off x="6234550" y="180022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: 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20"/>
          <p:cNvSpPr/>
          <p:nvPr/>
        </p:nvSpPr>
        <p:spPr>
          <a:xfrm>
            <a:off x="6234550" y="2669438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… = X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20"/>
          <p:cNvSpPr/>
          <p:nvPr/>
        </p:nvSpPr>
        <p:spPr>
          <a:xfrm>
            <a:off x="4753800" y="266190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6234550" y="352357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Merge Point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5" name="Google Shape;125;p20"/>
          <p:cNvCxnSpPr>
            <a:stCxn id="121" idx="2"/>
            <a:endCxn id="123" idx="0"/>
          </p:cNvCxnSpPr>
          <p:nvPr/>
        </p:nvCxnSpPr>
        <p:spPr>
          <a:xfrm flipH="1">
            <a:off x="5387350" y="2259225"/>
            <a:ext cx="1480800" cy="4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6" name="Google Shape;126;p20"/>
          <p:cNvCxnSpPr>
            <a:stCxn id="121" idx="2"/>
            <a:endCxn id="122" idx="0"/>
          </p:cNvCxnSpPr>
          <p:nvPr/>
        </p:nvCxnSpPr>
        <p:spPr>
          <a:xfrm>
            <a:off x="6868150" y="2259225"/>
            <a:ext cx="0" cy="41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7" name="Google Shape;127;p20"/>
          <p:cNvCxnSpPr>
            <a:stCxn id="123" idx="2"/>
            <a:endCxn id="124" idx="0"/>
          </p:cNvCxnSpPr>
          <p:nvPr/>
        </p:nvCxnSpPr>
        <p:spPr>
          <a:xfrm>
            <a:off x="5387400" y="3120900"/>
            <a:ext cx="1480800" cy="4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20"/>
          <p:cNvCxnSpPr>
            <a:stCxn id="122" idx="2"/>
            <a:endCxn id="124" idx="0"/>
          </p:cNvCxnSpPr>
          <p:nvPr/>
        </p:nvCxnSpPr>
        <p:spPr>
          <a:xfrm>
            <a:off x="6868150" y="3128438"/>
            <a:ext cx="0" cy="39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9" name="Google Shape;129;p20"/>
          <p:cNvSpPr/>
          <p:nvPr/>
        </p:nvSpPr>
        <p:spPr>
          <a:xfrm>
            <a:off x="7715300" y="266190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0" name="Google Shape;130;p20"/>
          <p:cNvCxnSpPr>
            <a:stCxn id="121" idx="2"/>
            <a:endCxn id="129" idx="0"/>
          </p:cNvCxnSpPr>
          <p:nvPr/>
        </p:nvCxnSpPr>
        <p:spPr>
          <a:xfrm>
            <a:off x="6868150" y="2259225"/>
            <a:ext cx="1480800" cy="402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cxnSp>
        <p:nvCxnSpPr>
          <p:cNvPr id="131" name="Google Shape;131;p20"/>
          <p:cNvCxnSpPr>
            <a:stCxn id="129" idx="2"/>
            <a:endCxn id="124" idx="0"/>
          </p:cNvCxnSpPr>
          <p:nvPr/>
        </p:nvCxnSpPr>
        <p:spPr>
          <a:xfrm flipH="1">
            <a:off x="6868100" y="3120900"/>
            <a:ext cx="1480800" cy="402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20"/>
          <p:cNvCxnSpPr>
            <a:stCxn id="124" idx="2"/>
          </p:cNvCxnSpPr>
          <p:nvPr/>
        </p:nvCxnSpPr>
        <p:spPr>
          <a:xfrm>
            <a:off x="6868150" y="3982575"/>
            <a:ext cx="1800" cy="82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62750" y="1443075"/>
            <a:ext cx="4639500" cy="33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Availability</a:t>
            </a:r>
            <a:r>
              <a:rPr b="1" lang="en" sz="1500"/>
              <a:t>:</a:t>
            </a:r>
            <a:endParaRPr b="1" sz="15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For a partial dead statement </a:t>
            </a:r>
            <a:r>
              <a:rPr b="1" i="1" lang="en" sz="1400"/>
              <a:t>s</a:t>
            </a:r>
            <a:r>
              <a:rPr lang="en" sz="1400"/>
              <a:t> and a relevant merge point </a:t>
            </a:r>
            <a:r>
              <a:rPr b="1" i="1" lang="en" sz="1400"/>
              <a:t>n</a:t>
            </a:r>
            <a:r>
              <a:rPr lang="en" sz="1400"/>
              <a:t>, a subpath from </a:t>
            </a:r>
            <a:r>
              <a:rPr b="1" i="1" lang="en" sz="1400"/>
              <a:t>start</a:t>
            </a:r>
            <a:r>
              <a:rPr lang="en" sz="1400"/>
              <a:t> to </a:t>
            </a:r>
            <a:r>
              <a:rPr b="1" i="1" lang="en" sz="1400"/>
              <a:t>n</a:t>
            </a:r>
            <a:r>
              <a:rPr lang="en" sz="1400"/>
              <a:t> is called an </a:t>
            </a:r>
            <a:r>
              <a:rPr b="1" i="1" lang="en" sz="1400">
                <a:solidFill>
                  <a:schemeClr val="dk1"/>
                </a:solidFill>
              </a:rPr>
              <a:t>available </a:t>
            </a:r>
            <a:r>
              <a:rPr b="1" i="1" lang="en" sz="1400">
                <a:solidFill>
                  <a:schemeClr val="dk1"/>
                </a:solidFill>
              </a:rPr>
              <a:t>subpath</a:t>
            </a:r>
            <a:r>
              <a:rPr lang="en" sz="1400"/>
              <a:t> if:</a:t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b="1" i="1" lang="en" sz="1400"/>
              <a:t>s</a:t>
            </a:r>
            <a:r>
              <a:rPr lang="en" sz="1400"/>
              <a:t> is </a:t>
            </a:r>
            <a:r>
              <a:rPr lang="en" sz="1400"/>
              <a:t>encountered</a:t>
            </a:r>
            <a:r>
              <a:rPr lang="en" sz="1400"/>
              <a:t> along this subpath.</a:t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" sz="1400"/>
              <a:t>No statements along this subpath block the sinking of </a:t>
            </a:r>
            <a:r>
              <a:rPr b="1" i="1" lang="en" sz="1400"/>
              <a:t>s</a:t>
            </a:r>
            <a:r>
              <a:rPr lang="en" sz="1400"/>
              <a:t> to </a:t>
            </a:r>
            <a:r>
              <a:rPr b="1" i="1" lang="en" sz="1400"/>
              <a:t>n</a:t>
            </a:r>
            <a:r>
              <a:rPr lang="en" sz="1400"/>
              <a:t>.</a:t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If a path </a:t>
            </a:r>
            <a:r>
              <a:rPr b="1" i="1" lang="en" sz="1400"/>
              <a:t>p</a:t>
            </a:r>
            <a:r>
              <a:rPr lang="en" sz="1400"/>
              <a:t> contains an available subpath, then the statement s is </a:t>
            </a:r>
            <a:r>
              <a:rPr b="1" i="1" lang="en" sz="1400">
                <a:solidFill>
                  <a:schemeClr val="dk1"/>
                </a:solidFill>
              </a:rPr>
              <a:t>available</a:t>
            </a:r>
            <a:r>
              <a:rPr lang="en" sz="1400"/>
              <a:t> for sinking at n along path </a:t>
            </a:r>
            <a:r>
              <a:rPr b="1" i="1" lang="en" sz="1400"/>
              <a:t>p</a:t>
            </a:r>
            <a:r>
              <a:rPr lang="en" sz="1400"/>
              <a:t>. Otherwise statement s is </a:t>
            </a:r>
            <a:r>
              <a:rPr b="1" i="1" lang="en" sz="1400">
                <a:solidFill>
                  <a:schemeClr val="dk1"/>
                </a:solidFill>
              </a:rPr>
              <a:t>unavailable</a:t>
            </a:r>
            <a:r>
              <a:rPr lang="en" sz="1400"/>
              <a:t> for sinking at n along path </a:t>
            </a:r>
            <a:r>
              <a:rPr b="1" i="1" lang="en" sz="1400"/>
              <a:t>p</a:t>
            </a:r>
            <a:r>
              <a:rPr lang="en" sz="1400"/>
              <a:t>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</a:t>
            </a:r>
            <a:r>
              <a:rPr lang="en"/>
              <a:t>Cost-Benefit Analysis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115275" y="1403675"/>
            <a:ext cx="4880400" cy="33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Removability:</a:t>
            </a:r>
            <a:endParaRPr b="1" sz="15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For a partial dead statement </a:t>
            </a:r>
            <a:r>
              <a:rPr b="1" i="1" lang="en" sz="1400"/>
              <a:t>s</a:t>
            </a:r>
            <a:r>
              <a:rPr lang="en" sz="1400"/>
              <a:t> and a relevant merge point </a:t>
            </a:r>
            <a:r>
              <a:rPr b="1" i="1" lang="en" sz="1400"/>
              <a:t>n</a:t>
            </a:r>
            <a:r>
              <a:rPr lang="en" sz="1400"/>
              <a:t>, a subpath from </a:t>
            </a:r>
            <a:r>
              <a:rPr b="1" i="1" lang="en" sz="1400"/>
              <a:t>n</a:t>
            </a:r>
            <a:r>
              <a:rPr lang="en" sz="1400"/>
              <a:t> to </a:t>
            </a:r>
            <a:r>
              <a:rPr b="1" i="1" lang="en" sz="1400"/>
              <a:t>end</a:t>
            </a:r>
            <a:r>
              <a:rPr lang="en" sz="1400"/>
              <a:t> is called a </a:t>
            </a:r>
            <a:r>
              <a:rPr b="1" i="1" lang="en" sz="1400">
                <a:solidFill>
                  <a:schemeClr val="dk1"/>
                </a:solidFill>
              </a:rPr>
              <a:t>removable subpath</a:t>
            </a:r>
            <a:r>
              <a:rPr lang="en" sz="1400"/>
              <a:t> if:</a:t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" sz="1400"/>
              <a:t>Value computed by </a:t>
            </a:r>
            <a:r>
              <a:rPr b="1" i="1" lang="en" sz="1400"/>
              <a:t>s</a:t>
            </a:r>
            <a:r>
              <a:rPr lang="en" sz="1400"/>
              <a:t> is not used on this subpath.</a:t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" sz="1400"/>
              <a:t>No statements prevent </a:t>
            </a:r>
            <a:r>
              <a:rPr b="1" i="1" lang="en" sz="1400"/>
              <a:t>s</a:t>
            </a:r>
            <a:r>
              <a:rPr lang="en" sz="1400"/>
              <a:t> from sinking to the earliest point on this subpath after which </a:t>
            </a:r>
            <a:r>
              <a:rPr i="1" lang="en" sz="1400"/>
              <a:t>s</a:t>
            </a:r>
            <a:r>
              <a:rPr lang="en" sz="1400"/>
              <a:t> is fully dead.</a:t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If a path </a:t>
            </a:r>
            <a:r>
              <a:rPr b="1" i="1" lang="en" sz="1400"/>
              <a:t>p</a:t>
            </a:r>
            <a:r>
              <a:rPr lang="en" sz="1400"/>
              <a:t> contains a removable subpath, then t</a:t>
            </a:r>
            <a:r>
              <a:rPr lang="en" sz="1400"/>
              <a:t>he statement </a:t>
            </a:r>
            <a:r>
              <a:rPr b="1" i="1" lang="en" sz="1400"/>
              <a:t>s</a:t>
            </a:r>
            <a:r>
              <a:rPr lang="en" sz="1400"/>
              <a:t> is </a:t>
            </a:r>
            <a:r>
              <a:rPr b="1" i="1" lang="en" sz="1400">
                <a:solidFill>
                  <a:schemeClr val="dk1"/>
                </a:solidFill>
              </a:rPr>
              <a:t>removable</a:t>
            </a:r>
            <a:r>
              <a:rPr lang="en" sz="1400"/>
              <a:t> from path </a:t>
            </a:r>
            <a:r>
              <a:rPr b="1" i="1" lang="en" sz="1400"/>
              <a:t>p</a:t>
            </a:r>
            <a:r>
              <a:rPr lang="en" sz="1400"/>
              <a:t> through sinking at </a:t>
            </a:r>
            <a:r>
              <a:rPr b="1" i="1" lang="en" sz="1400"/>
              <a:t>n</a:t>
            </a:r>
            <a:r>
              <a:rPr lang="en" sz="1400"/>
              <a:t>. </a:t>
            </a:r>
            <a:r>
              <a:rPr lang="en" sz="1400"/>
              <a:t>Otherwise statement s is </a:t>
            </a:r>
            <a:r>
              <a:rPr b="1" i="1" lang="en" sz="1400">
                <a:solidFill>
                  <a:schemeClr val="dk1"/>
                </a:solidFill>
              </a:rPr>
              <a:t>unremovable</a:t>
            </a:r>
            <a:r>
              <a:rPr lang="en" sz="1400"/>
              <a:t> from path </a:t>
            </a:r>
            <a:r>
              <a:rPr b="1" i="1" lang="en" sz="1400"/>
              <a:t>p</a:t>
            </a:r>
            <a:r>
              <a:rPr lang="en" sz="1400"/>
              <a:t> through sinking at </a:t>
            </a:r>
            <a:r>
              <a:rPr b="1" i="1" lang="en" sz="1400"/>
              <a:t>n</a:t>
            </a:r>
            <a:r>
              <a:rPr lang="en" sz="1400"/>
              <a:t>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5133700" y="1549413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s: X = a * b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6400900" y="243320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Merge Point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42" name="Google Shape;142;p21"/>
          <p:cNvCxnSpPr>
            <a:stCxn id="140" idx="2"/>
            <a:endCxn id="141" idx="0"/>
          </p:cNvCxnSpPr>
          <p:nvPr/>
        </p:nvCxnSpPr>
        <p:spPr>
          <a:xfrm>
            <a:off x="5767300" y="2008413"/>
            <a:ext cx="1267200" cy="42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3" name="Google Shape;143;p21"/>
          <p:cNvSpPr/>
          <p:nvPr/>
        </p:nvSpPr>
        <p:spPr>
          <a:xfrm>
            <a:off x="6400900" y="4152150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21"/>
          <p:cNvSpPr/>
          <p:nvPr/>
        </p:nvSpPr>
        <p:spPr>
          <a:xfrm>
            <a:off x="7668100" y="329267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…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= X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21"/>
          <p:cNvSpPr/>
          <p:nvPr/>
        </p:nvSpPr>
        <p:spPr>
          <a:xfrm>
            <a:off x="5133700" y="3292663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X = …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46" name="Google Shape;146;p21"/>
          <p:cNvCxnSpPr>
            <a:stCxn id="141" idx="2"/>
            <a:endCxn id="145" idx="0"/>
          </p:cNvCxnSpPr>
          <p:nvPr/>
        </p:nvCxnSpPr>
        <p:spPr>
          <a:xfrm flipH="1">
            <a:off x="5767300" y="2892200"/>
            <a:ext cx="1267200" cy="400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7" name="Google Shape;147;p21"/>
          <p:cNvCxnSpPr>
            <a:stCxn id="141" idx="2"/>
            <a:endCxn id="144" idx="0"/>
          </p:cNvCxnSpPr>
          <p:nvPr/>
        </p:nvCxnSpPr>
        <p:spPr>
          <a:xfrm>
            <a:off x="7034500" y="2892200"/>
            <a:ext cx="1267200" cy="40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p21"/>
          <p:cNvCxnSpPr>
            <a:stCxn id="145" idx="2"/>
            <a:endCxn id="143" idx="0"/>
          </p:cNvCxnSpPr>
          <p:nvPr/>
        </p:nvCxnSpPr>
        <p:spPr>
          <a:xfrm>
            <a:off x="5767300" y="3751663"/>
            <a:ext cx="1267200" cy="400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9" name="Google Shape;149;p21"/>
          <p:cNvCxnSpPr>
            <a:stCxn id="144" idx="2"/>
            <a:endCxn id="143" idx="0"/>
          </p:cNvCxnSpPr>
          <p:nvPr/>
        </p:nvCxnSpPr>
        <p:spPr>
          <a:xfrm flipH="1">
            <a:off x="7034500" y="3751675"/>
            <a:ext cx="1267200" cy="40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0" name="Google Shape;150;p21"/>
          <p:cNvSpPr/>
          <p:nvPr/>
        </p:nvSpPr>
        <p:spPr>
          <a:xfrm>
            <a:off x="7668100" y="1549425"/>
            <a:ext cx="1267200" cy="45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51" name="Google Shape;151;p21"/>
          <p:cNvCxnSpPr>
            <a:stCxn id="150" idx="2"/>
            <a:endCxn id="141" idx="0"/>
          </p:cNvCxnSpPr>
          <p:nvPr/>
        </p:nvCxnSpPr>
        <p:spPr>
          <a:xfrm flipH="1">
            <a:off x="7034500" y="2008425"/>
            <a:ext cx="1267200" cy="42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