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50" r:id="rId4"/>
    <p:sldMasterId id="214748365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</p:sldIdLst>
  <p:sldSz cy="6858000" cx="12192000"/>
  <p:notesSz cx="6858000" cy="9144000"/>
  <p:embeddedFontLst>
    <p:embeddedFont>
      <p:font typeface="Helvetica Neue"/>
      <p:regular r:id="rId48"/>
      <p:bold r:id="rId49"/>
      <p:italic r:id="rId50"/>
      <p:boldItalic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52" roundtripDataSignature="AMtx7mg5NJXu7b1UQoAvSnoB+NudjMHw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48" Type="http://schemas.openxmlformats.org/officeDocument/2006/relationships/font" Target="fonts/HelveticaNeue-regular.fntdata"/><Relationship Id="rId47" Type="http://schemas.openxmlformats.org/officeDocument/2006/relationships/slide" Target="slides/slide41.xml"/><Relationship Id="rId49" Type="http://schemas.openxmlformats.org/officeDocument/2006/relationships/font" Target="fonts/HelveticaNeue-bold.fntdata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HelveticaNeue-boldItalic.fntdata"/><Relationship Id="rId50" Type="http://schemas.openxmlformats.org/officeDocument/2006/relationships/font" Target="fonts/HelveticaNeue-italic.fntdata"/><Relationship Id="rId52" Type="http://customschemas.google.com/relationships/presentationmetadata" Target="meta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43"/>
          <p:cNvSpPr txBox="1"/>
          <p:nvPr>
            <p:ph type="ctrTitle"/>
          </p:nvPr>
        </p:nvSpPr>
        <p:spPr>
          <a:xfrm>
            <a:off x="0" y="3005958"/>
            <a:ext cx="12192000" cy="14078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Calibri"/>
              <a:buNone/>
              <a:defRPr b="1" i="0" sz="4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" name="Google Shape;10;p43"/>
          <p:cNvSpPr txBox="1"/>
          <p:nvPr>
            <p:ph idx="1" type="subTitle"/>
          </p:nvPr>
        </p:nvSpPr>
        <p:spPr>
          <a:xfrm>
            <a:off x="0" y="4989403"/>
            <a:ext cx="12192000" cy="990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74C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274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1">
  <p:cSld name="Content Slide 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5"/>
          <p:cNvSpPr txBox="1"/>
          <p:nvPr>
            <p:ph type="ctrTitle"/>
          </p:nvPr>
        </p:nvSpPr>
        <p:spPr>
          <a:xfrm>
            <a:off x="1524000" y="355108"/>
            <a:ext cx="9144000" cy="8640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4800"/>
              <a:buFont typeface="Calibri"/>
              <a:buNone/>
              <a:defRPr b="1" i="0" sz="4800" u="none" cap="none" strike="noStrike">
                <a:solidFill>
                  <a:srgbClr val="00274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" name="Google Shape;15;p45"/>
          <p:cNvSpPr txBox="1"/>
          <p:nvPr>
            <p:ph idx="1" type="subTitle"/>
          </p:nvPr>
        </p:nvSpPr>
        <p:spPr>
          <a:xfrm>
            <a:off x="1524000" y="1542009"/>
            <a:ext cx="9144000" cy="45960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2">
  <p:cSld name="Content Slide 2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7"/>
          <p:cNvSpPr txBox="1"/>
          <p:nvPr>
            <p:ph type="ctrTitle"/>
          </p:nvPr>
        </p:nvSpPr>
        <p:spPr>
          <a:xfrm>
            <a:off x="1524000" y="355108"/>
            <a:ext cx="9144000" cy="8640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4800"/>
              <a:buFont typeface="Calibri"/>
              <a:buNone/>
              <a:defRPr b="1" i="0" sz="4800" u="none" cap="none" strike="noStrike">
                <a:solidFill>
                  <a:srgbClr val="00274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" name="Google Shape;20;p47"/>
          <p:cNvSpPr txBox="1"/>
          <p:nvPr>
            <p:ph idx="1" type="subTitle"/>
          </p:nvPr>
        </p:nvSpPr>
        <p:spPr>
          <a:xfrm>
            <a:off x="1524000" y="1542009"/>
            <a:ext cx="9144000" cy="45960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47"/>
          <p:cNvSpPr txBox="1"/>
          <p:nvPr>
            <p:ph idx="10" type="dt"/>
          </p:nvPr>
        </p:nvSpPr>
        <p:spPr>
          <a:xfrm>
            <a:off x="9693166" y="6474372"/>
            <a:ext cx="974834" cy="247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47"/>
          <p:cNvSpPr txBox="1"/>
          <p:nvPr>
            <p:ph idx="11" type="ftr"/>
          </p:nvPr>
        </p:nvSpPr>
        <p:spPr>
          <a:xfrm>
            <a:off x="1524000" y="6474372"/>
            <a:ext cx="7819697" cy="247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47"/>
          <p:cNvSpPr txBox="1"/>
          <p:nvPr>
            <p:ph idx="12" type="sldNum"/>
          </p:nvPr>
        </p:nvSpPr>
        <p:spPr>
          <a:xfrm>
            <a:off x="10668000" y="6474372"/>
            <a:ext cx="1135117" cy="247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3">
  <p:cSld name="Content Slide 3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8"/>
          <p:cNvSpPr txBox="1"/>
          <p:nvPr>
            <p:ph type="ctrTitle"/>
          </p:nvPr>
        </p:nvSpPr>
        <p:spPr>
          <a:xfrm>
            <a:off x="1524000" y="355108"/>
            <a:ext cx="9144000" cy="8640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4800"/>
              <a:buFont typeface="Calibri"/>
              <a:buNone/>
              <a:defRPr b="1" i="0" sz="4800" u="none" cap="none" strike="noStrike">
                <a:solidFill>
                  <a:srgbClr val="00274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6" name="Google Shape;26;p48"/>
          <p:cNvSpPr txBox="1"/>
          <p:nvPr>
            <p:ph idx="1" type="subTitle"/>
          </p:nvPr>
        </p:nvSpPr>
        <p:spPr>
          <a:xfrm>
            <a:off x="1524000" y="1542009"/>
            <a:ext cx="9144000" cy="45960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48"/>
          <p:cNvSpPr txBox="1"/>
          <p:nvPr>
            <p:ph idx="10" type="dt"/>
          </p:nvPr>
        </p:nvSpPr>
        <p:spPr>
          <a:xfrm>
            <a:off x="9693166" y="6474372"/>
            <a:ext cx="974834" cy="247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48"/>
          <p:cNvSpPr txBox="1"/>
          <p:nvPr>
            <p:ph idx="11" type="ftr"/>
          </p:nvPr>
        </p:nvSpPr>
        <p:spPr>
          <a:xfrm>
            <a:off x="1524000" y="6474372"/>
            <a:ext cx="7819697" cy="247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48"/>
          <p:cNvSpPr txBox="1"/>
          <p:nvPr>
            <p:ph idx="12" type="sldNum"/>
          </p:nvPr>
        </p:nvSpPr>
        <p:spPr>
          <a:xfrm>
            <a:off x="10668000" y="6474372"/>
            <a:ext cx="1135117" cy="247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8.jpg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3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31.jpg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4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130800" y="720890"/>
            <a:ext cx="1930400" cy="2057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Google Shape;7;p42"/>
          <p:cNvCxnSpPr/>
          <p:nvPr/>
        </p:nvCxnSpPr>
        <p:spPr>
          <a:xfrm>
            <a:off x="0" y="4445876"/>
            <a:ext cx="12192000" cy="0"/>
          </a:xfrm>
          <a:prstGeom prst="straightConnector1">
            <a:avLst/>
          </a:prstGeom>
          <a:noFill/>
          <a:ln cap="flat" cmpd="sng" w="762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4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2"/>
    <p:sldLayoutId id="2147483654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6.png"/><Relationship Id="rId4" Type="http://schemas.openxmlformats.org/officeDocument/2006/relationships/image" Target="../media/image2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3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0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doi.org/10.48550/ARXIV.2204.02013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"/>
          <p:cNvSpPr txBox="1"/>
          <p:nvPr>
            <p:ph type="ctrTitle"/>
          </p:nvPr>
        </p:nvSpPr>
        <p:spPr>
          <a:xfrm>
            <a:off x="0" y="3005958"/>
            <a:ext cx="12192000" cy="14078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Calibri"/>
              <a:buNone/>
            </a:pPr>
            <a:r>
              <a:rPr lang="en-US"/>
              <a:t>GRANITE</a:t>
            </a:r>
            <a:br>
              <a:rPr lang="en-US"/>
            </a:br>
            <a:r>
              <a:rPr lang="en-US" sz="2400"/>
              <a:t>A Graph Neural Network Model for Basic Block Throughput Estimation</a:t>
            </a:r>
            <a:endParaRPr/>
          </a:p>
        </p:txBody>
      </p:sp>
      <p:sp>
        <p:nvSpPr>
          <p:cNvPr id="35" name="Google Shape;35;p1"/>
          <p:cNvSpPr txBox="1"/>
          <p:nvPr>
            <p:ph idx="1" type="subTitle"/>
          </p:nvPr>
        </p:nvSpPr>
        <p:spPr>
          <a:xfrm>
            <a:off x="0" y="4989403"/>
            <a:ext cx="12192000" cy="1708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000"/>
              <a:buNone/>
            </a:pPr>
            <a:r>
              <a:rPr lang="en-US"/>
              <a:t>Zhenyan(Luke) Zhu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74C"/>
              </a:buClr>
              <a:buSzPts val="2000"/>
              <a:buNone/>
            </a:pPr>
            <a:r>
              <a:rPr lang="en-US"/>
              <a:t>Arshdeep Singh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74C"/>
              </a:buClr>
              <a:buSzPts val="2000"/>
              <a:buNone/>
            </a:pPr>
            <a:r>
              <a:rPr lang="en-US"/>
              <a:t>Zhan Shi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74C"/>
              </a:buClr>
              <a:buSzPts val="2000"/>
              <a:buNone/>
            </a:pPr>
            <a:r>
              <a:rPr lang="en-US"/>
              <a:t>Yuxuan Xia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0"/>
          <p:cNvSpPr txBox="1"/>
          <p:nvPr>
            <p:ph type="ctrTitle"/>
          </p:nvPr>
        </p:nvSpPr>
        <p:spPr>
          <a:xfrm>
            <a:off x="477981" y="1122363"/>
            <a:ext cx="4023360" cy="32041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Compiler Big Picture</a:t>
            </a:r>
            <a:endParaRPr/>
          </a:p>
        </p:txBody>
      </p:sp>
      <p:sp>
        <p:nvSpPr>
          <p:cNvPr id="106" name="Google Shape;106;p10"/>
          <p:cNvSpPr txBox="1"/>
          <p:nvPr>
            <p:ph idx="1" type="subTitle"/>
          </p:nvPr>
        </p:nvSpPr>
        <p:spPr>
          <a:xfrm>
            <a:off x="477981" y="4872922"/>
            <a:ext cx="3933306" cy="12081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diagram of a system&#10;&#10;Description automatically generated" id="107" name="Google Shape;10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70276" y="123402"/>
            <a:ext cx="5610494" cy="66111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text on a white background&#10;&#10;Description automatically generated" id="108" name="Google Shape;10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17817" y="1122363"/>
            <a:ext cx="3352459" cy="1090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1"/>
          <p:cNvSpPr txBox="1"/>
          <p:nvPr>
            <p:ph type="ctrTitle"/>
          </p:nvPr>
        </p:nvSpPr>
        <p:spPr>
          <a:xfrm>
            <a:off x="1524000" y="355108"/>
            <a:ext cx="9144000" cy="8640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4800"/>
              <a:buFont typeface="Calibri"/>
              <a:buNone/>
            </a:pPr>
            <a:r>
              <a:rPr lang="en-US"/>
              <a:t>What’s worse…</a:t>
            </a:r>
            <a:endParaRPr/>
          </a:p>
        </p:txBody>
      </p:sp>
      <p:sp>
        <p:nvSpPr>
          <p:cNvPr id="114" name="Google Shape;114;p11"/>
          <p:cNvSpPr txBox="1"/>
          <p:nvPr>
            <p:ph idx="1" type="subTitle"/>
          </p:nvPr>
        </p:nvSpPr>
        <p:spPr>
          <a:xfrm>
            <a:off x="1524000" y="1542009"/>
            <a:ext cx="9144000" cy="45960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/>
              <a:t>For each ordering, need to compile all the way to binary, run the code on hardware a lot of times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/>
              <a:t>That’s why a cost model can help! Only need run one time, predicting cost in ideal state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/>
              <a:t>Efficiently querying cost can help explore more search space in autotuning in N!+ space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2"/>
          <p:cNvSpPr txBox="1"/>
          <p:nvPr>
            <p:ph type="ctrTitle"/>
          </p:nvPr>
        </p:nvSpPr>
        <p:spPr>
          <a:xfrm>
            <a:off x="1524000" y="355108"/>
            <a:ext cx="9144000" cy="8640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4800"/>
              <a:buFont typeface="Calibri"/>
              <a:buNone/>
            </a:pPr>
            <a:r>
              <a:rPr lang="en-US"/>
              <a:t>Types of cost model</a:t>
            </a:r>
            <a:endParaRPr/>
          </a:p>
        </p:txBody>
      </p:sp>
      <p:sp>
        <p:nvSpPr>
          <p:cNvPr id="120" name="Google Shape;120;p12"/>
          <p:cNvSpPr txBox="1"/>
          <p:nvPr>
            <p:ph idx="1" type="subTitle"/>
          </p:nvPr>
        </p:nvSpPr>
        <p:spPr>
          <a:xfrm>
            <a:off x="1524000" y="1542009"/>
            <a:ext cx="9144000" cy="45960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/>
              <a:t>Analytical Model: llvm-mca, ICIA</a:t>
            </a:r>
            <a:endParaRPr/>
          </a:p>
          <a:p>
            <a:pPr indent="-304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/>
              <a:t>Learnt Model: Ithemal, Granite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"/>
          <p:cNvSpPr txBox="1"/>
          <p:nvPr>
            <p:ph type="ctrTitle"/>
          </p:nvPr>
        </p:nvSpPr>
        <p:spPr>
          <a:xfrm>
            <a:off x="1524000" y="355108"/>
            <a:ext cx="9144000" cy="8640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4800"/>
              <a:buFont typeface="Calibri"/>
              <a:buNone/>
            </a:pPr>
            <a:r>
              <a:rPr lang="en-US"/>
              <a:t>Technical Details</a:t>
            </a:r>
            <a:endParaRPr/>
          </a:p>
        </p:txBody>
      </p:sp>
      <p:sp>
        <p:nvSpPr>
          <p:cNvPr id="126" name="Google Shape;126;p13"/>
          <p:cNvSpPr txBox="1"/>
          <p:nvPr>
            <p:ph idx="1" type="subTitle"/>
          </p:nvPr>
        </p:nvSpPr>
        <p:spPr>
          <a:xfrm>
            <a:off x="1524000" y="1542009"/>
            <a:ext cx="9144000" cy="45960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/>
              <a:t>Represent Basic Block using Directed Graph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/>
              <a:t>Learn structural/data dependency using Graph Neural Network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4"/>
          <p:cNvSpPr txBox="1"/>
          <p:nvPr>
            <p:ph type="ctrTitle"/>
          </p:nvPr>
        </p:nvSpPr>
        <p:spPr>
          <a:xfrm>
            <a:off x="1524000" y="355108"/>
            <a:ext cx="9144000" cy="8640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4800"/>
              <a:buFont typeface="Calibri"/>
              <a:buNone/>
            </a:pPr>
            <a:r>
              <a:rPr lang="en-US"/>
              <a:t>Graph builder</a:t>
            </a:r>
            <a:endParaRPr/>
          </a:p>
        </p:txBody>
      </p:sp>
      <p:sp>
        <p:nvSpPr>
          <p:cNvPr id="132" name="Google Shape;132;p14"/>
          <p:cNvSpPr txBox="1"/>
          <p:nvPr>
            <p:ph idx="1" type="subTitle"/>
          </p:nvPr>
        </p:nvSpPr>
        <p:spPr>
          <a:xfrm>
            <a:off x="1524000" y="1542009"/>
            <a:ext cx="9144000" cy="45960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Idea: Break instructions down to operand level for finer representation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/>
              <a:t>Each operand gets a node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/>
              <a:t>Use edges to represent dependencies</a:t>
            </a:r>
            <a:endParaRPr/>
          </a:p>
        </p:txBody>
      </p:sp>
      <p:pic>
        <p:nvPicPr>
          <p:cNvPr id="133" name="Google Shape;13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1219200"/>
            <a:ext cx="4468649" cy="41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4"/>
          <p:cNvSpPr txBox="1"/>
          <p:nvPr/>
        </p:nvSpPr>
        <p:spPr>
          <a:xfrm>
            <a:off x="1117600" y="5532234"/>
            <a:ext cx="954164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nodes, need to record exact token in addition to type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7600" y="1219200"/>
            <a:ext cx="4978400" cy="412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/>
          <p:nvPr>
            <p:ph type="ctrTitle"/>
          </p:nvPr>
        </p:nvSpPr>
        <p:spPr>
          <a:xfrm>
            <a:off x="1524000" y="355108"/>
            <a:ext cx="9144000" cy="8640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4800"/>
              <a:buFont typeface="Calibri"/>
              <a:buNone/>
            </a:pPr>
            <a:r>
              <a:rPr lang="en-US"/>
              <a:t>Graph representation example</a:t>
            </a:r>
            <a:endParaRPr/>
          </a:p>
        </p:txBody>
      </p:sp>
      <p:sp>
        <p:nvSpPr>
          <p:cNvPr id="141" name="Google Shape;141;p15"/>
          <p:cNvSpPr txBox="1"/>
          <p:nvPr/>
        </p:nvSpPr>
        <p:spPr>
          <a:xfrm>
            <a:off x="651641" y="1534510"/>
            <a:ext cx="210206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MOV RAX, 12345</a:t>
            </a:r>
            <a:endParaRPr/>
          </a:p>
        </p:txBody>
      </p:sp>
      <p:sp>
        <p:nvSpPr>
          <p:cNvPr id="142" name="Google Shape;142;p15"/>
          <p:cNvSpPr txBox="1"/>
          <p:nvPr/>
        </p:nvSpPr>
        <p:spPr>
          <a:xfrm>
            <a:off x="651641" y="1903842"/>
            <a:ext cx="416371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 DWORD PTR [RAX + 16], EBX </a:t>
            </a:r>
            <a:endParaRPr/>
          </a:p>
        </p:txBody>
      </p:sp>
      <p:sp>
        <p:nvSpPr>
          <p:cNvPr id="143" name="Google Shape;143;p15"/>
          <p:cNvSpPr/>
          <p:nvPr/>
        </p:nvSpPr>
        <p:spPr>
          <a:xfrm>
            <a:off x="1982007" y="4094512"/>
            <a:ext cx="1502980" cy="462455"/>
          </a:xfrm>
          <a:prstGeom prst="roundRect">
            <a:avLst>
              <a:gd fmla="val 37121" name="adj"/>
            </a:avLst>
          </a:prstGeom>
          <a:solidFill>
            <a:schemeClr val="accent6"/>
          </a:solidFill>
          <a:ln cap="flat" cmpd="sng" w="12700">
            <a:solidFill>
              <a:srgbClr val="517E3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Immediate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5"/>
          <p:cNvSpPr/>
          <p:nvPr/>
        </p:nvSpPr>
        <p:spPr>
          <a:xfrm>
            <a:off x="5532961" y="1951081"/>
            <a:ext cx="1502980" cy="462455"/>
          </a:xfrm>
          <a:prstGeom prst="roundRect">
            <a:avLst>
              <a:gd fmla="val 37121" name="adj"/>
            </a:avLst>
          </a:prstGeom>
          <a:solidFill>
            <a:schemeClr val="accent6"/>
          </a:solidFill>
          <a:ln cap="flat" cmpd="sng" w="12700">
            <a:solidFill>
              <a:srgbClr val="517E3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Immediate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5"/>
          <p:cNvSpPr/>
          <p:nvPr/>
        </p:nvSpPr>
        <p:spPr>
          <a:xfrm>
            <a:off x="4248384" y="2721387"/>
            <a:ext cx="1124607" cy="462455"/>
          </a:xfrm>
          <a:prstGeom prst="roundRect">
            <a:avLst>
              <a:gd fmla="val 37121" name="adj"/>
            </a:avLst>
          </a:prstGeom>
          <a:solidFill>
            <a:schemeClr val="accent5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RAX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5"/>
          <p:cNvSpPr/>
          <p:nvPr/>
        </p:nvSpPr>
        <p:spPr>
          <a:xfrm>
            <a:off x="6284451" y="3515711"/>
            <a:ext cx="1124607" cy="462455"/>
          </a:xfrm>
          <a:prstGeom prst="roundRect">
            <a:avLst>
              <a:gd fmla="val 37121" name="adj"/>
            </a:avLst>
          </a:prstGeom>
          <a:solidFill>
            <a:schemeClr val="accent5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EBX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5"/>
          <p:cNvSpPr/>
          <p:nvPr/>
        </p:nvSpPr>
        <p:spPr>
          <a:xfrm>
            <a:off x="9422523" y="5013433"/>
            <a:ext cx="1124607" cy="462455"/>
          </a:xfrm>
          <a:prstGeom prst="roundRect">
            <a:avLst>
              <a:gd fmla="val 37121" name="adj"/>
            </a:avLst>
          </a:prstGeom>
          <a:solidFill>
            <a:schemeClr val="accent5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EFLAGS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5"/>
          <p:cNvSpPr/>
          <p:nvPr/>
        </p:nvSpPr>
        <p:spPr>
          <a:xfrm>
            <a:off x="7608755" y="2326513"/>
            <a:ext cx="1502980" cy="462455"/>
          </a:xfrm>
          <a:prstGeom prst="roundRect">
            <a:avLst>
              <a:gd fmla="val 37121" name="adj"/>
            </a:avLst>
          </a:prstGeom>
          <a:solidFill>
            <a:schemeClr val="accent2"/>
          </a:solidFill>
          <a:ln cap="flat" cmpd="sng" w="12700">
            <a:solidFill>
              <a:srgbClr val="AC5B2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Address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5"/>
          <p:cNvSpPr/>
          <p:nvPr/>
        </p:nvSpPr>
        <p:spPr>
          <a:xfrm>
            <a:off x="6095264" y="4818992"/>
            <a:ext cx="1502980" cy="462455"/>
          </a:xfrm>
          <a:prstGeom prst="roundRect">
            <a:avLst>
              <a:gd fmla="val 37121" name="adj"/>
            </a:avLst>
          </a:prstGeom>
          <a:solidFill>
            <a:schemeClr val="accent3"/>
          </a:solidFill>
          <a:ln cap="flat" cmpd="sng" w="12700">
            <a:solidFill>
              <a:srgbClr val="78787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Memory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5"/>
          <p:cNvSpPr/>
          <p:nvPr/>
        </p:nvSpPr>
        <p:spPr>
          <a:xfrm>
            <a:off x="9422523" y="4094513"/>
            <a:ext cx="1502980" cy="462455"/>
          </a:xfrm>
          <a:prstGeom prst="roundRect">
            <a:avLst>
              <a:gd fmla="val 37121" name="adj"/>
            </a:avLst>
          </a:prstGeom>
          <a:solidFill>
            <a:schemeClr val="accent3"/>
          </a:solidFill>
          <a:ln cap="flat" cmpd="sng" w="12700">
            <a:solidFill>
              <a:srgbClr val="78787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Memory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5"/>
          <p:cNvSpPr/>
          <p:nvPr/>
        </p:nvSpPr>
        <p:spPr>
          <a:xfrm>
            <a:off x="4321222" y="3836275"/>
            <a:ext cx="978932" cy="978932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MOV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5"/>
          <p:cNvSpPr/>
          <p:nvPr/>
        </p:nvSpPr>
        <p:spPr>
          <a:xfrm>
            <a:off x="7870779" y="3836275"/>
            <a:ext cx="978932" cy="978932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ADD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5"/>
          <p:cNvSpPr/>
          <p:nvPr/>
        </p:nvSpPr>
        <p:spPr>
          <a:xfrm>
            <a:off x="5722147" y="2721387"/>
            <a:ext cx="1124607" cy="462455"/>
          </a:xfrm>
          <a:prstGeom prst="roundRect">
            <a:avLst>
              <a:gd fmla="val 37121" name="adj"/>
            </a:avLst>
          </a:prstGeom>
          <a:solidFill>
            <a:schemeClr val="accent5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RAX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4" name="Google Shape;154;p15"/>
          <p:cNvCxnSpPr>
            <a:stCxn id="143" idx="3"/>
            <a:endCxn id="151" idx="2"/>
          </p:cNvCxnSpPr>
          <p:nvPr/>
        </p:nvCxnSpPr>
        <p:spPr>
          <a:xfrm>
            <a:off x="3484987" y="4325740"/>
            <a:ext cx="836100" cy="0"/>
          </a:xfrm>
          <a:prstGeom prst="straightConnector1">
            <a:avLst/>
          </a:prstGeom>
          <a:noFill/>
          <a:ln cap="flat" cmpd="sng" w="50800">
            <a:solidFill>
              <a:schemeClr val="accent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55" name="Google Shape;155;p15"/>
          <p:cNvCxnSpPr>
            <a:stCxn id="151" idx="0"/>
            <a:endCxn id="145" idx="2"/>
          </p:cNvCxnSpPr>
          <p:nvPr/>
        </p:nvCxnSpPr>
        <p:spPr>
          <a:xfrm rot="10800000">
            <a:off x="4810688" y="3183775"/>
            <a:ext cx="0" cy="652500"/>
          </a:xfrm>
          <a:prstGeom prst="straightConnector1">
            <a:avLst/>
          </a:prstGeom>
          <a:noFill/>
          <a:ln cap="flat" cmpd="sng" w="508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56" name="Google Shape;156;p15"/>
          <p:cNvCxnSpPr>
            <a:stCxn id="145" idx="3"/>
            <a:endCxn id="148" idx="1"/>
          </p:cNvCxnSpPr>
          <p:nvPr/>
        </p:nvCxnSpPr>
        <p:spPr>
          <a:xfrm flipH="1" rot="10800000">
            <a:off x="5372991" y="2557815"/>
            <a:ext cx="2235900" cy="394800"/>
          </a:xfrm>
          <a:prstGeom prst="straightConnector1">
            <a:avLst/>
          </a:prstGeom>
          <a:noFill/>
          <a:ln cap="flat" cmpd="sng" w="50800">
            <a:solidFill>
              <a:srgbClr val="86001C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57" name="Google Shape;157;p15"/>
          <p:cNvCxnSpPr>
            <a:stCxn id="144" idx="3"/>
            <a:endCxn id="148" idx="1"/>
          </p:cNvCxnSpPr>
          <p:nvPr/>
        </p:nvCxnSpPr>
        <p:spPr>
          <a:xfrm>
            <a:off x="7035941" y="2182309"/>
            <a:ext cx="572700" cy="375300"/>
          </a:xfrm>
          <a:prstGeom prst="straightConnector1">
            <a:avLst/>
          </a:prstGeom>
          <a:noFill/>
          <a:ln cap="flat" cmpd="sng" w="50800">
            <a:solidFill>
              <a:schemeClr val="accent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58" name="Google Shape;158;p15"/>
          <p:cNvCxnSpPr>
            <a:stCxn id="151" idx="6"/>
            <a:endCxn id="152" idx="2"/>
          </p:cNvCxnSpPr>
          <p:nvPr/>
        </p:nvCxnSpPr>
        <p:spPr>
          <a:xfrm>
            <a:off x="5300154" y="4325741"/>
            <a:ext cx="2570700" cy="0"/>
          </a:xfrm>
          <a:prstGeom prst="straightConnector1">
            <a:avLst/>
          </a:prstGeom>
          <a:noFill/>
          <a:ln cap="flat" cmpd="sng" w="50800">
            <a:solidFill>
              <a:schemeClr val="dk1"/>
            </a:solidFill>
            <a:prstDash val="dash"/>
            <a:miter lim="800000"/>
            <a:headEnd len="sm" w="sm" type="none"/>
            <a:tailEnd len="med" w="med" type="triangle"/>
          </a:ln>
        </p:spPr>
      </p:cxnSp>
      <p:cxnSp>
        <p:nvCxnSpPr>
          <p:cNvPr id="159" name="Google Shape;159;p15"/>
          <p:cNvCxnSpPr>
            <a:stCxn id="148" idx="2"/>
            <a:endCxn id="152" idx="0"/>
          </p:cNvCxnSpPr>
          <p:nvPr/>
        </p:nvCxnSpPr>
        <p:spPr>
          <a:xfrm>
            <a:off x="8360245" y="2788968"/>
            <a:ext cx="0" cy="1047300"/>
          </a:xfrm>
          <a:prstGeom prst="straightConnector1">
            <a:avLst/>
          </a:prstGeom>
          <a:noFill/>
          <a:ln cap="flat" cmpd="sng" w="50800">
            <a:solidFill>
              <a:schemeClr val="accent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60" name="Google Shape;160;p15"/>
          <p:cNvCxnSpPr>
            <a:stCxn id="153" idx="3"/>
            <a:endCxn id="148" idx="1"/>
          </p:cNvCxnSpPr>
          <p:nvPr/>
        </p:nvCxnSpPr>
        <p:spPr>
          <a:xfrm flipH="1" rot="10800000">
            <a:off x="6846754" y="2557815"/>
            <a:ext cx="762000" cy="394800"/>
          </a:xfrm>
          <a:prstGeom prst="straightConnector1">
            <a:avLst/>
          </a:prstGeom>
          <a:noFill/>
          <a:ln cap="flat" cmpd="sng" w="50800">
            <a:solidFill>
              <a:srgbClr val="86001C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61" name="Google Shape;161;p15"/>
          <p:cNvCxnSpPr>
            <a:stCxn id="146" idx="3"/>
            <a:endCxn id="152" idx="1"/>
          </p:cNvCxnSpPr>
          <p:nvPr/>
        </p:nvCxnSpPr>
        <p:spPr>
          <a:xfrm>
            <a:off x="7409058" y="3746939"/>
            <a:ext cx="605100" cy="232800"/>
          </a:xfrm>
          <a:prstGeom prst="straightConnector1">
            <a:avLst/>
          </a:prstGeom>
          <a:noFill/>
          <a:ln cap="flat" cmpd="sng" w="50800">
            <a:solidFill>
              <a:schemeClr val="accent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62" name="Google Shape;162;p15"/>
          <p:cNvCxnSpPr>
            <a:stCxn id="149" idx="3"/>
            <a:endCxn id="152" idx="3"/>
          </p:cNvCxnSpPr>
          <p:nvPr/>
        </p:nvCxnSpPr>
        <p:spPr>
          <a:xfrm flipH="1" rot="10800000">
            <a:off x="7598244" y="4671920"/>
            <a:ext cx="415800" cy="378300"/>
          </a:xfrm>
          <a:prstGeom prst="straightConnector1">
            <a:avLst/>
          </a:prstGeom>
          <a:noFill/>
          <a:ln cap="flat" cmpd="sng" w="50800">
            <a:solidFill>
              <a:schemeClr val="accent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63" name="Google Shape;163;p15"/>
          <p:cNvCxnSpPr>
            <a:stCxn id="152" idx="6"/>
            <a:endCxn id="150" idx="1"/>
          </p:cNvCxnSpPr>
          <p:nvPr/>
        </p:nvCxnSpPr>
        <p:spPr>
          <a:xfrm>
            <a:off x="8849711" y="4325741"/>
            <a:ext cx="572700" cy="0"/>
          </a:xfrm>
          <a:prstGeom prst="straightConnector1">
            <a:avLst/>
          </a:prstGeom>
          <a:noFill/>
          <a:ln cap="flat" cmpd="sng" w="508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64" name="Google Shape;164;p15"/>
          <p:cNvCxnSpPr>
            <a:stCxn id="152" idx="5"/>
            <a:endCxn id="147" idx="1"/>
          </p:cNvCxnSpPr>
          <p:nvPr/>
        </p:nvCxnSpPr>
        <p:spPr>
          <a:xfrm>
            <a:off x="8706350" y="4671846"/>
            <a:ext cx="716100" cy="572700"/>
          </a:xfrm>
          <a:prstGeom prst="straightConnector1">
            <a:avLst/>
          </a:prstGeom>
          <a:noFill/>
          <a:ln cap="flat" cmpd="sng" w="508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6"/>
          <p:cNvSpPr txBox="1"/>
          <p:nvPr>
            <p:ph type="title"/>
          </p:nvPr>
        </p:nvSpPr>
        <p:spPr>
          <a:xfrm>
            <a:off x="1524000" y="355107"/>
            <a:ext cx="9144000" cy="8640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4800"/>
              <a:buFont typeface="Calibri"/>
              <a:buNone/>
            </a:pPr>
            <a:r>
              <a:rPr b="1" i="0" lang="en-US" sz="4800" u="none" cap="none" strike="noStrike">
                <a:solidFill>
                  <a:srgbClr val="00274C"/>
                </a:solidFill>
                <a:latin typeface="Calibri"/>
                <a:ea typeface="Calibri"/>
                <a:cs typeface="Calibri"/>
                <a:sym typeface="Calibri"/>
              </a:rPr>
              <a:t>Graph Neural Network</a:t>
            </a:r>
            <a:endParaRPr/>
          </a:p>
        </p:txBody>
      </p:sp>
      <p:sp>
        <p:nvSpPr>
          <p:cNvPr id="170" name="Google Shape;170;p16"/>
          <p:cNvSpPr txBox="1"/>
          <p:nvPr>
            <p:ph idx="1" type="body"/>
          </p:nvPr>
        </p:nvSpPr>
        <p:spPr>
          <a:xfrm>
            <a:off x="1524000" y="1542009"/>
            <a:ext cx="9144000" cy="45960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Objective :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learn representative feature vectors for graph nodes and edges that in a latent space. Use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multi-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layer feed forward ReLU network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at nodes, edges and graph level.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Learnable embedding vectors initialized as: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Node: n-dim vector corresponds to token associated with node.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Edge: n-dim vector corresponds to type of edge.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Graph: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-dim vector representing relative frequency of token and edges. </a:t>
            </a:r>
            <a:br>
              <a:rPr b="0" i="1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1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1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6"/>
          <p:cNvSpPr txBox="1"/>
          <p:nvPr/>
        </p:nvSpPr>
        <p:spPr>
          <a:xfrm>
            <a:off x="1569719" y="5749157"/>
            <a:ext cx="1797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*n is a hyper-parameter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7"/>
          <p:cNvSpPr txBox="1"/>
          <p:nvPr>
            <p:ph type="title"/>
          </p:nvPr>
        </p:nvSpPr>
        <p:spPr>
          <a:xfrm>
            <a:off x="1524000" y="355107"/>
            <a:ext cx="9144000" cy="8640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4800"/>
              <a:buFont typeface="Calibri"/>
              <a:buNone/>
            </a:pPr>
            <a:r>
              <a:rPr b="1" i="0" lang="en-US" sz="4800" u="none" cap="none" strike="noStrike">
                <a:solidFill>
                  <a:srgbClr val="00274C"/>
                </a:solidFill>
                <a:latin typeface="Calibri"/>
                <a:ea typeface="Calibri"/>
                <a:cs typeface="Calibri"/>
                <a:sym typeface="Calibri"/>
              </a:rPr>
              <a:t>Graph Representation</a:t>
            </a:r>
            <a:endParaRPr/>
          </a:p>
        </p:txBody>
      </p:sp>
      <p:sp>
        <p:nvSpPr>
          <p:cNvPr id="177" name="Google Shape;177;p17"/>
          <p:cNvSpPr txBox="1"/>
          <p:nvPr>
            <p:ph idx="1" type="body"/>
          </p:nvPr>
        </p:nvSpPr>
        <p:spPr>
          <a:xfrm>
            <a:off x="1524000" y="1542009"/>
            <a:ext cx="9144000" cy="45960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Detail: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Vertex set V = {v_i}, where i is the number of vertices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Edge set E = {(e_k, r_k, s_k)}, where k is the number of edges</a:t>
            </a:r>
            <a:endParaRPr/>
          </a:p>
          <a:p>
            <a:pPr indent="457200" lvl="1" marL="457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e_k: properties of the edge</a:t>
            </a:r>
            <a:endParaRPr/>
          </a:p>
          <a:p>
            <a:pPr indent="457200" lvl="1" marL="457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r_k: receiver node, the node where the edge points to</a:t>
            </a:r>
            <a:endParaRPr/>
          </a:p>
          <a:p>
            <a:pPr indent="457200" lvl="1" marL="457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s_k: sender node, where the edge leave from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Global property: u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v_i, e_k and “u” are all called “attributes”: n/k-dim vectors</a:t>
            </a:r>
            <a:endParaRPr/>
          </a:p>
        </p:txBody>
      </p:sp>
      <p:pic>
        <p:nvPicPr>
          <p:cNvPr descr="图像" id="178" name="Google Shape;17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40671" y="269594"/>
            <a:ext cx="3688631" cy="1699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8"/>
          <p:cNvSpPr txBox="1"/>
          <p:nvPr>
            <p:ph type="title"/>
          </p:nvPr>
        </p:nvSpPr>
        <p:spPr>
          <a:xfrm>
            <a:off x="1524000" y="355107"/>
            <a:ext cx="9144000" cy="8640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4800"/>
              <a:buFont typeface="Calibri"/>
              <a:buNone/>
            </a:pPr>
            <a:r>
              <a:rPr b="1" i="0" lang="en-US" sz="4800" u="none" cap="none" strike="noStrike">
                <a:solidFill>
                  <a:srgbClr val="00274C"/>
                </a:solidFill>
                <a:latin typeface="Calibri"/>
                <a:ea typeface="Calibri"/>
                <a:cs typeface="Calibri"/>
                <a:sym typeface="Calibri"/>
              </a:rPr>
              <a:t>How our Neural network works</a:t>
            </a:r>
            <a:endParaRPr/>
          </a:p>
        </p:txBody>
      </p:sp>
      <p:sp>
        <p:nvSpPr>
          <p:cNvPr id="184" name="Google Shape;184;p18"/>
          <p:cNvSpPr txBox="1"/>
          <p:nvPr>
            <p:ph idx="1" type="body"/>
          </p:nvPr>
        </p:nvSpPr>
        <p:spPr>
          <a:xfrm>
            <a:off x="1524000" y="1542009"/>
            <a:ext cx="9144000" cy="45960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图像" id="185" name="Google Shape;18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9134" y="1346059"/>
            <a:ext cx="9353731" cy="4987930"/>
          </a:xfrm>
          <a:prstGeom prst="rect">
            <a:avLst/>
          </a:prstGeom>
          <a:noFill/>
          <a:ln>
            <a:noFill/>
          </a:ln>
          <a:effectLst>
            <a:outerShdw blurRad="254000" rotWithShape="0" dir="16200000" dist="127000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9"/>
          <p:cNvSpPr txBox="1"/>
          <p:nvPr>
            <p:ph type="title"/>
          </p:nvPr>
        </p:nvSpPr>
        <p:spPr>
          <a:xfrm>
            <a:off x="1524000" y="355107"/>
            <a:ext cx="9144000" cy="8640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4800"/>
              <a:buFont typeface="Calibri"/>
              <a:buNone/>
            </a:pPr>
            <a:r>
              <a:rPr b="1" i="0" lang="en-US" sz="4800" u="none" cap="none" strike="noStrike">
                <a:solidFill>
                  <a:srgbClr val="00274C"/>
                </a:solidFill>
                <a:latin typeface="Calibri"/>
                <a:ea typeface="Calibri"/>
                <a:cs typeface="Calibri"/>
                <a:sym typeface="Calibri"/>
              </a:rPr>
              <a:t>A Real life example</a:t>
            </a:r>
            <a:endParaRPr/>
          </a:p>
        </p:txBody>
      </p:sp>
      <p:sp>
        <p:nvSpPr>
          <p:cNvPr id="191" name="Google Shape;191;p19"/>
          <p:cNvSpPr txBox="1"/>
          <p:nvPr>
            <p:ph idx="1" type="body"/>
          </p:nvPr>
        </p:nvSpPr>
        <p:spPr>
          <a:xfrm>
            <a:off x="1524000" y="1542009"/>
            <a:ext cx="9144000" cy="45960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 a physical spring ball system: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Node attribute: Position, velocity and mass of the ball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Edge attribute: Spring constant, tension on springs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Global attribute: Gravitational potential energy of the whole system </a:t>
            </a:r>
            <a:endParaRPr/>
          </a:p>
        </p:txBody>
      </p:sp>
      <p:pic>
        <p:nvPicPr>
          <p:cNvPr descr="图像" id="192" name="Google Shape;19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46401" y="3628054"/>
            <a:ext cx="4715834" cy="2172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"/>
          <p:cNvSpPr txBox="1"/>
          <p:nvPr>
            <p:ph type="ctrTitle"/>
          </p:nvPr>
        </p:nvSpPr>
        <p:spPr>
          <a:xfrm>
            <a:off x="1524000" y="355108"/>
            <a:ext cx="9144000" cy="8640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4800"/>
              <a:buFont typeface="Calibri"/>
              <a:buNone/>
            </a:pPr>
            <a:r>
              <a:rPr lang="en-US"/>
              <a:t>Content</a:t>
            </a:r>
            <a:endParaRPr/>
          </a:p>
        </p:txBody>
      </p:sp>
      <p:sp>
        <p:nvSpPr>
          <p:cNvPr id="41" name="Google Shape;41;p2"/>
          <p:cNvSpPr txBox="1"/>
          <p:nvPr>
            <p:ph idx="1" type="subTitle"/>
          </p:nvPr>
        </p:nvSpPr>
        <p:spPr>
          <a:xfrm>
            <a:off x="1524000" y="1542009"/>
            <a:ext cx="10195034" cy="45960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/>
              <a:t>Motivation  (Luke 5-6min)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/>
              <a:t>Technical Details (Yuxuan, Zhan, Arshdeep 6-8 min)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/>
              <a:t>Results (Arshdeep 1-2min)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/>
              <a:t>Comments (Luke) (1-2min)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/>
              <a:t>Q&amp;A (1-2min)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/>
              <a:t>Compiler2.0: Towards automatic construction of compiler back-ends (Luke) (if we have time)</a:t>
            </a:r>
            <a:endParaRPr/>
          </a:p>
          <a:p>
            <a:pPr indent="-304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0"/>
          <p:cNvSpPr txBox="1"/>
          <p:nvPr>
            <p:ph type="title"/>
          </p:nvPr>
        </p:nvSpPr>
        <p:spPr>
          <a:xfrm>
            <a:off x="1524000" y="355107"/>
            <a:ext cx="9144000" cy="8640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4800"/>
              <a:buFont typeface="Calibri"/>
              <a:buNone/>
            </a:pPr>
            <a:r>
              <a:rPr b="1" i="0" lang="en-US" sz="4800" u="none" cap="none" strike="noStrike">
                <a:solidFill>
                  <a:srgbClr val="00274C"/>
                </a:solidFill>
                <a:latin typeface="Calibri"/>
                <a:ea typeface="Calibri"/>
                <a:cs typeface="Calibri"/>
                <a:sym typeface="Calibri"/>
              </a:rPr>
              <a:t>Our Goal</a:t>
            </a:r>
            <a:endParaRPr/>
          </a:p>
        </p:txBody>
      </p:sp>
      <p:sp>
        <p:nvSpPr>
          <p:cNvPr id="198" name="Google Shape;198;p20"/>
          <p:cNvSpPr txBox="1"/>
          <p:nvPr>
            <p:ph idx="1" type="body"/>
          </p:nvPr>
        </p:nvSpPr>
        <p:spPr>
          <a:xfrm>
            <a:off x="1524000" y="1542009"/>
            <a:ext cx="9144000" cy="45960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Given old attributes of each node, vertex set and the global attribute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update new attribute?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Given the spring ball-system’s attribute at time frame t = 0.0 second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new state at time t = 0.1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will proceed with the following steps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1"/>
          <p:cNvSpPr txBox="1"/>
          <p:nvPr>
            <p:ph type="title"/>
          </p:nvPr>
        </p:nvSpPr>
        <p:spPr>
          <a:xfrm>
            <a:off x="1524000" y="355107"/>
            <a:ext cx="9144000" cy="8640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4800"/>
              <a:buFont typeface="Calibri"/>
              <a:buNone/>
            </a:pPr>
            <a:r>
              <a:rPr b="1" i="0" lang="en-US" sz="4800" u="none" cap="none" strike="noStrike">
                <a:solidFill>
                  <a:srgbClr val="00274C"/>
                </a:solidFill>
                <a:latin typeface="Calibri"/>
                <a:ea typeface="Calibri"/>
                <a:cs typeface="Calibri"/>
                <a:sym typeface="Calibri"/>
              </a:rPr>
              <a:t>Compute updated edge attribute</a:t>
            </a:r>
            <a:endParaRPr/>
          </a:p>
        </p:txBody>
      </p:sp>
      <p:sp>
        <p:nvSpPr>
          <p:cNvPr id="204" name="Google Shape;204;p21"/>
          <p:cNvSpPr txBox="1"/>
          <p:nvPr>
            <p:ph idx="1" type="body"/>
          </p:nvPr>
        </p:nvSpPr>
        <p:spPr>
          <a:xfrm>
            <a:off x="1524000" y="2306170"/>
            <a:ext cx="9144000" cy="38318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352"/>
              <a:buFont typeface="Arial"/>
              <a:buNone/>
            </a:pPr>
            <a:r>
              <a:rPr b="0" i="0" lang="en-US" sz="235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does this mean:</a:t>
            </a:r>
            <a:endParaRPr/>
          </a:p>
          <a:p>
            <a:pPr indent="448055" lvl="1" marL="457200" marR="0" rt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352"/>
              <a:buFont typeface="Arial"/>
              <a:buNone/>
            </a:pPr>
            <a:r>
              <a:rPr b="0" i="0" lang="en-US" sz="235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We are given information of the edge and global attribute</a:t>
            </a:r>
            <a:endParaRPr/>
          </a:p>
          <a:p>
            <a:pPr indent="896111" lvl="2" marL="914400" marR="0" rt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352"/>
              <a:buFont typeface="Arial"/>
              <a:buNone/>
            </a:pPr>
            <a:r>
              <a:rPr b="0" i="0" lang="en-US" sz="235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Edge: sender, receiver and edge attribute itself</a:t>
            </a:r>
            <a:endParaRPr/>
          </a:p>
          <a:p>
            <a:pPr indent="448055" lvl="1" marL="457200" marR="0" rt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352"/>
              <a:buFont typeface="Arial"/>
              <a:buNone/>
            </a:pPr>
            <a:r>
              <a:rPr b="0" i="0" lang="en-US" sz="235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What would the value of edge at the next time frame be?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352"/>
              <a:buFont typeface="Arial"/>
              <a:buNone/>
            </a:pPr>
            <a:r>
              <a:rPr b="0" i="0" lang="en-US" sz="235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</a:t>
            </a:r>
            <a:endParaRPr/>
          </a:p>
          <a:p>
            <a:pPr indent="448055" lvl="1" marL="457200" marR="0" rt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352"/>
              <a:buFont typeface="Arial"/>
              <a:buNone/>
            </a:pPr>
            <a:r>
              <a:rPr b="0" i="0" lang="en-US" sz="235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Given the tension between two balls and gravitational potential energy</a:t>
            </a:r>
            <a:endParaRPr/>
          </a:p>
          <a:p>
            <a:pPr indent="448055" lvl="1" marL="457200" marR="0" rt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352"/>
              <a:buFont typeface="Arial"/>
              <a:buNone/>
            </a:pPr>
            <a:r>
              <a:rPr b="0" i="0" lang="en-US" sz="235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new value of tension?</a:t>
            </a:r>
            <a:endParaRPr/>
          </a:p>
        </p:txBody>
      </p:sp>
      <p:pic>
        <p:nvPicPr>
          <p:cNvPr descr="图像" id="205" name="Google Shape;20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1542008"/>
            <a:ext cx="9052433" cy="633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2"/>
          <p:cNvSpPr txBox="1"/>
          <p:nvPr>
            <p:ph type="title"/>
          </p:nvPr>
        </p:nvSpPr>
        <p:spPr>
          <a:xfrm>
            <a:off x="1524000" y="355107"/>
            <a:ext cx="9144000" cy="8640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4800"/>
              <a:buFont typeface="Calibri"/>
              <a:buNone/>
            </a:pPr>
            <a:r>
              <a:rPr b="1" i="0" lang="en-US" sz="4800" u="none" cap="none" strike="noStrike">
                <a:solidFill>
                  <a:srgbClr val="00274C"/>
                </a:solidFill>
                <a:latin typeface="Calibri"/>
                <a:ea typeface="Calibri"/>
                <a:cs typeface="Calibri"/>
                <a:sym typeface="Calibri"/>
              </a:rPr>
              <a:t>Aggregate edge attributes per node</a:t>
            </a:r>
            <a:endParaRPr/>
          </a:p>
        </p:txBody>
      </p:sp>
      <p:sp>
        <p:nvSpPr>
          <p:cNvPr id="211" name="Google Shape;211;p22"/>
          <p:cNvSpPr txBox="1"/>
          <p:nvPr>
            <p:ph idx="1" type="body"/>
          </p:nvPr>
        </p:nvSpPr>
        <p:spPr>
          <a:xfrm>
            <a:off x="1524000" y="2910548"/>
            <a:ext cx="9144000" cy="32274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Aggregate: put the information together </a:t>
            </a:r>
            <a:endParaRPr/>
          </a:p>
          <a:p>
            <a:pPr indent="457200" lvl="1" marL="457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Combine edges attributes with the same receiver node together</a:t>
            </a:r>
            <a:endParaRPr/>
          </a:p>
          <a:p>
            <a:pPr indent="457200" lvl="1" marL="457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</a:t>
            </a:r>
            <a:endParaRPr/>
          </a:p>
          <a:p>
            <a:pPr indent="457200" lvl="1" marL="457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Given all updated tension for each spring linked to ball j</a:t>
            </a:r>
            <a:endParaRPr/>
          </a:p>
          <a:p>
            <a:pPr indent="457200" lvl="1" marL="457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net force on ball j</a:t>
            </a:r>
            <a:endParaRPr/>
          </a:p>
        </p:txBody>
      </p:sp>
      <p:pic>
        <p:nvPicPr>
          <p:cNvPr descr="图像" id="212" name="Google Shape;21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1542008"/>
            <a:ext cx="9052433" cy="1045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3"/>
          <p:cNvSpPr txBox="1"/>
          <p:nvPr>
            <p:ph type="title"/>
          </p:nvPr>
        </p:nvSpPr>
        <p:spPr>
          <a:xfrm>
            <a:off x="1524000" y="355107"/>
            <a:ext cx="9144000" cy="8640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4800"/>
              <a:buFont typeface="Calibri"/>
              <a:buNone/>
            </a:pPr>
            <a:r>
              <a:rPr b="1" i="0" lang="en-US" sz="4800" u="none" cap="none" strike="noStrike">
                <a:solidFill>
                  <a:srgbClr val="00274C"/>
                </a:solidFill>
                <a:latin typeface="Calibri"/>
                <a:ea typeface="Calibri"/>
                <a:cs typeface="Calibri"/>
                <a:sym typeface="Calibri"/>
              </a:rPr>
              <a:t>Aggregate node attributes globally</a:t>
            </a:r>
            <a:endParaRPr/>
          </a:p>
        </p:txBody>
      </p:sp>
      <p:sp>
        <p:nvSpPr>
          <p:cNvPr id="218" name="Google Shape;218;p23"/>
          <p:cNvSpPr txBox="1"/>
          <p:nvPr>
            <p:ph idx="1" type="body"/>
          </p:nvPr>
        </p:nvSpPr>
        <p:spPr>
          <a:xfrm>
            <a:off x="1524000" y="3459819"/>
            <a:ext cx="9144000" cy="26782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the same thing for updated node attribute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</a:t>
            </a:r>
            <a:endParaRPr/>
          </a:p>
          <a:p>
            <a:pPr indent="457200" lvl="1" marL="457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Given position of each ball, compute position of the whole system</a:t>
            </a:r>
            <a:endParaRPr/>
          </a:p>
        </p:txBody>
      </p:sp>
      <p:pic>
        <p:nvPicPr>
          <p:cNvPr descr="图像" id="219" name="Google Shape;21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1542008"/>
            <a:ext cx="9052433" cy="1595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4"/>
          <p:cNvSpPr txBox="1"/>
          <p:nvPr>
            <p:ph type="title"/>
          </p:nvPr>
        </p:nvSpPr>
        <p:spPr>
          <a:xfrm>
            <a:off x="1524000" y="355107"/>
            <a:ext cx="9144000" cy="8640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4800"/>
              <a:buFont typeface="Calibri"/>
              <a:buNone/>
            </a:pPr>
            <a:r>
              <a:rPr b="1" i="0" lang="en-US" sz="4800" u="none" cap="none" strike="noStrike">
                <a:solidFill>
                  <a:srgbClr val="00274C"/>
                </a:solidFill>
                <a:latin typeface="Calibri"/>
                <a:ea typeface="Calibri"/>
                <a:cs typeface="Calibri"/>
                <a:sym typeface="Calibri"/>
              </a:rPr>
              <a:t>Compute updated global attribute</a:t>
            </a:r>
            <a:endParaRPr/>
          </a:p>
        </p:txBody>
      </p:sp>
      <p:sp>
        <p:nvSpPr>
          <p:cNvPr id="225" name="Google Shape;225;p24"/>
          <p:cNvSpPr txBox="1"/>
          <p:nvPr>
            <p:ph idx="1" type="body"/>
          </p:nvPr>
        </p:nvSpPr>
        <p:spPr>
          <a:xfrm>
            <a:off x="1524000" y="3027988"/>
            <a:ext cx="9144000" cy="3110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Finally given the combined edge and node attributes</a:t>
            </a:r>
            <a:endParaRPr/>
          </a:p>
          <a:p>
            <a:pPr indent="457200" lvl="1" marL="457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the value of the global property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</a:t>
            </a:r>
            <a:endParaRPr/>
          </a:p>
          <a:p>
            <a:pPr indent="457200" lvl="1" marL="457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given change of position of the system</a:t>
            </a:r>
            <a:endParaRPr/>
          </a:p>
          <a:p>
            <a:pPr indent="457200" lvl="1" marL="457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would the gravitational potential energy of the whole system changes?</a:t>
            </a:r>
            <a:endParaRPr/>
          </a:p>
        </p:txBody>
      </p:sp>
      <p:pic>
        <p:nvPicPr>
          <p:cNvPr descr="图像" id="226" name="Google Shape;22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1542008"/>
            <a:ext cx="9052433" cy="1595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5"/>
          <p:cNvSpPr txBox="1"/>
          <p:nvPr>
            <p:ph type="title"/>
          </p:nvPr>
        </p:nvSpPr>
        <p:spPr>
          <a:xfrm>
            <a:off x="1524000" y="355107"/>
            <a:ext cx="9144000" cy="8640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4800"/>
              <a:buFont typeface="Calibri"/>
              <a:buNone/>
            </a:pPr>
            <a:r>
              <a:rPr b="1" i="0" lang="en-US" sz="4800" u="none" cap="none" strike="noStrike">
                <a:solidFill>
                  <a:srgbClr val="00274C"/>
                </a:solidFill>
                <a:latin typeface="Calibri"/>
                <a:ea typeface="Calibri"/>
                <a:cs typeface="Calibri"/>
                <a:sym typeface="Calibri"/>
              </a:rPr>
              <a:t>Afterwards</a:t>
            </a:r>
            <a:endParaRPr/>
          </a:p>
        </p:txBody>
      </p:sp>
      <p:sp>
        <p:nvSpPr>
          <p:cNvPr id="232" name="Google Shape;232;p25"/>
          <p:cNvSpPr txBox="1"/>
          <p:nvPr>
            <p:ph idx="1" type="body"/>
          </p:nvPr>
        </p:nvSpPr>
        <p:spPr>
          <a:xfrm>
            <a:off x="1524000" y="1542009"/>
            <a:ext cx="9144000" cy="45960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Repeat this process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Goal: learn representation of the features that is important in classification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Next: Decoder…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050" y="-127675"/>
            <a:ext cx="10256586" cy="65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7"/>
          <p:cNvSpPr txBox="1"/>
          <p:nvPr>
            <p:ph type="ctrTitle"/>
          </p:nvPr>
        </p:nvSpPr>
        <p:spPr>
          <a:xfrm>
            <a:off x="1524000" y="355108"/>
            <a:ext cx="9144000" cy="8640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4800"/>
              <a:buFont typeface="Calibri"/>
              <a:buNone/>
            </a:pPr>
            <a:r>
              <a:rPr lang="en-US"/>
              <a:t>Methodology</a:t>
            </a:r>
            <a:endParaRPr/>
          </a:p>
        </p:txBody>
      </p:sp>
      <p:sp>
        <p:nvSpPr>
          <p:cNvPr id="243" name="Google Shape;243;p27"/>
          <p:cNvSpPr txBox="1"/>
          <p:nvPr>
            <p:ph idx="1" type="subTitle"/>
          </p:nvPr>
        </p:nvSpPr>
        <p:spPr>
          <a:xfrm>
            <a:off x="1524000" y="1542009"/>
            <a:ext cx="9144000" cy="45960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/>
              <a:t>Dataset: 1.4M BBs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/>
              <a:t>Training &amp; Validation: 83% BBs ( 98% &amp; 2%)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/>
              <a:t>Testing : 17% BBs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/>
              <a:t>Loss Function: MAPE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/>
              <a:t>Optimizer: Adam</a:t>
            </a:r>
            <a:endParaRPr sz="1400"/>
          </a:p>
        </p:txBody>
      </p:sp>
      <p:pic>
        <p:nvPicPr>
          <p:cNvPr id="244" name="Google Shape;24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34758" y="3900896"/>
            <a:ext cx="4555677" cy="2176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1219200"/>
            <a:ext cx="4555677" cy="2620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8"/>
          <p:cNvSpPr txBox="1"/>
          <p:nvPr>
            <p:ph type="ctrTitle"/>
          </p:nvPr>
        </p:nvSpPr>
        <p:spPr>
          <a:xfrm>
            <a:off x="1524000" y="355108"/>
            <a:ext cx="9144000" cy="8640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4800"/>
              <a:buFont typeface="Calibri"/>
              <a:buNone/>
            </a:pPr>
            <a:r>
              <a:rPr lang="en-US"/>
              <a:t>Results - Ithemal</a:t>
            </a:r>
            <a:endParaRPr/>
          </a:p>
        </p:txBody>
      </p:sp>
      <p:sp>
        <p:nvSpPr>
          <p:cNvPr id="251" name="Google Shape;251;p28"/>
          <p:cNvSpPr txBox="1"/>
          <p:nvPr>
            <p:ph idx="1" type="subTitle"/>
          </p:nvPr>
        </p:nvSpPr>
        <p:spPr>
          <a:xfrm>
            <a:off x="1524000" y="1542009"/>
            <a:ext cx="9144000" cy="45960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/>
              <a:t>Granite outperforms Ithemal.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/>
              <a:t>1.7% lower MAPE on average.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2" name="Google Shape;25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23033" y="1219200"/>
            <a:ext cx="5044967" cy="3924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9"/>
          <p:cNvSpPr txBox="1"/>
          <p:nvPr>
            <p:ph type="ctrTitle"/>
          </p:nvPr>
        </p:nvSpPr>
        <p:spPr>
          <a:xfrm>
            <a:off x="1524000" y="355108"/>
            <a:ext cx="9144000" cy="8640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4800"/>
              <a:buFont typeface="Calibri"/>
              <a:buNone/>
            </a:pPr>
            <a:r>
              <a:rPr lang="en-US"/>
              <a:t>Results - Sensitivity</a:t>
            </a:r>
            <a:endParaRPr/>
          </a:p>
        </p:txBody>
      </p:sp>
      <p:sp>
        <p:nvSpPr>
          <p:cNvPr id="258" name="Google Shape;258;p29"/>
          <p:cNvSpPr txBox="1"/>
          <p:nvPr>
            <p:ph idx="1" type="subTitle"/>
          </p:nvPr>
        </p:nvSpPr>
        <p:spPr>
          <a:xfrm>
            <a:off x="1524000" y="1542009"/>
            <a:ext cx="9144000" cy="45960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/>
              <a:t>MAPE v/s # of Msg Pass Iterations.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/>
              <a:t>Iterations = 8 yields best results.</a:t>
            </a:r>
            <a:endParaRPr/>
          </a:p>
        </p:txBody>
      </p:sp>
      <p:pic>
        <p:nvPicPr>
          <p:cNvPr id="259" name="Google Shape;25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9561" y="1475935"/>
            <a:ext cx="5558439" cy="416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"/>
          <p:cNvSpPr txBox="1"/>
          <p:nvPr>
            <p:ph type="ctrTitle"/>
          </p:nvPr>
        </p:nvSpPr>
        <p:spPr>
          <a:xfrm>
            <a:off x="1524000" y="355108"/>
            <a:ext cx="9144000" cy="8640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4800"/>
              <a:buFont typeface="Calibri"/>
              <a:buNone/>
            </a:pPr>
            <a:r>
              <a:rPr lang="en-US"/>
              <a:t>What is GRANITE</a:t>
            </a:r>
            <a:endParaRPr/>
          </a:p>
        </p:txBody>
      </p:sp>
      <p:sp>
        <p:nvSpPr>
          <p:cNvPr id="47" name="Google Shape;47;p3"/>
          <p:cNvSpPr txBox="1"/>
          <p:nvPr>
            <p:ph idx="1" type="subTitle"/>
          </p:nvPr>
        </p:nvSpPr>
        <p:spPr>
          <a:xfrm>
            <a:off x="1524000" y="1542009"/>
            <a:ext cx="10195034" cy="45960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A learnt X86 basic block cost model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Given an X86 basic block, predict number of cycles for target processor to execute this basic block at </a:t>
            </a:r>
            <a:r>
              <a:rPr lang="en-US">
                <a:solidFill>
                  <a:srgbClr val="FF0000"/>
                </a:solidFill>
              </a:rPr>
              <a:t>steady state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0"/>
          <p:cNvSpPr txBox="1"/>
          <p:nvPr>
            <p:ph type="ctrTitle"/>
          </p:nvPr>
        </p:nvSpPr>
        <p:spPr>
          <a:xfrm>
            <a:off x="1524000" y="355108"/>
            <a:ext cx="9144000" cy="8640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4800"/>
              <a:buFont typeface="Calibri"/>
              <a:buNone/>
            </a:pPr>
            <a:r>
              <a:rPr lang="en-US"/>
              <a:t>Comments</a:t>
            </a:r>
            <a:endParaRPr/>
          </a:p>
        </p:txBody>
      </p:sp>
      <p:sp>
        <p:nvSpPr>
          <p:cNvPr id="265" name="Google Shape;265;p30"/>
          <p:cNvSpPr txBox="1"/>
          <p:nvPr>
            <p:ph idx="1" type="subTitle"/>
          </p:nvPr>
        </p:nvSpPr>
        <p:spPr>
          <a:xfrm>
            <a:off x="1524000" y="1542009"/>
            <a:ext cx="9144000" cy="45960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/>
              <a:t>Pros1: Graph captures data dependency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/>
              <a:t>Pros2: Easy to extend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/>
              <a:t>Cons1: Querying cost need to run all compiler backend (motivation of IR-level cost model)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/>
              <a:t>Cons2: Cost is at basic block level, whole program cost needs more work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1"/>
          <p:cNvSpPr txBox="1"/>
          <p:nvPr>
            <p:ph type="ctrTitle"/>
          </p:nvPr>
        </p:nvSpPr>
        <p:spPr>
          <a:xfrm>
            <a:off x="1524000" y="355108"/>
            <a:ext cx="9144000" cy="8640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4800"/>
              <a:buFont typeface="Calibri"/>
              <a:buNone/>
            </a:pPr>
            <a:r>
              <a:rPr lang="en-US"/>
              <a:t>Q&amp;A</a:t>
            </a:r>
            <a:endParaRPr/>
          </a:p>
        </p:txBody>
      </p:sp>
      <p:sp>
        <p:nvSpPr>
          <p:cNvPr id="271" name="Google Shape;271;p31"/>
          <p:cNvSpPr txBox="1"/>
          <p:nvPr>
            <p:ph idx="1" type="subTitle"/>
          </p:nvPr>
        </p:nvSpPr>
        <p:spPr>
          <a:xfrm>
            <a:off x="1524000" y="1542009"/>
            <a:ext cx="9144000" cy="45960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2"/>
          <p:cNvSpPr txBox="1"/>
          <p:nvPr>
            <p:ph type="ctrTitle"/>
          </p:nvPr>
        </p:nvSpPr>
        <p:spPr>
          <a:xfrm>
            <a:off x="1524000" y="355108"/>
            <a:ext cx="9144000" cy="7838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4800"/>
              <a:buFont typeface="Calibri"/>
              <a:buNone/>
            </a:pPr>
            <a:r>
              <a:rPr lang="en-US"/>
              <a:t>If we have time…</a:t>
            </a:r>
            <a:endParaRPr/>
          </a:p>
        </p:txBody>
      </p:sp>
      <p:sp>
        <p:nvSpPr>
          <p:cNvPr id="277" name="Google Shape;277;p32"/>
          <p:cNvSpPr txBox="1"/>
          <p:nvPr>
            <p:ph idx="1" type="subTitle"/>
          </p:nvPr>
        </p:nvSpPr>
        <p:spPr>
          <a:xfrm>
            <a:off x="1523999" y="1542009"/>
            <a:ext cx="10082463" cy="45960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Did a lot of reading, research, internship, course experience in compiler…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We need </a:t>
            </a:r>
            <a:r>
              <a:rPr lang="en-US">
                <a:solidFill>
                  <a:srgbClr val="FF0000"/>
                </a:solidFill>
              </a:rPr>
              <a:t>Compiler2.0: Automatic Construction of Compiler Back-end!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rgbClr val="00274C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3"/>
          <p:cNvSpPr txBox="1"/>
          <p:nvPr>
            <p:ph type="ctrTitle"/>
          </p:nvPr>
        </p:nvSpPr>
        <p:spPr>
          <a:xfrm>
            <a:off x="1523999" y="355108"/>
            <a:ext cx="10611854" cy="8640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4000"/>
              <a:buFont typeface="Calibri"/>
              <a:buNone/>
            </a:pPr>
            <a:r>
              <a:rPr lang="en-US" sz="4000"/>
              <a:t>What topics people today are interested in?</a:t>
            </a:r>
            <a:endParaRPr/>
          </a:p>
        </p:txBody>
      </p:sp>
      <p:sp>
        <p:nvSpPr>
          <p:cNvPr id="283" name="Google Shape;283;p33"/>
          <p:cNvSpPr txBox="1"/>
          <p:nvPr>
            <p:ph idx="1" type="subTitle"/>
          </p:nvPr>
        </p:nvSpPr>
        <p:spPr>
          <a:xfrm>
            <a:off x="1524000" y="1542009"/>
            <a:ext cx="9144000" cy="45960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In software: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r>
              <a:rPr lang="en-US">
                <a:solidFill>
                  <a:srgbClr val="C00000"/>
                </a:solidFill>
              </a:rPr>
              <a:t>LLM, Gen-AI (transformer, diffusion, …)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In hardware: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r>
              <a:rPr lang="en-US">
                <a:solidFill>
                  <a:srgbClr val="C00000"/>
                </a:solidFill>
              </a:rPr>
              <a:t>accelerators for domain specific applications (TPU, A100, …)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How to efficiently map those software workload to hardware: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r>
              <a:rPr lang="en-US">
                <a:solidFill>
                  <a:srgbClr val="C00000"/>
                </a:solidFill>
              </a:rPr>
              <a:t>Domain-specific Compiler! (TVM, XLA, Pytorch2.0)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4"/>
          <p:cNvSpPr txBox="1"/>
          <p:nvPr>
            <p:ph type="ctrTitle"/>
          </p:nvPr>
        </p:nvSpPr>
        <p:spPr>
          <a:xfrm>
            <a:off x="1524000" y="355108"/>
            <a:ext cx="9144000" cy="8640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400"/>
              <a:buFont typeface="Calibri"/>
              <a:buNone/>
            </a:pPr>
            <a:r>
              <a:rPr lang="en-US" sz="2400"/>
              <a:t>How does Domain-specific Compiler Work</a:t>
            </a:r>
            <a:endParaRPr/>
          </a:p>
        </p:txBody>
      </p:sp>
      <p:sp>
        <p:nvSpPr>
          <p:cNvPr id="289" name="Google Shape;289;p34"/>
          <p:cNvSpPr txBox="1"/>
          <p:nvPr>
            <p:ph idx="1" type="subTitle"/>
          </p:nvPr>
        </p:nvSpPr>
        <p:spPr>
          <a:xfrm>
            <a:off x="1524000" y="1542009"/>
            <a:ext cx="9144000" cy="45960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rgbClr val="C00000"/>
              </a:solidFill>
            </a:endParaRPr>
          </a:p>
        </p:txBody>
      </p:sp>
      <p:pic>
        <p:nvPicPr>
          <p:cNvPr descr="A white background with black and white clouds&#10;&#10;Description automatically generated" id="290" name="Google Shape;29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3053" y="2070756"/>
            <a:ext cx="8540925" cy="3010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5"/>
          <p:cNvSpPr txBox="1"/>
          <p:nvPr>
            <p:ph type="ctrTitle"/>
          </p:nvPr>
        </p:nvSpPr>
        <p:spPr>
          <a:xfrm>
            <a:off x="1524000" y="355108"/>
            <a:ext cx="9144000" cy="8640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4800"/>
              <a:buFont typeface="Calibri"/>
              <a:buNone/>
            </a:pPr>
            <a:r>
              <a:rPr lang="en-US"/>
              <a:t>Why</a:t>
            </a:r>
            <a:endParaRPr/>
          </a:p>
        </p:txBody>
      </p:sp>
      <p:sp>
        <p:nvSpPr>
          <p:cNvPr id="296" name="Google Shape;296;p35"/>
          <p:cNvSpPr txBox="1"/>
          <p:nvPr>
            <p:ph idx="1" type="subTitle"/>
          </p:nvPr>
        </p:nvSpPr>
        <p:spPr>
          <a:xfrm>
            <a:off x="1524000" y="1542009"/>
            <a:ext cx="9144000" cy="45960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rgbClr val="C00000"/>
              </a:solidFill>
            </a:endParaRPr>
          </a:p>
        </p:txBody>
      </p:sp>
      <p:pic>
        <p:nvPicPr>
          <p:cNvPr descr="A diagram of a computer program&#10;&#10;Description automatically generated" id="297" name="Google Shape;297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3776" y="366617"/>
            <a:ext cx="9360680" cy="5984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6"/>
          <p:cNvSpPr txBox="1"/>
          <p:nvPr>
            <p:ph type="ctrTitle"/>
          </p:nvPr>
        </p:nvSpPr>
        <p:spPr>
          <a:xfrm>
            <a:off x="1524000" y="355108"/>
            <a:ext cx="9144000" cy="8640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48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03" name="Google Shape;303;p36"/>
          <p:cNvSpPr txBox="1"/>
          <p:nvPr>
            <p:ph idx="1" type="subTitle"/>
          </p:nvPr>
        </p:nvSpPr>
        <p:spPr>
          <a:xfrm>
            <a:off x="1524000" y="1542009"/>
            <a:ext cx="9144000" cy="45960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rgbClr val="C00000"/>
              </a:solidFill>
            </a:endParaRPr>
          </a:p>
        </p:txBody>
      </p:sp>
      <p:pic>
        <p:nvPicPr>
          <p:cNvPr id="304" name="Google Shape;304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00587" y="20766"/>
            <a:ext cx="7368446" cy="6837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7"/>
          <p:cNvSpPr txBox="1"/>
          <p:nvPr>
            <p:ph type="ctrTitle"/>
          </p:nvPr>
        </p:nvSpPr>
        <p:spPr>
          <a:xfrm>
            <a:off x="1524000" y="355108"/>
            <a:ext cx="9144000" cy="8640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4800"/>
              <a:buFont typeface="Calibri"/>
              <a:buNone/>
            </a:pPr>
            <a:r>
              <a:rPr lang="en-US"/>
              <a:t>What’s the trend?</a:t>
            </a:r>
            <a:endParaRPr/>
          </a:p>
        </p:txBody>
      </p:sp>
      <p:sp>
        <p:nvSpPr>
          <p:cNvPr id="310" name="Google Shape;310;p37"/>
          <p:cNvSpPr txBox="1"/>
          <p:nvPr>
            <p:ph idx="1" type="subTitle"/>
          </p:nvPr>
        </p:nvSpPr>
        <p:spPr>
          <a:xfrm>
            <a:off x="1523999" y="1542009"/>
            <a:ext cx="9773265" cy="45960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People are tending to use: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/>
              <a:t>TVM for ML based optimization, autotuning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/>
              <a:t>MLIR for modular code generation (xla, iree, pytorch2.0, trition, startups)</a:t>
            </a:r>
            <a:endParaRPr/>
          </a:p>
          <a:p>
            <a:pPr indent="-304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More and more intermediate representation!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8"/>
          <p:cNvSpPr txBox="1"/>
          <p:nvPr>
            <p:ph type="ctrTitle"/>
          </p:nvPr>
        </p:nvSpPr>
        <p:spPr>
          <a:xfrm>
            <a:off x="1524000" y="355108"/>
            <a:ext cx="9144000" cy="8640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4800"/>
              <a:buFont typeface="Calibri"/>
              <a:buNone/>
            </a:pPr>
            <a:r>
              <a:rPr lang="en-US"/>
              <a:t>What’s the challenge?</a:t>
            </a:r>
            <a:endParaRPr/>
          </a:p>
        </p:txBody>
      </p:sp>
      <p:sp>
        <p:nvSpPr>
          <p:cNvPr id="316" name="Google Shape;316;p38"/>
          <p:cNvSpPr txBox="1"/>
          <p:nvPr>
            <p:ph idx="1" type="subTitle"/>
          </p:nvPr>
        </p:nvSpPr>
        <p:spPr>
          <a:xfrm>
            <a:off x="1523999" y="1542009"/>
            <a:ext cx="9773265" cy="45960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A group of rectangular objects with text&#10;&#10;Description automatically generated with medium confidence" id="317" name="Google Shape;317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36536" y="1542009"/>
            <a:ext cx="6576912" cy="44302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diagram of a diagram&#10;&#10;Description automatically generated" id="318" name="Google Shape;318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41395" y="1477638"/>
            <a:ext cx="6972053" cy="4724772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38"/>
          <p:cNvSpPr txBox="1"/>
          <p:nvPr/>
        </p:nvSpPr>
        <p:spPr>
          <a:xfrm>
            <a:off x="6673515" y="1604211"/>
            <a:ext cx="302393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IR, M Hardware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=&gt; M*M Compiler Back-end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9"/>
          <p:cNvSpPr txBox="1"/>
          <p:nvPr>
            <p:ph type="ctrTitle"/>
          </p:nvPr>
        </p:nvSpPr>
        <p:spPr>
          <a:xfrm>
            <a:off x="1524000" y="355108"/>
            <a:ext cx="9144000" cy="8640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4800"/>
              <a:buFont typeface="Calibri"/>
              <a:buNone/>
            </a:pPr>
            <a:r>
              <a:rPr lang="en-US"/>
              <a:t>Possible Direction?</a:t>
            </a:r>
            <a:endParaRPr/>
          </a:p>
        </p:txBody>
      </p:sp>
      <p:sp>
        <p:nvSpPr>
          <p:cNvPr id="325" name="Google Shape;325;p39"/>
          <p:cNvSpPr txBox="1"/>
          <p:nvPr>
            <p:ph idx="1" type="subTitle"/>
          </p:nvPr>
        </p:nvSpPr>
        <p:spPr>
          <a:xfrm>
            <a:off x="1523999" y="1542009"/>
            <a:ext cx="9773265" cy="45960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-US" sz="2000"/>
              <a:t>S. Buchwald, A. Fried, and S. Hack. Synthesizing an instruction selection rule library from semantic specifications. In Proceedings of the 2018 International Sumposium on Code Generation and Optimization, pages 300-313, 2018. </a:t>
            </a:r>
            <a:r>
              <a:rPr lang="en-US" sz="2000">
                <a:solidFill>
                  <a:srgbClr val="FF0000"/>
                </a:solidFill>
              </a:rPr>
              <a:t>(Instruction Selection)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 sz="2000"/>
              <a:t>S. VenkataKeerthy, Siddharth Jain, Rohit Aggarwal, Albert Cohen, and Ramakrishna Upadrasta. 2022. RL4ReAl: Reinforcement Learning for Register Allocation.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https://doi.org/10.48550/ARXIV.2204.02013</a:t>
            </a:r>
            <a:r>
              <a:rPr lang="en-US" sz="2000"/>
              <a:t> </a:t>
            </a:r>
            <a:r>
              <a:rPr lang="en-US" sz="2000">
                <a:solidFill>
                  <a:srgbClr val="FF0000"/>
                </a:solidFill>
              </a:rPr>
              <a:t>(Register Allocation)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 sz="2000"/>
              <a:t>A. McGovern, E. Moss, and A. G. Barto. Building a basic block instruction scheduler with reinforcement learning and rollouts. Machine learning, 49 (2-3):141-160, 2002 </a:t>
            </a:r>
            <a:r>
              <a:rPr lang="en-US" sz="2000">
                <a:solidFill>
                  <a:srgbClr val="FF0000"/>
                </a:solidFill>
              </a:rPr>
              <a:t>(Instruction Scheduling)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 sz="2000"/>
              <a:t>Need a lot of efforts to put everything together…</a:t>
            </a:r>
            <a:endParaRPr/>
          </a:p>
          <a:p>
            <a:pPr indent="-355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"/>
          <p:cNvSpPr txBox="1"/>
          <p:nvPr>
            <p:ph type="ctrTitle"/>
          </p:nvPr>
        </p:nvSpPr>
        <p:spPr>
          <a:xfrm>
            <a:off x="1524000" y="355108"/>
            <a:ext cx="9144000" cy="8640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4800"/>
              <a:buFont typeface="Calibri"/>
              <a:buNone/>
            </a:pPr>
            <a:r>
              <a:rPr lang="en-US"/>
              <a:t>What is GRANITE</a:t>
            </a:r>
            <a:endParaRPr/>
          </a:p>
        </p:txBody>
      </p:sp>
      <p:sp>
        <p:nvSpPr>
          <p:cNvPr id="53" name="Google Shape;53;p4"/>
          <p:cNvSpPr txBox="1"/>
          <p:nvPr>
            <p:ph idx="1" type="subTitle"/>
          </p:nvPr>
        </p:nvSpPr>
        <p:spPr>
          <a:xfrm>
            <a:off x="1524000" y="1542009"/>
            <a:ext cx="10195034" cy="45960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pic>
        <p:nvPicPr>
          <p:cNvPr descr="A diagram of a granite&#10;&#10;Description automatically generated" id="54" name="Google Shape;5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4618" y="1198033"/>
            <a:ext cx="7772400" cy="4461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0"/>
          <p:cNvSpPr txBox="1"/>
          <p:nvPr>
            <p:ph type="ctrTitle"/>
          </p:nvPr>
        </p:nvSpPr>
        <p:spPr>
          <a:xfrm>
            <a:off x="1524000" y="355108"/>
            <a:ext cx="9144000" cy="8640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4800"/>
              <a:buFont typeface="Calibri"/>
              <a:buNone/>
            </a:pPr>
            <a:r>
              <a:rPr lang="en-US"/>
              <a:t>In Short (If we don’t have time)</a:t>
            </a:r>
            <a:endParaRPr/>
          </a:p>
        </p:txBody>
      </p:sp>
      <p:sp>
        <p:nvSpPr>
          <p:cNvPr id="331" name="Google Shape;331;p40"/>
          <p:cNvSpPr txBox="1"/>
          <p:nvPr>
            <p:ph idx="1" type="subTitle"/>
          </p:nvPr>
        </p:nvSpPr>
        <p:spPr>
          <a:xfrm>
            <a:off x="1523999" y="1542009"/>
            <a:ext cx="9773265" cy="45960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-US" sz="2000"/>
              <a:t>Mapping Domain-specific Applications to Domain-specific Accelerators need more IR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-US" sz="2000"/>
              <a:t>If we have N IR, M Accelerators, we need to develop N*M compiler back-end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-US" sz="2000"/>
              <a:t>There are some current work about using ML for register allocation, instruction scheduling, using program synthesis for instruction selection. Put everything together!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1"/>
          <p:cNvSpPr txBox="1"/>
          <p:nvPr>
            <p:ph type="ctrTitle"/>
          </p:nvPr>
        </p:nvSpPr>
        <p:spPr>
          <a:xfrm>
            <a:off x="1524000" y="355108"/>
            <a:ext cx="9144000" cy="8640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4800"/>
              <a:buFont typeface="Calibri"/>
              <a:buNone/>
            </a:pPr>
            <a:r>
              <a:rPr lang="en-US"/>
              <a:t>I envision a future of…</a:t>
            </a:r>
            <a:endParaRPr/>
          </a:p>
        </p:txBody>
      </p:sp>
      <p:sp>
        <p:nvSpPr>
          <p:cNvPr id="337" name="Google Shape;337;p41"/>
          <p:cNvSpPr txBox="1"/>
          <p:nvPr>
            <p:ph idx="1" type="subTitle"/>
          </p:nvPr>
        </p:nvSpPr>
        <p:spPr>
          <a:xfrm>
            <a:off x="1523999" y="1542009"/>
            <a:ext cx="9773265" cy="45960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A diagram of a agent&#10;&#10;Description automatically generated" id="338" name="Google Shape;338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3999" y="1655903"/>
            <a:ext cx="7772400" cy="3843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"/>
          <p:cNvSpPr txBox="1"/>
          <p:nvPr>
            <p:ph type="ctrTitle"/>
          </p:nvPr>
        </p:nvSpPr>
        <p:spPr>
          <a:xfrm>
            <a:off x="1524000" y="355108"/>
            <a:ext cx="9144000" cy="8640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4800"/>
              <a:buFont typeface="Calibri"/>
              <a:buNone/>
            </a:pPr>
            <a:r>
              <a:rPr lang="en-US"/>
              <a:t>What is GRANITE</a:t>
            </a:r>
            <a:endParaRPr/>
          </a:p>
        </p:txBody>
      </p:sp>
      <p:sp>
        <p:nvSpPr>
          <p:cNvPr id="60" name="Google Shape;60;p5"/>
          <p:cNvSpPr txBox="1"/>
          <p:nvPr>
            <p:ph idx="1" type="subTitle"/>
          </p:nvPr>
        </p:nvSpPr>
        <p:spPr>
          <a:xfrm>
            <a:off x="1524000" y="1542009"/>
            <a:ext cx="10195034" cy="45960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pic>
        <p:nvPicPr>
          <p:cNvPr descr="A diagram of a granite&#10;&#10;Description automatically generated" id="61" name="Google Shape;6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1406381"/>
            <a:ext cx="7772400" cy="3909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"/>
          <p:cNvSpPr txBox="1"/>
          <p:nvPr>
            <p:ph type="ctrTitle"/>
          </p:nvPr>
        </p:nvSpPr>
        <p:spPr>
          <a:xfrm>
            <a:off x="1524000" y="355108"/>
            <a:ext cx="9144000" cy="8640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4800"/>
              <a:buFont typeface="Calibri"/>
              <a:buNone/>
            </a:pPr>
            <a:r>
              <a:rPr lang="en-US"/>
              <a:t>Why GRANITE?</a:t>
            </a:r>
            <a:endParaRPr/>
          </a:p>
        </p:txBody>
      </p:sp>
      <p:sp>
        <p:nvSpPr>
          <p:cNvPr id="67" name="Google Shape;67;p6"/>
          <p:cNvSpPr txBox="1"/>
          <p:nvPr>
            <p:ph idx="1" type="subTitle"/>
          </p:nvPr>
        </p:nvSpPr>
        <p:spPr>
          <a:xfrm>
            <a:off x="1524000" y="5181600"/>
            <a:ext cx="5980386" cy="956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68" name="Google Shape;68;p6"/>
          <p:cNvSpPr txBox="1"/>
          <p:nvPr/>
        </p:nvSpPr>
        <p:spPr>
          <a:xfrm>
            <a:off x="1523999" y="1478948"/>
            <a:ext cx="9143999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 hardware measurements are expensive and hard to collect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Cache miss/TLB miss/context switch are hard to avoid and influence measurement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it’s important for compiler optimization? (</a:t>
            </a:r>
            <a:r>
              <a:rPr b="0" i="0" lang="en-U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 important compiler problem that has not been solved in the past 50 years! Autotuning)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7"/>
          <p:cNvSpPr/>
          <p:nvPr/>
        </p:nvSpPr>
        <p:spPr>
          <a:xfrm>
            <a:off x="0" y="0"/>
            <a:ext cx="4959047" cy="6858000"/>
          </a:xfrm>
          <a:custGeom>
            <a:rect b="b" l="l" r="r" t="t"/>
            <a:pathLst>
              <a:path extrusionOk="0" h="6858000" w="4959047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rgbClr val="E6E6E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76200" rotWithShape="0" algn="l" dist="38100">
              <a:srgbClr val="D8D8D8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7"/>
          <p:cNvSpPr/>
          <p:nvPr/>
        </p:nvSpPr>
        <p:spPr>
          <a:xfrm>
            <a:off x="0" y="0"/>
            <a:ext cx="4948887" cy="6858000"/>
          </a:xfrm>
          <a:custGeom>
            <a:rect b="b" l="l" r="r" t="t"/>
            <a:pathLst>
              <a:path extrusionOk="0" h="6858000" w="4948887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7"/>
          <p:cNvSpPr txBox="1"/>
          <p:nvPr>
            <p:ph type="ctrTitle"/>
          </p:nvPr>
        </p:nvSpPr>
        <p:spPr>
          <a:xfrm>
            <a:off x="477981" y="1122363"/>
            <a:ext cx="4023360" cy="32041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Compiler Big Picture</a:t>
            </a:r>
            <a:endParaRPr/>
          </a:p>
        </p:txBody>
      </p:sp>
      <p:sp>
        <p:nvSpPr>
          <p:cNvPr id="77" name="Google Shape;77;p7"/>
          <p:cNvSpPr txBox="1"/>
          <p:nvPr>
            <p:ph idx="1" type="subTitle"/>
          </p:nvPr>
        </p:nvSpPr>
        <p:spPr>
          <a:xfrm>
            <a:off x="477981" y="4872922"/>
            <a:ext cx="3933306" cy="12081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7"/>
          <p:cNvSpPr/>
          <p:nvPr/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7"/>
          <p:cNvSpPr/>
          <p:nvPr/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diagram of a computer&#10;&#10;Description automatically generated" id="80" name="Google Shape;8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93637" y="625684"/>
            <a:ext cx="5850273" cy="5455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8"/>
          <p:cNvSpPr/>
          <p:nvPr/>
        </p:nvSpPr>
        <p:spPr>
          <a:xfrm>
            <a:off x="0" y="0"/>
            <a:ext cx="4959047" cy="6858000"/>
          </a:xfrm>
          <a:custGeom>
            <a:rect b="b" l="l" r="r" t="t"/>
            <a:pathLst>
              <a:path extrusionOk="0" h="6858000" w="4959047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rgbClr val="E6E6E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76200" rotWithShape="0" algn="l" dist="38100">
              <a:srgbClr val="D8D8D8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8"/>
          <p:cNvSpPr/>
          <p:nvPr/>
        </p:nvSpPr>
        <p:spPr>
          <a:xfrm>
            <a:off x="0" y="0"/>
            <a:ext cx="4948887" cy="6858000"/>
          </a:xfrm>
          <a:custGeom>
            <a:rect b="b" l="l" r="r" t="t"/>
            <a:pathLst>
              <a:path extrusionOk="0" h="6858000" w="4948887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8"/>
          <p:cNvSpPr txBox="1"/>
          <p:nvPr>
            <p:ph type="ctrTitle"/>
          </p:nvPr>
        </p:nvSpPr>
        <p:spPr>
          <a:xfrm>
            <a:off x="477981" y="1122363"/>
            <a:ext cx="4023360" cy="32041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Compiler Big Picture</a:t>
            </a:r>
            <a:endParaRPr/>
          </a:p>
        </p:txBody>
      </p:sp>
      <p:sp>
        <p:nvSpPr>
          <p:cNvPr id="89" name="Google Shape;89;p8"/>
          <p:cNvSpPr txBox="1"/>
          <p:nvPr>
            <p:ph idx="1" type="subTitle"/>
          </p:nvPr>
        </p:nvSpPr>
        <p:spPr>
          <a:xfrm>
            <a:off x="477981" y="4872922"/>
            <a:ext cx="3933306" cy="12081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8"/>
          <p:cNvSpPr/>
          <p:nvPr/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8"/>
          <p:cNvSpPr/>
          <p:nvPr/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diagram of a system&#10;&#10;Description automatically generated" id="92" name="Google Shape;9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70276" y="123402"/>
            <a:ext cx="5610494" cy="6611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9"/>
          <p:cNvSpPr txBox="1"/>
          <p:nvPr>
            <p:ph type="ctrTitle"/>
          </p:nvPr>
        </p:nvSpPr>
        <p:spPr>
          <a:xfrm>
            <a:off x="1524000" y="355108"/>
            <a:ext cx="9144000" cy="8640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3600"/>
              <a:buFont typeface="Calibri"/>
              <a:buNone/>
            </a:pPr>
            <a:r>
              <a:rPr lang="en-US" sz="3600"/>
              <a:t>What’s best order of optimization pass?</a:t>
            </a:r>
            <a:endParaRPr/>
          </a:p>
        </p:txBody>
      </p:sp>
      <p:sp>
        <p:nvSpPr>
          <p:cNvPr id="98" name="Google Shape;98;p9"/>
          <p:cNvSpPr txBox="1"/>
          <p:nvPr>
            <p:ph idx="1" type="subTitle"/>
          </p:nvPr>
        </p:nvSpPr>
        <p:spPr>
          <a:xfrm>
            <a:off x="1524000" y="1542009"/>
            <a:ext cx="9144000" cy="45960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A diagram of a function&#10;&#10;Description automatically generated" id="99" name="Google Shape;9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59428" y="2303204"/>
            <a:ext cx="7772400" cy="25596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diagram of a mathematical equation&#10;&#10;Description automatically generated" id="100" name="Google Shape;10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59428" y="2358352"/>
            <a:ext cx="7772400" cy="2449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Title Slide 5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ntent Slide 3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ontent Slide 1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2019-11-08T16:47:49Z</dcterms:created>
  <dc:creator>Microsoft Office User</dc:creator>
</cp:coreProperties>
</file>