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Proxima Nov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FFCB15-C992-4E0A-9956-9B6707360F44}">
  <a:tblStyle styleId="{B4FFCB15-C992-4E0A-9956-9B6707360F4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roximaNova-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italic.fntdata"/><Relationship Id="rId25" Type="http://schemas.openxmlformats.org/officeDocument/2006/relationships/font" Target="fonts/ProximaNova-bold.fntdata"/><Relationship Id="rId27"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1pPr>
            <a:lvl2pPr indent="-88900" lvl="1" marL="4572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2pPr>
            <a:lvl3pPr indent="-88900" lvl="2" marL="9144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3pPr>
            <a:lvl4pPr indent="-88900" lvl="3" marL="13716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4pPr>
            <a:lvl5pPr indent="-88900" lvl="4" marL="18288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5pPr>
            <a:lvl6pPr indent="-88900" lvl="5" marL="22860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6pPr>
            <a:lvl7pPr indent="-88900" lvl="6" marL="32004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7pPr>
            <a:lvl8pPr indent="-88900" lvl="7" marL="45720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8pPr>
            <a:lvl9pPr indent="-88900" lvl="8" marL="64008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r">
              <a:lnSpc>
                <a:spcPct val="100000"/>
              </a:lnSpc>
              <a:spcBef>
                <a:spcPts val="0"/>
              </a:spcBef>
              <a:spcAft>
                <a:spcPts val="0"/>
              </a:spcAft>
              <a:buSzPts val="1400"/>
              <a:buChar char="●"/>
              <a:defRPr b="0" i="0" sz="1200" u="none" cap="none" strike="noStrike">
                <a:solidFill>
                  <a:srgbClr val="000000"/>
                </a:solidFill>
                <a:latin typeface="Calibri"/>
                <a:ea typeface="Calibri"/>
                <a:cs typeface="Calibri"/>
                <a:sym typeface="Calibri"/>
              </a:defRPr>
            </a:lvl1pPr>
            <a:lvl2pPr indent="-88900" lvl="1" marL="4572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2pPr>
            <a:lvl3pPr indent="-88900" lvl="2" marL="9144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3pPr>
            <a:lvl4pPr indent="-88900" lvl="3" marL="13716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4pPr>
            <a:lvl5pPr indent="-88900" lvl="4" marL="18288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5pPr>
            <a:lvl6pPr indent="-88900" lvl="5" marL="22860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6pPr>
            <a:lvl7pPr indent="-88900" lvl="6" marL="32004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7pPr>
            <a:lvl8pPr indent="-88900" lvl="7" marL="45720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8pPr>
            <a:lvl9pPr indent="-88900" lvl="8" marL="64008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91425" lIns="91425" spcFirstLastPara="1" rIns="91425" wrap="square" tIns="91425">
            <a:noAutofit/>
          </a:bodyPr>
          <a:lstStyle>
            <a:lvl1pPr indent="-88900" lvl="0" marL="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1pPr>
            <a:lvl2pPr indent="-88900" lvl="1" marL="4572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2pPr>
            <a:lvl3pPr indent="-88900" lvl="2" marL="9144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3pPr>
            <a:lvl4pPr indent="-88900" lvl="3" marL="13716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4pPr>
            <a:lvl5pPr indent="-88900" lvl="4" marL="18288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5pPr>
            <a:lvl6pPr indent="-88900" lvl="5" marL="22860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6pPr>
            <a:lvl7pPr indent="-88900" lvl="6" marL="32004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7pPr>
            <a:lvl8pPr indent="-88900" lvl="7" marL="45720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8pPr>
            <a:lvl9pPr indent="-88900" lvl="8" marL="6400800" marR="0" rtl="0" algn="l">
              <a:lnSpc>
                <a:spcPct val="100000"/>
              </a:lnSpc>
              <a:spcBef>
                <a:spcPts val="0"/>
              </a:spcBef>
              <a:spcAft>
                <a:spcPts val="0"/>
              </a:spcAft>
              <a:buSzPts val="1400"/>
              <a:buChar char="■"/>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24f46e8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24f46e87f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9725165804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9725165804_0_7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What is the main task? What is our ML model objective? They are decoupled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Guarantee to be valid. Is 0 spills necessarily better? No. There are some cases where having fewer registers with a few spills is better than more registers with no spills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ML model, at its core, is trained on a dataset consisting of adjacency matrices and output color labels. This kind of implies that we could bring in existing methods to generate new output color labels for it to be trained on or help correct such labels etc. </a:t>
            </a:r>
            <a:endParaRPr/>
          </a:p>
        </p:txBody>
      </p:sp>
      <p:sp>
        <p:nvSpPr>
          <p:cNvPr id="142" name="Google Shape;142;g29725165804_0_7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9725165804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9725165804_0_82: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9725165804_0_8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9725165804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9725165804_0_88: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9725165804_0_8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725165804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9725165804_0_94: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9725165804_0_9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6095a9af8d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6095a9af8d_0_49: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6095a9af8d_0_4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9725165804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9725165804_0_9: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29725165804_0_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9725165804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9725165804_0_27: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9725165804_0_27: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725165804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725165804_0_33: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29725165804_0_3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9725165804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9725165804_0_4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9725165804_0_4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725165804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725165804_0_52: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9725165804_0_5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9725165804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9725165804_0_58: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9725165804_0_5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9725165804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9725165804_0_64: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Benchmark we are using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won’t be going over this too much simply because this is our baseline comparison. For more details…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High level overview of GRA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Priority queue explanation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Rematerialization</a:t>
            </a:r>
            <a:endParaRPr/>
          </a:p>
        </p:txBody>
      </p:sp>
      <p:sp>
        <p:nvSpPr>
          <p:cNvPr id="124" name="Google Shape;124;g29725165804_0_6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9725165804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9725165804_0_7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Go over the metrics they use to compare the approaches (number of registers used)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Explain the two charts and precisely what they refer to (dataset vs singular graphs)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is the percent change they are referring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is “DL” explanation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1" name="Google Shape;131;g29725165804_0_7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7" name="Google Shape;17;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8" name="Google Shape;18;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62" name="Shape 62"/>
        <p:cNvGrpSpPr/>
        <p:nvPr/>
      </p:nvGrpSpPr>
      <p:grpSpPr>
        <a:xfrm>
          <a:off x="0" y="0"/>
          <a:ext cx="0" cy="0"/>
          <a:chOff x="0" y="0"/>
          <a:chExt cx="0" cy="0"/>
        </a:xfrm>
      </p:grpSpPr>
      <p:sp>
        <p:nvSpPr>
          <p:cNvPr id="63" name="Google Shape;63;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64" name="Google Shape;64;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6" name="Shape 66"/>
        <p:cNvGrpSpPr/>
        <p:nvPr/>
      </p:nvGrpSpPr>
      <p:grpSpPr>
        <a:xfrm>
          <a:off x="0" y="0"/>
          <a:ext cx="0" cy="0"/>
          <a:chOff x="0" y="0"/>
          <a:chExt cx="0" cy="0"/>
        </a:xfrm>
      </p:grpSpPr>
      <p:sp>
        <p:nvSpPr>
          <p:cNvPr id="67" name="Google Shape;67;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8" name="Shape 6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21" name="Google Shape;21;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p:nvPr/>
        </p:nvSpPr>
        <p:spPr>
          <a:xfrm flipH="1" rot="10800000">
            <a:off x="0" y="1188600"/>
            <a:ext cx="9144000" cy="3954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471900" y="12332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p4"/>
          <p:cNvPicPr preferRelativeResize="0"/>
          <p:nvPr/>
        </p:nvPicPr>
        <p:blipFill>
          <a:blip r:embed="rId2">
            <a:alphaModFix/>
          </a:blip>
          <a:stretch>
            <a:fillRect/>
          </a:stretch>
        </p:blipFill>
        <p:spPr>
          <a:xfrm>
            <a:off x="8402375" y="115525"/>
            <a:ext cx="669886" cy="4436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p:nvPr/>
        </p:nvSpPr>
        <p:spPr>
          <a:xfrm flipH="1" rot="10800000">
            <a:off x="0" y="852000"/>
            <a:ext cx="9144000" cy="4291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txBox="1"/>
          <p:nvPr>
            <p:ph type="title"/>
          </p:nvPr>
        </p:nvSpPr>
        <p:spPr>
          <a:xfrm>
            <a:off x="525525" y="0"/>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1" name="Google Shape;31;p5"/>
          <p:cNvSpPr txBox="1"/>
          <p:nvPr>
            <p:ph idx="1" type="body"/>
          </p:nvPr>
        </p:nvSpPr>
        <p:spPr>
          <a:xfrm>
            <a:off x="471900" y="13094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2" type="body"/>
          </p:nvPr>
        </p:nvSpPr>
        <p:spPr>
          <a:xfrm>
            <a:off x="4694250" y="13094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34" name="Google Shape;34;p5"/>
          <p:cNvPicPr preferRelativeResize="0"/>
          <p:nvPr/>
        </p:nvPicPr>
        <p:blipFill>
          <a:blip r:embed="rId2">
            <a:alphaModFix/>
          </a:blip>
          <a:stretch>
            <a:fillRect/>
          </a:stretch>
        </p:blipFill>
        <p:spPr>
          <a:xfrm>
            <a:off x="8402375" y="115525"/>
            <a:ext cx="669886" cy="443625"/>
          </a:xfrm>
          <a:prstGeom prst="rect">
            <a:avLst/>
          </a:prstGeom>
          <a:noFill/>
          <a:ln>
            <a:noFill/>
          </a:ln>
        </p:spPr>
      </p:pic>
      <p:sp>
        <p:nvSpPr>
          <p:cNvPr id="35" name="Google Shape;35;p5"/>
          <p:cNvSpPr/>
          <p:nvPr/>
        </p:nvSpPr>
        <p:spPr>
          <a:xfrm>
            <a:off x="0" y="803925"/>
            <a:ext cx="9144000" cy="179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0" name="Google Shape;40;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5" name="Google Shape;45;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6" name="Google Shape;46;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9" name="Google Shape;49;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54" name="Google Shape;54;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 name="Google Shape;55;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6" name="Google Shape;56;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61" name="Google Shape;61;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07376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11" name="Google Shape;11;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12" name="Google Shape;12;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pallini.di.uniroma1.it/"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hf8kD-eAax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sz="2100">
                <a:latin typeface="Proxima Nova"/>
                <a:ea typeface="Proxima Nova"/>
                <a:cs typeface="Proxima Nova"/>
                <a:sym typeface="Proxima Nova"/>
              </a:rPr>
              <a:t>EECS 583 Paper Presentation - Group 15</a:t>
            </a:r>
            <a:br>
              <a:rPr lang="en-US" sz="3000"/>
            </a:br>
            <a:endParaRPr sz="3000"/>
          </a:p>
          <a:p>
            <a:pPr indent="0" lvl="0" marL="0" rtl="0" algn="l">
              <a:spcBef>
                <a:spcPts val="0"/>
              </a:spcBef>
              <a:spcAft>
                <a:spcPts val="0"/>
              </a:spcAft>
              <a:buNone/>
            </a:pPr>
            <a:r>
              <a:rPr lang="en-US" sz="2400">
                <a:latin typeface="Proxima Nova"/>
                <a:ea typeface="Proxima Nova"/>
                <a:cs typeface="Proxima Nova"/>
                <a:sym typeface="Proxima Nova"/>
              </a:rPr>
              <a:t>Deep Learning-based Approximate Graph-Coloring Algorithm for Register Allocation</a:t>
            </a:r>
            <a:endParaRPr sz="2400">
              <a:latin typeface="Proxima Nova"/>
              <a:ea typeface="Proxima Nova"/>
              <a:cs typeface="Proxima Nova"/>
              <a:sym typeface="Proxima Nova"/>
            </a:endParaRPr>
          </a:p>
        </p:txBody>
      </p:sp>
      <p:sp>
        <p:nvSpPr>
          <p:cNvPr id="74" name="Google Shape;74;p14"/>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latin typeface="Proxima Nova"/>
                <a:ea typeface="Proxima Nova"/>
                <a:cs typeface="Proxima Nova"/>
                <a:sym typeface="Proxima Nova"/>
              </a:rPr>
              <a:t>6th IEEE/ACM Workshop on the LLVM Compiler Infrastructure in HPC (LLVM-HPC) @ Supercomputing 2020</a:t>
            </a:r>
            <a:endParaRPr sz="1400">
              <a:latin typeface="Proxima Nova"/>
              <a:ea typeface="Proxima Nova"/>
              <a:cs typeface="Proxima Nova"/>
              <a:sym typeface="Proxima Nov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latin typeface="Proxima Nova"/>
                <a:ea typeface="Proxima Nova"/>
                <a:cs typeface="Proxima Nova"/>
                <a:sym typeface="Proxima Nova"/>
              </a:rPr>
              <a:t>Presenters : Anuj Tambwekar, Austin Nguyen, Creighton Glasscock, and Jacob Sansom</a:t>
            </a:r>
            <a:endParaRPr sz="1200">
              <a:latin typeface="Proxima Nova"/>
              <a:ea typeface="Proxima Nova"/>
              <a:cs typeface="Proxima Nova"/>
              <a:sym typeface="Proxima Nova"/>
            </a:endParaRPr>
          </a:p>
          <a:p>
            <a:pPr indent="0" lvl="0" marL="0" rtl="0" algn="l">
              <a:spcBef>
                <a:spcPts val="0"/>
              </a:spcBef>
              <a:spcAft>
                <a:spcPts val="0"/>
              </a:spcAft>
              <a:buNone/>
            </a:pPr>
            <a:r>
              <a:rPr lang="en-US" sz="1200">
                <a:latin typeface="Proxima Nova"/>
                <a:ea typeface="Proxima Nova"/>
                <a:cs typeface="Proxima Nova"/>
                <a:sym typeface="Proxima Nova"/>
              </a:rPr>
              <a:t>Original Authors: Dibyendu Das, Shahid Asghar Ahmad, and Venkataramanan Kumar</a:t>
            </a:r>
            <a:r>
              <a:rPr lang="en-US"/>
              <a:t> </a:t>
            </a:r>
            <a:r>
              <a:rPr lang="en-US" sz="1200">
                <a:latin typeface="Proxima Nova"/>
                <a:ea typeface="Proxima Nova"/>
                <a:cs typeface="Proxima Nova"/>
                <a:sym typeface="Proxima Nova"/>
              </a:rPr>
              <a:t>| AMD</a:t>
            </a:r>
            <a:endParaRPr sz="1200">
              <a:latin typeface="Proxima Nova"/>
              <a:ea typeface="Proxima Nova"/>
              <a:cs typeface="Proxima Nova"/>
              <a:sym typeface="Proxima Nov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75" name="Google Shape;75;p14"/>
          <p:cNvPicPr preferRelativeResize="0"/>
          <p:nvPr/>
        </p:nvPicPr>
        <p:blipFill>
          <a:blip r:embed="rId3">
            <a:alphaModFix/>
          </a:blip>
          <a:stretch>
            <a:fillRect/>
          </a:stretch>
        </p:blipFill>
        <p:spPr>
          <a:xfrm>
            <a:off x="8658625" y="4780600"/>
            <a:ext cx="485375" cy="321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Highlights</a:t>
            </a:r>
            <a:endParaRPr/>
          </a:p>
        </p:txBody>
      </p:sp>
      <p:sp>
        <p:nvSpPr>
          <p:cNvPr id="145" name="Google Shape;145;p23"/>
          <p:cNvSpPr txBox="1"/>
          <p:nvPr>
            <p:ph idx="1" type="body"/>
          </p:nvPr>
        </p:nvSpPr>
        <p:spPr>
          <a:xfrm>
            <a:off x="471900" y="12332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ML model objective is abstracted from the main task</a:t>
            </a: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No dependency on large codebases to get datasets - any graph coloring task works</a:t>
            </a:r>
            <a:endParaRPr>
              <a:latin typeface="Proxima Nova"/>
              <a:ea typeface="Proxima Nova"/>
              <a:cs typeface="Proxima Nova"/>
              <a:sym typeface="Proxima Nova"/>
            </a:endParaRPr>
          </a:p>
          <a:p>
            <a:pPr indent="-317500" lvl="2" marL="1371600" rtl="0" algn="l">
              <a:spcBef>
                <a:spcPts val="0"/>
              </a:spcBef>
              <a:spcAft>
                <a:spcPts val="0"/>
              </a:spcAft>
              <a:buSzPts val="1400"/>
              <a:buFont typeface="Proxima Nova"/>
              <a:buChar char="■"/>
            </a:pPr>
            <a:r>
              <a:rPr lang="en-US">
                <a:latin typeface="Proxima Nova"/>
                <a:ea typeface="Proxima Nova"/>
                <a:cs typeface="Proxima Nova"/>
                <a:sym typeface="Proxima Nova"/>
              </a:rPr>
              <a:t>Though we do suspect using interference graphs will give better performance</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Easy to use/swap new models </a:t>
            </a:r>
            <a:br>
              <a:rPr lang="en-US">
                <a:latin typeface="Proxima Nova"/>
                <a:ea typeface="Proxima Nova"/>
                <a:cs typeface="Proxima Nova"/>
                <a:sym typeface="Proxima Nova"/>
              </a:rPr>
            </a:b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Guaranteed to be valid with the correction pass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Might be useful in cases where we want to guarantee 0 spills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Reminder - GRA makes no guarantees on not spilling. This method will not spill, provided you have a sufficient number of registers</a:t>
            </a:r>
            <a:br>
              <a:rPr lang="en-US">
                <a:latin typeface="Proxima Nova"/>
                <a:ea typeface="Proxima Nova"/>
                <a:cs typeface="Proxima Nova"/>
                <a:sym typeface="Proxima Nova"/>
              </a:rPr>
            </a:b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Easy to bring into a pass and use alongside existing methods. Need not replace GRA, but can instead be used in tandem with it.</a:t>
            </a:r>
            <a:endParaRPr>
              <a:latin typeface="Proxima Nova"/>
              <a:ea typeface="Proxima Nova"/>
              <a:cs typeface="Proxima Nova"/>
              <a:sym typeface="Proxima Nova"/>
            </a:endParaRPr>
          </a:p>
          <a:p>
            <a:pPr indent="0" lvl="0" marL="0" rtl="0" algn="l">
              <a:spcBef>
                <a:spcPts val="1600"/>
              </a:spcBef>
              <a:spcAft>
                <a:spcPts val="1600"/>
              </a:spcAft>
              <a:buNone/>
            </a:pPr>
            <a:r>
              <a:t/>
            </a:r>
            <a:endParaRPr>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Weaknesses - Author Identified</a:t>
            </a:r>
            <a:endParaRPr/>
          </a:p>
        </p:txBody>
      </p:sp>
      <p:sp>
        <p:nvSpPr>
          <p:cNvPr id="152" name="Google Shape;152;p24"/>
          <p:cNvSpPr txBox="1"/>
          <p:nvPr>
            <p:ph idx="1" type="body"/>
          </p:nvPr>
        </p:nvSpPr>
        <p:spPr>
          <a:xfrm>
            <a:off x="471900" y="1233275"/>
            <a:ext cx="8222100" cy="3060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Authors limited size of graphs to at most 100 nodes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Found that this was good enough for most cases</a:t>
            </a:r>
            <a:br>
              <a:rPr lang="en-US">
                <a:latin typeface="Proxima Nova"/>
                <a:ea typeface="Proxima Nova"/>
                <a:cs typeface="Proxima Nova"/>
                <a:sym typeface="Proxima Nova"/>
              </a:rPr>
            </a:b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Performance on random graphs was better than the interference graphs </a:t>
            </a:r>
            <a:r>
              <a:rPr lang="en-US">
                <a:latin typeface="Proxima Nova"/>
                <a:ea typeface="Proxima Nova"/>
                <a:cs typeface="Proxima Nova"/>
                <a:sym typeface="Proxima Nova"/>
              </a:rPr>
              <a:t>used</a:t>
            </a:r>
            <a:r>
              <a:rPr lang="en-US">
                <a:latin typeface="Proxima Nova"/>
                <a:ea typeface="Proxima Nova"/>
                <a:cs typeface="Proxima Nova"/>
                <a:sym typeface="Proxima Nova"/>
              </a:rPr>
              <a:t> for evaluation</a:t>
            </a:r>
            <a:br>
              <a:rPr lang="en-US">
                <a:latin typeface="Proxima Nova"/>
                <a:ea typeface="Proxima Nova"/>
                <a:cs typeface="Proxima Nova"/>
                <a:sym typeface="Proxima Nova"/>
              </a:rPr>
            </a:b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In skewed graphs (see </a:t>
            </a:r>
            <a:r>
              <a:rPr lang="en-US">
                <a:latin typeface="Proxima Nova"/>
                <a:ea typeface="Proxima Nova"/>
                <a:cs typeface="Proxima Nova"/>
                <a:sym typeface="Proxima Nova"/>
              </a:rPr>
              <a:t>508.namd_r), GRA just does better in terms of register usage</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Not very surprising, since the training data was random graphs, though they did vary sparsity</a:t>
            </a:r>
            <a:endParaRPr>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Weaknesses we identified - I</a:t>
            </a:r>
            <a:endParaRPr/>
          </a:p>
        </p:txBody>
      </p:sp>
      <p:sp>
        <p:nvSpPr>
          <p:cNvPr id="159" name="Google Shape;159;p25"/>
          <p:cNvSpPr txBox="1"/>
          <p:nvPr>
            <p:ph idx="1" type="body"/>
          </p:nvPr>
        </p:nvSpPr>
        <p:spPr>
          <a:xfrm>
            <a:off x="471900" y="12332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Possible to (somewhat) model constraints by adding a penalty to the loss</a:t>
            </a:r>
            <a:br>
              <a:rPr lang="en-US">
                <a:latin typeface="Proxima Nova"/>
                <a:ea typeface="Proxima Nova"/>
                <a:cs typeface="Proxima Nova"/>
                <a:sym typeface="Proxima Nova"/>
              </a:rPr>
            </a:b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Is a Seq2Seq approach really the right call for this kind of problem?</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We want a valid coloring, but we don’t really care about the names of the colors used</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Current Seq2Seq approach is trained on the premise that the color assigned is important!</a:t>
            </a:r>
            <a:endParaRPr>
              <a:latin typeface="Proxima Nova"/>
              <a:ea typeface="Proxima Nova"/>
              <a:cs typeface="Proxima Nova"/>
              <a:sym typeface="Proxima Nova"/>
            </a:endParaRPr>
          </a:p>
          <a:p>
            <a:pPr indent="0" lvl="0" marL="914400" rtl="0" algn="l">
              <a:spcBef>
                <a:spcPts val="1600"/>
              </a:spcBef>
              <a:spcAft>
                <a:spcPts val="0"/>
              </a:spcAft>
              <a:buNone/>
            </a:pPr>
            <a:r>
              <a:t/>
            </a:r>
            <a:endParaRPr>
              <a:latin typeface="Proxima Nova"/>
              <a:ea typeface="Proxima Nova"/>
              <a:cs typeface="Proxima Nova"/>
              <a:sym typeface="Proxima Nova"/>
            </a:endParaRPr>
          </a:p>
          <a:p>
            <a:pPr indent="0" lvl="0" marL="0" rtl="0" algn="l">
              <a:spcBef>
                <a:spcPts val="1600"/>
              </a:spcBef>
              <a:spcAft>
                <a:spcPts val="0"/>
              </a:spcAft>
              <a:buNone/>
            </a:pPr>
            <a:r>
              <a:t/>
            </a:r>
            <a:endParaRPr>
              <a:latin typeface="Proxima Nova"/>
              <a:ea typeface="Proxima Nova"/>
              <a:cs typeface="Proxima Nova"/>
              <a:sym typeface="Proxima Nova"/>
            </a:endParaRPr>
          </a:p>
          <a:p>
            <a:pPr indent="-317500" lvl="1" marL="914400" rtl="0" algn="l">
              <a:spcBef>
                <a:spcPts val="1600"/>
              </a:spcBef>
              <a:spcAft>
                <a:spcPts val="0"/>
              </a:spcAft>
              <a:buSzPts val="1400"/>
              <a:buFont typeface="Proxima Nova"/>
              <a:buChar char="○"/>
            </a:pPr>
            <a:r>
              <a:rPr lang="en-US">
                <a:latin typeface="Proxima Nova"/>
                <a:ea typeface="Proxima Nova"/>
                <a:cs typeface="Proxima Nova"/>
                <a:sym typeface="Proxima Nova"/>
              </a:rPr>
              <a:t>The paper would treat the graphs above as different sequences, but to us it doesn’t matter</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Our objective is to group/label the nodes in the best way possible</a:t>
            </a:r>
            <a:endParaRPr>
              <a:latin typeface="Proxima Nova"/>
              <a:ea typeface="Proxima Nova"/>
              <a:cs typeface="Proxima Nova"/>
              <a:sym typeface="Proxima Nova"/>
            </a:endParaRPr>
          </a:p>
          <a:p>
            <a:pPr indent="-317500" lvl="2" marL="1371600" rtl="0" algn="l">
              <a:spcBef>
                <a:spcPts val="0"/>
              </a:spcBef>
              <a:spcAft>
                <a:spcPts val="0"/>
              </a:spcAft>
              <a:buSzPts val="1400"/>
              <a:buFont typeface="Proxima Nova"/>
              <a:buChar char="■"/>
            </a:pPr>
            <a:r>
              <a:rPr lang="en-US">
                <a:latin typeface="Proxima Nova"/>
                <a:ea typeface="Proxima Nova"/>
                <a:cs typeface="Proxima Nova"/>
                <a:sym typeface="Proxima Nova"/>
              </a:rPr>
              <a:t>This is better represented as an embedding/clustering problem! </a:t>
            </a:r>
            <a:endParaRPr>
              <a:latin typeface="Proxima Nova"/>
              <a:ea typeface="Proxima Nova"/>
              <a:cs typeface="Proxima Nova"/>
              <a:sym typeface="Proxima Nova"/>
            </a:endParaRPr>
          </a:p>
        </p:txBody>
      </p:sp>
      <p:sp>
        <p:nvSpPr>
          <p:cNvPr id="160" name="Google Shape;160;p25"/>
          <p:cNvSpPr/>
          <p:nvPr/>
        </p:nvSpPr>
        <p:spPr>
          <a:xfrm>
            <a:off x="2606325" y="3494075"/>
            <a:ext cx="297300" cy="2835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1" name="Google Shape;161;p25"/>
          <p:cNvSpPr/>
          <p:nvPr/>
        </p:nvSpPr>
        <p:spPr>
          <a:xfrm>
            <a:off x="3512275" y="3494075"/>
            <a:ext cx="297300" cy="2835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2" name="Google Shape;162;p25"/>
          <p:cNvSpPr/>
          <p:nvPr/>
        </p:nvSpPr>
        <p:spPr>
          <a:xfrm>
            <a:off x="3049400" y="2819450"/>
            <a:ext cx="297300" cy="2835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oboto"/>
              <a:ea typeface="Roboto"/>
              <a:cs typeface="Roboto"/>
              <a:sym typeface="Roboto"/>
            </a:endParaRPr>
          </a:p>
        </p:txBody>
      </p:sp>
      <p:cxnSp>
        <p:nvCxnSpPr>
          <p:cNvPr id="163" name="Google Shape;163;p25"/>
          <p:cNvCxnSpPr>
            <a:stCxn id="162" idx="3"/>
            <a:endCxn id="160" idx="7"/>
          </p:cNvCxnSpPr>
          <p:nvPr/>
        </p:nvCxnSpPr>
        <p:spPr>
          <a:xfrm flipH="1">
            <a:off x="2860139" y="3061432"/>
            <a:ext cx="232800" cy="474300"/>
          </a:xfrm>
          <a:prstGeom prst="straightConnector1">
            <a:avLst/>
          </a:prstGeom>
          <a:noFill/>
          <a:ln cap="flat" cmpd="sng" w="9525">
            <a:solidFill>
              <a:schemeClr val="dk2"/>
            </a:solidFill>
            <a:prstDash val="solid"/>
            <a:round/>
            <a:headEnd len="med" w="med" type="none"/>
            <a:tailEnd len="med" w="med" type="none"/>
          </a:ln>
        </p:spPr>
      </p:cxnSp>
      <p:cxnSp>
        <p:nvCxnSpPr>
          <p:cNvPr id="164" name="Google Shape;164;p25"/>
          <p:cNvCxnSpPr>
            <a:stCxn id="162" idx="5"/>
            <a:endCxn id="161" idx="1"/>
          </p:cNvCxnSpPr>
          <p:nvPr/>
        </p:nvCxnSpPr>
        <p:spPr>
          <a:xfrm>
            <a:off x="3303161" y="3061432"/>
            <a:ext cx="252600" cy="474300"/>
          </a:xfrm>
          <a:prstGeom prst="straightConnector1">
            <a:avLst/>
          </a:prstGeom>
          <a:noFill/>
          <a:ln cap="flat" cmpd="sng" w="9525">
            <a:solidFill>
              <a:schemeClr val="dk2"/>
            </a:solidFill>
            <a:prstDash val="solid"/>
            <a:round/>
            <a:headEnd len="med" w="med" type="none"/>
            <a:tailEnd len="med" w="med" type="none"/>
          </a:ln>
        </p:spPr>
      </p:cxnSp>
      <p:sp>
        <p:nvSpPr>
          <p:cNvPr id="165" name="Google Shape;165;p25"/>
          <p:cNvSpPr/>
          <p:nvPr/>
        </p:nvSpPr>
        <p:spPr>
          <a:xfrm>
            <a:off x="4968525" y="3494075"/>
            <a:ext cx="297300" cy="2835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6" name="Google Shape;166;p25"/>
          <p:cNvSpPr/>
          <p:nvPr/>
        </p:nvSpPr>
        <p:spPr>
          <a:xfrm>
            <a:off x="5874475" y="3494075"/>
            <a:ext cx="297300" cy="2835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7" name="Google Shape;167;p25"/>
          <p:cNvSpPr/>
          <p:nvPr/>
        </p:nvSpPr>
        <p:spPr>
          <a:xfrm>
            <a:off x="5411600" y="2819450"/>
            <a:ext cx="297300" cy="2835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cxnSp>
        <p:nvCxnSpPr>
          <p:cNvPr id="168" name="Google Shape;168;p25"/>
          <p:cNvCxnSpPr>
            <a:stCxn id="167" idx="3"/>
            <a:endCxn id="165" idx="7"/>
          </p:cNvCxnSpPr>
          <p:nvPr/>
        </p:nvCxnSpPr>
        <p:spPr>
          <a:xfrm flipH="1">
            <a:off x="5222339" y="3061432"/>
            <a:ext cx="232800" cy="474300"/>
          </a:xfrm>
          <a:prstGeom prst="straightConnector1">
            <a:avLst/>
          </a:prstGeom>
          <a:noFill/>
          <a:ln cap="flat" cmpd="sng" w="9525">
            <a:solidFill>
              <a:schemeClr val="dk2"/>
            </a:solidFill>
            <a:prstDash val="solid"/>
            <a:round/>
            <a:headEnd len="med" w="med" type="none"/>
            <a:tailEnd len="med" w="med" type="none"/>
          </a:ln>
        </p:spPr>
      </p:cxnSp>
      <p:cxnSp>
        <p:nvCxnSpPr>
          <p:cNvPr id="169" name="Google Shape;169;p25"/>
          <p:cNvCxnSpPr>
            <a:stCxn id="167" idx="5"/>
            <a:endCxn id="166" idx="1"/>
          </p:cNvCxnSpPr>
          <p:nvPr/>
        </p:nvCxnSpPr>
        <p:spPr>
          <a:xfrm>
            <a:off x="5665361" y="3061432"/>
            <a:ext cx="252600" cy="474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Weaknesses we identified - II</a:t>
            </a:r>
            <a:endParaRPr/>
          </a:p>
        </p:txBody>
      </p:sp>
      <p:sp>
        <p:nvSpPr>
          <p:cNvPr id="176" name="Google Shape;176;p26"/>
          <p:cNvSpPr txBox="1"/>
          <p:nvPr>
            <p:ph idx="1" type="body"/>
          </p:nvPr>
        </p:nvSpPr>
        <p:spPr>
          <a:xfrm>
            <a:off x="471900" y="1233275"/>
            <a:ext cx="8222100" cy="313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No way to restrict/limit the number of registers available</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No way to allow/decide who spills!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LSTM model can perform a coloring that might not be valid - Color correction can cross the register limit</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If we’d rather use fewer registers, there is no way to decide which register spills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No utilization of costs either, so no way to do prioritization if we had a register limit!</a:t>
            </a:r>
            <a:br>
              <a:rPr lang="en-US">
                <a:latin typeface="Proxima Nova"/>
                <a:ea typeface="Proxima Nova"/>
                <a:cs typeface="Proxima Nova"/>
                <a:sym typeface="Proxima Nova"/>
              </a:rPr>
            </a:b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Results only talked about the number of registers assigned</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Not necessarily reflective of true performance, but was the main objective of the paper</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No standard baseline using a random coloring + color correction pass!</a:t>
            </a:r>
            <a:br>
              <a:rPr lang="en-US">
                <a:latin typeface="Proxima Nova"/>
                <a:ea typeface="Proxima Nova"/>
                <a:cs typeface="Proxima Nova"/>
                <a:sym typeface="Proxima Nova"/>
              </a:rPr>
            </a:b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Poor reproducibility </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Not all results were </a:t>
            </a:r>
            <a:r>
              <a:rPr lang="en-US">
                <a:latin typeface="Proxima Nova"/>
                <a:ea typeface="Proxima Nova"/>
                <a:cs typeface="Proxima Nova"/>
                <a:sym typeface="Proxima Nova"/>
              </a:rPr>
              <a:t>explicitly</a:t>
            </a:r>
            <a:r>
              <a:rPr lang="en-US">
                <a:latin typeface="Proxima Nova"/>
                <a:ea typeface="Proxima Nova"/>
                <a:cs typeface="Proxima Nova"/>
                <a:sym typeface="Proxima Nova"/>
              </a:rPr>
              <a:t> listed/No appendix</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No code/artifact. That said, authors are from industry, so not surprising</a:t>
            </a:r>
            <a:endParaRPr>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Thank you!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sz="3000">
                <a:latin typeface="Proxima Nova"/>
                <a:ea typeface="Proxima Nova"/>
                <a:cs typeface="Proxima Nova"/>
                <a:sym typeface="Proxima Nova"/>
              </a:rPr>
              <a:t>Motivation &amp; Objective</a:t>
            </a:r>
            <a:endParaRPr sz="3000">
              <a:latin typeface="Proxima Nova"/>
              <a:ea typeface="Proxima Nova"/>
              <a:cs typeface="Proxima Nova"/>
              <a:sym typeface="Proxima Nova"/>
            </a:endParaRPr>
          </a:p>
        </p:txBody>
      </p:sp>
      <p:sp>
        <p:nvSpPr>
          <p:cNvPr id="82" name="Google Shape;82;p15"/>
          <p:cNvSpPr txBox="1"/>
          <p:nvPr>
            <p:ph idx="1" type="body"/>
          </p:nvPr>
        </p:nvSpPr>
        <p:spPr>
          <a:xfrm>
            <a:off x="460950" y="1475250"/>
            <a:ext cx="8222100" cy="385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Register allocation algorithms are primarily </a:t>
            </a:r>
            <a:r>
              <a:rPr lang="en-US"/>
              <a:t>heuristic</a:t>
            </a:r>
            <a:r>
              <a:rPr lang="en-US"/>
              <a:t> driven </a:t>
            </a:r>
            <a:br>
              <a:rPr lang="en-US"/>
            </a:br>
            <a:endParaRPr/>
          </a:p>
          <a:p>
            <a:pPr indent="-342900" lvl="0" marL="457200" rtl="0" algn="l">
              <a:spcBef>
                <a:spcPts val="0"/>
              </a:spcBef>
              <a:spcAft>
                <a:spcPts val="0"/>
              </a:spcAft>
              <a:buSzPts val="1800"/>
              <a:buChar char="●"/>
            </a:pPr>
            <a:r>
              <a:rPr lang="en-US"/>
              <a:t>This (relatively) new </a:t>
            </a:r>
            <a:r>
              <a:rPr lang="en-US"/>
              <a:t>work</a:t>
            </a:r>
            <a:r>
              <a:rPr lang="en-US"/>
              <a:t> shows that deep learning can be used for approximate graph coloring and therefore, be used for register allocation</a:t>
            </a:r>
            <a:endParaRPr/>
          </a:p>
          <a:p>
            <a:pPr indent="-317500" lvl="1" marL="914400" rtl="0" algn="l">
              <a:spcBef>
                <a:spcPts val="0"/>
              </a:spcBef>
              <a:spcAft>
                <a:spcPts val="0"/>
              </a:spcAft>
              <a:buSzPts val="1400"/>
              <a:buChar char="○"/>
            </a:pPr>
            <a:r>
              <a:rPr lang="en-US"/>
              <a:t>Model coloring as a Sequence-to-Sequence (Seq2Seq) problem - convert a sequence of adjacency booleans into a coloring</a:t>
            </a:r>
            <a:endParaRPr/>
          </a:p>
          <a:p>
            <a:pPr indent="-317500" lvl="1" marL="914400" rtl="0" algn="l">
              <a:spcBef>
                <a:spcPts val="0"/>
              </a:spcBef>
              <a:spcAft>
                <a:spcPts val="0"/>
              </a:spcAft>
              <a:buSzPts val="1400"/>
              <a:buChar char="○"/>
            </a:pPr>
            <a:r>
              <a:rPr lang="en-US"/>
              <a:t>Use this to estimate the minimum number of </a:t>
            </a:r>
            <a:r>
              <a:rPr lang="en-US"/>
              <a:t>registers</a:t>
            </a:r>
            <a:r>
              <a:rPr lang="en-US"/>
              <a:t> needed</a:t>
            </a:r>
            <a:br>
              <a:rPr lang="en-US"/>
            </a:br>
            <a:endParaRPr/>
          </a:p>
          <a:p>
            <a:pPr indent="-342900" lvl="0" marL="457200" rtl="0" algn="l">
              <a:spcBef>
                <a:spcPts val="0"/>
              </a:spcBef>
              <a:spcAft>
                <a:spcPts val="0"/>
              </a:spcAft>
              <a:buSzPts val="1800"/>
              <a:buChar char="●"/>
            </a:pPr>
            <a:r>
              <a:rPr lang="en-US"/>
              <a:t>Paper is a preliminary study to determine if a DL graph coloring algorithm is suitable for register allocation</a:t>
            </a:r>
            <a:endParaRPr/>
          </a:p>
          <a:p>
            <a:pPr indent="-317500" lvl="1" marL="914400" rtl="0" algn="l">
              <a:spcBef>
                <a:spcPts val="0"/>
              </a:spcBef>
              <a:spcAft>
                <a:spcPts val="0"/>
              </a:spcAft>
              <a:buSzPts val="1400"/>
              <a:buChar char="○"/>
            </a:pPr>
            <a:r>
              <a:rPr lang="en-US"/>
              <a:t>Main objective is to minimize the number of registers used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sz="3000">
                <a:latin typeface="Proxima Nova"/>
                <a:ea typeface="Proxima Nova"/>
                <a:cs typeface="Proxima Nova"/>
                <a:sym typeface="Proxima Nova"/>
              </a:rPr>
              <a:t>Graph coloring for register allocation</a:t>
            </a:r>
            <a:endParaRPr sz="3000">
              <a:latin typeface="Proxima Nova"/>
              <a:ea typeface="Proxima Nova"/>
              <a:cs typeface="Proxima Nova"/>
              <a:sym typeface="Proxima Nova"/>
            </a:endParaRPr>
          </a:p>
        </p:txBody>
      </p:sp>
      <p:sp>
        <p:nvSpPr>
          <p:cNvPr id="89" name="Google Shape;89;p16"/>
          <p:cNvSpPr txBox="1"/>
          <p:nvPr>
            <p:ph idx="1" type="body"/>
          </p:nvPr>
        </p:nvSpPr>
        <p:spPr>
          <a:xfrm>
            <a:off x="471900" y="1233275"/>
            <a:ext cx="4256700" cy="385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Recap from class!</a:t>
            </a:r>
            <a:endParaRPr/>
          </a:p>
          <a:p>
            <a:pPr indent="-317500" lvl="1" marL="914400" rtl="0" algn="l">
              <a:spcBef>
                <a:spcPts val="0"/>
              </a:spcBef>
              <a:spcAft>
                <a:spcPts val="0"/>
              </a:spcAft>
              <a:buSzPts val="1400"/>
              <a:buChar char="○"/>
            </a:pPr>
            <a:r>
              <a:rPr lang="en-US"/>
              <a:t>Registers are live from assignment to use - each register has a live range</a:t>
            </a:r>
            <a:endParaRPr/>
          </a:p>
          <a:p>
            <a:pPr indent="-317500" lvl="1" marL="914400" rtl="0" algn="l">
              <a:spcBef>
                <a:spcPts val="0"/>
              </a:spcBef>
              <a:spcAft>
                <a:spcPts val="0"/>
              </a:spcAft>
              <a:buSzPts val="1400"/>
              <a:buChar char="○"/>
            </a:pPr>
            <a:r>
              <a:rPr lang="en-US"/>
              <a:t>Overlapping live ranges indicate that the registers are live at the same time and can possibly interfere</a:t>
            </a:r>
            <a:endParaRPr/>
          </a:p>
          <a:p>
            <a:pPr indent="-317500" lvl="1" marL="914400" rtl="0" algn="l">
              <a:spcBef>
                <a:spcPts val="0"/>
              </a:spcBef>
              <a:spcAft>
                <a:spcPts val="0"/>
              </a:spcAft>
              <a:buSzPts val="1400"/>
              <a:buChar char="○"/>
            </a:pPr>
            <a:r>
              <a:rPr lang="en-US"/>
              <a:t>Model register </a:t>
            </a:r>
            <a:r>
              <a:rPr lang="en-US"/>
              <a:t>interference</a:t>
            </a:r>
            <a:r>
              <a:rPr lang="en-US"/>
              <a:t> as a graph, with each register getting a node, and each edge </a:t>
            </a:r>
            <a:r>
              <a:rPr lang="en-US"/>
              <a:t>indicating</a:t>
            </a:r>
            <a:r>
              <a:rPr lang="en-US"/>
              <a:t> if </a:t>
            </a:r>
            <a:r>
              <a:rPr lang="en-US"/>
              <a:t>interference</a:t>
            </a:r>
            <a:r>
              <a:rPr lang="en-US"/>
              <a:t> is present</a:t>
            </a:r>
            <a:endParaRPr/>
          </a:p>
          <a:p>
            <a:pPr indent="-317500" lvl="1" marL="914400" rtl="0" algn="l">
              <a:spcBef>
                <a:spcPts val="0"/>
              </a:spcBef>
              <a:spcAft>
                <a:spcPts val="0"/>
              </a:spcAft>
              <a:buSzPts val="1400"/>
              <a:buChar char="○"/>
            </a:pPr>
            <a:r>
              <a:rPr lang="en-US"/>
              <a:t>Color the graph - no adjacent nodes can have the same color. Color corresponds to a </a:t>
            </a:r>
            <a:r>
              <a:rPr lang="en-US"/>
              <a:t>register, or a spill</a:t>
            </a:r>
            <a:endParaRPr/>
          </a:p>
        </p:txBody>
      </p:sp>
      <p:pic>
        <p:nvPicPr>
          <p:cNvPr id="90" name="Google Shape;90;p16"/>
          <p:cNvPicPr preferRelativeResize="0"/>
          <p:nvPr/>
        </p:nvPicPr>
        <p:blipFill>
          <a:blip r:embed="rId3">
            <a:alphaModFix/>
          </a:blip>
          <a:stretch>
            <a:fillRect/>
          </a:stretch>
        </p:blipFill>
        <p:spPr>
          <a:xfrm>
            <a:off x="4985900" y="1940949"/>
            <a:ext cx="3879875" cy="191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sz="3000">
                <a:latin typeface="Proxima Nova"/>
                <a:ea typeface="Proxima Nova"/>
                <a:cs typeface="Proxima Nova"/>
                <a:sym typeface="Proxima Nova"/>
              </a:rPr>
              <a:t>Graph coloring using LSTMs</a:t>
            </a:r>
            <a:endParaRPr sz="3000">
              <a:latin typeface="Proxima Nova"/>
              <a:ea typeface="Proxima Nova"/>
              <a:cs typeface="Proxima Nova"/>
              <a:sym typeface="Proxima Nova"/>
            </a:endParaRPr>
          </a:p>
        </p:txBody>
      </p:sp>
      <p:sp>
        <p:nvSpPr>
          <p:cNvPr id="97" name="Google Shape;97;p17"/>
          <p:cNvSpPr txBox="1"/>
          <p:nvPr>
            <p:ph idx="1" type="body"/>
          </p:nvPr>
        </p:nvSpPr>
        <p:spPr>
          <a:xfrm>
            <a:off x="471900" y="1233275"/>
            <a:ext cx="8222100" cy="38550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US">
                <a:latin typeface="Proxima Nova"/>
                <a:ea typeface="Proxima Nova"/>
                <a:cs typeface="Proxima Nova"/>
                <a:sym typeface="Proxima Nova"/>
              </a:rPr>
              <a:t>Authors used a random graph generation library called </a:t>
            </a:r>
            <a:r>
              <a:rPr lang="en-US" u="sng">
                <a:solidFill>
                  <a:schemeClr val="hlink"/>
                </a:solidFill>
                <a:latin typeface="Proxima Nova"/>
                <a:ea typeface="Proxima Nova"/>
                <a:cs typeface="Proxima Nova"/>
                <a:sym typeface="Proxima Nova"/>
                <a:hlinkClick r:id="rId3"/>
              </a:rPr>
              <a:t>nauty</a:t>
            </a:r>
            <a:r>
              <a:rPr lang="en-US">
                <a:latin typeface="Proxima Nova"/>
                <a:ea typeface="Proxima Nova"/>
                <a:cs typeface="Proxima Nova"/>
                <a:sym typeface="Proxima Nova"/>
              </a:rPr>
              <a:t> to generate 10,000 graphs with chromatic numbers computed, and used that to train an LSTM-based network.</a:t>
            </a:r>
            <a:endParaRPr>
              <a:latin typeface="Proxima Nova"/>
              <a:ea typeface="Proxima Nova"/>
              <a:cs typeface="Proxima Nova"/>
              <a:sym typeface="Proxima Nova"/>
            </a:endParaRPr>
          </a:p>
        </p:txBody>
      </p:sp>
      <p:pic>
        <p:nvPicPr>
          <p:cNvPr id="98" name="Google Shape;98;p17"/>
          <p:cNvPicPr preferRelativeResize="0"/>
          <p:nvPr/>
        </p:nvPicPr>
        <p:blipFill>
          <a:blip r:embed="rId4">
            <a:alphaModFix/>
          </a:blip>
          <a:stretch>
            <a:fillRect/>
          </a:stretch>
        </p:blipFill>
        <p:spPr>
          <a:xfrm>
            <a:off x="1411388" y="2426775"/>
            <a:ext cx="6343126" cy="242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sz="3000">
                <a:latin typeface="Proxima Nova"/>
                <a:ea typeface="Proxima Nova"/>
                <a:cs typeface="Proxima Nova"/>
                <a:sym typeface="Proxima Nova"/>
              </a:rPr>
              <a:t>LSTM Model Isn’t Enough</a:t>
            </a:r>
            <a:endParaRPr sz="3000">
              <a:latin typeface="Proxima Nova"/>
              <a:ea typeface="Proxima Nova"/>
              <a:cs typeface="Proxima Nova"/>
              <a:sym typeface="Proxima Nova"/>
            </a:endParaRPr>
          </a:p>
        </p:txBody>
      </p:sp>
      <p:sp>
        <p:nvSpPr>
          <p:cNvPr id="105" name="Google Shape;105;p18"/>
          <p:cNvSpPr txBox="1"/>
          <p:nvPr>
            <p:ph idx="1" type="body"/>
          </p:nvPr>
        </p:nvSpPr>
        <p:spPr>
          <a:xfrm>
            <a:off x="471900" y="1233275"/>
            <a:ext cx="8222100" cy="385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The output of the LSTM model is an assignment of colors. However, there is no guarantee that the assignment is valid</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No constraints imposed on the output!</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The model just learns based on the training data it sees</a:t>
            </a:r>
            <a:endParaRPr>
              <a:latin typeface="Proxima Nova"/>
              <a:ea typeface="Proxima Nova"/>
              <a:cs typeface="Proxima Nova"/>
              <a:sym typeface="Proxima Nova"/>
            </a:endParaRPr>
          </a:p>
          <a:p>
            <a:pPr indent="0" lvl="0" marL="457200" rtl="0" algn="l">
              <a:spcBef>
                <a:spcPts val="160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US">
                <a:latin typeface="Proxima Nova"/>
                <a:ea typeface="Proxima Nova"/>
                <a:cs typeface="Proxima Nova"/>
                <a:sym typeface="Proxima Nova"/>
              </a:rPr>
              <a:t>Authors use a simple, greedy algorithm they called the Color Correction Pass to ensure the coloring is valid</a:t>
            </a:r>
            <a:endParaRPr>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Step II - Color Correction Pass</a:t>
            </a:r>
            <a:endParaRPr/>
          </a:p>
        </p:txBody>
      </p:sp>
      <p:sp>
        <p:nvSpPr>
          <p:cNvPr id="112" name="Google Shape;112;p19"/>
          <p:cNvSpPr txBox="1"/>
          <p:nvPr>
            <p:ph idx="1" type="body"/>
          </p:nvPr>
        </p:nvSpPr>
        <p:spPr>
          <a:xfrm>
            <a:off x="471900" y="12332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Loop through all nodes: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For the current node, look at all neighbours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Check if any of them have the same color as the current node</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If any of them do:</a:t>
            </a:r>
            <a:endParaRPr>
              <a:latin typeface="Proxima Nova"/>
              <a:ea typeface="Proxima Nova"/>
              <a:cs typeface="Proxima Nova"/>
              <a:sym typeface="Proxima Nova"/>
            </a:endParaRPr>
          </a:p>
          <a:p>
            <a:pPr indent="-317500" lvl="2" marL="1371600" rtl="0" algn="l">
              <a:spcBef>
                <a:spcPts val="0"/>
              </a:spcBef>
              <a:spcAft>
                <a:spcPts val="0"/>
              </a:spcAft>
              <a:buSzPts val="1400"/>
              <a:buFont typeface="Proxima Nova"/>
              <a:buChar char="■"/>
            </a:pPr>
            <a:r>
              <a:rPr lang="en-US">
                <a:latin typeface="Proxima Nova"/>
                <a:ea typeface="Proxima Nova"/>
                <a:cs typeface="Proxima Nova"/>
                <a:sym typeface="Proxima Nova"/>
              </a:rPr>
              <a:t>First see if there is a color for the current node that isn’t in the neighborhood. If there is, recolor the current node with this color</a:t>
            </a:r>
            <a:endParaRPr>
              <a:latin typeface="Proxima Nova"/>
              <a:ea typeface="Proxima Nova"/>
              <a:cs typeface="Proxima Nova"/>
              <a:sym typeface="Proxima Nova"/>
            </a:endParaRPr>
          </a:p>
          <a:p>
            <a:pPr indent="-317500" lvl="2" marL="1371600" rtl="0" algn="l">
              <a:spcBef>
                <a:spcPts val="0"/>
              </a:spcBef>
              <a:spcAft>
                <a:spcPts val="0"/>
              </a:spcAft>
              <a:buSzPts val="1400"/>
              <a:buFont typeface="Proxima Nova"/>
              <a:buChar char="■"/>
            </a:pPr>
            <a:r>
              <a:rPr lang="en-US">
                <a:latin typeface="Proxima Nova"/>
                <a:ea typeface="Proxima Nova"/>
                <a:cs typeface="Proxima Nova"/>
                <a:sym typeface="Proxima Nova"/>
              </a:rPr>
              <a:t>If the current node can’t be recolored, try recoloring the neighbor with the conflicting color</a:t>
            </a:r>
            <a:endParaRPr>
              <a:latin typeface="Proxima Nova"/>
              <a:ea typeface="Proxima Nova"/>
              <a:cs typeface="Proxima Nova"/>
              <a:sym typeface="Proxima Nova"/>
            </a:endParaRPr>
          </a:p>
          <a:p>
            <a:pPr indent="-317500" lvl="2" marL="1371600" rtl="0" algn="l">
              <a:spcBef>
                <a:spcPts val="0"/>
              </a:spcBef>
              <a:spcAft>
                <a:spcPts val="0"/>
              </a:spcAft>
              <a:buSzPts val="1400"/>
              <a:buFont typeface="Proxima Nova"/>
              <a:buChar char="■"/>
            </a:pPr>
            <a:r>
              <a:rPr lang="en-US">
                <a:latin typeface="Proxima Nova"/>
                <a:ea typeface="Proxima Nova"/>
                <a:cs typeface="Proxima Nova"/>
                <a:sym typeface="Proxima Nova"/>
              </a:rPr>
              <a:t>If neither can be colored an existing color, use a new color</a:t>
            </a:r>
            <a:br>
              <a:rPr lang="en-US">
                <a:latin typeface="Proxima Nova"/>
                <a:ea typeface="Proxima Nova"/>
                <a:cs typeface="Proxima Nova"/>
                <a:sym typeface="Proxima Nova"/>
              </a:rPr>
            </a:b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Simple approach, but guaranteed to be a valid coloring</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Need not be the smallest one though!</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Results on some standard graphs</a:t>
            </a:r>
            <a:endParaRPr/>
          </a:p>
        </p:txBody>
      </p:sp>
      <p:sp>
        <p:nvSpPr>
          <p:cNvPr id="119" name="Google Shape;119;p20"/>
          <p:cNvSpPr txBox="1"/>
          <p:nvPr>
            <p:ph idx="1" type="body"/>
          </p:nvPr>
        </p:nvSpPr>
        <p:spPr>
          <a:xfrm>
            <a:off x="471900" y="12332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Note : These are not </a:t>
            </a:r>
            <a:r>
              <a:rPr lang="en-US">
                <a:latin typeface="Proxima Nova"/>
                <a:ea typeface="Proxima Nova"/>
                <a:cs typeface="Proxima Nova"/>
                <a:sym typeface="Proxima Nova"/>
              </a:rPr>
              <a:t>interference</a:t>
            </a:r>
            <a:r>
              <a:rPr lang="en-US">
                <a:latin typeface="Proxima Nova"/>
                <a:ea typeface="Proxima Nova"/>
                <a:cs typeface="Proxima Nova"/>
                <a:sym typeface="Proxima Nova"/>
              </a:rPr>
              <a:t> graphs</a:t>
            </a:r>
            <a:endParaRPr>
              <a:latin typeface="Proxima Nova"/>
              <a:ea typeface="Proxima Nova"/>
              <a:cs typeface="Proxima Nova"/>
              <a:sym typeface="Proxima Nova"/>
            </a:endParaRPr>
          </a:p>
        </p:txBody>
      </p:sp>
      <p:pic>
        <p:nvPicPr>
          <p:cNvPr id="120" name="Google Shape;120;p20"/>
          <p:cNvPicPr preferRelativeResize="0"/>
          <p:nvPr/>
        </p:nvPicPr>
        <p:blipFill>
          <a:blip r:embed="rId3">
            <a:alphaModFix/>
          </a:blip>
          <a:stretch>
            <a:fillRect/>
          </a:stretch>
        </p:blipFill>
        <p:spPr>
          <a:xfrm>
            <a:off x="1768300" y="1708363"/>
            <a:ext cx="5629275" cy="3095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Comparison baseline - LLVM’s GRA </a:t>
            </a:r>
            <a:endParaRPr/>
          </a:p>
        </p:txBody>
      </p:sp>
      <p:sp>
        <p:nvSpPr>
          <p:cNvPr id="127" name="Google Shape;127;p21"/>
          <p:cNvSpPr txBox="1"/>
          <p:nvPr>
            <p:ph idx="1" type="body"/>
          </p:nvPr>
        </p:nvSpPr>
        <p:spPr>
          <a:xfrm>
            <a:off x="471900" y="1233275"/>
            <a:ext cx="8222100" cy="3384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LLVM has a basic allocator that uses a linear scan algorithm, and a greedy allocator called GRA (Greedy Register Allocator)</a:t>
            </a:r>
            <a:br>
              <a:rPr lang="en-US">
                <a:latin typeface="Proxima Nova"/>
                <a:ea typeface="Proxima Nova"/>
                <a:cs typeface="Proxima Nova"/>
                <a:sym typeface="Proxima Nova"/>
              </a:rPr>
            </a:b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a:latin typeface="Proxima Nova"/>
                <a:ea typeface="Proxima Nova"/>
                <a:cs typeface="Proxima Nova"/>
                <a:sym typeface="Proxima Nova"/>
              </a:rPr>
              <a:t>GRA uses a priority queue </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Priority depends on various factors - size of the live range, number of uses in succession etc. </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One interesting factor is </a:t>
            </a:r>
            <a:r>
              <a:rPr lang="en-US">
                <a:latin typeface="Proxima Nova"/>
                <a:ea typeface="Proxima Nova"/>
                <a:cs typeface="Proxima Nova"/>
                <a:sym typeface="Proxima Nova"/>
              </a:rPr>
              <a:t>Rematerialization</a:t>
            </a:r>
            <a:r>
              <a:rPr lang="en-US">
                <a:latin typeface="Proxima Nova"/>
                <a:ea typeface="Proxima Nova"/>
                <a:cs typeface="Proxima Nova"/>
                <a:sym typeface="Proxima Nova"/>
              </a:rPr>
              <a:t> - the opposite of common-subexpression elimination &amp; loop-invariant hoisting</a:t>
            </a:r>
            <a:endParaRPr>
              <a:latin typeface="Proxima Nova"/>
              <a:ea typeface="Proxima Nova"/>
              <a:cs typeface="Proxima Nova"/>
              <a:sym typeface="Proxima Nova"/>
            </a:endParaRPr>
          </a:p>
          <a:p>
            <a:pPr indent="-317500" lvl="2" marL="1371600" rtl="0" algn="l">
              <a:spcBef>
                <a:spcPts val="0"/>
              </a:spcBef>
              <a:spcAft>
                <a:spcPts val="0"/>
              </a:spcAft>
              <a:buSzPts val="1400"/>
              <a:buFont typeface="Proxima Nova"/>
              <a:buChar char="■"/>
            </a:pPr>
            <a:r>
              <a:rPr lang="en-US">
                <a:latin typeface="Proxima Nova"/>
                <a:ea typeface="Proxima Nova"/>
                <a:cs typeface="Proxima Nova"/>
                <a:sym typeface="Proxima Nova"/>
              </a:rPr>
              <a:t>Doing CSE/Hoisting can increase live range, so instead of reading from memory, recompute the value. More CPU usage but reduces register pressure.</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Uses priority queue to assign registers. After </a:t>
            </a:r>
            <a:r>
              <a:rPr lang="en-US">
                <a:latin typeface="Proxima Nova"/>
                <a:ea typeface="Proxima Nova"/>
                <a:cs typeface="Proxima Nova"/>
                <a:sym typeface="Proxima Nova"/>
              </a:rPr>
              <a:t>assignment</a:t>
            </a:r>
            <a:r>
              <a:rPr lang="en-US">
                <a:latin typeface="Proxima Nova"/>
                <a:ea typeface="Proxima Nova"/>
                <a:cs typeface="Proxima Nova"/>
                <a:sym typeface="Proxima Nova"/>
              </a:rPr>
              <a:t>, it recomputes priorities and splits live ranges to increase efficiency.</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US">
                <a:latin typeface="Proxima Nova"/>
                <a:ea typeface="Proxima Nova"/>
                <a:cs typeface="Proxima Nova"/>
                <a:sym typeface="Proxima Nova"/>
              </a:rPr>
              <a:t>Many more factors, and pretty complex. (</a:t>
            </a:r>
            <a:r>
              <a:rPr lang="en-US" u="sng">
                <a:solidFill>
                  <a:schemeClr val="hlink"/>
                </a:solidFill>
                <a:latin typeface="Proxima Nova"/>
                <a:ea typeface="Proxima Nova"/>
                <a:cs typeface="Proxima Nova"/>
                <a:sym typeface="Proxima Nova"/>
                <a:hlinkClick r:id="rId3"/>
              </a:rPr>
              <a:t>Video Reference</a:t>
            </a:r>
            <a:r>
              <a:rPr lang="en-US">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Results</a:t>
            </a:r>
            <a:endParaRPr/>
          </a:p>
        </p:txBody>
      </p:sp>
      <p:sp>
        <p:nvSpPr>
          <p:cNvPr id="134" name="Google Shape;134;p22"/>
          <p:cNvSpPr txBox="1"/>
          <p:nvPr>
            <p:ph idx="1" type="body"/>
          </p:nvPr>
        </p:nvSpPr>
        <p:spPr>
          <a:xfrm>
            <a:off x="471900" y="12332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US">
                <a:latin typeface="Proxima Nova"/>
                <a:ea typeface="Proxima Nova"/>
                <a:cs typeface="Proxima Nova"/>
                <a:sym typeface="Proxima Nova"/>
              </a:rPr>
              <a:t>Authors measured the number of registers allocated by their approach vs GRA on 5 </a:t>
            </a:r>
            <a:r>
              <a:rPr lang="en-US">
                <a:latin typeface="Proxima Nova"/>
                <a:ea typeface="Proxima Nova"/>
                <a:cs typeface="Proxima Nova"/>
                <a:sym typeface="Proxima Nova"/>
              </a:rPr>
              <a:t>benchmarks</a:t>
            </a:r>
            <a:r>
              <a:rPr lang="en-US">
                <a:latin typeface="Proxima Nova"/>
                <a:ea typeface="Proxima Nova"/>
                <a:cs typeface="Proxima Nova"/>
                <a:sym typeface="Proxima Nova"/>
              </a:rPr>
              <a:t> from the SPEC CPU 2017 benchmark set.</a:t>
            </a:r>
            <a:endParaRPr>
              <a:latin typeface="Proxima Nova"/>
              <a:ea typeface="Proxima Nova"/>
              <a:cs typeface="Proxima Nova"/>
              <a:sym typeface="Proxima Nova"/>
            </a:endParaRPr>
          </a:p>
        </p:txBody>
      </p:sp>
      <p:pic>
        <p:nvPicPr>
          <p:cNvPr id="135" name="Google Shape;135;p22"/>
          <p:cNvPicPr preferRelativeResize="0"/>
          <p:nvPr/>
        </p:nvPicPr>
        <p:blipFill>
          <a:blip r:embed="rId3">
            <a:alphaModFix/>
          </a:blip>
          <a:stretch>
            <a:fillRect/>
          </a:stretch>
        </p:blipFill>
        <p:spPr>
          <a:xfrm>
            <a:off x="4528101" y="2104125"/>
            <a:ext cx="3613550" cy="2613325"/>
          </a:xfrm>
          <a:prstGeom prst="rect">
            <a:avLst/>
          </a:prstGeom>
          <a:noFill/>
          <a:ln>
            <a:noFill/>
          </a:ln>
        </p:spPr>
      </p:pic>
      <p:graphicFrame>
        <p:nvGraphicFramePr>
          <p:cNvPr id="136" name="Google Shape;136;p22"/>
          <p:cNvGraphicFramePr/>
          <p:nvPr/>
        </p:nvGraphicFramePr>
        <p:xfrm>
          <a:off x="586125" y="2222188"/>
          <a:ext cx="3000000" cy="3000000"/>
        </p:xfrm>
        <a:graphic>
          <a:graphicData uri="http://schemas.openxmlformats.org/drawingml/2006/table">
            <a:tbl>
              <a:tblPr>
                <a:noFill/>
                <a:tableStyleId>{B4FFCB15-C992-4E0A-9956-9B6707360F44}</a:tableStyleId>
              </a:tblPr>
              <a:tblGrid>
                <a:gridCol w="1806775"/>
                <a:gridCol w="1806775"/>
              </a:tblGrid>
              <a:tr h="390875">
                <a:tc>
                  <a:txBody>
                    <a:bodyPr/>
                    <a:lstStyle/>
                    <a:p>
                      <a:pPr indent="0" lvl="0" marL="0" rtl="0" algn="l">
                        <a:spcBef>
                          <a:spcPts val="0"/>
                        </a:spcBef>
                        <a:spcAft>
                          <a:spcPts val="0"/>
                        </a:spcAft>
                        <a:buNone/>
                      </a:pPr>
                      <a:r>
                        <a:rPr lang="en-US"/>
                        <a:t>Benchmark</a:t>
                      </a:r>
                      <a:endParaRPr/>
                    </a:p>
                  </a:txBody>
                  <a:tcPr marT="91425" marB="91425" marR="91425" marL="91425"/>
                </a:tc>
                <a:tc>
                  <a:txBody>
                    <a:bodyPr/>
                    <a:lstStyle/>
                    <a:p>
                      <a:pPr indent="0" lvl="0" marL="0" rtl="0" algn="l">
                        <a:spcBef>
                          <a:spcPts val="0"/>
                        </a:spcBef>
                        <a:spcAft>
                          <a:spcPts val="0"/>
                        </a:spcAft>
                        <a:buNone/>
                      </a:pPr>
                      <a:r>
                        <a:rPr lang="en-US"/>
                        <a:t>Avg % Change</a:t>
                      </a:r>
                      <a:endParaRPr/>
                    </a:p>
                  </a:txBody>
                  <a:tcPr marT="91425" marB="91425" marR="91425" marL="91425"/>
                </a:tc>
              </a:tr>
              <a:tr h="390875">
                <a:tc>
                  <a:txBody>
                    <a:bodyPr/>
                    <a:lstStyle/>
                    <a:p>
                      <a:pPr indent="0" lvl="0" marL="0" rtl="0" algn="l">
                        <a:spcBef>
                          <a:spcPts val="0"/>
                        </a:spcBef>
                        <a:spcAft>
                          <a:spcPts val="0"/>
                        </a:spcAft>
                        <a:buNone/>
                      </a:pPr>
                      <a:r>
                        <a:rPr lang="en-US"/>
                        <a:t>505.mcf_r</a:t>
                      </a:r>
                      <a:endParaRPr/>
                    </a:p>
                  </a:txBody>
                  <a:tcPr marT="91425" marB="91425" marR="91425" marL="91425"/>
                </a:tc>
                <a:tc>
                  <a:txBody>
                    <a:bodyPr/>
                    <a:lstStyle/>
                    <a:p>
                      <a:pPr indent="0" lvl="0" marL="0" rtl="0" algn="l">
                        <a:spcBef>
                          <a:spcPts val="0"/>
                        </a:spcBef>
                        <a:spcAft>
                          <a:spcPts val="0"/>
                        </a:spcAft>
                        <a:buNone/>
                      </a:pPr>
                      <a:r>
                        <a:rPr lang="en-US">
                          <a:solidFill>
                            <a:schemeClr val="accent2"/>
                          </a:solidFill>
                        </a:rPr>
                        <a:t>-2%</a:t>
                      </a:r>
                      <a:endParaRPr>
                        <a:solidFill>
                          <a:schemeClr val="accent2"/>
                        </a:solidFill>
                      </a:endParaRPr>
                    </a:p>
                  </a:txBody>
                  <a:tcPr marT="91425" marB="91425" marR="91425" marL="91425"/>
                </a:tc>
              </a:tr>
              <a:tr h="375875">
                <a:tc>
                  <a:txBody>
                    <a:bodyPr/>
                    <a:lstStyle/>
                    <a:p>
                      <a:pPr indent="0" lvl="0" marL="0" rtl="0" algn="l">
                        <a:spcBef>
                          <a:spcPts val="0"/>
                        </a:spcBef>
                        <a:spcAft>
                          <a:spcPts val="0"/>
                        </a:spcAft>
                        <a:buNone/>
                      </a:pPr>
                      <a:r>
                        <a:rPr lang="en-US"/>
                        <a:t>557.xz_r</a:t>
                      </a:r>
                      <a:endParaRPr/>
                    </a:p>
                  </a:txBody>
                  <a:tcPr marT="91425" marB="91425" marR="91425" marL="91425"/>
                </a:tc>
                <a:tc>
                  <a:txBody>
                    <a:bodyPr/>
                    <a:lstStyle/>
                    <a:p>
                      <a:pPr indent="0" lvl="0" marL="0" rtl="0" algn="l">
                        <a:spcBef>
                          <a:spcPts val="0"/>
                        </a:spcBef>
                        <a:spcAft>
                          <a:spcPts val="0"/>
                        </a:spcAft>
                        <a:buNone/>
                      </a:pPr>
                      <a:r>
                        <a:rPr lang="en-US">
                          <a:solidFill>
                            <a:schemeClr val="accent2"/>
                          </a:solidFill>
                        </a:rPr>
                        <a:t>-2.5%</a:t>
                      </a:r>
                      <a:endParaRPr>
                        <a:solidFill>
                          <a:schemeClr val="accent2"/>
                        </a:solidFill>
                      </a:endParaRPr>
                    </a:p>
                  </a:txBody>
                  <a:tcPr marT="91425" marB="91425" marR="91425" marL="91425"/>
                </a:tc>
              </a:tr>
              <a:tr h="375875">
                <a:tc>
                  <a:txBody>
                    <a:bodyPr/>
                    <a:lstStyle/>
                    <a:p>
                      <a:pPr indent="0" lvl="0" marL="0" rtl="0" algn="l">
                        <a:spcBef>
                          <a:spcPts val="0"/>
                        </a:spcBef>
                        <a:spcAft>
                          <a:spcPts val="0"/>
                        </a:spcAft>
                        <a:buNone/>
                      </a:pPr>
                      <a:r>
                        <a:rPr lang="en-US"/>
                        <a:t>508.namd_r </a:t>
                      </a:r>
                      <a:endParaRPr/>
                    </a:p>
                  </a:txBody>
                  <a:tcPr marT="91425" marB="91425" marR="91425" marL="91425"/>
                </a:tc>
                <a:tc>
                  <a:txBody>
                    <a:bodyPr/>
                    <a:lstStyle/>
                    <a:p>
                      <a:pPr indent="0" lvl="0" marL="0" rtl="0" algn="l">
                        <a:spcBef>
                          <a:spcPts val="0"/>
                        </a:spcBef>
                        <a:spcAft>
                          <a:spcPts val="0"/>
                        </a:spcAft>
                        <a:buNone/>
                      </a:pPr>
                      <a:r>
                        <a:rPr lang="en-US">
                          <a:solidFill>
                            <a:schemeClr val="accent3"/>
                          </a:solidFill>
                        </a:rPr>
                        <a:t>+5%</a:t>
                      </a:r>
                      <a:endParaRPr>
                        <a:solidFill>
                          <a:schemeClr val="accent3"/>
                        </a:solidFill>
                      </a:endParaRPr>
                    </a:p>
                  </a:txBody>
                  <a:tcPr marT="91425" marB="91425" marR="91425" marL="91425"/>
                </a:tc>
              </a:tr>
              <a:tr h="375875">
                <a:tc>
                  <a:txBody>
                    <a:bodyPr/>
                    <a:lstStyle/>
                    <a:p>
                      <a:pPr indent="0" lvl="0" marL="0" rtl="0" algn="l">
                        <a:spcBef>
                          <a:spcPts val="0"/>
                        </a:spcBef>
                        <a:spcAft>
                          <a:spcPts val="0"/>
                        </a:spcAft>
                        <a:buNone/>
                      </a:pPr>
                      <a:r>
                        <a:rPr lang="en-US"/>
                        <a:t>541.leela_r</a:t>
                      </a:r>
                      <a:endParaRPr/>
                    </a:p>
                  </a:txBody>
                  <a:tcPr marT="91425" marB="91425" marR="91425" marL="91425"/>
                </a:tc>
                <a:tc>
                  <a:txBody>
                    <a:bodyPr/>
                    <a:lstStyle/>
                    <a:p>
                      <a:pPr indent="0" lvl="0" marL="0" rtl="0" algn="l">
                        <a:spcBef>
                          <a:spcPts val="0"/>
                        </a:spcBef>
                        <a:spcAft>
                          <a:spcPts val="0"/>
                        </a:spcAft>
                        <a:buNone/>
                      </a:pPr>
                      <a:r>
                        <a:rPr lang="en-US">
                          <a:solidFill>
                            <a:schemeClr val="accent2"/>
                          </a:solidFill>
                        </a:rPr>
                        <a:t>-7%</a:t>
                      </a:r>
                      <a:endParaRPr>
                        <a:solidFill>
                          <a:schemeClr val="accent2"/>
                        </a:solidFill>
                      </a:endParaRPr>
                    </a:p>
                  </a:txBody>
                  <a:tcPr marT="91425" marB="91425" marR="91425" marL="91425"/>
                </a:tc>
              </a:tr>
              <a:tr h="375875">
                <a:tc>
                  <a:txBody>
                    <a:bodyPr/>
                    <a:lstStyle/>
                    <a:p>
                      <a:pPr indent="0" lvl="0" marL="0" rtl="0" algn="l">
                        <a:spcBef>
                          <a:spcPts val="0"/>
                        </a:spcBef>
                        <a:spcAft>
                          <a:spcPts val="0"/>
                        </a:spcAft>
                        <a:buNone/>
                      </a:pPr>
                      <a:r>
                        <a:rPr lang="en-US"/>
                        <a:t>502.gcc_r</a:t>
                      </a:r>
                      <a:endParaRPr/>
                    </a:p>
                  </a:txBody>
                  <a:tcPr marT="91425" marB="91425" marR="91425" marL="91425"/>
                </a:tc>
                <a:tc>
                  <a:txBody>
                    <a:bodyPr/>
                    <a:lstStyle/>
                    <a:p>
                      <a:pPr indent="0" lvl="0" marL="0" rtl="0" algn="l">
                        <a:spcBef>
                          <a:spcPts val="0"/>
                        </a:spcBef>
                        <a:spcAft>
                          <a:spcPts val="0"/>
                        </a:spcAft>
                        <a:buNone/>
                      </a:pPr>
                      <a:r>
                        <a:rPr lang="en-US">
                          <a:solidFill>
                            <a:schemeClr val="accent2"/>
                          </a:solidFill>
                        </a:rPr>
                        <a:t>-5%</a:t>
                      </a:r>
                      <a:endParaRPr>
                        <a:solidFill>
                          <a:schemeClr val="accent2"/>
                        </a:solidFill>
                      </a:endParaRPr>
                    </a:p>
                  </a:txBody>
                  <a:tcPr marT="91425" marB="91425" marR="91425" marL="91425"/>
                </a:tc>
              </a:tr>
            </a:tbl>
          </a:graphicData>
        </a:graphic>
      </p:graphicFrame>
      <p:sp>
        <p:nvSpPr>
          <p:cNvPr id="137" name="Google Shape;137;p22"/>
          <p:cNvSpPr txBox="1"/>
          <p:nvPr/>
        </p:nvSpPr>
        <p:spPr>
          <a:xfrm>
            <a:off x="586150" y="4717450"/>
            <a:ext cx="36135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lt2"/>
                </a:solidFill>
                <a:latin typeface="Roboto"/>
                <a:ea typeface="Roboto"/>
                <a:cs typeface="Roboto"/>
                <a:sym typeface="Roboto"/>
              </a:rPr>
              <a:t>Aggregated Results for all </a:t>
            </a:r>
            <a:r>
              <a:rPr lang="en-US" sz="1000">
                <a:solidFill>
                  <a:schemeClr val="lt2"/>
                </a:solidFill>
                <a:latin typeface="Roboto"/>
                <a:ea typeface="Roboto"/>
                <a:cs typeface="Roboto"/>
                <a:sym typeface="Roboto"/>
              </a:rPr>
              <a:t>benchmarks</a:t>
            </a:r>
            <a:r>
              <a:rPr lang="en-US" sz="1000">
                <a:solidFill>
                  <a:schemeClr val="lt2"/>
                </a:solidFill>
                <a:latin typeface="Roboto"/>
                <a:ea typeface="Roboto"/>
                <a:cs typeface="Roboto"/>
                <a:sym typeface="Roboto"/>
              </a:rPr>
              <a:t> tested by the authors</a:t>
            </a:r>
            <a:endParaRPr sz="1000">
              <a:solidFill>
                <a:schemeClr val="lt2"/>
              </a:solidFill>
              <a:latin typeface="Roboto"/>
              <a:ea typeface="Roboto"/>
              <a:cs typeface="Roboto"/>
              <a:sym typeface="Roboto"/>
            </a:endParaRPr>
          </a:p>
        </p:txBody>
      </p:sp>
      <p:sp>
        <p:nvSpPr>
          <p:cNvPr id="138" name="Google Shape;138;p22"/>
          <p:cNvSpPr txBox="1"/>
          <p:nvPr/>
        </p:nvSpPr>
        <p:spPr>
          <a:xfrm>
            <a:off x="4528125" y="4717450"/>
            <a:ext cx="39060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lt2"/>
                </a:solidFill>
                <a:latin typeface="Roboto"/>
                <a:ea typeface="Roboto"/>
                <a:cs typeface="Roboto"/>
                <a:sym typeface="Roboto"/>
              </a:rPr>
              <a:t>Sample of the results for 541.leela_r (13/80 functions shown)</a:t>
            </a:r>
            <a:endParaRPr sz="1000">
              <a:solidFill>
                <a:schemeClr val="lt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