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Average"/>
      <p:regular r:id="rId23"/>
    </p:embeddedFont>
    <p:embeddedFont>
      <p:font typeface="Oswald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6" roundtripDataSignature="AMtx7mjGUzxNFPkl34HIDBEv0FElGRgj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Oswald-regular.fntdata"/><Relationship Id="rId23" Type="http://schemas.openxmlformats.org/officeDocument/2006/relationships/font" Target="fonts/Averag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g2822b0c00b7_0_227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g2822b0c00b7_0_227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g2822b0c00b7_0_227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g2822b0c00b7_0_227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g2822b0c00b7_0_227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g2822b0c00b7_0_227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g2822b0c00b7_0_2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822b0c00b7_0_267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g2822b0c00b7_0_267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g2822b0c00b7_0_26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822b0c00b7_0_27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822b0c00b7_0_235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g2822b0c00b7_0_2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822b0c00b7_0_2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g2822b0c00b7_0_2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g2822b0c00b7_0_2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2822b0c00b7_0_2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g2822b0c00b7_0_24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g2822b0c00b7_0_24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g2822b0c00b7_0_24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822b0c00b7_0_2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g2822b0c00b7_0_2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822b0c00b7_0_25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g2822b0c00b7_0_25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g2822b0c00b7_0_25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2822b0c00b7_0_254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g2822b0c00b7_0_2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822b0c00b7_0_25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g2822b0c00b7_0_25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g2822b0c00b7_0_257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g2822b0c00b7_0_257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g2822b0c00b7_0_25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g2822b0c00b7_0_25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822b0c00b7_0_26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g2822b0c00b7_0_26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822b0c00b7_0_2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g2822b0c00b7_0_2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g2822b0c00b7_0_2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llvm.org/docs/ProgrammersManual.htm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HW2- Frequent Path LICM</a:t>
            </a:r>
            <a:endParaRPr/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Aditya Vasudevan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Sep 22,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[BONUS] Move more instructions</a:t>
            </a:r>
            <a:endParaRPr/>
          </a:p>
        </p:txBody>
      </p:sp>
      <p:sp>
        <p:nvSpPr>
          <p:cNvPr id="130" name="Google Shape;130;p10"/>
          <p:cNvSpPr txBox="1"/>
          <p:nvPr>
            <p:ph idx="1" type="body"/>
          </p:nvPr>
        </p:nvSpPr>
        <p:spPr>
          <a:xfrm>
            <a:off x="311700" y="1152475"/>
            <a:ext cx="3005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Since we moved the load, the following instruction has also become invariant in the loop.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So we can move it up to the pre-header as well, adding to our gains.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/>
              <a:t>And we need to add the fix up code too.</a:t>
            </a:r>
            <a:endParaRPr/>
          </a:p>
        </p:txBody>
      </p:sp>
      <p:pic>
        <p:nvPicPr>
          <p:cNvPr id="131" name="Google Shape;13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12075" y="963650"/>
            <a:ext cx="2429000" cy="404315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2" name="Google Shape;132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45084" y="51550"/>
            <a:ext cx="3087082" cy="51435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FPLICM</a:t>
            </a:r>
            <a:endParaRPr/>
          </a:p>
        </p:txBody>
      </p:sp>
      <p:sp>
        <p:nvSpPr>
          <p:cNvPr id="138" name="Google Shape;138;p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/>
              <a:t>Before</a:t>
            </a:r>
            <a:endParaRPr/>
          </a:p>
        </p:txBody>
      </p:sp>
      <p:pic>
        <p:nvPicPr>
          <p:cNvPr id="139" name="Google Shape;13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14205" y="0"/>
            <a:ext cx="6220391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1"/>
          <p:cNvSpPr txBox="1"/>
          <p:nvPr/>
        </p:nvSpPr>
        <p:spPr>
          <a:xfrm>
            <a:off x="8213900" y="1134025"/>
            <a:ext cx="952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After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What you have been given</a:t>
            </a:r>
            <a:endParaRPr/>
          </a:p>
        </p:txBody>
      </p:sp>
      <p:sp>
        <p:nvSpPr>
          <p:cNvPr id="146" name="Google Shape;146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run script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viz script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Benchmarks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6 correctness (Mandatory)</a:t>
            </a:r>
            <a:endParaRPr/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Simple cases exploring different scenarios that your code should be able to handle.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4 performance (Optional)</a:t>
            </a:r>
            <a:endParaRPr/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Cases with high trip counts and more opportunities for hoisting.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Basic template to write code in.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Some LLVM Resources</a:t>
            </a:r>
            <a:endParaRPr/>
          </a:p>
        </p:txBody>
      </p:sp>
      <p:sp>
        <p:nvSpPr>
          <p:cNvPr id="152" name="Google Shape;1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Disclaimer: These are only recommendations, you do not have to use these.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Always a useful resource: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https://llvm.org/docs/ProgrammersManual.html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Manipulating Basic Blocks</a:t>
            </a:r>
            <a:endParaRPr/>
          </a:p>
        </p:txBody>
      </p:sp>
      <p:sp>
        <p:nvSpPr>
          <p:cNvPr id="158" name="Google Shape;158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SplitBlock()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Splits the BB at the specified instruction.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SplitEdge()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Insert a BB on the edge connecting two specified BBs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Instructions and Variables</a:t>
            </a:r>
            <a:endParaRPr/>
          </a:p>
        </p:txBody>
      </p:sp>
      <p:sp>
        <p:nvSpPr>
          <p:cNvPr id="164" name="Google Shape;16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Instructions have a constructor (look at the documentation)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allows you to specify operands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also allows you to specify where you want to insert this instruction.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Many instructions also have a clone() function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Functions that are useful across all Instructions are in llvm/IR/Instructions.h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These include functions that can be used to insert/move instructions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AllocaInst to allocate memory space on the stack.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An important note on SSA</a:t>
            </a:r>
            <a:endParaRPr/>
          </a:p>
        </p:txBody>
      </p:sp>
      <p:sp>
        <p:nvSpPr>
          <p:cNvPr id="170" name="Google Shape;17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LLVM is in SSA form. You will learnt about this today.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/>
              <a:t>This means that when you clone an instruction, the LHS will be different.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need to ensure that the correct values are used in the correct places.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solution is to store the value onto the stack (in the pre-header) and retrieve it before any use.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better solution is to use PHI nodes to merge the values of the copy and the moved instruction.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Final Notes</a:t>
            </a:r>
            <a:endParaRPr/>
          </a:p>
        </p:txBody>
      </p:sp>
      <p:sp>
        <p:nvSpPr>
          <p:cNvPr id="176" name="Google Shape;17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 the spec and the </a:t>
            </a:r>
            <a:r>
              <a:rPr b="1" lang="en"/>
              <a:t>Piazza post</a:t>
            </a:r>
            <a:r>
              <a:rPr lang="en"/>
              <a:t> carefully and thoroughly.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early.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sure you do not break the program.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with the given script and template.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finish early, attempt the bonus part.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 Piazza frequently, someone may have encountered the same issues as you.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performance, your code needs to be correct, not just fast.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Loop Invariant Code Motion (LICM)</a:t>
            </a:r>
            <a:endParaRPr/>
          </a:p>
        </p:txBody>
      </p:sp>
      <p:sp>
        <p:nvSpPr>
          <p:cNvPr id="66" name="Google Shape;66;p2"/>
          <p:cNvSpPr txBox="1"/>
          <p:nvPr>
            <p:ph idx="1" type="body"/>
          </p:nvPr>
        </p:nvSpPr>
        <p:spPr>
          <a:xfrm>
            <a:off x="5266775" y="1600350"/>
            <a:ext cx="3171300" cy="8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1800"/>
              <a:buNone/>
            </a:pPr>
            <a:r>
              <a:rPr lang="en"/>
              <a:t>These values do not change within the body of the loop.</a:t>
            </a:r>
            <a:endParaRPr/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0999" y="1281124"/>
            <a:ext cx="4454601" cy="16659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8" name="Google Shape;68;p2"/>
          <p:cNvSpPr/>
          <p:nvPr/>
        </p:nvSpPr>
        <p:spPr>
          <a:xfrm>
            <a:off x="840450" y="1734675"/>
            <a:ext cx="1467900" cy="3810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2935950" y="2162725"/>
            <a:ext cx="560400" cy="2913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2"/>
          <p:cNvCxnSpPr>
            <a:stCxn id="66" idx="1"/>
            <a:endCxn id="68" idx="3"/>
          </p:cNvCxnSpPr>
          <p:nvPr/>
        </p:nvCxnSpPr>
        <p:spPr>
          <a:xfrm rot="10800000">
            <a:off x="2308475" y="1925250"/>
            <a:ext cx="2958300" cy="1131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71" name="Google Shape;71;p2"/>
          <p:cNvCxnSpPr>
            <a:stCxn id="66" idx="1"/>
            <a:endCxn id="69" idx="3"/>
          </p:cNvCxnSpPr>
          <p:nvPr/>
        </p:nvCxnSpPr>
        <p:spPr>
          <a:xfrm flipH="1">
            <a:off x="3496475" y="2038350"/>
            <a:ext cx="1770300" cy="2700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Loop Invariant Code Motion (LICM)</a:t>
            </a:r>
            <a:endParaRPr/>
          </a:p>
        </p:txBody>
      </p:sp>
      <p:pic>
        <p:nvPicPr>
          <p:cNvPr id="77" name="Google Shape;7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000" y="1204925"/>
            <a:ext cx="4239201" cy="158535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8" name="Google Shape;78;p3"/>
          <p:cNvSpPr/>
          <p:nvPr/>
        </p:nvSpPr>
        <p:spPr>
          <a:xfrm>
            <a:off x="744050" y="1613650"/>
            <a:ext cx="1467900" cy="3810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"/>
          <p:cNvSpPr/>
          <p:nvPr/>
        </p:nvSpPr>
        <p:spPr>
          <a:xfrm>
            <a:off x="2790275" y="2039475"/>
            <a:ext cx="560400" cy="291300"/>
          </a:xfrm>
          <a:prstGeom prst="rect">
            <a:avLst/>
          </a:prstGeom>
          <a:noFill/>
          <a:ln cap="flat" cmpd="sng" w="19050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" y="3175624"/>
            <a:ext cx="4005635" cy="1891676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1" name="Google Shape;81;p3"/>
          <p:cNvSpPr/>
          <p:nvPr/>
        </p:nvSpPr>
        <p:spPr>
          <a:xfrm>
            <a:off x="381000" y="3259700"/>
            <a:ext cx="1961100" cy="5727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/>
          <p:nvPr/>
        </p:nvSpPr>
        <p:spPr>
          <a:xfrm>
            <a:off x="2734225" y="4213475"/>
            <a:ext cx="313800" cy="291300"/>
          </a:xfrm>
          <a:prstGeom prst="rect">
            <a:avLst/>
          </a:prstGeom>
          <a:noFill/>
          <a:ln cap="flat" cmpd="sng" w="19050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4639225" y="1658475"/>
            <a:ext cx="41931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Font typeface="Average"/>
              <a:buChar char="●"/>
            </a:pPr>
            <a:r>
              <a:rPr b="0" i="0" lang="en" sz="17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Move operations whose source operands do not change within the loop to the loop preheader.</a:t>
            </a:r>
            <a:endParaRPr b="0" i="0" sz="1700" u="none" cap="none" strike="noStrike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Font typeface="Average"/>
              <a:buChar char="○"/>
            </a:pPr>
            <a:r>
              <a:rPr b="0" i="0" lang="en" sz="17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Execute them only 1x per invocation of the loop.</a:t>
            </a:r>
            <a:endParaRPr b="0" i="0" sz="1700" u="none" cap="none" strike="noStrike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Font typeface="Average"/>
              <a:buChar char="●"/>
            </a:pPr>
            <a:r>
              <a:rPr b="0" i="0" lang="en" sz="17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LICM is already implemented in LLVM</a:t>
            </a:r>
            <a:endParaRPr b="0" i="0" sz="1700" u="none" cap="none" strike="noStrike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Font typeface="Average"/>
              <a:buChar char="○"/>
            </a:pPr>
            <a:r>
              <a:rPr b="0" i="0" lang="en" sz="17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/lib/Transforms/Scalar/LICM.cpp</a:t>
            </a:r>
            <a:endParaRPr b="0" i="0" sz="1700" u="none" cap="none" strike="noStrike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Frequent Path LICM</a:t>
            </a:r>
            <a:endParaRPr/>
          </a:p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311700" y="1152475"/>
            <a:ext cx="4563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 store-load dependency.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load cannot be hoisted up because it is not invariant in the loop.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according to the profile data, it nearly never changes.</a:t>
            </a:r>
            <a:endParaRPr/>
          </a:p>
        </p:txBody>
      </p:sp>
      <p:pic>
        <p:nvPicPr>
          <p:cNvPr id="90" name="Google Shape;9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4300" y="130850"/>
            <a:ext cx="2951499" cy="4936451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Steps</a:t>
            </a:r>
            <a:endParaRPr/>
          </a:p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Identify the loops. Then for each loop: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Identify the frequent path (≥ 80%).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Identify loads that are invariant on the frequent path.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Perform LICM on those loads.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[Bonus] Perform LICM on other instructions.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Add fix-up code to ensure that the execution is correct.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Identify the Frequent Path</a:t>
            </a:r>
            <a:endParaRPr/>
          </a:p>
        </p:txBody>
      </p:sp>
      <p:sp>
        <p:nvSpPr>
          <p:cNvPr id="102" name="Google Shape;102;p6"/>
          <p:cNvSpPr txBox="1"/>
          <p:nvPr>
            <p:ph idx="1" type="body"/>
          </p:nvPr>
        </p:nvSpPr>
        <p:spPr>
          <a:xfrm>
            <a:off x="311700" y="1152475"/>
            <a:ext cx="5425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at the loop header, keep choosing the branch that is taken at least 80% of the time, or until the loop is closed.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cumulative probabilities may drop lower.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Everything not on the frequent path is considered to be on the infrequent path.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/>
              <a:t>Performance: You can use a different threshold.</a:t>
            </a:r>
            <a:endParaRPr/>
          </a:p>
        </p:txBody>
      </p:sp>
      <p:pic>
        <p:nvPicPr>
          <p:cNvPr id="103" name="Google Shape;10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49331" y="0"/>
            <a:ext cx="308413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Identify the invariant loads</a:t>
            </a:r>
            <a:endParaRPr/>
          </a:p>
        </p:txBody>
      </p:sp>
      <p:sp>
        <p:nvSpPr>
          <p:cNvPr id="109" name="Google Shape;109;p7"/>
          <p:cNvSpPr txBox="1"/>
          <p:nvPr>
            <p:ph idx="1" type="body"/>
          </p:nvPr>
        </p:nvSpPr>
        <p:spPr>
          <a:xfrm>
            <a:off x="311700" y="1152475"/>
            <a:ext cx="5672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Now that we consider only the frequent path, the load has become invariant.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/>
              <a:t>For correctness, you only need to consider the loads.</a:t>
            </a:r>
            <a:endParaRPr/>
          </a:p>
        </p:txBody>
      </p:sp>
      <p:pic>
        <p:nvPicPr>
          <p:cNvPr id="110" name="Google Shape;11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65673" y="0"/>
            <a:ext cx="310865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Move the Load</a:t>
            </a:r>
            <a:endParaRPr/>
          </a:p>
        </p:txBody>
      </p:sp>
      <p:sp>
        <p:nvSpPr>
          <p:cNvPr id="116" name="Google Shape;116;p8"/>
          <p:cNvSpPr txBox="1"/>
          <p:nvPr>
            <p:ph idx="1" type="body"/>
          </p:nvPr>
        </p:nvSpPr>
        <p:spPr>
          <a:xfrm>
            <a:off x="311700" y="1152475"/>
            <a:ext cx="5697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can now move the load up to the pre-header.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the key optimization step as the load is now executed only once.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 it is important to note that the program in its current state will not be correct.</a:t>
            </a:r>
            <a:endParaRPr/>
          </a:p>
        </p:txBody>
      </p:sp>
      <p:pic>
        <p:nvPicPr>
          <p:cNvPr id="117" name="Google Shape;11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9559" y="0"/>
            <a:ext cx="306848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Fixing Up</a:t>
            </a:r>
            <a:endParaRPr/>
          </a:p>
        </p:txBody>
      </p:sp>
      <p:sp>
        <p:nvSpPr>
          <p:cNvPr id="123" name="Google Shape;123;p9"/>
          <p:cNvSpPr txBox="1"/>
          <p:nvPr>
            <p:ph idx="1" type="body"/>
          </p:nvPr>
        </p:nvSpPr>
        <p:spPr>
          <a:xfrm>
            <a:off x="311700" y="1152475"/>
            <a:ext cx="56964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that we have moved the load, we need to add code so that the program execution is correct.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Just copying the load instruction to the infrequent path will ensure that it works correctly. </a:t>
            </a:r>
            <a:endParaRPr/>
          </a:p>
        </p:txBody>
      </p:sp>
      <p:pic>
        <p:nvPicPr>
          <p:cNvPr id="124" name="Google Shape;12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08098" y="0"/>
            <a:ext cx="3071405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mahlke</dc:creator>
</cp:coreProperties>
</file>