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Helvetica Neue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1FD6C0-A260-41EA-9B14-79D12C367764}">
  <a:tblStyle styleId="{E41FD6C0-A260-41EA-9B14-79D12C3677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HelveticaNeue-bold.fntdata"/><Relationship Id="rId14" Type="http://schemas.openxmlformats.org/officeDocument/2006/relationships/slide" Target="slides/slide8.xml"/><Relationship Id="rId36" Type="http://schemas.openxmlformats.org/officeDocument/2006/relationships/font" Target="fonts/HelveticaNeue-regular.fntdata"/><Relationship Id="rId17" Type="http://schemas.openxmlformats.org/officeDocument/2006/relationships/slide" Target="slides/slide11.xml"/><Relationship Id="rId39" Type="http://schemas.openxmlformats.org/officeDocument/2006/relationships/font" Target="fonts/HelveticaNeue-boldItalic.fntdata"/><Relationship Id="rId16" Type="http://schemas.openxmlformats.org/officeDocument/2006/relationships/slide" Target="slides/slide10.xml"/><Relationship Id="rId38" Type="http://schemas.openxmlformats.org/officeDocument/2006/relationships/font" Target="fonts/HelveticaNeue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2acd7d9b4_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2acd7d9b4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2c7bb5bc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2c7bb5bc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2c7bb5bc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2c7bb5bc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2c7bb5bc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2c7bb5bc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2acd7d9b4_2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2acd7d9b4_2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2c7bb5bc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2c7bb5bc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2c7bb5bc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62c7bb5bc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2c7bb5bc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62c7bb5bc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2c7bb5bc1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62c7bb5bc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2c7bb5bc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62c7bb5bc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2acd7d9b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62acd7d9b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2acd7d9b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2acd7d9b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62acd7d9b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62acd7d9b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62acd7d9b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62acd7d9b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62acd7d9b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62acd7d9b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2acd7d9b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62acd7d9b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2acd7d9b4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62acd7d9b4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2c7bb5bc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62c7bb5bc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62acd7d9b4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62acd7d9b4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62acd7d9b4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62acd7d9b4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2acd7d9b4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62acd7d9b4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62acd7d9b4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62acd7d9b4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2acd7d99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2acd7d99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2acd7d9b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2acd7d9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Cannot be batched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2acd7d99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2acd7d99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2acd7d9b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2acd7d9b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2c7bb5b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2c7bb5b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2c7bb5bc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2c7bb5bc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2c7bb5bc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2c7bb5bc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274C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367975" y="744575"/>
            <a:ext cx="8388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368100" y="2834125"/>
            <a:ext cx="8388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 sz="2800">
                <a:solidFill>
                  <a:srgbClr val="00274C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2">
            <a:alphaModFix/>
          </a:blip>
          <a:srcRect b="573" l="0" r="0" t="573"/>
          <a:stretch/>
        </p:blipFill>
        <p:spPr>
          <a:xfrm>
            <a:off x="496950" y="445025"/>
            <a:ext cx="3546450" cy="3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372975" y="41539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800"/>
              <a:buNone/>
              <a:defRPr>
                <a:solidFill>
                  <a:srgbClr val="00274C"/>
                </a:solidFill>
              </a:defRPr>
            </a:lvl1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274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F01"/>
              </a:buClr>
              <a:buSzPts val="12000"/>
              <a:buNone/>
              <a:defRPr sz="12000">
                <a:solidFill>
                  <a:srgbClr val="FFCF0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2010427" y="1748247"/>
            <a:ext cx="70410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rgbClr val="0020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2177441" y="2946824"/>
            <a:ext cx="6695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140027" y="1748247"/>
            <a:ext cx="15903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1B3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1B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001B3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001B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001B3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1B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001B3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1B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9" name="Google Shape;7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413550" y="2150850"/>
            <a:ext cx="831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573" l="0" r="0" t="573"/>
          <a:stretch/>
        </p:blipFill>
        <p:spPr>
          <a:xfrm>
            <a:off x="496950" y="445025"/>
            <a:ext cx="3546450" cy="3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540675" y="100917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540675" y="1716625"/>
            <a:ext cx="81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800"/>
              <a:buChar char="●"/>
              <a:defRPr>
                <a:solidFill>
                  <a:srgbClr val="00274C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○"/>
              <a:defRPr>
                <a:solidFill>
                  <a:srgbClr val="00274C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■"/>
              <a:defRPr>
                <a:solidFill>
                  <a:srgbClr val="00274C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●"/>
              <a:defRPr>
                <a:solidFill>
                  <a:srgbClr val="00274C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○"/>
              <a:defRPr>
                <a:solidFill>
                  <a:srgbClr val="00274C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■"/>
              <a:defRPr>
                <a:solidFill>
                  <a:srgbClr val="00274C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●"/>
              <a:defRPr>
                <a:solidFill>
                  <a:srgbClr val="00274C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○"/>
              <a:defRPr>
                <a:solidFill>
                  <a:srgbClr val="00274C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■"/>
              <a:defRPr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64100" y="1640301"/>
            <a:ext cx="3999900" cy="30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●"/>
              <a:defRPr sz="1400">
                <a:solidFill>
                  <a:srgbClr val="00274C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771125" y="1640301"/>
            <a:ext cx="3999900" cy="30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●"/>
              <a:defRPr sz="1400">
                <a:solidFill>
                  <a:srgbClr val="00274C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540675" y="100917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pic>
        <p:nvPicPr>
          <p:cNvPr id="40" name="Google Shape;4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540675" y="100917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" type="body"/>
          </p:nvPr>
        </p:nvSpPr>
        <p:spPr>
          <a:xfrm>
            <a:off x="540300" y="16040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540675" y="100917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None/>
              <a:defRPr sz="4800"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 b="573" l="0" r="0" t="573"/>
          <a:stretch/>
        </p:blipFill>
        <p:spPr>
          <a:xfrm>
            <a:off x="496950" y="445025"/>
            <a:ext cx="3546450" cy="3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439198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451504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540675" y="100917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274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 amt="44000"/>
          </a:blip>
          <a:srcRect b="0" l="0" r="0" t="69579"/>
          <a:stretch/>
        </p:blipFill>
        <p:spPr>
          <a:xfrm flipH="1" rot="-5400000">
            <a:off x="-657763" y="1986087"/>
            <a:ext cx="2076450" cy="7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">
            <a:alphaModFix amt="44000"/>
          </a:blip>
          <a:srcRect b="0" l="25233" r="0" t="0"/>
          <a:stretch/>
        </p:blipFill>
        <p:spPr>
          <a:xfrm rot="5400000">
            <a:off x="2066375" y="-507925"/>
            <a:ext cx="155245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">
            <a:alphaModFix amt="44000"/>
          </a:blip>
          <a:srcRect b="16303" l="0" r="0" t="0"/>
          <a:stretch/>
        </p:blipFill>
        <p:spPr>
          <a:xfrm flipH="1" rot="10800000">
            <a:off x="3770575" y="-7800"/>
            <a:ext cx="2076450" cy="21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">
            <a:alphaModFix amt="44000"/>
          </a:blip>
          <a:srcRect b="0" l="20420" r="0" t="0"/>
          <a:stretch/>
        </p:blipFill>
        <p:spPr>
          <a:xfrm rot="5400000">
            <a:off x="5940113" y="-450138"/>
            <a:ext cx="16524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1">
            <a:alphaModFix amt="44000"/>
          </a:blip>
          <a:srcRect b="8659" l="0" r="42850" t="0"/>
          <a:stretch/>
        </p:blipFill>
        <p:spPr>
          <a:xfrm flipH="1" rot="10800000">
            <a:off x="7949550" y="-7800"/>
            <a:ext cx="1186650" cy="23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">
            <a:alphaModFix amt="44000"/>
          </a:blip>
          <a:srcRect b="16611" l="5446" r="0" t="0"/>
          <a:stretch/>
        </p:blipFill>
        <p:spPr>
          <a:xfrm flipH="1" rot="10800000">
            <a:off x="-7800" y="0"/>
            <a:ext cx="1963350" cy="21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">
            <a:alphaModFix amt="44000"/>
          </a:blip>
          <a:srcRect b="0" l="28617" r="0" t="0"/>
          <a:stretch/>
        </p:blipFill>
        <p:spPr>
          <a:xfrm flipH="1" rot="5400000">
            <a:off x="1964687" y="3128462"/>
            <a:ext cx="148227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">
            <a:alphaModFix amt="44000"/>
          </a:blip>
          <a:srcRect b="18659" l="0" r="0" t="0"/>
          <a:stretch/>
        </p:blipFill>
        <p:spPr>
          <a:xfrm>
            <a:off x="3633800" y="3079625"/>
            <a:ext cx="20764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1">
            <a:alphaModFix amt="44000"/>
          </a:blip>
          <a:srcRect b="0" l="23424" r="0" t="0"/>
          <a:stretch/>
        </p:blipFill>
        <p:spPr>
          <a:xfrm flipH="1" rot="5400000">
            <a:off x="5834525" y="3074575"/>
            <a:ext cx="159005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1">
            <a:alphaModFix amt="44000"/>
          </a:blip>
          <a:srcRect b="11402" l="0" r="35889" t="0"/>
          <a:stretch/>
        </p:blipFill>
        <p:spPr>
          <a:xfrm>
            <a:off x="7812775" y="2884375"/>
            <a:ext cx="1331225" cy="22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1">
            <a:alphaModFix amt="44000"/>
          </a:blip>
          <a:srcRect b="18659" l="12033" r="0" t="0"/>
          <a:stretch/>
        </p:blipFill>
        <p:spPr>
          <a:xfrm>
            <a:off x="-7800" y="3079625"/>
            <a:ext cx="1826575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/>
          <p:nvPr/>
        </p:nvSpPr>
        <p:spPr>
          <a:xfrm>
            <a:off x="379350" y="348175"/>
            <a:ext cx="8385300" cy="4417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FCF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ctrTitle"/>
          </p:nvPr>
        </p:nvSpPr>
        <p:spPr>
          <a:xfrm>
            <a:off x="311708" y="636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Memory Safe Computations </a:t>
            </a:r>
            <a:br>
              <a:rPr lang="en" sz="3600"/>
            </a:br>
            <a:r>
              <a:rPr lang="en" sz="3600"/>
              <a:t>with XLA Compiler</a:t>
            </a:r>
            <a:endParaRPr sz="3600"/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311700" y="2991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779"/>
              <a:t>NeurIPs 2022</a:t>
            </a:r>
            <a:br>
              <a:rPr lang="en" sz="1779"/>
            </a:br>
            <a:r>
              <a:rPr lang="en" sz="1779"/>
              <a:t>Paper Authors: Artem Artemev, Yuze An, Tilman Roeder, Mark van der Wilk</a:t>
            </a:r>
            <a:endParaRPr sz="1779"/>
          </a:p>
        </p:txBody>
      </p:sp>
      <p:sp>
        <p:nvSpPr>
          <p:cNvPr id="86" name="Google Shape;86;p15"/>
          <p:cNvSpPr txBox="1"/>
          <p:nvPr>
            <p:ph idx="1" type="subTitle"/>
          </p:nvPr>
        </p:nvSpPr>
        <p:spPr>
          <a:xfrm>
            <a:off x="311700" y="4134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180"/>
              <a:t>Presenters(Group 7): Jim Mao, Akhil Goel, Hsi Ger Chen, Soo Ryu</a:t>
            </a:r>
            <a:endParaRPr sz="218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and Replace (Euclidean Distance)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475" y="978775"/>
            <a:ext cx="1635600" cy="37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and Replace (Euclidean Distance)</a:t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13" y="1162425"/>
            <a:ext cx="193357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0350" y="2203825"/>
            <a:ext cx="5854123" cy="73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Reordering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540675" y="1249275"/>
            <a:ext cx="81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Reorder operations to remove memory footprint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Works for associative operators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Eg: Matrix Multiplication</a:t>
            </a:r>
            <a:endParaRPr sz="1900"/>
          </a:p>
          <a:p>
            <a:pPr indent="0" lvl="0" marL="9144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Reordering (Matrix Multiplication)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9" name="Google Shape;169;p27"/>
          <p:cNvGraphicFramePr/>
          <p:nvPr/>
        </p:nvGraphicFramePr>
        <p:xfrm>
          <a:off x="1387050" y="150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57200"/>
                <a:gridCol w="45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" name="Google Shape;170;p27"/>
          <p:cNvGraphicFramePr/>
          <p:nvPr/>
        </p:nvGraphicFramePr>
        <p:xfrm>
          <a:off x="3152838" y="218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15775"/>
                <a:gridCol w="415775"/>
                <a:gridCol w="415775"/>
                <a:gridCol w="415775"/>
                <a:gridCol w="415775"/>
                <a:gridCol w="415775"/>
                <a:gridCol w="415775"/>
                <a:gridCol w="415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1" name="Google Shape;171;p27"/>
          <p:cNvGraphicFramePr/>
          <p:nvPr/>
        </p:nvGraphicFramePr>
        <p:xfrm>
          <a:off x="7330450" y="130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5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sp>
        <p:nvSpPr>
          <p:cNvPr id="172" name="Google Shape;172;p27"/>
          <p:cNvSpPr txBox="1"/>
          <p:nvPr/>
        </p:nvSpPr>
        <p:spPr>
          <a:xfrm>
            <a:off x="844150" y="2480350"/>
            <a:ext cx="91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A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2654225" y="2373900"/>
            <a:ext cx="91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B</a:t>
            </a:r>
            <a:r>
              <a:rPr b="1" lang="en" sz="1800">
                <a:solidFill>
                  <a:schemeClr val="dk2"/>
                </a:solidFill>
              </a:rPr>
              <a:t>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6780875" y="2579350"/>
            <a:ext cx="91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</a:t>
            </a:r>
            <a:r>
              <a:rPr b="1" lang="en" sz="1800">
                <a:solidFill>
                  <a:schemeClr val="dk2"/>
                </a:solidFill>
              </a:rPr>
              <a:t>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3334500" y="4060975"/>
            <a:ext cx="24750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Compute X</a:t>
            </a:r>
            <a:r>
              <a:rPr b="1" lang="en" sz="1800">
                <a:solidFill>
                  <a:schemeClr val="dk2"/>
                </a:solidFill>
              </a:rPr>
              <a:t> = ABC 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Reordering (Matrix Multiplication)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1" name="Google Shape;181;p28"/>
          <p:cNvGraphicFramePr/>
          <p:nvPr/>
        </p:nvGraphicFramePr>
        <p:xfrm>
          <a:off x="3054188" y="150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15775"/>
                <a:gridCol w="415775"/>
                <a:gridCol w="415775"/>
                <a:gridCol w="415775"/>
                <a:gridCol w="415775"/>
                <a:gridCol w="415775"/>
                <a:gridCol w="415775"/>
                <a:gridCol w="415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2" name="Google Shape;182;p28"/>
          <p:cNvGraphicFramePr/>
          <p:nvPr/>
        </p:nvGraphicFramePr>
        <p:xfrm>
          <a:off x="7574850" y="130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5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sp>
        <p:nvSpPr>
          <p:cNvPr id="183" name="Google Shape;183;p28"/>
          <p:cNvSpPr txBox="1"/>
          <p:nvPr/>
        </p:nvSpPr>
        <p:spPr>
          <a:xfrm>
            <a:off x="2139800" y="2480350"/>
            <a:ext cx="91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AB 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6992000" y="2571750"/>
            <a:ext cx="91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639450" y="1306938"/>
            <a:ext cx="3246300" cy="7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/>
              <a:t>Option 1</a:t>
            </a:r>
            <a:endParaRPr b="1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Reordering (Matrix Multiplication)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1" name="Google Shape;191;p29"/>
          <p:cNvGraphicFramePr/>
          <p:nvPr/>
        </p:nvGraphicFramePr>
        <p:xfrm>
          <a:off x="4474075" y="145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5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192" name="Google Shape;192;p29"/>
          <p:cNvSpPr txBox="1"/>
          <p:nvPr/>
        </p:nvSpPr>
        <p:spPr>
          <a:xfrm>
            <a:off x="3413100" y="2480350"/>
            <a:ext cx="11589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ABC 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639450" y="1306938"/>
            <a:ext cx="3246300" cy="7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/>
              <a:t>Option 1</a:t>
            </a:r>
            <a:endParaRPr b="1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Reordering (Matrix Multiplication)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9" name="Google Shape;199;p30"/>
          <p:cNvGraphicFramePr/>
          <p:nvPr/>
        </p:nvGraphicFramePr>
        <p:xfrm>
          <a:off x="1387050" y="150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57200"/>
                <a:gridCol w="45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0" name="Google Shape;200;p30"/>
          <p:cNvGraphicFramePr/>
          <p:nvPr/>
        </p:nvGraphicFramePr>
        <p:xfrm>
          <a:off x="3152838" y="218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15775"/>
                <a:gridCol w="415775"/>
                <a:gridCol w="415775"/>
                <a:gridCol w="415775"/>
                <a:gridCol w="415775"/>
                <a:gridCol w="415775"/>
                <a:gridCol w="415775"/>
                <a:gridCol w="415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" name="Google Shape;201;p30"/>
          <p:cNvGraphicFramePr/>
          <p:nvPr/>
        </p:nvGraphicFramePr>
        <p:xfrm>
          <a:off x="7330450" y="130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5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sp>
        <p:nvSpPr>
          <p:cNvPr id="202" name="Google Shape;202;p30"/>
          <p:cNvSpPr txBox="1"/>
          <p:nvPr/>
        </p:nvSpPr>
        <p:spPr>
          <a:xfrm>
            <a:off x="844150" y="2480350"/>
            <a:ext cx="91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A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2654225" y="2373900"/>
            <a:ext cx="91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B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6780875" y="2579350"/>
            <a:ext cx="91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3334500" y="4060975"/>
            <a:ext cx="24750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Compute X = ABC 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Reordering (Matrix Multiplication)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1" name="Google Shape;211;p31"/>
          <p:cNvGraphicFramePr/>
          <p:nvPr/>
        </p:nvGraphicFramePr>
        <p:xfrm>
          <a:off x="5476850" y="23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5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sp>
        <p:nvSpPr>
          <p:cNvPr id="212" name="Google Shape;212;p31"/>
          <p:cNvSpPr txBox="1"/>
          <p:nvPr/>
        </p:nvSpPr>
        <p:spPr>
          <a:xfrm>
            <a:off x="4748900" y="2579350"/>
            <a:ext cx="91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B</a:t>
            </a:r>
            <a:r>
              <a:rPr b="1" lang="en" sz="1800">
                <a:solidFill>
                  <a:schemeClr val="dk2"/>
                </a:solidFill>
              </a:rPr>
              <a:t>C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639450" y="1306938"/>
            <a:ext cx="3246300" cy="7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/>
              <a:t>Option 2</a:t>
            </a:r>
            <a:endParaRPr b="1" sz="2000"/>
          </a:p>
        </p:txBody>
      </p:sp>
      <p:sp>
        <p:nvSpPr>
          <p:cNvPr id="214" name="Google Shape;214;p31"/>
          <p:cNvSpPr txBox="1"/>
          <p:nvPr/>
        </p:nvSpPr>
        <p:spPr>
          <a:xfrm>
            <a:off x="2559475" y="2579350"/>
            <a:ext cx="91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A = </a:t>
            </a:r>
            <a:endParaRPr b="1" sz="1800">
              <a:solidFill>
                <a:schemeClr val="dk2"/>
              </a:solidFill>
            </a:endParaRPr>
          </a:p>
        </p:txBody>
      </p:sp>
      <p:graphicFrame>
        <p:nvGraphicFramePr>
          <p:cNvPr id="215" name="Google Shape;215;p31"/>
          <p:cNvGraphicFramePr/>
          <p:nvPr/>
        </p:nvGraphicFramePr>
        <p:xfrm>
          <a:off x="3146825" y="150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57200"/>
                <a:gridCol w="45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Reordering (Matrix Multiplication)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1" name="Google Shape;221;p32"/>
          <p:cNvGraphicFramePr/>
          <p:nvPr/>
        </p:nvGraphicFramePr>
        <p:xfrm>
          <a:off x="4474075" y="145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{E41FD6C0-A260-41EA-9B14-79D12C367764}</a:tableStyleId>
              </a:tblPr>
              <a:tblGrid>
                <a:gridCol w="45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222" name="Google Shape;222;p32"/>
          <p:cNvSpPr txBox="1"/>
          <p:nvPr/>
        </p:nvSpPr>
        <p:spPr>
          <a:xfrm>
            <a:off x="3413100" y="2480350"/>
            <a:ext cx="11589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ABC  =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639450" y="1306938"/>
            <a:ext cx="3246300" cy="7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/>
              <a:t>Option 2</a:t>
            </a:r>
            <a:endParaRPr b="1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Data-flow graph splitting</a:t>
            </a:r>
            <a:endParaRPr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540675" y="1217275"/>
            <a:ext cx="81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Process (aka MapReduce):</a:t>
            </a:r>
            <a:endParaRPr sz="20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Split a computational data-flow graph into independent copies.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Each copy handles a slice of the input tensor.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Combine results afterwards.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Goal:</a:t>
            </a:r>
            <a:endParaRPr sz="20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Reducing total memory consumption.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540675" y="45125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540675" y="1158700"/>
            <a:ext cx="81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 &amp; Motivation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title"/>
          </p:nvPr>
        </p:nvSpPr>
        <p:spPr>
          <a:xfrm>
            <a:off x="540675" y="48225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Data-flow graph splitting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797850" y="1565450"/>
            <a:ext cx="3265200" cy="29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G: generator operation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R: reducer operation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S: slicing operation</a:t>
            </a:r>
            <a:endParaRPr sz="2000"/>
          </a:p>
        </p:txBody>
      </p:sp>
      <p:pic>
        <p:nvPicPr>
          <p:cNvPr id="236" name="Google Shape;236;p34"/>
          <p:cNvPicPr preferRelativeResize="0"/>
          <p:nvPr/>
        </p:nvPicPr>
        <p:blipFill rotWithShape="1">
          <a:blip r:embed="rId3">
            <a:alphaModFix/>
          </a:blip>
          <a:srcRect b="21365" l="7236" r="59244" t="0"/>
          <a:stretch/>
        </p:blipFill>
        <p:spPr>
          <a:xfrm>
            <a:off x="4063050" y="1257388"/>
            <a:ext cx="1507125" cy="26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 b="0" l="44556" r="11579" t="0"/>
          <a:stretch/>
        </p:blipFill>
        <p:spPr>
          <a:xfrm>
            <a:off x="6561125" y="956225"/>
            <a:ext cx="1972199" cy="33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/>
          <p:nvPr/>
        </p:nvSpPr>
        <p:spPr>
          <a:xfrm>
            <a:off x="5742388" y="2401650"/>
            <a:ext cx="646500" cy="21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Data-flow graph splitting - Algorithm</a:t>
            </a:r>
            <a:endParaRPr/>
          </a:p>
        </p:txBody>
      </p:sp>
      <p:sp>
        <p:nvSpPr>
          <p:cNvPr id="244" name="Google Shape;244;p35"/>
          <p:cNvSpPr txBox="1"/>
          <p:nvPr>
            <p:ph idx="1" type="body"/>
          </p:nvPr>
        </p:nvSpPr>
        <p:spPr>
          <a:xfrm>
            <a:off x="540675" y="1217275"/>
            <a:ext cx="81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Use depth-first search to identify </a:t>
            </a:r>
            <a:r>
              <a:rPr b="1" lang="en" sz="2000"/>
              <a:t>dot </a:t>
            </a:r>
            <a:r>
              <a:rPr lang="en" sz="2000"/>
              <a:t>or </a:t>
            </a:r>
            <a:r>
              <a:rPr b="1" lang="en" sz="2000"/>
              <a:t>reduce_*</a:t>
            </a:r>
            <a:r>
              <a:rPr lang="en" sz="2000"/>
              <a:t> operations in XLA HLO( (High Level Optimizer) graph.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Recursively search for large tensors in the traversed path until a small enough operand is reached.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Track applied operations and along which axes they are parallelizable.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Turn the computation into a while loop.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Now each iteration computes a manageable part of the final result.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713" y="382700"/>
            <a:ext cx="5490574" cy="437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50" y="423938"/>
            <a:ext cx="2916350" cy="42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100" y="499300"/>
            <a:ext cx="3857625" cy="414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/>
          <p:nvPr/>
        </p:nvSpPr>
        <p:spPr>
          <a:xfrm>
            <a:off x="3884413" y="2461950"/>
            <a:ext cx="646500" cy="21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from experiments </a:t>
            </a:r>
            <a:endParaRPr/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540675" y="1217275"/>
            <a:ext cx="4398900" cy="3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1.</a:t>
            </a:r>
            <a:br>
              <a:rPr lang="en"/>
            </a:br>
            <a:r>
              <a:rPr lang="en"/>
              <a:t> Matrix vector </a:t>
            </a:r>
            <a:r>
              <a:rPr lang="en"/>
              <a:t>multiplication</a:t>
            </a:r>
            <a:br>
              <a:rPr lang="en"/>
            </a:b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Motivation: To demonstrate  the improved efficiency that eXLA offers to large-scale matrix-vector multiplications of the form y = Kv, where K is an n × n kernel matrix, and y, v ∈ R^n</a:t>
            </a:r>
            <a:br>
              <a:rPr lang="en" sz="1100"/>
            </a:b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Results: </a:t>
            </a:r>
            <a:endParaRPr sz="1100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Without eXLA, running on large datasets infeasible;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Running with eXLA enabled, which allows a user to control the memory of an algorithm memory constraints are not violated even with </a:t>
            </a:r>
            <a:r>
              <a:rPr i="1" lang="en" sz="1100"/>
              <a:t>n</a:t>
            </a:r>
            <a:r>
              <a:rPr lang="en" sz="1100"/>
              <a:t> becomes as large as 10^6</a:t>
            </a:r>
            <a:endParaRPr sz="1100"/>
          </a:p>
        </p:txBody>
      </p:sp>
      <p:pic>
        <p:nvPicPr>
          <p:cNvPr id="263" name="Google Shape;263;p38"/>
          <p:cNvPicPr preferRelativeResize="0"/>
          <p:nvPr/>
        </p:nvPicPr>
        <p:blipFill rotWithShape="1">
          <a:blip r:embed="rId3">
            <a:alphaModFix/>
          </a:blip>
          <a:srcRect b="0" l="-15942" r="51083" t="-12283"/>
          <a:stretch/>
        </p:blipFill>
        <p:spPr>
          <a:xfrm>
            <a:off x="4155100" y="1273700"/>
            <a:ext cx="4529377" cy="31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1250" y="648951"/>
            <a:ext cx="779050" cy="112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from experiments </a:t>
            </a:r>
            <a:endParaRPr/>
          </a:p>
        </p:txBody>
      </p:sp>
      <p:sp>
        <p:nvSpPr>
          <p:cNvPr id="270" name="Google Shape;270;p39"/>
          <p:cNvSpPr txBox="1"/>
          <p:nvPr>
            <p:ph idx="1" type="body"/>
          </p:nvPr>
        </p:nvSpPr>
        <p:spPr>
          <a:xfrm>
            <a:off x="540675" y="1217275"/>
            <a:ext cx="4398900" cy="3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2.</a:t>
            </a:r>
            <a:br>
              <a:rPr lang="en"/>
            </a:br>
            <a:r>
              <a:rPr lang="en"/>
              <a:t> K-Nearest Neighbors</a:t>
            </a:r>
            <a:br>
              <a:rPr lang="en"/>
            </a:b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Motivation: To show eXLA could scales the brute force kNN approach and does not fail for large problems </a:t>
            </a:r>
            <a:br>
              <a:rPr lang="en" sz="1100"/>
            </a:br>
            <a:br>
              <a:rPr lang="en" sz="1100"/>
            </a:br>
            <a:br>
              <a:rPr lang="en" sz="1100"/>
            </a:br>
            <a:r>
              <a:rPr lang="en" sz="1100"/>
              <a:t>Results: </a:t>
            </a:r>
            <a:endParaRPr sz="1100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With eXLA, memory overflow is prevented in JAX and Tensorflow with comparable or even higher performance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from experiments </a:t>
            </a:r>
            <a:endParaRPr/>
          </a:p>
        </p:txBody>
      </p:sp>
      <p:sp>
        <p:nvSpPr>
          <p:cNvPr id="276" name="Google Shape;276;p40"/>
          <p:cNvSpPr txBox="1"/>
          <p:nvPr>
            <p:ph idx="1" type="body"/>
          </p:nvPr>
        </p:nvSpPr>
        <p:spPr>
          <a:xfrm>
            <a:off x="540675" y="1217275"/>
            <a:ext cx="42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3.</a:t>
            </a:r>
            <a:br>
              <a:rPr lang="en"/>
            </a:br>
            <a:r>
              <a:rPr lang="en"/>
              <a:t> Sparse Gaussian Process Regression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Motivation: 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Large datasets cause memory overflows far before long runtimes become an obstacle im SGPR. Could eXLA be the solution? 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Results:</a:t>
            </a:r>
            <a:endParaRPr sz="1100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Without eXLA, it fails after about having 800 inducing points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With eXLA optimisations, SGPR was able to scale to much larger datasets (e.g., 10,000 inducing points)</a:t>
            </a:r>
            <a:endParaRPr sz="1100"/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875" y="1597475"/>
            <a:ext cx="3817776" cy="25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83" name="Google Shape;283;p41"/>
          <p:cNvSpPr txBox="1"/>
          <p:nvPr>
            <p:ph idx="1" type="body"/>
          </p:nvPr>
        </p:nvSpPr>
        <p:spPr>
          <a:xfrm>
            <a:off x="540675" y="1210925"/>
            <a:ext cx="83490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extended XLA (eXLA) prevented memory overflows in algorithms that handle large tensors or linear algebra operations</a:t>
            </a:r>
            <a:br>
              <a:rPr lang="en"/>
            </a:br>
            <a:r>
              <a:rPr lang="en"/>
              <a:t>(e.g., vector multiplication, kNN and attention computation in Transformers)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eXLA, machine learning models can run at greater </a:t>
            </a:r>
            <a:r>
              <a:rPr lang="en"/>
              <a:t>scale even with limited memory size that makes out-of-the-box implementations fail with Out of Memory errors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especially valuable because the present framework does not required modification of previous code (unlike previous works such as KeOps)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Commentary &amp; Future directions</a:t>
            </a:r>
            <a:endParaRPr/>
          </a:p>
        </p:txBody>
      </p:sp>
      <p:sp>
        <p:nvSpPr>
          <p:cNvPr id="289" name="Google Shape;289;p42"/>
          <p:cNvSpPr txBox="1"/>
          <p:nvPr>
            <p:ph idx="1" type="body"/>
          </p:nvPr>
        </p:nvSpPr>
        <p:spPr>
          <a:xfrm>
            <a:off x="540675" y="1134200"/>
            <a:ext cx="8143800" cy="3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approach would enable many scaled-up experiments that were not possible previously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Convenient to use without modification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Solves the </a:t>
            </a:r>
            <a:r>
              <a:rPr lang="en"/>
              <a:t>issue</a:t>
            </a:r>
            <a:r>
              <a:rPr lang="en"/>
              <a:t> that XLA is not aware of memory limits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Cons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/>
              <a:t>range of algorithms that eXLA can handle could be extended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Might have been interesting to discuss how the present approach would affect time efficiency more deeply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Authors focus only on memory optimization that can sometimes come at a cost of higher model latency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540675" y="483375"/>
            <a:ext cx="8143800" cy="41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Thank you!</a:t>
            </a:r>
            <a:endParaRPr b="1" sz="24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 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540675" y="4099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XLA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540675" y="1117350"/>
            <a:ext cx="81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XLA (Accelerated Linear Algebra) compiler for machine learning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Tensorflow, Pytorch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Supports various backends including GPUs, CPUs, and ML accelerators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841" y="3050566"/>
            <a:ext cx="1123801" cy="1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350" y="2871850"/>
            <a:ext cx="1531203" cy="153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540675" y="1217275"/>
            <a:ext cx="81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Programmers to change </a:t>
            </a:r>
            <a:r>
              <a:rPr lang="en"/>
              <a:t>source</a:t>
            </a:r>
            <a:r>
              <a:rPr lang="en"/>
              <a:t> code for memory optimization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Exceeding memory constraints can lead to code termination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linear algebra computations needs significant memory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sparse Gaussian process regression</a:t>
            </a:r>
            <a:r>
              <a:rPr lang="en"/>
              <a:t>, nearest neighbour, transformers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methods optimize speed, not always memory conscious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Memory is expensive, especially on GPUs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Example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540675" y="1217275"/>
            <a:ext cx="8143800" cy="3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Approximating Gaussian Process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Using </a:t>
            </a:r>
            <a:r>
              <a:rPr lang="en"/>
              <a:t>sparse Gaussian process regression method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Old method sometimes known for lack of scalability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Matrix size grows quadratically with number of data points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datasets causes memory overflow before time constraints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875" y="2125178"/>
            <a:ext cx="5768950" cy="128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2375" y="3247375"/>
            <a:ext cx="5451944" cy="4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9450" y="2436500"/>
            <a:ext cx="1774224" cy="2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450" y="2125175"/>
            <a:ext cx="2104799" cy="2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and Replace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540675" y="1117350"/>
            <a:ext cx="81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460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Match</a:t>
            </a:r>
            <a:endParaRPr sz="2000"/>
          </a:p>
          <a:p>
            <a:pPr indent="-334327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Look for a pattern in the graph</a:t>
            </a:r>
            <a:endParaRPr sz="1800"/>
          </a:p>
          <a:p>
            <a:pPr indent="0" lvl="0" marL="9144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6075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Replace</a:t>
            </a:r>
            <a:endParaRPr sz="2000"/>
          </a:p>
          <a:p>
            <a:pPr indent="-334327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Replace the matched pattern with a better one</a:t>
            </a:r>
            <a:endParaRPr sz="1800"/>
          </a:p>
          <a:p>
            <a:pPr indent="0" lvl="0" marL="9144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225" y="1763900"/>
            <a:ext cx="3318000" cy="14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7441000" y="3201700"/>
            <a:ext cx="19713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Image credits: Amazon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and Replace (Euclidean Distance)</a:t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213" y="1162425"/>
            <a:ext cx="1933575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540675" y="1710300"/>
            <a:ext cx="3150300" cy="3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𝞊 Ｒ</a:t>
            </a:r>
            <a:r>
              <a:rPr baseline="30000" lang="en"/>
              <a:t>m x d</a:t>
            </a:r>
            <a:endParaRPr baseline="300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</a:t>
            </a:r>
            <a:r>
              <a:rPr lang="en"/>
              <a:t> 𝞊 Ｒ</a:t>
            </a:r>
            <a:r>
              <a:rPr baseline="30000" lang="en"/>
              <a:t>n x d</a:t>
            </a:r>
            <a:endParaRPr baseline="30000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/>
          </a:p>
          <a:p>
            <a:pPr indent="-317500" lvl="1" marL="9144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0" lvl="0" marL="9144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and Replace (Euclidean Distance)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540675" y="1888175"/>
            <a:ext cx="3150300" cy="3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 - A 𝞊 Ｒ</a:t>
            </a:r>
            <a:r>
              <a:rPr baseline="30000" lang="en"/>
              <a:t>m x n x d</a:t>
            </a:r>
            <a:endParaRPr baseline="30000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/>
          </a:p>
          <a:p>
            <a:pPr indent="-317500" lvl="1" marL="9144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0" lvl="0" marL="9144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063" y="1023225"/>
            <a:ext cx="134302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540675" y="50982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and Replace (Euclidean Distance)</a:t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050" y="1023225"/>
            <a:ext cx="134302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86018"/>
      </a:accent1>
      <a:accent2>
        <a:srgbClr val="A5A508"/>
      </a:accent2>
      <a:accent3>
        <a:srgbClr val="00B2A9"/>
      </a:accent3>
      <a:accent4>
        <a:srgbClr val="2F65A7"/>
      </a:accent4>
      <a:accent5>
        <a:srgbClr val="702082"/>
      </a:accent5>
      <a:accent6>
        <a:srgbClr val="575294"/>
      </a:accent6>
      <a:hlink>
        <a:srgbClr val="1779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