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hr8jyd/QdEgaIFe+livep+ZF95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873192-A912-4C5B-B792-D43A3CF7ADAD}">
  <a:tblStyle styleId="{AF873192-A912-4C5B-B792-D43A3CF7A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customschemas.google.com/relationships/presentationmetadata" Target="metadata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148d2ed7b_19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148d2ed7b_19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how 1 prefetches 2 and 3, 2 does 4 and 5</a:t>
            </a:r>
            <a:br>
              <a:rPr lang="en-US"/>
            </a:br>
            <a:r>
              <a:rPr lang="en-US"/>
              <a:t>- Maybe step through examples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148d2ed7b_19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148d2ed7b_19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how 1 prefetches 2 and 3, 2 does 4 and 5</a:t>
            </a:r>
            <a:br>
              <a:rPr lang="en-US"/>
            </a:br>
            <a:r>
              <a:rPr lang="en-US"/>
              <a:t>- Maybe step through examples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148d2ed7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148d2ed7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148d2ed7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148d2ed7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Show steps of what happens as stuff is populated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148d2ed7b_19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148d2ed7b_19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Show steps of what happens as stuff is populated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148d2ed7b_19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a148d2ed7b_19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Show steps of what happens as stuff is populated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148d2ed7b_19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148d2ed7b_19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Show steps of what happens as stuff is populated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148d2ed7b_19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148d2ed7b_19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Show steps of what happens as stuff is populated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148d2ed7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148d2ed7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148d2ed7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a148d2ed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148d2ed7b_19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a148d2ed7b_1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a18b3dedd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a18b3ded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idea behind greedy prefetching is pretty simple, and doing it by hand when you have one homogenous RDS (say a binary tree) seems straightforward as well. But what about full automation? This is the more general framework the paper gives for adding greedy prefetching at </a:t>
            </a:r>
            <a:r>
              <a:rPr lang="en-US"/>
              <a:t>compile</a:t>
            </a:r>
            <a:r>
              <a:rPr lang="en-US"/>
              <a:t>-time.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18b3dedd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a18b3ded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RDS pointers can be direct or indirect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a18b3dedd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a18b3ded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bullet 1 mention this can be direct or indirect (uses some ptr analysis that they don’t discuss)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TODO: ADD highlighting (Maybe)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18b3dedd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a18b3ded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18b3dedd2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a18b3dedd2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18b3dedd2_1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18b3dedd2_1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18b3dedd2_1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a18b3dedd2_1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18b3dedd2_1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18b3dedd2_1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18b3dedd2_1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a18b3dedd2_1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9fe6a7ea5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9fe6a7ea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18b3dedd2_1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a18b3dedd2_1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a18b3dedd2_1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a18b3dedd2_1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a18b3dedd2_1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a18b3dedd2_1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a18b3dedd2_11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a18b3dedd2_1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18b3dedd2_1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a18b3dedd2_1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a18b3dedd2_1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a18b3dedd2_1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18b3dedd2_11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a18b3dedd2_1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a18b3dedd2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a18b3dedd2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TODO: also discuss the shared chain stuff for analysis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18b3dedd2_12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18b3dedd2_1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48d2ed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148d2e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148d2ed7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148d2ed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148d2ed7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148d2ed7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how 1 prefetches 2 and 3, 2 does 4 and 5</a:t>
            </a:r>
            <a:br>
              <a:rPr lang="en-US"/>
            </a:br>
            <a:r>
              <a:rPr lang="en-US"/>
              <a:t>- Maybe step </a:t>
            </a:r>
            <a:r>
              <a:rPr lang="en-US"/>
              <a:t>through examples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148d2ed7b_19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148d2ed7b_19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how 1 prefetches 2 and 3, 2 does 4 and 5</a:t>
            </a:r>
            <a:br>
              <a:rPr lang="en-US"/>
            </a:br>
            <a:r>
              <a:rPr lang="en-US"/>
              <a:t>- Maybe step through examples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subTitle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0" y="3468413"/>
            <a:ext cx="12192000" cy="977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0" y="2665522"/>
            <a:ext cx="12191999" cy="17369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9"/>
          <p:cNvSpPr txBox="1"/>
          <p:nvPr>
            <p:ph idx="1" type="subTitle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23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0800" y="720890"/>
            <a:ext cx="1930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0" y="4445876"/>
            <a:ext cx="12192000" cy="2412124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130800" y="720890"/>
            <a:ext cx="1930400" cy="2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8"/>
          <p:cNvCxnSpPr/>
          <p:nvPr/>
        </p:nvCxnSpPr>
        <p:spPr>
          <a:xfrm>
            <a:off x="0" y="4445876"/>
            <a:ext cx="121920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0" y="2753375"/>
            <a:ext cx="12192000" cy="16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Compiler-Based Prefetching for Recursive Data Structures</a:t>
            </a:r>
            <a:endParaRPr/>
          </a:p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0" y="4989400"/>
            <a:ext cx="121920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/>
              <a:t>Paper by: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/>
              <a:t>Chi-Keung Luk and Todd C. Mowry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Presented by: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Ashutosh Bhown, Jeremy Flics, Zachary Goldston, Ankith Udupa (Group 6)</a:t>
            </a:r>
            <a:endParaRPr/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148d2ed7b_19_7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</a:t>
            </a:r>
            <a:endParaRPr/>
          </a:p>
        </p:txBody>
      </p:sp>
      <p:sp>
        <p:nvSpPr>
          <p:cNvPr id="141" name="Google Shape;141;g2a148d2ed7b_19_73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Greedy Prefetching with d = 2</a:t>
            </a:r>
            <a:endParaRPr/>
          </a:p>
        </p:txBody>
      </p:sp>
      <p:sp>
        <p:nvSpPr>
          <p:cNvPr id="142" name="Google Shape;142;g2a148d2ed7b_19_7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g2a148d2ed7b_19_73"/>
          <p:cNvPicPr preferRelativeResize="0"/>
          <p:nvPr/>
        </p:nvPicPr>
        <p:blipFill rotWithShape="1">
          <a:blip r:embed="rId3">
            <a:alphaModFix/>
          </a:blip>
          <a:srcRect b="0" l="0" r="43544" t="0"/>
          <a:stretch/>
        </p:blipFill>
        <p:spPr>
          <a:xfrm>
            <a:off x="143425" y="1393900"/>
            <a:ext cx="4045750" cy="3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a148d2ed7b_19_73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a148d2ed7b_19_73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a148d2ed7b_19_73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148d2ed7b_19_73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a148d2ed7b_19_73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a148d2ed7b_19_73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a148d2ed7b_19_73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g2a148d2ed7b_19_73"/>
          <p:cNvCxnSpPr>
            <a:stCxn id="144" idx="2"/>
            <a:endCxn id="145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g2a148d2ed7b_19_73"/>
          <p:cNvCxnSpPr>
            <a:stCxn id="144" idx="6"/>
            <a:endCxn id="146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g2a148d2ed7b_19_73"/>
          <p:cNvCxnSpPr>
            <a:stCxn id="145" idx="3"/>
            <a:endCxn id="148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g2a148d2ed7b_19_73"/>
          <p:cNvCxnSpPr>
            <a:stCxn id="145" idx="5"/>
            <a:endCxn id="147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g2a148d2ed7b_19_73"/>
          <p:cNvCxnSpPr>
            <a:stCxn id="146" idx="3"/>
            <a:endCxn id="149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g2a148d2ed7b_19_73"/>
          <p:cNvCxnSpPr>
            <a:stCxn id="146" idx="5"/>
            <a:endCxn id="150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g2a148d2ed7b_19_73"/>
          <p:cNvCxnSpPr>
            <a:endCxn id="150" idx="5"/>
          </p:cNvCxnSpPr>
          <p:nvPr/>
        </p:nvCxnSpPr>
        <p:spPr>
          <a:xfrm rot="10800000">
            <a:off x="9353846" y="2689754"/>
            <a:ext cx="824700" cy="6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g2a148d2ed7b_19_73"/>
          <p:cNvSpPr txBox="1"/>
          <p:nvPr/>
        </p:nvSpPr>
        <p:spPr>
          <a:xfrm>
            <a:off x="10178550" y="3198150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Hidden</a:t>
            </a:r>
            <a:endParaRPr sz="2000"/>
          </a:p>
        </p:txBody>
      </p:sp>
      <p:cxnSp>
        <p:nvCxnSpPr>
          <p:cNvPr id="159" name="Google Shape;159;g2a148d2ed7b_19_73"/>
          <p:cNvCxnSpPr>
            <a:endCxn id="149" idx="3"/>
          </p:cNvCxnSpPr>
          <p:nvPr/>
        </p:nvCxnSpPr>
        <p:spPr>
          <a:xfrm flipH="1" rot="10800000">
            <a:off x="7716754" y="2689754"/>
            <a:ext cx="760800" cy="43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g2a148d2ed7b_19_73"/>
          <p:cNvSpPr txBox="1"/>
          <p:nvPr/>
        </p:nvSpPr>
        <p:spPr>
          <a:xfrm>
            <a:off x="6529563" y="3096838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Partially Hidden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148d2ed7b_19_11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</a:t>
            </a:r>
            <a:endParaRPr/>
          </a:p>
        </p:txBody>
      </p:sp>
      <p:sp>
        <p:nvSpPr>
          <p:cNvPr id="166" name="Google Shape;166;g2a148d2ed7b_19_11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Full example of insertion with Greedy Method (d = 2) and the miss/partial miss/hit behavior</a:t>
            </a:r>
            <a:endParaRPr/>
          </a:p>
        </p:txBody>
      </p:sp>
      <p:sp>
        <p:nvSpPr>
          <p:cNvPr id="167" name="Google Shape;167;g2a148d2ed7b_19_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2a148d2ed7b_19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793" y="1393900"/>
            <a:ext cx="7166425" cy="3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148d2ed7b_0_21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 Prefetching</a:t>
            </a:r>
            <a:endParaRPr/>
          </a:p>
        </p:txBody>
      </p:sp>
      <p:sp>
        <p:nvSpPr>
          <p:cNvPr id="174" name="Google Shape;174;g2a148d2ed7b_0_21"/>
          <p:cNvSpPr txBox="1"/>
          <p:nvPr>
            <p:ph idx="1" type="subTitle"/>
          </p:nvPr>
        </p:nvSpPr>
        <p:spPr>
          <a:xfrm>
            <a:off x="1524000" y="12713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Corresponds to </a:t>
            </a:r>
            <a:r>
              <a:rPr lang="en-US"/>
              <a:t>|F| = 1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Try to synthesize more accurate jump-pointer(s) (“history pointer”) containing recently seen values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Maintain a queue of a length d to contain last d visited nodes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Visiting a new node, oldest node becomes updated to point to it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More control over prefetching distances, at the cost of complexity (added time and space for pointer construction)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Cache behavior worsens (due to space overhead)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Also, no performance increase on first traversal, subsequent end up hiding nearly all latency</a:t>
            </a:r>
            <a:endParaRPr/>
          </a:p>
        </p:txBody>
      </p:sp>
      <p:sp>
        <p:nvSpPr>
          <p:cNvPr id="175" name="Google Shape;175;g2a148d2ed7b_0_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148d2ed7b_0_4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</a:t>
            </a:r>
            <a:r>
              <a:rPr lang="en-US"/>
              <a:t> Prefetching</a:t>
            </a:r>
            <a:endParaRPr/>
          </a:p>
        </p:txBody>
      </p:sp>
      <p:sp>
        <p:nvSpPr>
          <p:cNvPr id="181" name="Google Shape;181;g2a148d2ed7b_0_43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</a:t>
            </a:r>
            <a:r>
              <a:rPr lang="en-US"/>
              <a:t>the FIF</a:t>
            </a:r>
            <a:r>
              <a:rPr lang="en-US"/>
              <a:t>O queue (d = 3) from History-Pointer method</a:t>
            </a:r>
            <a:endParaRPr/>
          </a:p>
        </p:txBody>
      </p:sp>
      <p:sp>
        <p:nvSpPr>
          <p:cNvPr id="182" name="Google Shape;182;g2a148d2ed7b_0_4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2a148d2ed7b_0_43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a148d2ed7b_0_43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a148d2ed7b_0_43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a148d2ed7b_0_43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a148d2ed7b_0_43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a148d2ed7b_0_43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a148d2ed7b_0_43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g2a148d2ed7b_0_43"/>
          <p:cNvCxnSpPr>
            <a:stCxn id="183" idx="2"/>
            <a:endCxn id="184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g2a148d2ed7b_0_43"/>
          <p:cNvCxnSpPr>
            <a:stCxn id="183" idx="6"/>
            <a:endCxn id="185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g2a148d2ed7b_0_43"/>
          <p:cNvCxnSpPr>
            <a:stCxn id="184" idx="3"/>
            <a:endCxn id="187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g2a148d2ed7b_0_43"/>
          <p:cNvCxnSpPr>
            <a:stCxn id="184" idx="5"/>
            <a:endCxn id="186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g2a148d2ed7b_0_43"/>
          <p:cNvCxnSpPr>
            <a:stCxn id="185" idx="3"/>
            <a:endCxn id="188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g2a148d2ed7b_0_43"/>
          <p:cNvCxnSpPr>
            <a:stCxn id="185" idx="5"/>
            <a:endCxn id="189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96" name="Google Shape;196;g2a148d2ed7b_0_43"/>
          <p:cNvGraphicFramePr/>
          <p:nvPr/>
        </p:nvGraphicFramePr>
        <p:xfrm>
          <a:off x="3094500" y="24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{AF873192-A912-4C5B-B792-D43A3CF7ADAD}</a:tableStyleId>
              </a:tblPr>
              <a:tblGrid>
                <a:gridCol w="73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g2a148d2ed7b_0_43"/>
          <p:cNvSpPr/>
          <p:nvPr/>
        </p:nvSpPr>
        <p:spPr>
          <a:xfrm>
            <a:off x="3289200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g2a148d2ed7b_0_43"/>
          <p:cNvCxnSpPr>
            <a:endCxn id="197" idx="5"/>
          </p:cNvCxnSpPr>
          <p:nvPr/>
        </p:nvCxnSpPr>
        <p:spPr>
          <a:xfrm rot="10800000">
            <a:off x="3581371" y="2132379"/>
            <a:ext cx="1035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g2a148d2ed7b_0_43"/>
          <p:cNvSpPr txBox="1"/>
          <p:nvPr/>
        </p:nvSpPr>
        <p:spPr>
          <a:xfrm>
            <a:off x="3826200" y="3253500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Oldest node in queue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a148d2ed7b_0_43"/>
          <p:cNvSpPr txBox="1"/>
          <p:nvPr/>
        </p:nvSpPr>
        <p:spPr>
          <a:xfrm>
            <a:off x="3631500" y="1522375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inserted node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148d2ed7b_19_139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 Prefetching</a:t>
            </a:r>
            <a:endParaRPr/>
          </a:p>
        </p:txBody>
      </p:sp>
      <p:sp>
        <p:nvSpPr>
          <p:cNvPr id="206" name="Google Shape;206;g2a148d2ed7b_19_139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the FIFO queue (d = 3) from History-Pointer method</a:t>
            </a:r>
            <a:endParaRPr/>
          </a:p>
        </p:txBody>
      </p:sp>
      <p:sp>
        <p:nvSpPr>
          <p:cNvPr id="207" name="Google Shape;207;g2a148d2ed7b_19_13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g2a148d2ed7b_19_139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a148d2ed7b_19_139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a148d2ed7b_19_139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a148d2ed7b_19_139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a148d2ed7b_19_139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a148d2ed7b_19_139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a148d2ed7b_19_139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g2a148d2ed7b_19_139"/>
          <p:cNvCxnSpPr>
            <a:stCxn id="208" idx="2"/>
            <a:endCxn id="209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g2a148d2ed7b_19_139"/>
          <p:cNvCxnSpPr>
            <a:stCxn id="208" idx="6"/>
            <a:endCxn id="210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g2a148d2ed7b_19_139"/>
          <p:cNvCxnSpPr>
            <a:stCxn id="209" idx="3"/>
            <a:endCxn id="212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g2a148d2ed7b_19_139"/>
          <p:cNvCxnSpPr>
            <a:stCxn id="209" idx="5"/>
            <a:endCxn id="211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g2a148d2ed7b_19_139"/>
          <p:cNvCxnSpPr>
            <a:stCxn id="210" idx="3"/>
            <a:endCxn id="213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g2a148d2ed7b_19_139"/>
          <p:cNvCxnSpPr>
            <a:stCxn id="210" idx="5"/>
            <a:endCxn id="214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21" name="Google Shape;221;g2a148d2ed7b_19_139"/>
          <p:cNvGraphicFramePr/>
          <p:nvPr/>
        </p:nvGraphicFramePr>
        <p:xfrm>
          <a:off x="3094500" y="24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{AF873192-A912-4C5B-B792-D43A3CF7ADAD}</a:tableStyleId>
              </a:tblPr>
              <a:tblGrid>
                <a:gridCol w="73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2" name="Google Shape;222;g2a148d2ed7b_19_139"/>
          <p:cNvSpPr/>
          <p:nvPr/>
        </p:nvSpPr>
        <p:spPr>
          <a:xfrm>
            <a:off x="3289200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g2a148d2ed7b_19_139"/>
          <p:cNvCxnSpPr>
            <a:endCxn id="222" idx="5"/>
          </p:cNvCxnSpPr>
          <p:nvPr/>
        </p:nvCxnSpPr>
        <p:spPr>
          <a:xfrm rot="10800000">
            <a:off x="3581371" y="2132379"/>
            <a:ext cx="1035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g2a148d2ed7b_19_139"/>
          <p:cNvSpPr txBox="1"/>
          <p:nvPr/>
        </p:nvSpPr>
        <p:spPr>
          <a:xfrm>
            <a:off x="3826200" y="3253500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Oldest node in queue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a148d2ed7b_19_139"/>
          <p:cNvSpPr txBox="1"/>
          <p:nvPr/>
        </p:nvSpPr>
        <p:spPr>
          <a:xfrm>
            <a:off x="3631500" y="1522375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inserted node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g2a148d2ed7b_19_139"/>
          <p:cNvCxnSpPr>
            <a:stCxn id="208" idx="3"/>
            <a:endCxn id="211" idx="7"/>
          </p:cNvCxnSpPr>
          <p:nvPr/>
        </p:nvCxnSpPr>
        <p:spPr>
          <a:xfrm flipH="1">
            <a:off x="7114041" y="1803279"/>
            <a:ext cx="535500" cy="65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27" name="Google Shape;227;g2a148d2ed7b_19_139"/>
          <p:cNvSpPr txBox="1"/>
          <p:nvPr/>
        </p:nvSpPr>
        <p:spPr>
          <a:xfrm>
            <a:off x="7445213" y="1970525"/>
            <a:ext cx="993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Newly generated pointer!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148d2ed7b_19_166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 Prefetching</a:t>
            </a:r>
            <a:endParaRPr/>
          </a:p>
        </p:txBody>
      </p:sp>
      <p:sp>
        <p:nvSpPr>
          <p:cNvPr id="233" name="Google Shape;233;g2a148d2ed7b_19_166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the FIFO queue (d = 3) from History-Pointer method</a:t>
            </a:r>
            <a:endParaRPr/>
          </a:p>
        </p:txBody>
      </p:sp>
      <p:sp>
        <p:nvSpPr>
          <p:cNvPr id="234" name="Google Shape;234;g2a148d2ed7b_19_16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g2a148d2ed7b_19_166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a148d2ed7b_19_166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a148d2ed7b_19_166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a148d2ed7b_19_166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a148d2ed7b_19_166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a148d2ed7b_19_166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a148d2ed7b_19_166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g2a148d2ed7b_19_166"/>
          <p:cNvCxnSpPr>
            <a:stCxn id="235" idx="2"/>
            <a:endCxn id="236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g2a148d2ed7b_19_166"/>
          <p:cNvCxnSpPr>
            <a:stCxn id="235" idx="6"/>
            <a:endCxn id="237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g2a148d2ed7b_19_166"/>
          <p:cNvCxnSpPr>
            <a:stCxn id="236" idx="3"/>
            <a:endCxn id="239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g2a148d2ed7b_19_166"/>
          <p:cNvCxnSpPr>
            <a:stCxn id="236" idx="5"/>
            <a:endCxn id="238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g2a148d2ed7b_19_166"/>
          <p:cNvCxnSpPr>
            <a:stCxn id="237" idx="3"/>
            <a:endCxn id="240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g2a148d2ed7b_19_166"/>
          <p:cNvCxnSpPr>
            <a:stCxn id="237" idx="5"/>
            <a:endCxn id="241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48" name="Google Shape;248;g2a148d2ed7b_19_166"/>
          <p:cNvGraphicFramePr/>
          <p:nvPr/>
        </p:nvGraphicFramePr>
        <p:xfrm>
          <a:off x="3094500" y="24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{AF873192-A912-4C5B-B792-D43A3CF7ADAD}</a:tableStyleId>
              </a:tblPr>
              <a:tblGrid>
                <a:gridCol w="73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9" name="Google Shape;249;g2a148d2ed7b_19_166"/>
          <p:cNvSpPr/>
          <p:nvPr/>
        </p:nvSpPr>
        <p:spPr>
          <a:xfrm>
            <a:off x="3289200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g2a148d2ed7b_19_166"/>
          <p:cNvCxnSpPr>
            <a:endCxn id="249" idx="5"/>
          </p:cNvCxnSpPr>
          <p:nvPr/>
        </p:nvCxnSpPr>
        <p:spPr>
          <a:xfrm rot="10800000">
            <a:off x="3581371" y="2132379"/>
            <a:ext cx="1035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g2a148d2ed7b_19_166"/>
          <p:cNvSpPr txBox="1"/>
          <p:nvPr/>
        </p:nvSpPr>
        <p:spPr>
          <a:xfrm>
            <a:off x="3826200" y="3253500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Oldest node in queue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a148d2ed7b_19_166"/>
          <p:cNvSpPr txBox="1"/>
          <p:nvPr/>
        </p:nvSpPr>
        <p:spPr>
          <a:xfrm>
            <a:off x="3631500" y="1522375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inserted node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g2a148d2ed7b_19_166"/>
          <p:cNvCxnSpPr>
            <a:stCxn id="235" idx="3"/>
            <a:endCxn id="238" idx="7"/>
          </p:cNvCxnSpPr>
          <p:nvPr/>
        </p:nvCxnSpPr>
        <p:spPr>
          <a:xfrm flipH="1">
            <a:off x="7114041" y="1803279"/>
            <a:ext cx="535500" cy="65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148d2ed7b_19_194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 Prefetching</a:t>
            </a:r>
            <a:endParaRPr/>
          </a:p>
        </p:txBody>
      </p:sp>
      <p:sp>
        <p:nvSpPr>
          <p:cNvPr id="259" name="Google Shape;259;g2a148d2ed7b_19_194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the FIFO queue (d = 3) from History-Pointer method</a:t>
            </a:r>
            <a:endParaRPr/>
          </a:p>
        </p:txBody>
      </p:sp>
      <p:sp>
        <p:nvSpPr>
          <p:cNvPr id="260" name="Google Shape;260;g2a148d2ed7b_19_19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g2a148d2ed7b_19_194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a148d2ed7b_19_194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a148d2ed7b_19_194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a148d2ed7b_19_194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a148d2ed7b_19_194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a148d2ed7b_19_194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a148d2ed7b_19_194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g2a148d2ed7b_19_194"/>
          <p:cNvCxnSpPr>
            <a:stCxn id="261" idx="2"/>
            <a:endCxn id="262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g2a148d2ed7b_19_194"/>
          <p:cNvCxnSpPr>
            <a:stCxn id="261" idx="6"/>
            <a:endCxn id="263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g2a148d2ed7b_19_194"/>
          <p:cNvCxnSpPr>
            <a:stCxn id="262" idx="3"/>
            <a:endCxn id="265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g2a148d2ed7b_19_194"/>
          <p:cNvCxnSpPr>
            <a:stCxn id="262" idx="5"/>
            <a:endCxn id="264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g2a148d2ed7b_19_194"/>
          <p:cNvCxnSpPr>
            <a:stCxn id="263" idx="3"/>
            <a:endCxn id="266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g2a148d2ed7b_19_194"/>
          <p:cNvCxnSpPr>
            <a:stCxn id="263" idx="5"/>
            <a:endCxn id="267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74" name="Google Shape;274;g2a148d2ed7b_19_194"/>
          <p:cNvGraphicFramePr/>
          <p:nvPr/>
        </p:nvGraphicFramePr>
        <p:xfrm>
          <a:off x="3094500" y="24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{AF873192-A912-4C5B-B792-D43A3CF7ADAD}</a:tableStyleId>
              </a:tblPr>
              <a:tblGrid>
                <a:gridCol w="73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5" name="Google Shape;275;g2a148d2ed7b_19_194"/>
          <p:cNvSpPr/>
          <p:nvPr/>
        </p:nvSpPr>
        <p:spPr>
          <a:xfrm>
            <a:off x="3289200" y="1851475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g2a148d2ed7b_19_194"/>
          <p:cNvCxnSpPr>
            <a:endCxn id="275" idx="5"/>
          </p:cNvCxnSpPr>
          <p:nvPr/>
        </p:nvCxnSpPr>
        <p:spPr>
          <a:xfrm rot="10800000">
            <a:off x="3581371" y="2132379"/>
            <a:ext cx="1035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g2a148d2ed7b_19_194"/>
          <p:cNvSpPr txBox="1"/>
          <p:nvPr/>
        </p:nvSpPr>
        <p:spPr>
          <a:xfrm>
            <a:off x="3826200" y="3253500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Oldest node in queue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a148d2ed7b_19_194"/>
          <p:cNvSpPr txBox="1"/>
          <p:nvPr/>
        </p:nvSpPr>
        <p:spPr>
          <a:xfrm>
            <a:off x="3631500" y="1522375"/>
            <a:ext cx="15873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inserted node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g2a148d2ed7b_19_194"/>
          <p:cNvCxnSpPr>
            <a:stCxn id="261" idx="3"/>
            <a:endCxn id="264" idx="7"/>
          </p:cNvCxnSpPr>
          <p:nvPr/>
        </p:nvCxnSpPr>
        <p:spPr>
          <a:xfrm flipH="1">
            <a:off x="7114041" y="1803279"/>
            <a:ext cx="535500" cy="65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80" name="Google Shape;280;g2a148d2ed7b_19_194"/>
          <p:cNvSpPr txBox="1"/>
          <p:nvPr/>
        </p:nvSpPr>
        <p:spPr>
          <a:xfrm>
            <a:off x="7834038" y="1912025"/>
            <a:ext cx="993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Newly generated pointer!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g2a148d2ed7b_19_194"/>
          <p:cNvCxnSpPr>
            <a:stCxn id="262" idx="6"/>
            <a:endCxn id="263" idx="2"/>
          </p:cNvCxnSpPr>
          <p:nvPr/>
        </p:nvCxnSpPr>
        <p:spPr>
          <a:xfrm>
            <a:off x="6821750" y="2016025"/>
            <a:ext cx="18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148d2ed7b_19_99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History-Pointer Prefetching</a:t>
            </a:r>
            <a:endParaRPr/>
          </a:p>
        </p:txBody>
      </p:sp>
      <p:sp>
        <p:nvSpPr>
          <p:cNvPr id="287" name="Google Shape;287;g2a148d2ed7b_19_99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Full e</a:t>
            </a:r>
            <a:r>
              <a:rPr lang="en-US"/>
              <a:t>xample of the FIFO queue (d = 3) from History-Pointer method</a:t>
            </a:r>
            <a:endParaRPr/>
          </a:p>
        </p:txBody>
      </p:sp>
      <p:sp>
        <p:nvSpPr>
          <p:cNvPr id="288" name="Google Shape;288;g2a148d2ed7b_19_9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g2a148d2ed7b_19_99"/>
          <p:cNvPicPr preferRelativeResize="0"/>
          <p:nvPr/>
        </p:nvPicPr>
        <p:blipFill rotWithShape="1">
          <a:blip r:embed="rId3">
            <a:alphaModFix/>
          </a:blip>
          <a:srcRect b="0" l="0" r="0" t="2458"/>
          <a:stretch/>
        </p:blipFill>
        <p:spPr>
          <a:xfrm>
            <a:off x="2950250" y="1429900"/>
            <a:ext cx="6291525" cy="30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148d2ed7b_0_37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Data-Linearization Prefetching</a:t>
            </a:r>
            <a:endParaRPr/>
          </a:p>
        </p:txBody>
      </p:sp>
      <p:sp>
        <p:nvSpPr>
          <p:cNvPr id="295" name="Google Shape;295;g2a148d2ed7b_0_37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Corresponds to |F| = 0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Now, what if we did History-Pointer, but we reduce space overhead?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Avoid pointer </a:t>
            </a:r>
            <a:r>
              <a:rPr lang="en-US"/>
              <a:t>differences</a:t>
            </a:r>
            <a:r>
              <a:rPr lang="en-US"/>
              <a:t>, improve spatial locality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Idea: Map heap-allocated nodes that are accessed close to each other in time to memory locations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Then prefetch early!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Recall how array elements can be accessed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Can map at creation time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Appropriate if creation order matches </a:t>
            </a:r>
            <a:r>
              <a:rPr lang="en-US"/>
              <a:t>traversal</a:t>
            </a:r>
            <a:r>
              <a:rPr lang="en-US"/>
              <a:t> order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Or if can safely be </a:t>
            </a:r>
            <a:r>
              <a:rPr lang="en-US"/>
              <a:t>reordered</a:t>
            </a:r>
            <a:r>
              <a:rPr lang="en-US"/>
              <a:t> to match it (dynamic remapping costly though)</a:t>
            </a:r>
            <a:endParaRPr/>
          </a:p>
        </p:txBody>
      </p:sp>
      <p:sp>
        <p:nvSpPr>
          <p:cNvPr id="296" name="Google Shape;296;g2a148d2ed7b_0_3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g2a148d2ed7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25" y="3252801"/>
            <a:ext cx="4512162" cy="5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148d2ed7b_0_52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Data-Linearization</a:t>
            </a:r>
            <a:r>
              <a:rPr lang="en-US"/>
              <a:t> Prefetching</a:t>
            </a:r>
            <a:endParaRPr/>
          </a:p>
        </p:txBody>
      </p:sp>
      <p:sp>
        <p:nvSpPr>
          <p:cNvPr id="303" name="Google Shape;303;g2a148d2ed7b_0_52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Data-Linearization (d = 3) mapping into an array from a pre-order traversal </a:t>
            </a:r>
            <a:endParaRPr/>
          </a:p>
        </p:txBody>
      </p:sp>
      <p:sp>
        <p:nvSpPr>
          <p:cNvPr id="304" name="Google Shape;304;g2a148d2ed7b_0_5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g2a148d2ed7b_0_52"/>
          <p:cNvPicPr preferRelativeResize="0"/>
          <p:nvPr/>
        </p:nvPicPr>
        <p:blipFill rotWithShape="1">
          <a:blip r:embed="rId3">
            <a:alphaModFix/>
          </a:blip>
          <a:srcRect b="32876" l="17973" r="27462" t="0"/>
          <a:stretch/>
        </p:blipFill>
        <p:spPr>
          <a:xfrm>
            <a:off x="4397700" y="1417775"/>
            <a:ext cx="3396600" cy="19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a148d2ed7b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375" y="3398463"/>
            <a:ext cx="4667250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Prefetching: Loading a resource before it is needed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Reduces cache miss rate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Prefetching has already been effective in code speed up to bridge the memory-performance gap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Most common </a:t>
            </a:r>
            <a:r>
              <a:rPr lang="en-US"/>
              <a:t>methods</a:t>
            </a:r>
            <a:r>
              <a:rPr lang="en-US"/>
              <a:t> are only for arrays and more linear data structures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Issues arise for recursive data structures (RDS)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can we perform prefetching for these types?</a:t>
            </a:r>
            <a:endParaRPr/>
          </a:p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148d2ed7b_19_2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Methods</a:t>
            </a:r>
            <a:endParaRPr/>
          </a:p>
        </p:txBody>
      </p:sp>
      <p:sp>
        <p:nvSpPr>
          <p:cNvPr id="312" name="Google Shape;312;g2a148d2ed7b_19_2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Greedy is the most implementable, generalizable, requires no overhead, and does not rely on earlier traverals/passes through an RDS</a:t>
            </a:r>
            <a:endParaRPr/>
          </a:p>
        </p:txBody>
      </p:sp>
      <p:sp>
        <p:nvSpPr>
          <p:cNvPr id="313" name="Google Shape;313;g2a148d2ed7b_19_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4" name="Google Shape;314;g2a148d2ed7b_19_2"/>
          <p:cNvGraphicFramePr/>
          <p:nvPr/>
        </p:nvGraphicFramePr>
        <p:xfrm>
          <a:off x="952500" y="166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{AF873192-A912-4C5B-B792-D43A3CF7ADAD}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</a:tblGrid>
              <a:tr h="423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over Distance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Applicable Use for RDS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Overhead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4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Greedy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applied to any RDS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 (details given next)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4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History-Pointer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precise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r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evisited and RDS changes only slowly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Space and Time for synthesizing new pointers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Difficult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4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Data-Linearization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precise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RDS needs a major traversal order and RDS changes only slowly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bit for the allocation at the beginning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Difficult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18b3dedd2_0_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 Implementation</a:t>
            </a:r>
            <a:endParaRPr/>
          </a:p>
        </p:txBody>
      </p:sp>
      <p:sp>
        <p:nvSpPr>
          <p:cNvPr id="320" name="Google Shape;320;g2a18b3dedd2_0_0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Done in two phases: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Analysis</a:t>
            </a:r>
            <a:r>
              <a:rPr lang="en-US"/>
              <a:t> identifies RDS types and recurrent pointer updates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Scheduling</a:t>
            </a:r>
            <a:r>
              <a:rPr lang="en-US"/>
              <a:t> inserts prefetches into code</a:t>
            </a:r>
            <a:endParaRPr/>
          </a:p>
        </p:txBody>
      </p:sp>
      <p:sp>
        <p:nvSpPr>
          <p:cNvPr id="321" name="Google Shape;321;g2a18b3dedd2_0_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18b3dedd2_0_6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Identifying Recursive Data Structures</a:t>
            </a:r>
            <a:endParaRPr sz="4600"/>
          </a:p>
        </p:txBody>
      </p:sp>
      <p:sp>
        <p:nvSpPr>
          <p:cNvPr id="327" name="Google Shape;327;g2a18b3dedd2_0_6"/>
          <p:cNvSpPr txBox="1"/>
          <p:nvPr>
            <p:ph idx="1" type="subTitle"/>
          </p:nvPr>
        </p:nvSpPr>
        <p:spPr>
          <a:xfrm>
            <a:off x="1524000" y="1542000"/>
            <a:ext cx="45564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RDSs identified by type </a:t>
            </a:r>
            <a:r>
              <a:rPr lang="en-US"/>
              <a:t>declaration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An RDS type is a record type that contains a pointer to another record type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a18b3dedd2_0_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g2a18b3dedd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388" y="2302988"/>
            <a:ext cx="5704224" cy="22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a18b3dedd2_0_6"/>
          <p:cNvSpPr/>
          <p:nvPr/>
        </p:nvSpPr>
        <p:spPr>
          <a:xfrm>
            <a:off x="6163375" y="2381550"/>
            <a:ext cx="1896300" cy="120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a18b3dedd2_0_6"/>
          <p:cNvSpPr/>
          <p:nvPr/>
        </p:nvSpPr>
        <p:spPr>
          <a:xfrm>
            <a:off x="8223225" y="2381550"/>
            <a:ext cx="2107800" cy="120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a18b3dedd2_0_6"/>
          <p:cNvSpPr/>
          <p:nvPr/>
        </p:nvSpPr>
        <p:spPr>
          <a:xfrm>
            <a:off x="10494575" y="2381550"/>
            <a:ext cx="1203600" cy="120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a18b3dedd2_0_6"/>
          <p:cNvSpPr txBox="1"/>
          <p:nvPr/>
        </p:nvSpPr>
        <p:spPr>
          <a:xfrm>
            <a:off x="5575975" y="1542000"/>
            <a:ext cx="3071100" cy="5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Homogenous RDS type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a18b3dedd2_0_6"/>
          <p:cNvSpPr txBox="1"/>
          <p:nvPr/>
        </p:nvSpPr>
        <p:spPr>
          <a:xfrm rot="1250">
            <a:off x="7626532" y="1542006"/>
            <a:ext cx="3301200" cy="5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Heterogeneous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RDS type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a18b3dedd2_0_6"/>
          <p:cNvSpPr txBox="1"/>
          <p:nvPr/>
        </p:nvSpPr>
        <p:spPr>
          <a:xfrm>
            <a:off x="9914750" y="1542000"/>
            <a:ext cx="2226000" cy="5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Not an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RDS type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18b3dedd2_0_1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Identifying Recurrent Pointer Updates</a:t>
            </a:r>
            <a:endParaRPr sz="4400"/>
          </a:p>
        </p:txBody>
      </p:sp>
      <p:sp>
        <p:nvSpPr>
          <p:cNvPr id="341" name="Google Shape;341;g2a18b3dedd2_0_13"/>
          <p:cNvSpPr txBox="1"/>
          <p:nvPr>
            <p:ph idx="1" type="subTitle"/>
          </p:nvPr>
        </p:nvSpPr>
        <p:spPr>
          <a:xfrm>
            <a:off x="1524000" y="1542000"/>
            <a:ext cx="45564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Identifies instances of pointers being assigned to a value obtained by dereferencing the pointer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Does this only in loops and recursive procedures.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Pretty good heuristic for RDS traversals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a18b3dedd2_0_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3" name="Google Shape;343;g2a18b3dedd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400" y="1542008"/>
            <a:ext cx="5806801" cy="39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18b3dedd2_0_2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Scheduling Greedy Prefetches</a:t>
            </a:r>
            <a:endParaRPr/>
          </a:p>
        </p:txBody>
      </p:sp>
      <p:sp>
        <p:nvSpPr>
          <p:cNvPr id="349" name="Google Shape;349;g2a18b3dedd2_0_20"/>
          <p:cNvSpPr txBox="1"/>
          <p:nvPr>
            <p:ph idx="1" type="subTitle"/>
          </p:nvPr>
        </p:nvSpPr>
        <p:spPr>
          <a:xfrm>
            <a:off x="1524000" y="1542000"/>
            <a:ext cx="45819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Uses previous analysis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Propagates pointer updates to find earliest possible scope</a:t>
            </a:r>
            <a:r>
              <a:rPr lang="en-US"/>
              <a:t> where prefetches can be added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Inserts prefetches for </a:t>
            </a:r>
            <a:r>
              <a:rPr b="1" lang="en-US"/>
              <a:t>all</a:t>
            </a:r>
            <a:r>
              <a:rPr lang="en-US"/>
              <a:t> RDS-type objects stored</a:t>
            </a:r>
            <a:endParaRPr/>
          </a:p>
        </p:txBody>
      </p:sp>
      <p:sp>
        <p:nvSpPr>
          <p:cNvPr id="350" name="Google Shape;350;g2a18b3dedd2_0_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1" name="Google Shape;351;g2a18b3dedd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900" y="1219108"/>
            <a:ext cx="5701660" cy="480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a18b3dedd2_0_20"/>
          <p:cNvSpPr/>
          <p:nvPr/>
        </p:nvSpPr>
        <p:spPr>
          <a:xfrm>
            <a:off x="9581350" y="1742075"/>
            <a:ext cx="1764000" cy="24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a18b3dedd2_0_20"/>
          <p:cNvSpPr/>
          <p:nvPr/>
        </p:nvSpPr>
        <p:spPr>
          <a:xfrm>
            <a:off x="9711700" y="3502386"/>
            <a:ext cx="1854300" cy="45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18b3dedd2_11_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359" name="Google Shape;359;g2a18b3dedd2_11_0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Variety of benchmarks, 10 pointer based applications written in C.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Cycle by cycle simulation on dynamically scheduled </a:t>
            </a:r>
            <a:r>
              <a:rPr lang="en-US"/>
              <a:t>superscalar</a:t>
            </a:r>
            <a:r>
              <a:rPr lang="en-US"/>
              <a:t> processor similar to MIPS R10000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Simulator models details of processor such as branch prediction, pipelining, branching penalties, memory </a:t>
            </a:r>
            <a:r>
              <a:rPr lang="en-US"/>
              <a:t>hierarchy, etc.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Tested implementation of greedy prefetching with hand-inserted prefetches for history pointer and data-linearization prefetching</a:t>
            </a:r>
            <a:endParaRPr/>
          </a:p>
        </p:txBody>
      </p:sp>
      <p:sp>
        <p:nvSpPr>
          <p:cNvPr id="360" name="Google Shape;360;g2a18b3dedd2_11_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18b3dedd2_11_7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366" name="Google Shape;366;g2a18b3dedd2_11_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7" name="Google Shape;367;g2a18b3dedd2_1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50" y="1219100"/>
            <a:ext cx="11478502" cy="4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18b3dedd2_11_14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 Results</a:t>
            </a:r>
            <a:endParaRPr/>
          </a:p>
        </p:txBody>
      </p:sp>
      <p:sp>
        <p:nvSpPr>
          <p:cNvPr id="373" name="Google Shape;373;g2a18b3dedd2_11_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4" name="Google Shape;374;g2a18b3dedd2_1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83869"/>
            <a:ext cx="11887201" cy="56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18b3dedd2_1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80721"/>
            <a:ext cx="11887199" cy="331492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a18b3dedd2_11_14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Applications enjoy a 4% to 45% speed up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18b3dedd2_11_2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Metrics</a:t>
            </a:r>
            <a:endParaRPr/>
          </a:p>
        </p:txBody>
      </p:sp>
      <p:sp>
        <p:nvSpPr>
          <p:cNvPr id="382" name="Google Shape;382;g2a18b3dedd2_11_23"/>
          <p:cNvSpPr txBox="1"/>
          <p:nvPr>
            <p:ph idx="1" type="subTitle"/>
          </p:nvPr>
        </p:nvSpPr>
        <p:spPr>
          <a:xfrm>
            <a:off x="1524000" y="1261284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nopf_miss = original cache miss that was never pre-fetched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pf_miss = original cache miss that was prefetched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pf_hit = </a:t>
            </a:r>
            <a:r>
              <a:rPr lang="en-US"/>
              <a:t>original</a:t>
            </a:r>
            <a:r>
              <a:rPr lang="en-US"/>
              <a:t> cache miss that was prefetched and hit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83" name="Google Shape;383;g2a18b3dedd2_11_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g2a18b3dedd2_1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17080"/>
            <a:ext cx="12192000" cy="341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18b3dedd2_11_44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Memory Usage</a:t>
            </a:r>
            <a:endParaRPr/>
          </a:p>
        </p:txBody>
      </p:sp>
      <p:sp>
        <p:nvSpPr>
          <p:cNvPr id="390" name="Google Shape;390;g2a18b3dedd2_11_44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Does Greedy prefetching cause increased memory bandwidth utilization?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a18b3dedd2_11_4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g2a18b3dedd2_11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380" y="2302000"/>
            <a:ext cx="6534301" cy="39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9fe6a7ea5d_0_10"/>
          <p:cNvSpPr txBox="1"/>
          <p:nvPr>
            <p:ph type="ctrTitle"/>
          </p:nvPr>
        </p:nvSpPr>
        <p:spPr>
          <a:xfrm>
            <a:off x="913650" y="355100"/>
            <a:ext cx="103647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RDS (Recursive Data Struct)?</a:t>
            </a:r>
            <a:endParaRPr/>
          </a:p>
        </p:txBody>
      </p:sp>
      <p:sp>
        <p:nvSpPr>
          <p:cNvPr id="48" name="Google Shape;48;g29fe6a7ea5d_0_10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Data structures that rely on nodes/pointers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Examples: Trees, linked </a:t>
            </a:r>
            <a:r>
              <a:rPr lang="en-US"/>
              <a:t>lists</a:t>
            </a:r>
            <a:r>
              <a:rPr lang="en-US"/>
              <a:t>, graphs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Rely on dereferencing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pointers to get to next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elements of structure</a:t>
            </a:r>
            <a:endParaRPr/>
          </a:p>
        </p:txBody>
      </p:sp>
      <p:sp>
        <p:nvSpPr>
          <p:cNvPr id="49" name="Google Shape;49;g29fe6a7ea5d_0_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29fe6a7ea5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022" y="2879375"/>
            <a:ext cx="6940976" cy="39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a18b3dedd2_11_38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Analysis</a:t>
            </a:r>
            <a:endParaRPr/>
          </a:p>
        </p:txBody>
      </p:sp>
      <p:sp>
        <p:nvSpPr>
          <p:cNvPr id="398" name="Google Shape;398;g2a18b3dedd2_11_38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Ideally</a:t>
            </a:r>
            <a:r>
              <a:rPr lang="en-US"/>
              <a:t> pf_miss, unnecessary prefetching are as low as </a:t>
            </a:r>
            <a:r>
              <a:rPr lang="en-US"/>
              <a:t>possible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Applications such as mst involve arrays of short singly linked lists and thus prefetches don’t happen early enough leading to increased overhead and minimal gain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Memory bandwidth is not significantly affected except in a few applications (bisort) that cause prefetches to data not later accessed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a18b3dedd2_11_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a18b3dedd2_11_57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 Pointer Prefetching Results</a:t>
            </a:r>
            <a:endParaRPr/>
          </a:p>
        </p:txBody>
      </p:sp>
      <p:sp>
        <p:nvSpPr>
          <p:cNvPr id="405" name="Google Shape;405;g2a18b3dedd2_11_5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6" name="Google Shape;406;g2a18b3dedd2_11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200" y="1159051"/>
            <a:ext cx="4843049" cy="496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18b3dedd2_11_64"/>
          <p:cNvSpPr txBox="1"/>
          <p:nvPr>
            <p:ph type="ctrTitle"/>
          </p:nvPr>
        </p:nvSpPr>
        <p:spPr>
          <a:xfrm>
            <a:off x="1524000" y="21885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Data-linearization Prefetching Results</a:t>
            </a:r>
            <a:endParaRPr sz="4400"/>
          </a:p>
        </p:txBody>
      </p:sp>
      <p:sp>
        <p:nvSpPr>
          <p:cNvPr id="412" name="Google Shape;412;g2a18b3dedd2_11_6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g2a18b3dedd2_11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600" y="1022675"/>
            <a:ext cx="5147649" cy="51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18b3dedd2_11_71"/>
          <p:cNvSpPr txBox="1"/>
          <p:nvPr>
            <p:ph type="ctrTitle"/>
          </p:nvPr>
        </p:nvSpPr>
        <p:spPr>
          <a:xfrm>
            <a:off x="1524000" y="18465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r>
              <a:rPr lang="en-US"/>
              <a:t> to SPAID</a:t>
            </a:r>
            <a:endParaRPr/>
          </a:p>
        </p:txBody>
      </p:sp>
      <p:sp>
        <p:nvSpPr>
          <p:cNvPr id="419" name="Google Shape;419;g2a18b3dedd2_11_71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a18b3dedd2_11_7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1" name="Google Shape;421;g2a18b3dedd2_11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400" y="992600"/>
            <a:ext cx="9854377" cy="525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18b3dedd2_11_84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 - P</a:t>
            </a:r>
            <a:r>
              <a:rPr lang="en-US"/>
              <a:t>ositive</a:t>
            </a:r>
            <a:r>
              <a:rPr lang="en-US"/>
              <a:t> Aspects</a:t>
            </a:r>
            <a:endParaRPr/>
          </a:p>
        </p:txBody>
      </p:sp>
      <p:sp>
        <p:nvSpPr>
          <p:cNvPr id="427" name="Google Shape;427;g2a18b3dedd2_11_84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Explanation of pointer chasing problem and 3 methods for prefetching was clear and well structured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Greedy prefetching is </a:t>
            </a:r>
            <a:r>
              <a:rPr lang="en-US"/>
              <a:t>straightforward</a:t>
            </a:r>
            <a:r>
              <a:rPr lang="en-US"/>
              <a:t> to implement and </a:t>
            </a:r>
            <a:r>
              <a:rPr lang="en-US"/>
              <a:t>results</a:t>
            </a:r>
            <a:r>
              <a:rPr lang="en-US"/>
              <a:t> are quite promising for variety of workloads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Evaluation went beyond simply measuring latency, analyzed specific contributors to latency and the fundamental problem - cache misses</a:t>
            </a:r>
            <a:endParaRPr/>
          </a:p>
        </p:txBody>
      </p:sp>
      <p:sp>
        <p:nvSpPr>
          <p:cNvPr id="428" name="Google Shape;428;g2a18b3dedd2_11_8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18b3dedd2_11_9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 - Negative Aspects</a:t>
            </a:r>
            <a:endParaRPr/>
          </a:p>
        </p:txBody>
      </p:sp>
      <p:sp>
        <p:nvSpPr>
          <p:cNvPr id="434" name="Google Shape;434;g2a18b3dedd2_11_90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Only one </a:t>
            </a:r>
            <a:r>
              <a:rPr lang="en-US"/>
              <a:t>prefetching</a:t>
            </a:r>
            <a:r>
              <a:rPr lang="en-US"/>
              <a:t> scheme (greedy) is actually implemented, difficult to truly compare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While history pointer and data linearization are sketched the implementation difficulty seems high and no true results for performance, hand placed prefetches come with a huge grain of salt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Data linearization seems better achieved via a custom allocator on the software side, seems infeasible from the compiler side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Greedy prefetching has cases with many unnecessary prefetches</a:t>
            </a:r>
            <a:endParaRPr/>
          </a:p>
        </p:txBody>
      </p:sp>
      <p:sp>
        <p:nvSpPr>
          <p:cNvPr id="435" name="Google Shape;435;g2a18b3dedd2_11_9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a18b3dedd2_11_96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41" name="Google Shape;441;g2a18b3dedd2_11_9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18b3dedd2_12_0"/>
          <p:cNvSpPr txBox="1"/>
          <p:nvPr>
            <p:ph type="ctrTitle"/>
          </p:nvPr>
        </p:nvSpPr>
        <p:spPr>
          <a:xfrm>
            <a:off x="921150" y="400600"/>
            <a:ext cx="103497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Prefetching w/ Contiguous Memory</a:t>
            </a:r>
            <a:endParaRPr/>
          </a:p>
        </p:txBody>
      </p:sp>
      <p:sp>
        <p:nvSpPr>
          <p:cNvPr id="56" name="Google Shape;56;g2a18b3dedd2_12_0"/>
          <p:cNvSpPr txBox="1"/>
          <p:nvPr>
            <p:ph idx="1" type="subTitle"/>
          </p:nvPr>
        </p:nvSpPr>
        <p:spPr>
          <a:xfrm>
            <a:off x="1524000" y="13515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Values stored in caches are addresses in memory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With array-based structures, any A[i] address can be calculated (and prefetched) in O(1), since memory is contiguous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But what about RDS?</a:t>
            </a:r>
            <a:endParaRPr/>
          </a:p>
        </p:txBody>
      </p:sp>
      <p:sp>
        <p:nvSpPr>
          <p:cNvPr id="57" name="Google Shape;57;g2a18b3dedd2_12_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g2a18b3dedd2_1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271" y="3161809"/>
            <a:ext cx="7277175" cy="18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a18b3dedd2_12_0"/>
          <p:cNvSpPr txBox="1"/>
          <p:nvPr/>
        </p:nvSpPr>
        <p:spPr>
          <a:xfrm>
            <a:off x="2611950" y="4867725"/>
            <a:ext cx="865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https://medium.com/@sadhna.narayansadhna/array-basics-before-you-start-coding-f9fa10e77cea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18b3dedd2_12_1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Pointer-Chasing Problem</a:t>
            </a:r>
            <a:endParaRPr/>
          </a:p>
        </p:txBody>
      </p:sp>
      <p:sp>
        <p:nvSpPr>
          <p:cNvPr id="65" name="Google Shape;65;g2a18b3dedd2_12_13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To prefetch address A[i + d], A[i + 1], A[i + 2], … A[i + d] all need to be accessed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# of accessed addresses between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A[i] and A[i + d] is represented by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|F|, where F maps an address A[i]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and a distance d to a set of addresses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do we minimize |F|?</a:t>
            </a:r>
            <a:endParaRPr/>
          </a:p>
        </p:txBody>
      </p:sp>
      <p:sp>
        <p:nvSpPr>
          <p:cNvPr id="66" name="Google Shape;66;g2a18b3dedd2_12_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g2a18b3dedd2_12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732" y="2375225"/>
            <a:ext cx="5340270" cy="284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148d2ed7b_0_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Solutions</a:t>
            </a:r>
            <a:endParaRPr/>
          </a:p>
        </p:txBody>
      </p:sp>
      <p:sp>
        <p:nvSpPr>
          <p:cNvPr id="73" name="Google Shape;73;g2a148d2ed7b_0_0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Three potential </a:t>
            </a:r>
            <a:r>
              <a:rPr lang="en-US"/>
              <a:t>solutions</a:t>
            </a:r>
            <a:r>
              <a:rPr lang="en-US"/>
              <a:t> are described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Greedy Prefetching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History-Pointer Prefetching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Data-Linearization Prefetching</a:t>
            </a:r>
            <a:endParaRPr/>
          </a:p>
        </p:txBody>
      </p:sp>
      <p:sp>
        <p:nvSpPr>
          <p:cNvPr id="74" name="Google Shape;74;g2a148d2ed7b_0_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148d2ed7b_0_6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</a:t>
            </a:r>
            <a:endParaRPr/>
          </a:p>
        </p:txBody>
      </p:sp>
      <p:sp>
        <p:nvSpPr>
          <p:cNvPr id="80" name="Google Shape;80;g2a148d2ed7b_0_6"/>
          <p:cNvSpPr txBox="1"/>
          <p:nvPr>
            <p:ph idx="1" type="subTitle"/>
          </p:nvPr>
        </p:nvSpPr>
        <p:spPr>
          <a:xfrm>
            <a:off x="1524000" y="1542000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Corresponds to |F| = 1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</a:t>
            </a:r>
            <a:r>
              <a:rPr lang="en-US"/>
              <a:t>refetch all neighboring nodes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Only one will be followed by immediate control flow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Hope we </a:t>
            </a:r>
            <a:r>
              <a:rPr lang="en-US"/>
              <a:t>will visit other neighbors later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Idea: We want to get to some distance d (away from current “node”)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Prefetch something at d’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If d’ &lt; d, we can partially hide latency!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If d’ &gt;= d, we can completely hide latency since it’s possible we had fetched it!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Provided node is not removed from cache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Low cost, easy to </a:t>
            </a:r>
            <a:r>
              <a:rPr lang="en-US"/>
              <a:t>implement</a:t>
            </a:r>
            <a:r>
              <a:rPr lang="en-US"/>
              <a:t>, and generalizable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 precise control over distances</a:t>
            </a:r>
            <a:endParaRPr/>
          </a:p>
        </p:txBody>
      </p:sp>
      <p:sp>
        <p:nvSpPr>
          <p:cNvPr id="81" name="Google Shape;81;g2a148d2ed7b_0_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148d2ed7b_0_1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</a:t>
            </a:r>
            <a:endParaRPr/>
          </a:p>
        </p:txBody>
      </p:sp>
      <p:sp>
        <p:nvSpPr>
          <p:cNvPr id="87" name="Google Shape;87;g2a148d2ed7b_0_13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Greedy Prefetching with d = 2</a:t>
            </a:r>
            <a:endParaRPr/>
          </a:p>
        </p:txBody>
      </p:sp>
      <p:sp>
        <p:nvSpPr>
          <p:cNvPr id="88" name="Google Shape;88;g2a148d2ed7b_0_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g2a148d2ed7b_0_13"/>
          <p:cNvPicPr preferRelativeResize="0"/>
          <p:nvPr/>
        </p:nvPicPr>
        <p:blipFill rotWithShape="1">
          <a:blip r:embed="rId3">
            <a:alphaModFix/>
          </a:blip>
          <a:srcRect b="0" l="0" r="43544" t="0"/>
          <a:stretch/>
        </p:blipFill>
        <p:spPr>
          <a:xfrm>
            <a:off x="143425" y="1393900"/>
            <a:ext cx="4045750" cy="3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a148d2ed7b_0_13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a148d2ed7b_0_13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a148d2ed7b_0_13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a148d2ed7b_0_13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a148d2ed7b_0_13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a148d2ed7b_0_13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a148d2ed7b_0_13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g2a148d2ed7b_0_13"/>
          <p:cNvCxnSpPr>
            <a:stCxn id="90" idx="2"/>
            <a:endCxn id="91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g2a148d2ed7b_0_13"/>
          <p:cNvCxnSpPr>
            <a:stCxn id="90" idx="6"/>
            <a:endCxn id="92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g2a148d2ed7b_0_13"/>
          <p:cNvCxnSpPr>
            <a:stCxn id="91" idx="3"/>
            <a:endCxn id="94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g2a148d2ed7b_0_13"/>
          <p:cNvCxnSpPr>
            <a:stCxn id="91" idx="5"/>
            <a:endCxn id="93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g2a148d2ed7b_0_13"/>
          <p:cNvCxnSpPr>
            <a:stCxn id="92" idx="3"/>
            <a:endCxn id="95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g2a148d2ed7b_0_13"/>
          <p:cNvCxnSpPr>
            <a:stCxn id="92" idx="5"/>
            <a:endCxn id="96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g2a148d2ed7b_0_13"/>
          <p:cNvCxnSpPr>
            <a:endCxn id="92" idx="6"/>
          </p:cNvCxnSpPr>
          <p:nvPr/>
        </p:nvCxnSpPr>
        <p:spPr>
          <a:xfrm flipH="1">
            <a:off x="9061675" y="1665025"/>
            <a:ext cx="906000" cy="3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g2a148d2ed7b_0_13"/>
          <p:cNvSpPr txBox="1"/>
          <p:nvPr/>
        </p:nvSpPr>
        <p:spPr>
          <a:xfrm>
            <a:off x="9785700" y="1147950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Hidden</a:t>
            </a:r>
            <a:endParaRPr sz="2000"/>
          </a:p>
        </p:txBody>
      </p:sp>
      <p:cxnSp>
        <p:nvCxnSpPr>
          <p:cNvPr id="105" name="Google Shape;105;g2a148d2ed7b_0_13"/>
          <p:cNvCxnSpPr>
            <a:endCxn id="91" idx="1"/>
          </p:cNvCxnSpPr>
          <p:nvPr/>
        </p:nvCxnSpPr>
        <p:spPr>
          <a:xfrm>
            <a:off x="5571379" y="1625771"/>
            <a:ext cx="9582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g2a148d2ed7b_0_13"/>
          <p:cNvSpPr txBox="1"/>
          <p:nvPr/>
        </p:nvSpPr>
        <p:spPr>
          <a:xfrm>
            <a:off x="4302975" y="1147950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Partially Hidden</a:t>
            </a:r>
            <a:endParaRPr sz="2000"/>
          </a:p>
        </p:txBody>
      </p:sp>
      <p:cxnSp>
        <p:nvCxnSpPr>
          <p:cNvPr id="107" name="Google Shape;107;g2a148d2ed7b_0_13"/>
          <p:cNvCxnSpPr/>
          <p:nvPr/>
        </p:nvCxnSpPr>
        <p:spPr>
          <a:xfrm flipH="1">
            <a:off x="7770350" y="1125450"/>
            <a:ext cx="459900" cy="3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g2a148d2ed7b_0_13"/>
          <p:cNvSpPr txBox="1"/>
          <p:nvPr/>
        </p:nvSpPr>
        <p:spPr>
          <a:xfrm>
            <a:off x="7887925" y="630750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Miss</a:t>
            </a:r>
            <a:endParaRPr sz="2000"/>
          </a:p>
        </p:txBody>
      </p:sp>
      <p:cxnSp>
        <p:nvCxnSpPr>
          <p:cNvPr id="109" name="Google Shape;109;g2a148d2ed7b_0_13"/>
          <p:cNvCxnSpPr>
            <a:endCxn id="94" idx="3"/>
          </p:cNvCxnSpPr>
          <p:nvPr/>
        </p:nvCxnSpPr>
        <p:spPr>
          <a:xfrm flipH="1" rot="10800000">
            <a:off x="5597479" y="2689754"/>
            <a:ext cx="589800" cy="3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g2a148d2ed7b_0_13"/>
          <p:cNvSpPr txBox="1"/>
          <p:nvPr/>
        </p:nvSpPr>
        <p:spPr>
          <a:xfrm>
            <a:off x="4474250" y="3007775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Reached yet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148d2ed7b_19_47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Prefetching</a:t>
            </a:r>
            <a:endParaRPr/>
          </a:p>
        </p:txBody>
      </p:sp>
      <p:sp>
        <p:nvSpPr>
          <p:cNvPr id="116" name="Google Shape;116;g2a148d2ed7b_19_47"/>
          <p:cNvSpPr txBox="1"/>
          <p:nvPr>
            <p:ph idx="1" type="subTitle"/>
          </p:nvPr>
        </p:nvSpPr>
        <p:spPr>
          <a:xfrm>
            <a:off x="1524000" y="4474801"/>
            <a:ext cx="9144000" cy="16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 of Greedy Prefetching with d = 2</a:t>
            </a:r>
            <a:endParaRPr/>
          </a:p>
        </p:txBody>
      </p:sp>
      <p:sp>
        <p:nvSpPr>
          <p:cNvPr id="117" name="Google Shape;117;g2a148d2ed7b_19_4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g2a148d2ed7b_19_47"/>
          <p:cNvPicPr preferRelativeResize="0"/>
          <p:nvPr/>
        </p:nvPicPr>
        <p:blipFill rotWithShape="1">
          <a:blip r:embed="rId3">
            <a:alphaModFix/>
          </a:blip>
          <a:srcRect b="0" l="0" r="43544" t="0"/>
          <a:stretch/>
        </p:blipFill>
        <p:spPr>
          <a:xfrm>
            <a:off x="143425" y="1393900"/>
            <a:ext cx="4045750" cy="30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a148d2ed7b_19_47"/>
          <p:cNvSpPr/>
          <p:nvPr/>
        </p:nvSpPr>
        <p:spPr>
          <a:xfrm>
            <a:off x="7599413" y="1522375"/>
            <a:ext cx="342300" cy="329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a148d2ed7b_19_47"/>
          <p:cNvSpPr/>
          <p:nvPr/>
        </p:nvSpPr>
        <p:spPr>
          <a:xfrm>
            <a:off x="6479450" y="1851475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a148d2ed7b_19_47"/>
          <p:cNvSpPr/>
          <p:nvPr/>
        </p:nvSpPr>
        <p:spPr>
          <a:xfrm>
            <a:off x="8719375" y="1851475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a148d2ed7b_19_47"/>
          <p:cNvSpPr/>
          <p:nvPr/>
        </p:nvSpPr>
        <p:spPr>
          <a:xfrm>
            <a:off x="6821750" y="2408850"/>
            <a:ext cx="342300" cy="329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a148d2ed7b_19_47"/>
          <p:cNvSpPr/>
          <p:nvPr/>
        </p:nvSpPr>
        <p:spPr>
          <a:xfrm>
            <a:off x="6137150" y="2408850"/>
            <a:ext cx="342300" cy="3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a148d2ed7b_19_47"/>
          <p:cNvSpPr/>
          <p:nvPr/>
        </p:nvSpPr>
        <p:spPr>
          <a:xfrm>
            <a:off x="842742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a148d2ed7b_19_47"/>
          <p:cNvSpPr/>
          <p:nvPr/>
        </p:nvSpPr>
        <p:spPr>
          <a:xfrm>
            <a:off x="9061675" y="2408850"/>
            <a:ext cx="342300" cy="329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g2a148d2ed7b_19_47"/>
          <p:cNvCxnSpPr>
            <a:stCxn id="119" idx="2"/>
            <a:endCxn id="120" idx="6"/>
          </p:cNvCxnSpPr>
          <p:nvPr/>
        </p:nvCxnSpPr>
        <p:spPr>
          <a:xfrm flipH="1">
            <a:off x="68218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g2a148d2ed7b_19_47"/>
          <p:cNvCxnSpPr>
            <a:stCxn id="119" idx="6"/>
            <a:endCxn id="121" idx="2"/>
          </p:cNvCxnSpPr>
          <p:nvPr/>
        </p:nvCxnSpPr>
        <p:spPr>
          <a:xfrm>
            <a:off x="7941713" y="1686925"/>
            <a:ext cx="777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g2a148d2ed7b_19_47"/>
          <p:cNvCxnSpPr>
            <a:stCxn id="120" idx="3"/>
            <a:endCxn id="123" idx="0"/>
          </p:cNvCxnSpPr>
          <p:nvPr/>
        </p:nvCxnSpPr>
        <p:spPr>
          <a:xfrm flipH="1">
            <a:off x="6308179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g2a148d2ed7b_19_47"/>
          <p:cNvCxnSpPr>
            <a:stCxn id="120" idx="5"/>
            <a:endCxn id="122" idx="0"/>
          </p:cNvCxnSpPr>
          <p:nvPr/>
        </p:nvCxnSpPr>
        <p:spPr>
          <a:xfrm>
            <a:off x="6771621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g2a148d2ed7b_19_47"/>
          <p:cNvCxnSpPr>
            <a:stCxn id="121" idx="3"/>
            <a:endCxn id="124" idx="0"/>
          </p:cNvCxnSpPr>
          <p:nvPr/>
        </p:nvCxnSpPr>
        <p:spPr>
          <a:xfrm flipH="1">
            <a:off x="8598504" y="2132379"/>
            <a:ext cx="1710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g2a148d2ed7b_19_47"/>
          <p:cNvCxnSpPr>
            <a:stCxn id="121" idx="5"/>
            <a:endCxn id="125" idx="0"/>
          </p:cNvCxnSpPr>
          <p:nvPr/>
        </p:nvCxnSpPr>
        <p:spPr>
          <a:xfrm>
            <a:off x="9011546" y="2132379"/>
            <a:ext cx="2214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g2a148d2ed7b_19_47"/>
          <p:cNvCxnSpPr>
            <a:endCxn id="122" idx="6"/>
          </p:cNvCxnSpPr>
          <p:nvPr/>
        </p:nvCxnSpPr>
        <p:spPr>
          <a:xfrm rot="10800000">
            <a:off x="7164050" y="2573400"/>
            <a:ext cx="868800" cy="72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g2a148d2ed7b_19_47"/>
          <p:cNvSpPr txBox="1"/>
          <p:nvPr/>
        </p:nvSpPr>
        <p:spPr>
          <a:xfrm>
            <a:off x="7164050" y="3322250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Hidden</a:t>
            </a:r>
            <a:endParaRPr sz="2000"/>
          </a:p>
        </p:txBody>
      </p:sp>
      <p:cxnSp>
        <p:nvCxnSpPr>
          <p:cNvPr id="134" name="Google Shape;134;g2a148d2ed7b_19_47"/>
          <p:cNvCxnSpPr>
            <a:endCxn id="123" idx="1"/>
          </p:cNvCxnSpPr>
          <p:nvPr/>
        </p:nvCxnSpPr>
        <p:spPr>
          <a:xfrm>
            <a:off x="5178979" y="2180446"/>
            <a:ext cx="10083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g2a148d2ed7b_19_47"/>
          <p:cNvSpPr txBox="1"/>
          <p:nvPr/>
        </p:nvSpPr>
        <p:spPr>
          <a:xfrm>
            <a:off x="4331713" y="1686925"/>
            <a:ext cx="20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Partially Hidden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2019-11-08T16:47:49Z</dcterms:created>
  <dc:creator>Microsoft Office User</dc:creator>
</cp:coreProperties>
</file>