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2" r:id="rId12"/>
    <p:sldId id="603" r:id="rId13"/>
    <p:sldId id="604" r:id="rId14"/>
    <p:sldId id="605" r:id="rId15"/>
    <p:sldId id="610" r:id="rId16"/>
    <p:sldId id="606" r:id="rId17"/>
    <p:sldId id="607" r:id="rId18"/>
    <p:sldId id="530" r:id="rId19"/>
    <p:sldId id="538" r:id="rId20"/>
    <p:sldId id="539" r:id="rId21"/>
    <p:sldId id="540" r:id="rId22"/>
    <p:sldId id="541" r:id="rId23"/>
    <p:sldId id="600" r:id="rId24"/>
    <p:sldId id="601" r:id="rId25"/>
    <p:sldId id="542" r:id="rId26"/>
    <p:sldId id="543" r:id="rId27"/>
    <p:sldId id="544" r:id="rId28"/>
    <p:sldId id="545" r:id="rId29"/>
    <p:sldId id="546" r:id="rId30"/>
    <p:sldId id="547" r:id="rId31"/>
    <p:sldId id="611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3.xml"/><Relationship Id="rId7" Type="http://schemas.openxmlformats.org/officeDocument/2006/relationships/slide" Target="slides/slide20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9.xml"/><Relationship Id="rId11" Type="http://schemas.openxmlformats.org/officeDocument/2006/relationships/slide" Target="slides/slide29.xml"/><Relationship Id="rId5" Type="http://schemas.openxmlformats.org/officeDocument/2006/relationships/slide" Target="slides/slide15.xml"/><Relationship Id="rId10" Type="http://schemas.openxmlformats.org/officeDocument/2006/relationships/slide" Target="slides/slide28.xml"/><Relationship Id="rId4" Type="http://schemas.openxmlformats.org/officeDocument/2006/relationships/slide" Target="slides/slide14.xml"/><Relationship Id="rId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</a:t>
            </a:r>
            <a:r>
              <a:rPr lang="en-US" altLang="en-US" sz="4800" dirty="0"/>
              <a:t>9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Classic + ILP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2</a:t>
            </a:r>
            <a:r>
              <a:rPr lang="en-US" altLang="en-US" i="1" dirty="0" smtClean="0"/>
              <a:t>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 to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 smtClean="0"/>
              <a:t>Classical</a:t>
            </a:r>
            <a:r>
              <a:rPr lang="en-US" altLang="en-US" dirty="0" smtClean="0"/>
              <a:t> (machine independent, done at IR level)</a:t>
            </a:r>
          </a:p>
          <a:p>
            <a:pPr lvl="1"/>
            <a:r>
              <a:rPr lang="en-US" altLang="en-US" dirty="0" smtClean="0"/>
              <a:t>Reducing operation count (redundancy elimination)</a:t>
            </a:r>
          </a:p>
          <a:p>
            <a:pPr lvl="1"/>
            <a:r>
              <a:rPr lang="en-US" altLang="en-US" dirty="0" smtClean="0"/>
              <a:t>Simplifying operations</a:t>
            </a:r>
          </a:p>
          <a:p>
            <a:pPr lvl="1"/>
            <a:r>
              <a:rPr lang="en-US" altLang="en-US" dirty="0" smtClean="0"/>
              <a:t>Generally good for any kind of machine</a:t>
            </a:r>
          </a:p>
          <a:p>
            <a:r>
              <a:rPr lang="en-US" altLang="en-US" dirty="0" smtClean="0"/>
              <a:t>We went through</a:t>
            </a:r>
          </a:p>
          <a:p>
            <a:pPr lvl="1"/>
            <a:r>
              <a:rPr lang="en-US" altLang="en-US" dirty="0"/>
              <a:t>D</a:t>
            </a:r>
            <a:r>
              <a:rPr lang="en-US" altLang="en-US" dirty="0" smtClean="0"/>
              <a:t>ead code elimination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onstant propagation</a:t>
            </a:r>
          </a:p>
          <a:p>
            <a:pPr lvl="1"/>
            <a:r>
              <a:rPr lang="en-US" altLang="en-US" dirty="0" smtClean="0"/>
              <a:t>Constant folding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opy propagation</a:t>
            </a:r>
          </a:p>
          <a:p>
            <a:pPr lvl="1"/>
            <a:r>
              <a:rPr lang="en-US" altLang="en-US" dirty="0" smtClean="0"/>
              <a:t>CSE</a:t>
            </a:r>
          </a:p>
          <a:p>
            <a:pPr lvl="1"/>
            <a:r>
              <a:rPr lang="en-US" altLang="en-US" dirty="0" smtClean="0"/>
              <a:t>LICM</a:t>
            </a:r>
          </a:p>
        </p:txBody>
      </p:sp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 smtClean="0"/>
              <a:t>Induction Variable Strength Reduction - Example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Traditional optimizations</a:t>
            </a:r>
          </a:p>
          <a:p>
            <a:pPr lvl="1"/>
            <a:r>
              <a:rPr lang="en-US" altLang="en-US" smtClean="0"/>
              <a:t>Redundancy elimination</a:t>
            </a:r>
          </a:p>
          <a:p>
            <a:pPr lvl="1"/>
            <a:r>
              <a:rPr lang="en-US" altLang="en-US" smtClean="0"/>
              <a:t>Reducing operation count</a:t>
            </a:r>
          </a:p>
          <a:p>
            <a:r>
              <a:rPr lang="en-US" altLang="en-US" smtClean="0"/>
              <a:t>ILP (instruction-level parallelism) optimizations</a:t>
            </a:r>
          </a:p>
          <a:p>
            <a:pPr lvl="1"/>
            <a:r>
              <a:rPr lang="en-US" altLang="en-US" smtClean="0"/>
              <a:t>Increase the amount of parallelism and the ability to overlap operations</a:t>
            </a:r>
          </a:p>
          <a:p>
            <a:pPr lvl="1"/>
            <a:r>
              <a:rPr lang="en-US" altLang="en-US" smtClean="0"/>
              <a:t>Operation count is secondary, often trade parallelism for extra instructions (avoid code explosion)</a:t>
            </a:r>
          </a:p>
          <a:p>
            <a:r>
              <a:rPr lang="en-US" altLang="en-US" smtClean="0"/>
              <a:t>ILP increased by breaking dependences</a:t>
            </a:r>
          </a:p>
          <a:p>
            <a:pPr lvl="1"/>
            <a:r>
              <a:rPr lang="en-US" altLang="en-US" smtClean="0"/>
              <a:t>True or flow = read after write dependence</a:t>
            </a:r>
          </a:p>
          <a:p>
            <a:pPr lvl="1"/>
            <a:r>
              <a:rPr lang="en-US" altLang="en-US" smtClean="0"/>
              <a:t>False or (anti/output) = write after read, write after write</a:t>
            </a:r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Lecture schedule this week</a:t>
            </a:r>
          </a:p>
          <a:p>
            <a:pPr lvl="1"/>
            <a:r>
              <a:rPr lang="en-US" altLang="en-US" dirty="0" smtClean="0"/>
              <a:t>Makeup lecture on </a:t>
            </a:r>
            <a:r>
              <a:rPr lang="en-US" altLang="en-US" dirty="0" err="1" smtClean="0"/>
              <a:t>Wednes</a:t>
            </a:r>
            <a:r>
              <a:rPr lang="en-US" altLang="en-US" dirty="0" smtClean="0"/>
              <a:t>, 10:30-12 on Zoom</a:t>
            </a:r>
          </a:p>
          <a:p>
            <a:pPr lvl="1"/>
            <a:r>
              <a:rPr lang="en-US" altLang="en-US" dirty="0" smtClean="0"/>
              <a:t>Regular Friday lecture, may need to adjust time (will announce on </a:t>
            </a:r>
            <a:r>
              <a:rPr lang="en-US" altLang="en-US" dirty="0" err="1" smtClean="0"/>
              <a:t>Wednes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Hopefully </a:t>
            </a:r>
            <a:r>
              <a:rPr lang="en-US" altLang="en-US" dirty="0" smtClean="0"/>
              <a:t>everyone is making some progress on HW 2</a:t>
            </a:r>
          </a:p>
          <a:p>
            <a:pPr lvl="1"/>
            <a:r>
              <a:rPr lang="en-US" altLang="en-US" dirty="0" smtClean="0"/>
              <a:t>Due Oct 13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“Compiler Code Transformations for Superscalar-Based High-Performance Systems,” S. Mahlke, W. Chen, J. Gyllenhaal, W.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P, Chang, and T. </a:t>
            </a:r>
            <a:r>
              <a:rPr lang="en-US" altLang="en-US" dirty="0" err="1" smtClean="0"/>
              <a:t>Kiyohara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Proceedings of Supercomputing '92</a:t>
            </a:r>
            <a:r>
              <a:rPr lang="en-US" altLang="en-US" dirty="0" smtClean="0"/>
              <a:t>, Nov. 1992, pp. 808-817</a:t>
            </a:r>
          </a:p>
          <a:p>
            <a:r>
              <a:rPr lang="en-US" altLang="en-US" dirty="0" smtClean="0"/>
              <a:t>Next class (code generation)</a:t>
            </a:r>
          </a:p>
          <a:p>
            <a:pPr lvl="1"/>
            <a:r>
              <a:rPr lang="en-US" altLang="en-US" dirty="0" smtClean="0"/>
              <a:t>“Machine Description Driven Compilers for EPIC Processors”, B. Rau, V. </a:t>
            </a:r>
            <a:r>
              <a:rPr lang="en-US" altLang="en-US" dirty="0" err="1" smtClean="0"/>
              <a:t>Kathail</a:t>
            </a:r>
            <a:r>
              <a:rPr lang="en-US" altLang="en-US" dirty="0" smtClean="0"/>
              <a:t>, and S. Aditya, HP Technical Report, HPL-98-40, 1998. (long paper but informative)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 smtClean="0"/>
              <a:t>Re-compute expression as a balanced binary tree</a:t>
            </a:r>
          </a:p>
          <a:p>
            <a:pPr lvl="1"/>
            <a:r>
              <a:rPr lang="en-US" altLang="en-US" sz="1600" smtClean="0"/>
              <a:t>Obey precedence rules</a:t>
            </a:r>
          </a:p>
          <a:p>
            <a:pPr lvl="1"/>
            <a:r>
              <a:rPr lang="en-US" altLang="en-US" sz="1600" smtClean="0"/>
              <a:t>Essentially re-parenthesize</a:t>
            </a:r>
          </a:p>
          <a:p>
            <a:pPr lvl="1"/>
            <a:r>
              <a:rPr lang="en-US" altLang="en-US" sz="1600" smtClean="0"/>
              <a:t>Combine literals if possible</a:t>
            </a:r>
          </a:p>
          <a:p>
            <a:r>
              <a:rPr lang="en-US" altLang="en-US" sz="1800" smtClean="0"/>
              <a:t>Effects</a:t>
            </a:r>
          </a:p>
          <a:p>
            <a:pPr lvl="1"/>
            <a:r>
              <a:rPr lang="en-US" altLang="en-US" sz="1600" smtClean="0"/>
              <a:t>Height reduced (n terms)</a:t>
            </a:r>
          </a:p>
          <a:p>
            <a:pPr lvl="2"/>
            <a:r>
              <a:rPr lang="en-US" altLang="en-US" sz="1400" smtClean="0"/>
              <a:t>n-1 (assuming unit latency)</a:t>
            </a:r>
          </a:p>
          <a:p>
            <a:pPr lvl="2"/>
            <a:r>
              <a:rPr lang="en-US" altLang="en-US" sz="1400" smtClean="0"/>
              <a:t>ceil(log2(n))</a:t>
            </a:r>
          </a:p>
          <a:p>
            <a:pPr lvl="1"/>
            <a:r>
              <a:rPr lang="en-US" altLang="en-US" sz="1600" smtClean="0"/>
              <a:t>Number of operations remains constant</a:t>
            </a:r>
          </a:p>
          <a:p>
            <a:pPr lvl="1"/>
            <a:r>
              <a:rPr lang="en-US" altLang="en-US" sz="1600" smtClean="0"/>
              <a:t>Cost</a:t>
            </a:r>
          </a:p>
          <a:p>
            <a:pPr lvl="2"/>
            <a:r>
              <a:rPr lang="en-US" altLang="en-US" sz="1400" smtClean="0"/>
              <a:t>Temporary registers “live” longer</a:t>
            </a:r>
          </a:p>
          <a:p>
            <a:pPr lvl="1"/>
            <a:r>
              <a:rPr lang="en-US" altLang="en-US" sz="1600" smtClean="0"/>
              <a:t>Watch out for</a:t>
            </a:r>
          </a:p>
          <a:p>
            <a:pPr lvl="2"/>
            <a:r>
              <a:rPr lang="en-US" altLang="en-US" sz="1400" smtClean="0"/>
              <a:t>Always ok for integer arithmetic</a:t>
            </a:r>
          </a:p>
          <a:p>
            <a:pPr lvl="2"/>
            <a:r>
              <a:rPr lang="en-US" altLang="en-US" sz="1400" smtClean="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0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</a:t>
            </a:r>
            <a:r>
              <a:rPr lang="en-US" altLang="en-US" dirty="0" smtClean="0"/>
              <a:t>multiple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f trip count</a:t>
            </a:r>
            <a:endParaRPr lang="en-US" altLang="en-US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Want to remove early exit branches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 count = 400/4 = 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iter3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iter4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73660" y="682204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dirty="0" smtClean="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Groups of </a:t>
            </a:r>
            <a:r>
              <a:rPr lang="en-US" altLang="en-US" sz="1800" dirty="0" smtClean="0"/>
              <a:t>3-5 </a:t>
            </a:r>
            <a:r>
              <a:rPr lang="en-US" altLang="en-US" sz="1800" dirty="0" smtClean="0"/>
              <a:t>people (other group sizes are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Automatic parallelization/</a:t>
            </a:r>
            <a:r>
              <a:rPr lang="en-US" altLang="en-US" sz="1800" dirty="0" err="1" smtClean="0"/>
              <a:t>SIMDization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Machine learning for compilers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Optimizing for GPUs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  <p:extLst>
      <p:ext uri="{BB962C8B-B14F-4D97-AF65-F5344CB8AC3E}">
        <p14:creationId xmlns:p14="http://schemas.microsoft.com/office/powerpoint/2010/main" val="15162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69022" y="1489075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Now - </a:t>
            </a:r>
            <a:r>
              <a:rPr lang="en-US" altLang="en-US" sz="1800" dirty="0" smtClean="0"/>
              <a:t>Start thinking about potential topics, identify group members</a:t>
            </a:r>
          </a:p>
          <a:p>
            <a:pPr lvl="1"/>
            <a:r>
              <a:rPr lang="en-US" altLang="en-US" sz="1800" dirty="0" smtClean="0"/>
              <a:t>Use piazza to recruit group members</a:t>
            </a:r>
          </a:p>
          <a:p>
            <a:r>
              <a:rPr lang="en-US" altLang="en-US" sz="2000" dirty="0" smtClean="0"/>
              <a:t>Oct 23-27: </a:t>
            </a:r>
            <a:r>
              <a:rPr lang="en-US" altLang="en-US" sz="2000" dirty="0" smtClean="0"/>
              <a:t>Project proposal discussions, </a:t>
            </a:r>
            <a:r>
              <a:rPr lang="en-US" altLang="en-US" sz="1800" dirty="0" smtClean="0"/>
              <a:t>No class </a:t>
            </a:r>
            <a:r>
              <a:rPr lang="en-US" altLang="en-US" sz="1800" dirty="0" smtClean="0"/>
              <a:t>Oct </a:t>
            </a:r>
            <a:r>
              <a:rPr lang="en-US" altLang="en-US" sz="1800" dirty="0" smtClean="0"/>
              <a:t>23</a:t>
            </a:r>
            <a:r>
              <a:rPr lang="en-US" altLang="en-US" sz="1800" dirty="0" smtClean="0"/>
              <a:t>/27, </a:t>
            </a:r>
            <a:r>
              <a:rPr lang="en-US" altLang="en-US" sz="1800" dirty="0" smtClean="0"/>
              <a:t>Regular class resumes Mon </a:t>
            </a:r>
            <a:r>
              <a:rPr lang="en-US" altLang="en-US" sz="1800" dirty="0" smtClean="0"/>
              <a:t>Oct 30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Aditya, </a:t>
            </a:r>
            <a:r>
              <a:rPr lang="en-US" altLang="en-US" sz="1800" dirty="0" err="1" smtClean="0"/>
              <a:t>Tarun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and I will meet with each group virtually for 5-10 mins, slot signups the week </a:t>
            </a:r>
            <a:r>
              <a:rPr lang="en-US" altLang="en-US" sz="1800" dirty="0" smtClean="0"/>
              <a:t>before, Oct 13-16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Ideas/proposal discussed at meeting – don’t come into the meeting with too many ideas (1-2 only)</a:t>
            </a:r>
          </a:p>
          <a:p>
            <a:pPr lvl="1"/>
            <a:r>
              <a:rPr lang="en-US" altLang="en-US" sz="1800" dirty="0" smtClean="0"/>
              <a:t>Short written proposal (a paragraph plus 1-2 references) due Mon, </a:t>
            </a:r>
            <a:r>
              <a:rPr lang="en-US" altLang="en-US" sz="1800" dirty="0" smtClean="0"/>
              <a:t>Oct 30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from each group, submit via email </a:t>
            </a:r>
          </a:p>
          <a:p>
            <a:r>
              <a:rPr lang="en-US" altLang="en-US" sz="2000" dirty="0" smtClean="0"/>
              <a:t>Nov 6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– End of semester: Research presentations (details later)</a:t>
            </a:r>
          </a:p>
          <a:p>
            <a:pPr lvl="1"/>
            <a:r>
              <a:rPr lang="en-US" altLang="en-US" sz="1800" dirty="0" smtClean="0"/>
              <a:t>Each group presents a research paper related to their project (15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)</a:t>
            </a:r>
          </a:p>
          <a:p>
            <a:r>
              <a:rPr lang="en-US" altLang="en-US" dirty="0" smtClean="0"/>
              <a:t>Late </a:t>
            </a:r>
            <a:r>
              <a:rPr lang="en-US" altLang="en-US" dirty="0" smtClean="0"/>
              <a:t>Nov </a:t>
            </a:r>
            <a:r>
              <a:rPr lang="en-US" altLang="en-US" sz="2800" dirty="0" smtClean="0"/>
              <a:t>- </a:t>
            </a:r>
            <a:r>
              <a:rPr lang="en-US" altLang="en-US" sz="2200" dirty="0" smtClean="0"/>
              <a:t>Optional quick discussion with groups on progress</a:t>
            </a:r>
          </a:p>
          <a:p>
            <a:r>
              <a:rPr lang="en-US" altLang="en-US" sz="2000" dirty="0" smtClean="0"/>
              <a:t>Dec 6 - 13</a:t>
            </a:r>
            <a:r>
              <a:rPr lang="en-US" altLang="en-US" sz="2000" dirty="0" smtClean="0"/>
              <a:t>: </a:t>
            </a:r>
            <a:r>
              <a:rPr lang="en-US" altLang="en-US" sz="2000" dirty="0" smtClean="0"/>
              <a:t>Project demos</a:t>
            </a:r>
          </a:p>
          <a:p>
            <a:pPr lvl="1"/>
            <a:r>
              <a:rPr lang="en-US" altLang="en-US" sz="1800" dirty="0" smtClean="0"/>
              <a:t>Each group, 15 min slot - Presentation/Demo/whatever you like</a:t>
            </a:r>
          </a:p>
          <a:p>
            <a:pPr lvl="1"/>
            <a:r>
              <a:rPr lang="en-US" altLang="en-US" sz="1800" dirty="0" smtClean="0"/>
              <a:t>Turn in short report on your project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 smtClean="0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 smtClean="0"/>
              <a:t>Memory system</a:t>
            </a:r>
          </a:p>
          <a:p>
            <a:pPr lvl="1"/>
            <a:r>
              <a:rPr lang="en-US" altLang="en-US" smtClean="0"/>
              <a:t>Cache profiler for LLVM IR – miss rates, stride determination</a:t>
            </a:r>
          </a:p>
          <a:p>
            <a:pPr lvl="1"/>
            <a:r>
              <a:rPr lang="en-US" altLang="en-US" smtClean="0"/>
              <a:t>Data cache prefetching, cache bypassing, scratch pad memories</a:t>
            </a:r>
          </a:p>
          <a:p>
            <a:pPr lvl="1"/>
            <a:r>
              <a:rPr lang="en-US" altLang="en-US" smtClean="0"/>
              <a:t>Data layout for improved cache behavior</a:t>
            </a:r>
          </a:p>
          <a:p>
            <a:pPr lvl="1"/>
            <a:r>
              <a:rPr lang="en-US" altLang="en-US" smtClean="0"/>
              <a:t>Advanced loads – move up to hide latency</a:t>
            </a:r>
          </a:p>
          <a:p>
            <a:r>
              <a:rPr lang="en-US" altLang="en-US" smtClean="0"/>
              <a:t>Control/Dataflow optimization</a:t>
            </a:r>
          </a:p>
          <a:p>
            <a:pPr lvl="1"/>
            <a:r>
              <a:rPr lang="en-US" altLang="en-US" smtClean="0"/>
              <a:t>Superblock formation</a:t>
            </a:r>
          </a:p>
          <a:p>
            <a:pPr lvl="1"/>
            <a:r>
              <a:rPr lang="en-US" altLang="en-US" smtClean="0"/>
              <a:t>Make an LLVM optimization smarter with profile data</a:t>
            </a:r>
          </a:p>
          <a:p>
            <a:pPr lvl="1"/>
            <a:r>
              <a:rPr lang="en-US" altLang="en-US" smtClean="0"/>
              <a:t>Implement optimization not in LLVM</a:t>
            </a:r>
          </a:p>
          <a:p>
            <a:r>
              <a:rPr lang="en-US" altLang="en-US" smtClean="0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 smtClean="0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 smtClean="0"/>
              <a:t>Energy</a:t>
            </a:r>
          </a:p>
          <a:p>
            <a:pPr lvl="1"/>
            <a:r>
              <a:rPr lang="en-US" altLang="en-US" smtClean="0"/>
              <a:t>Minimizing instruction bit flips</a:t>
            </a:r>
          </a:p>
          <a:p>
            <a:pPr lvl="1"/>
            <a:r>
              <a:rPr lang="en-US" altLang="en-US" smtClean="0"/>
              <a:t>Deactivate parts of processor (FUs, registers, cache)</a:t>
            </a:r>
          </a:p>
          <a:p>
            <a:pPr lvl="1"/>
            <a:r>
              <a:rPr lang="en-US" altLang="en-US" smtClean="0"/>
              <a:t>Use different processors (e.g., big.LITTLE)</a:t>
            </a:r>
          </a:p>
          <a:p>
            <a:r>
              <a:rPr lang="en-US" altLang="en-US" smtClean="0"/>
              <a:t>Security/Safety</a:t>
            </a:r>
          </a:p>
          <a:p>
            <a:pPr lvl="1"/>
            <a:r>
              <a:rPr lang="en-US" altLang="en-US" smtClean="0"/>
              <a:t>Efficient taint/information flow tracking</a:t>
            </a:r>
          </a:p>
          <a:p>
            <a:pPr lvl="1"/>
            <a:r>
              <a:rPr lang="en-US" altLang="en-US" smtClean="0"/>
              <a:t>Automatic mitigation methods – obfuscation for side channels</a:t>
            </a:r>
          </a:p>
          <a:p>
            <a:pPr lvl="1"/>
            <a:r>
              <a:rPr lang="en-US" altLang="en-US" smtClean="0"/>
              <a:t>Preventing control flow exploits</a:t>
            </a:r>
          </a:p>
          <a:p>
            <a:pPr lvl="1"/>
            <a:r>
              <a:rPr lang="en-US" altLang="en-US" smtClean="0"/>
              <a:t>Rule compliance checking (driving rules for AV software)</a:t>
            </a:r>
          </a:p>
          <a:p>
            <a:pPr lvl="1"/>
            <a:r>
              <a:rPr lang="en-US" altLang="en-US" smtClean="0"/>
              <a:t>Run-time safety verification</a:t>
            </a:r>
          </a:p>
          <a:p>
            <a:r>
              <a:rPr lang="en-US" altLang="en-US" smtClean="0"/>
              <a:t>Dealing with pointers</a:t>
            </a:r>
          </a:p>
          <a:p>
            <a:pPr lvl="1"/>
            <a:r>
              <a:rPr lang="en-US" altLang="en-US" smtClean="0"/>
              <a:t>Memory dependence analysis – try to improve on LLVM</a:t>
            </a:r>
          </a:p>
          <a:p>
            <a:pPr lvl="1"/>
            <a:r>
              <a:rPr lang="en-US" altLang="en-US" smtClean="0"/>
              <a:t>Using dependence speculation for optimization or code reordering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Optimizing for GPUs</a:t>
            </a:r>
          </a:p>
          <a:p>
            <a:pPr lvl="1"/>
            <a:r>
              <a:rPr lang="en-US" altLang="en-US" dirty="0" smtClean="0"/>
              <a:t>Dumb </a:t>
            </a:r>
            <a:r>
              <a:rPr lang="en-US" altLang="en-US" dirty="0" err="1" smtClean="0"/>
              <a:t>OpenCL</a:t>
            </a:r>
            <a:r>
              <a:rPr lang="en-US" altLang="en-US" dirty="0" smtClean="0"/>
              <a:t>/CUDA </a:t>
            </a:r>
            <a:r>
              <a:rPr lang="en-US" altLang="en-US" dirty="0" smtClean="0">
                <a:sym typeface="Wingdings" panose="05000000000000000000" pitchFamily="2" charset="2"/>
              </a:rPr>
              <a:t> smart </a:t>
            </a:r>
            <a:r>
              <a:rPr lang="en-US" altLang="en-US" dirty="0" err="1" smtClean="0">
                <a:sym typeface="Wingdings" panose="05000000000000000000" pitchFamily="2" charset="2"/>
              </a:rPr>
              <a:t>OpenCL</a:t>
            </a:r>
            <a:r>
              <a:rPr lang="en-US" altLang="en-US" dirty="0" smtClean="0">
                <a:sym typeface="Wingdings" panose="05000000000000000000" pitchFamily="2" charset="2"/>
              </a:rPr>
              <a:t>/CUDA – selection of threads/blocks and managing on-chip memory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Reducing </a:t>
            </a:r>
            <a:r>
              <a:rPr lang="en-US" altLang="en-US" dirty="0" err="1" smtClean="0">
                <a:sym typeface="Wingdings" panose="05000000000000000000" pitchFamily="2" charset="2"/>
              </a:rPr>
              <a:t>uncoalesced</a:t>
            </a:r>
            <a:r>
              <a:rPr lang="en-US" altLang="en-US" dirty="0" smtClean="0">
                <a:sym typeface="Wingdings" panose="05000000000000000000" pitchFamily="2" charset="2"/>
              </a:rPr>
              <a:t> memory accesses – measurement of </a:t>
            </a:r>
            <a:r>
              <a:rPr lang="en-US" altLang="en-US" dirty="0" err="1" smtClean="0">
                <a:sym typeface="Wingdings" panose="05000000000000000000" pitchFamily="2" charset="2"/>
              </a:rPr>
              <a:t>uncoalesced</a:t>
            </a:r>
            <a:r>
              <a:rPr lang="en-US" altLang="en-US" dirty="0" smtClean="0">
                <a:sym typeface="Wingdings" panose="05000000000000000000" pitchFamily="2" charset="2"/>
              </a:rPr>
              <a:t> accesses, code restructuring to reduce these</a:t>
            </a:r>
          </a:p>
          <a:p>
            <a:pPr lvl="1"/>
            <a:r>
              <a:rPr lang="en-US" altLang="en-US" dirty="0" err="1" smtClean="0">
                <a:sym typeface="Wingdings" panose="05000000000000000000" pitchFamily="2" charset="2"/>
              </a:rPr>
              <a:t>Matlab</a:t>
            </a:r>
            <a:r>
              <a:rPr lang="en-US" altLang="en-US" dirty="0" smtClean="0">
                <a:sym typeface="Wingdings" panose="05000000000000000000" pitchFamily="2" charset="2"/>
              </a:rPr>
              <a:t>  CUDA/</a:t>
            </a:r>
            <a:r>
              <a:rPr lang="en-US" altLang="en-US" dirty="0" err="1" smtClean="0">
                <a:sym typeface="Wingdings" panose="05000000000000000000" pitchFamily="2" charset="2"/>
              </a:rPr>
              <a:t>OpenCL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Kernel partitioning, data partitioning across multiple GPUs</a:t>
            </a:r>
          </a:p>
          <a:p>
            <a:r>
              <a:rPr lang="en-US" altLang="en-US" dirty="0" smtClean="0"/>
              <a:t>Parallelization/</a:t>
            </a:r>
            <a:r>
              <a:rPr lang="en-US" altLang="en-US" dirty="0" err="1" smtClean="0"/>
              <a:t>SIMDization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DOALL loop parallelization, dependence breaking transformations</a:t>
            </a:r>
          </a:p>
          <a:p>
            <a:pPr lvl="1"/>
            <a:r>
              <a:rPr lang="en-US" altLang="en-US" dirty="0" smtClean="0"/>
              <a:t>DSWP parallelization</a:t>
            </a:r>
          </a:p>
          <a:p>
            <a:pPr lvl="1"/>
            <a:r>
              <a:rPr lang="en-US" altLang="en-US" dirty="0" smtClean="0"/>
              <a:t>Access-execute program decomposition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Automatic </a:t>
            </a:r>
            <a:r>
              <a:rPr lang="en-US" altLang="en-US" dirty="0" err="1" smtClean="0">
                <a:sym typeface="Wingdings" panose="05000000000000000000" pitchFamily="2" charset="2"/>
              </a:rPr>
              <a:t>SIMDization</a:t>
            </a:r>
            <a:r>
              <a:rPr lang="en-US" altLang="en-US" dirty="0" smtClean="0">
                <a:sym typeface="Wingdings" panose="05000000000000000000" pitchFamily="2" charset="2"/>
              </a:rPr>
              <a:t>, </a:t>
            </a:r>
            <a:r>
              <a:rPr lang="en-US" altLang="en-US" dirty="0" err="1" smtClean="0">
                <a:sym typeface="Wingdings" panose="05000000000000000000" pitchFamily="2" charset="2"/>
              </a:rPr>
              <a:t>Superword</a:t>
            </a:r>
            <a:r>
              <a:rPr lang="en-US" altLang="en-US" dirty="0" smtClean="0">
                <a:sym typeface="Wingdings" panose="05000000000000000000" pitchFamily="2" charset="2"/>
              </a:rPr>
              <a:t> level parallelism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 smtClean="0"/>
              <a:t>Dynamic optimization (Dynamo, LLVM, Dalvik VM)</a:t>
            </a:r>
          </a:p>
          <a:p>
            <a:pPr lvl="1"/>
            <a:r>
              <a:rPr lang="en-US" altLang="en-US" smtClean="0"/>
              <a:t>Run-time DOALL loop parallelization</a:t>
            </a:r>
          </a:p>
          <a:p>
            <a:pPr lvl="1"/>
            <a:r>
              <a:rPr lang="en-US" altLang="en-US" smtClean="0"/>
              <a:t>Run-time program analysis for reliability/security</a:t>
            </a:r>
          </a:p>
          <a:p>
            <a:pPr lvl="1"/>
            <a:r>
              <a:rPr lang="en-US" altLang="en-US" smtClean="0"/>
              <a:t>Run-time profiling tools (cache, memory dependence, etc.)</a:t>
            </a:r>
          </a:p>
          <a:p>
            <a:r>
              <a:rPr lang="en-US" altLang="en-US" smtClean="0"/>
              <a:t>Binary optimizer</a:t>
            </a:r>
          </a:p>
          <a:p>
            <a:pPr lvl="1"/>
            <a:r>
              <a:rPr lang="en-US" altLang="en-US" smtClean="0"/>
              <a:t>Arm binary to LLVM IR, de-register allocation</a:t>
            </a:r>
          </a:p>
          <a:p>
            <a:r>
              <a:rPr lang="en-US" altLang="en-US" smtClean="0"/>
              <a:t>High level synthesis</a:t>
            </a:r>
          </a:p>
          <a:p>
            <a:pPr lvl="1"/>
            <a:r>
              <a:rPr lang="en-US" altLang="en-US" smtClean="0"/>
              <a:t>Custom instructions - finding most common instruction patterns, constrained by inputs/outputs</a:t>
            </a:r>
          </a:p>
          <a:p>
            <a:pPr lvl="1"/>
            <a:r>
              <a:rPr lang="en-US" altLang="en-US" smtClean="0"/>
              <a:t>Int/FP precision analysis, Float to fixed point</a:t>
            </a:r>
          </a:p>
          <a:p>
            <a:pPr lvl="1"/>
            <a:r>
              <a:rPr lang="en-US" altLang="en-US" smtClean="0"/>
              <a:t>Custom data path synthesis</a:t>
            </a:r>
          </a:p>
          <a:p>
            <a:pPr lvl="1"/>
            <a:r>
              <a:rPr lang="en-US" altLang="en-US" smtClean="0"/>
              <a:t>Customized memory systems (e.g., sparse data structs)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Approximate computing</a:t>
            </a:r>
          </a:p>
          <a:p>
            <a:pPr lvl="1"/>
            <a:r>
              <a:rPr lang="en-US" altLang="en-US" dirty="0" smtClean="0"/>
              <a:t>New approximation optimizations (lookup tables, loop perforation, tiling)</a:t>
            </a:r>
          </a:p>
          <a:p>
            <a:pPr lvl="1"/>
            <a:r>
              <a:rPr lang="en-US" altLang="en-US" dirty="0" smtClean="0"/>
              <a:t>Impact of local approximation on global program outcome</a:t>
            </a:r>
          </a:p>
          <a:p>
            <a:pPr lvl="1"/>
            <a:r>
              <a:rPr lang="en-US" altLang="en-US" dirty="0" smtClean="0"/>
              <a:t>Program distillation - create a subset program with equivalent memory/branch behavior</a:t>
            </a:r>
          </a:p>
          <a:p>
            <a:r>
              <a:rPr lang="en-US" altLang="en-US" dirty="0" smtClean="0"/>
              <a:t>Machine learning for compilers</a:t>
            </a:r>
          </a:p>
          <a:p>
            <a:pPr lvl="1"/>
            <a:r>
              <a:rPr lang="en-US" altLang="en-US" dirty="0" smtClean="0"/>
              <a:t>Using ML/search to guide optimizations (e.g., unroll factors)</a:t>
            </a:r>
          </a:p>
          <a:p>
            <a:pPr lvl="1"/>
            <a:r>
              <a:rPr lang="en-US" altLang="en-US" dirty="0" smtClean="0"/>
              <a:t>Using ML/search to guide optimization choices (which </a:t>
            </a:r>
            <a:r>
              <a:rPr lang="en-US" altLang="en-US" dirty="0" err="1" smtClean="0"/>
              <a:t>optis</a:t>
            </a:r>
            <a:r>
              <a:rPr lang="en-US" altLang="en-US" dirty="0" smtClean="0"/>
              <a:t>/order)</a:t>
            </a:r>
          </a:p>
          <a:p>
            <a:pPr lvl="1"/>
            <a:r>
              <a:rPr lang="en-US" altLang="en-US" dirty="0" smtClean="0"/>
              <a:t>Be careful with low compiler content!!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11362</TotalTime>
  <Words>3745</Words>
  <Application>Microsoft Office PowerPoint</Application>
  <PresentationFormat>Custom</PresentationFormat>
  <Paragraphs>774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9 Classic +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Back to Code Optimization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256</cp:revision>
  <cp:lastPrinted>2001-10-18T06:50:13Z</cp:lastPrinted>
  <dcterms:created xsi:type="dcterms:W3CDTF">1999-01-24T07:45:10Z</dcterms:created>
  <dcterms:modified xsi:type="dcterms:W3CDTF">2023-10-02T02:07:15Z</dcterms:modified>
</cp:coreProperties>
</file>