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08" r:id="rId3"/>
    <p:sldId id="505" r:id="rId4"/>
    <p:sldId id="506" r:id="rId5"/>
    <p:sldId id="507" r:id="rId6"/>
    <p:sldId id="509" r:id="rId7"/>
    <p:sldId id="510" r:id="rId8"/>
    <p:sldId id="511" r:id="rId9"/>
    <p:sldId id="512" r:id="rId10"/>
    <p:sldId id="536" r:id="rId11"/>
    <p:sldId id="513" r:id="rId12"/>
    <p:sldId id="514" r:id="rId13"/>
    <p:sldId id="515" r:id="rId14"/>
    <p:sldId id="533" r:id="rId15"/>
    <p:sldId id="523" r:id="rId16"/>
    <p:sldId id="534" r:id="rId17"/>
    <p:sldId id="525" r:id="rId18"/>
    <p:sldId id="535" r:id="rId19"/>
    <p:sldId id="526" r:id="rId20"/>
    <p:sldId id="527" r:id="rId21"/>
    <p:sldId id="537" r:id="rId22"/>
    <p:sldId id="528" r:id="rId23"/>
    <p:sldId id="532" r:id="rId24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BCBCB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638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7.xml"/><Relationship Id="rId3" Type="http://schemas.openxmlformats.org/officeDocument/2006/relationships/slide" Target="slides/slide7.xml"/><Relationship Id="rId7" Type="http://schemas.openxmlformats.org/officeDocument/2006/relationships/slide" Target="slides/slide16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5.xml"/><Relationship Id="rId11" Type="http://schemas.openxmlformats.org/officeDocument/2006/relationships/slide" Target="slides/slide20.xml"/><Relationship Id="rId5" Type="http://schemas.openxmlformats.org/officeDocument/2006/relationships/slide" Target="slides/slide12.xml"/><Relationship Id="rId10" Type="http://schemas.openxmlformats.org/officeDocument/2006/relationships/slide" Target="slides/slide19.xml"/><Relationship Id="rId4" Type="http://schemas.openxmlformats.org/officeDocument/2006/relationships/slide" Target="slides/slide11.xml"/><Relationship Id="rId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271DC71-C4BC-4B3F-9217-F1BC5D1E7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15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956C8C-13F7-438D-9057-AFFBAC343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928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B551A19-C173-4CB5-BC0D-B2CDCE31FBF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16931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984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1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2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5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6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6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1776F3BD-5F31-4176-B9E4-CAEB675816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8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accent1"/>
                </a:solidFill>
              </a:rPr>
              <a:t>Classic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September 25</a:t>
            </a:r>
            <a:r>
              <a:rPr lang="en-US" altLang="en-US" i="1" dirty="0" smtClean="0"/>
              <a:t>, </a:t>
            </a:r>
            <a:r>
              <a:rPr lang="en-US" altLang="en-US" i="1" dirty="0" smtClean="0"/>
              <a:t>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- Solution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973263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73263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973263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735263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211725" y="6324600"/>
            <a:ext cx="1990138" cy="3769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191587" y="2552299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91587" y="2514600"/>
            <a:ext cx="20102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201863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6436" y="1468904"/>
            <a:ext cx="16289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 dirty="0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201863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811463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492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1924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73263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17446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1924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4398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1162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1428750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1441450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171450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4313238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1392238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1389063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0056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0056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4. </a:t>
            </a:r>
            <a:r>
              <a:rPr lang="en-US" altLang="en-US" dirty="0">
                <a:solidFill>
                  <a:srgbClr val="FF0000"/>
                </a:solidFill>
              </a:rPr>
              <a:t>r4 = 1</a:t>
            </a:r>
          </a:p>
          <a:p>
            <a:r>
              <a:rPr lang="en-US" altLang="en-US" dirty="0"/>
              <a:t>5. </a:t>
            </a:r>
            <a:r>
              <a:rPr lang="en-US" altLang="en-US" dirty="0">
                <a:solidFill>
                  <a:srgbClr val="FF0000"/>
                </a:solidFill>
              </a:rPr>
              <a:t>r7 = r1 * 4</a:t>
            </a:r>
          </a:p>
          <a:p>
            <a:r>
              <a:rPr lang="en-US" altLang="en-US" dirty="0"/>
              <a:t>6. </a:t>
            </a:r>
            <a:r>
              <a:rPr lang="en-US" altLang="en-US" dirty="0">
                <a:solidFill>
                  <a:srgbClr val="FF0000"/>
                </a:solidFill>
              </a:rPr>
              <a:t>r6 = 8</a:t>
            </a:r>
          </a:p>
          <a:p>
            <a:r>
              <a:rPr lang="en-US" altLang="en-US" dirty="0"/>
              <a:t>7. if (r3 &gt; 0)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0056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77676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5334000" y="632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flipV="1">
            <a:off x="5334000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5334000" y="251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>
            <a:off x="72342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72342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78438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54816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8. r2 = 0</a:t>
            </a:r>
          </a:p>
          <a:p>
            <a:r>
              <a:rPr lang="en-US" altLang="en-US" dirty="0"/>
              <a:t>9. </a:t>
            </a:r>
            <a:r>
              <a:rPr lang="en-US" altLang="en-US" dirty="0">
                <a:solidFill>
                  <a:srgbClr val="FF0000"/>
                </a:solidFill>
              </a:rPr>
              <a:t>r6 = </a:t>
            </a:r>
            <a:r>
              <a:rPr lang="en-US" altLang="en-US" dirty="0" smtClean="0">
                <a:solidFill>
                  <a:srgbClr val="FF0000"/>
                </a:solidFill>
              </a:rPr>
              <a:t>r7 &lt;&lt; 3</a:t>
            </a:r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/>
              <a:t>10. r3 = 0</a:t>
            </a: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2248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11</a:t>
            </a:r>
            <a:r>
              <a:rPr lang="en-US" altLang="en-US" dirty="0">
                <a:solidFill>
                  <a:srgbClr val="FF0000"/>
                </a:solidFill>
              </a:rPr>
              <a:t>. r3 = 1</a:t>
            </a:r>
          </a:p>
          <a:p>
            <a:r>
              <a:rPr lang="en-US" altLang="en-US" dirty="0"/>
              <a:t>12. r3 = 1</a:t>
            </a:r>
            <a:r>
              <a:rPr lang="en-US" altLang="en-US" dirty="0" smtClean="0"/>
              <a:t> </a:t>
            </a:r>
            <a:r>
              <a:rPr lang="en-US" altLang="en-US" dirty="0"/>
              <a:t>+ r2</a:t>
            </a:r>
          </a:p>
          <a:p>
            <a:r>
              <a:rPr lang="en-US" altLang="en-US" dirty="0"/>
              <a:t>13. r1 = </a:t>
            </a:r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6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67770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82248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6472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 flipH="1">
            <a:off x="81486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64611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64738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5269706" y="3825081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93456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4246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64214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" name="Right Arrow 1"/>
          <p:cNvSpPr/>
          <p:nvPr/>
        </p:nvSpPr>
        <p:spPr bwMode="auto">
          <a:xfrm>
            <a:off x="4934947" y="4305300"/>
            <a:ext cx="381001" cy="838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8452" y="6924240"/>
            <a:ext cx="3012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Red instructions can be deleted by</a:t>
            </a:r>
          </a:p>
          <a:p>
            <a:r>
              <a:rPr lang="en-US" sz="1600" dirty="0">
                <a:solidFill>
                  <a:srgbClr val="FF0000"/>
                </a:solidFill>
              </a:rPr>
              <a:t>s</a:t>
            </a:r>
            <a:r>
              <a:rPr lang="en-US" sz="1600" dirty="0" smtClean="0">
                <a:solidFill>
                  <a:srgbClr val="FF0000"/>
                </a:solidFill>
              </a:rPr>
              <a:t>ubsequent dead code elimination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440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Forward Copy Propagation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 smtClean="0"/>
              <a:t>Forward propagation of the RHS of moves</a:t>
            </a:r>
          </a:p>
          <a:p>
            <a:pPr lvl="1"/>
            <a:r>
              <a:rPr lang="en-US" altLang="en-US" sz="1800" smtClean="0"/>
              <a:t>r1 = r2</a:t>
            </a:r>
          </a:p>
          <a:p>
            <a:pPr lvl="1"/>
            <a:r>
              <a:rPr lang="en-US" altLang="en-US" sz="1800" smtClean="0"/>
              <a:t>…</a:t>
            </a:r>
          </a:p>
          <a:p>
            <a:pPr lvl="1"/>
            <a:r>
              <a:rPr lang="en-US" altLang="en-US" sz="1800" smtClean="0"/>
              <a:t>r4 = r1 + 1  </a:t>
            </a:r>
            <a:r>
              <a:rPr lang="en-US" altLang="en-US" sz="1800" smtClean="0">
                <a:sym typeface="Wingdings" panose="05000000000000000000" pitchFamily="2" charset="2"/>
              </a:rPr>
              <a:t> r4 = r2 + 1</a:t>
            </a:r>
          </a:p>
          <a:p>
            <a:r>
              <a:rPr lang="en-US" altLang="en-US" sz="2000" smtClean="0"/>
              <a:t>Benefits</a:t>
            </a:r>
          </a:p>
          <a:p>
            <a:pPr lvl="1"/>
            <a:r>
              <a:rPr lang="en-US" altLang="en-US" sz="1800" smtClean="0"/>
              <a:t>Reduce chain of dependences</a:t>
            </a:r>
          </a:p>
          <a:p>
            <a:pPr lvl="1"/>
            <a:r>
              <a:rPr lang="en-US" altLang="en-US" sz="1800" smtClean="0"/>
              <a:t>Eliminate the move</a:t>
            </a:r>
          </a:p>
          <a:p>
            <a:r>
              <a:rPr lang="en-US" altLang="en-US" sz="2000" smtClean="0"/>
              <a:t>Rules (ops X and Y)</a:t>
            </a:r>
          </a:p>
          <a:p>
            <a:pPr lvl="1"/>
            <a:r>
              <a:rPr lang="en-US" altLang="en-US" sz="1800" smtClean="0"/>
              <a:t>X is a move</a:t>
            </a:r>
          </a:p>
          <a:p>
            <a:pPr lvl="1"/>
            <a:r>
              <a:rPr lang="en-US" altLang="en-US" sz="1800" smtClean="0"/>
              <a:t>src1(X) is a register</a:t>
            </a:r>
          </a:p>
          <a:p>
            <a:pPr lvl="1"/>
            <a:r>
              <a:rPr lang="en-US" altLang="en-US" sz="1800" smtClean="0"/>
              <a:t>Y consumes dest(X)</a:t>
            </a:r>
          </a:p>
          <a:p>
            <a:pPr lvl="1"/>
            <a:r>
              <a:rPr lang="en-US" altLang="en-US" sz="1800" smtClean="0"/>
              <a:t>X.dest is an available def at Y</a:t>
            </a:r>
          </a:p>
          <a:p>
            <a:pPr lvl="1"/>
            <a:r>
              <a:rPr lang="en-US" altLang="en-US" sz="1800" smtClean="0"/>
              <a:t>X.src1 is an available expr at Y</a:t>
            </a:r>
          </a:p>
          <a:p>
            <a:pPr lvl="1"/>
            <a:endParaRPr lang="en-US" altLang="en-US" sz="1800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943600" y="2362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</a:t>
            </a:r>
          </a:p>
          <a:p>
            <a:pPr algn="ctr"/>
            <a:r>
              <a:rPr lang="en-US" altLang="en-US"/>
              <a:t>2. r3 = r4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29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934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+ 1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019800" y="4724400"/>
            <a:ext cx="1447800" cy="838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+ r3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791200" y="3048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6705600" y="30480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791200" y="4267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6934200" y="42672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 Box 18"/>
          <p:cNvSpPr txBox="1">
            <a:spLocks noChangeArrowheads="1"/>
          </p:cNvSpPr>
          <p:nvPr/>
        </p:nvSpPr>
        <p:spPr bwMode="auto">
          <a:xfrm>
            <a:off x="5387975" y="23510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21" name="Text Box 18"/>
          <p:cNvSpPr txBox="1">
            <a:spLocks noChangeArrowheads="1"/>
          </p:cNvSpPr>
          <p:nvPr/>
        </p:nvSpPr>
        <p:spPr bwMode="auto">
          <a:xfrm>
            <a:off x="4984750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7826375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5475288" y="4724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CSE – Common Subexpression Elimination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Eliminate recomputation of an expression by reusing the previous result</a:t>
            </a:r>
          </a:p>
          <a:p>
            <a:pPr lvl="1"/>
            <a:r>
              <a:rPr lang="en-US" altLang="en-US" sz="1600" smtClean="0"/>
              <a:t>r1 = r2 * r3</a:t>
            </a:r>
          </a:p>
          <a:p>
            <a:pPr lvl="1"/>
            <a:r>
              <a:rPr lang="en-US" altLang="en-US" sz="1600" smtClean="0"/>
              <a:t>                   </a:t>
            </a:r>
            <a:r>
              <a:rPr lang="en-US" altLang="en-US" sz="1600" smtClean="0">
                <a:sym typeface="Wingdings" panose="05000000000000000000" pitchFamily="2" charset="2"/>
              </a:rPr>
              <a:t> r100 = r1</a:t>
            </a:r>
            <a:endParaRPr lang="en-US" altLang="en-US" sz="1600" smtClean="0"/>
          </a:p>
          <a:p>
            <a:pPr lvl="1"/>
            <a:r>
              <a:rPr lang="en-US" altLang="en-US" sz="1600" smtClean="0"/>
              <a:t>…</a:t>
            </a:r>
          </a:p>
          <a:p>
            <a:pPr lvl="1"/>
            <a:r>
              <a:rPr lang="en-US" altLang="en-US" sz="1600" smtClean="0"/>
              <a:t>r4 = r2 * r3  </a:t>
            </a:r>
            <a:r>
              <a:rPr lang="en-US" altLang="en-US" sz="1600" smtClean="0">
                <a:sym typeface="Wingdings" panose="05000000000000000000" pitchFamily="2" charset="2"/>
              </a:rPr>
              <a:t> r4 = r100</a:t>
            </a:r>
          </a:p>
          <a:p>
            <a:r>
              <a:rPr lang="en-US" altLang="en-US" sz="1800" smtClean="0"/>
              <a:t>Benefits</a:t>
            </a:r>
          </a:p>
          <a:p>
            <a:pPr lvl="1"/>
            <a:r>
              <a:rPr lang="en-US" altLang="en-US" sz="1600" smtClean="0"/>
              <a:t>Reduce work</a:t>
            </a:r>
          </a:p>
          <a:p>
            <a:pPr lvl="1"/>
            <a:r>
              <a:rPr lang="en-US" altLang="en-US" sz="1600" smtClean="0"/>
              <a:t>Moves can get copy propagated</a:t>
            </a:r>
          </a:p>
          <a:p>
            <a:r>
              <a:rPr lang="en-US" altLang="en-US" sz="1800" smtClean="0"/>
              <a:t>Rules (ops X and Y)</a:t>
            </a:r>
          </a:p>
          <a:p>
            <a:pPr lvl="1"/>
            <a:r>
              <a:rPr lang="en-US" altLang="en-US" sz="1600" smtClean="0"/>
              <a:t>X and Y have the same opcode</a:t>
            </a:r>
          </a:p>
          <a:p>
            <a:pPr lvl="1"/>
            <a:r>
              <a:rPr lang="en-US" altLang="en-US" sz="1600" smtClean="0"/>
              <a:t>src(X) = src(Y), for all srcs</a:t>
            </a:r>
          </a:p>
          <a:p>
            <a:pPr lvl="1"/>
            <a:r>
              <a:rPr lang="en-US" altLang="en-US" sz="1600" smtClean="0"/>
              <a:t>expr(X) is available at Y</a:t>
            </a:r>
          </a:p>
          <a:p>
            <a:pPr lvl="1"/>
            <a:r>
              <a:rPr lang="en-US" altLang="en-US" sz="1600" smtClean="0"/>
              <a:t>if X is a load, then there is no store that may write to address(X) along any path between X and Y</a:t>
            </a:r>
          </a:p>
          <a:p>
            <a:pPr lvl="1"/>
            <a:endParaRPr lang="en-US" altLang="en-US" sz="160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943600" y="18288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 * r6</a:t>
            </a:r>
          </a:p>
          <a:p>
            <a:pPr algn="ctr"/>
            <a:r>
              <a:rPr lang="en-US" altLang="en-US"/>
              <a:t>2. r3 = r4 / r7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29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r2 + 1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934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* 7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019800" y="4191000"/>
            <a:ext cx="1447800" cy="1066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* r6</a:t>
            </a:r>
          </a:p>
          <a:p>
            <a:pPr algn="ctr"/>
            <a:r>
              <a:rPr lang="en-US" altLang="en-US"/>
              <a:t>6. r8 = r4 / r7</a:t>
            </a:r>
          </a:p>
          <a:p>
            <a:pPr algn="ctr"/>
            <a:r>
              <a:rPr lang="en-US" altLang="en-US"/>
              <a:t>7. r9 = r3 * 7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5791200" y="25146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705600" y="2514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791200" y="3733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6934200" y="37338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119255" y="5855841"/>
            <a:ext cx="38069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if op is a load, call it redundant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load elimination rather than </a:t>
            </a:r>
            <a:r>
              <a:rPr lang="en-US" altLang="en-US" sz="1600" dirty="0" smtClean="0">
                <a:solidFill>
                  <a:srgbClr val="FF0000"/>
                </a:solidFill>
              </a:rPr>
              <a:t>CSE, </a:t>
            </a:r>
          </a:p>
          <a:p>
            <a:r>
              <a:rPr lang="en-US" altLang="en-US" sz="1600" dirty="0" smtClean="0">
                <a:solidFill>
                  <a:srgbClr val="FF0000"/>
                </a:solidFill>
              </a:rPr>
              <a:t>Redundant store elimination also possible, 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b</a:t>
            </a:r>
            <a:r>
              <a:rPr lang="en-US" altLang="en-US" sz="1600" dirty="0" smtClean="0">
                <a:solidFill>
                  <a:srgbClr val="FF0000"/>
                </a:solidFill>
              </a:rPr>
              <a:t>ut applied a bit differently – think about it!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5387975" y="18176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46" name="Text Box 18"/>
          <p:cNvSpPr txBox="1">
            <a:spLocks noChangeArrowheads="1"/>
          </p:cNvSpPr>
          <p:nvPr/>
        </p:nvSpPr>
        <p:spPr bwMode="auto">
          <a:xfrm>
            <a:off x="5029200" y="2711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7869238" y="27162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5475288" y="41910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88925" y="1501775"/>
            <a:ext cx="22288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480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1. r4 = r1</a:t>
            </a:r>
          </a:p>
          <a:p>
            <a:r>
              <a:rPr lang="en-US" altLang="en-US" sz="2000"/>
              <a:t>2. r6 = r15</a:t>
            </a:r>
          </a:p>
          <a:p>
            <a:r>
              <a:rPr lang="en-US" altLang="en-US" sz="2000"/>
              <a:t>3. r2 = r3 * r4</a:t>
            </a:r>
          </a:p>
          <a:p>
            <a:r>
              <a:rPr lang="en-US" altLang="en-US" sz="2000"/>
              <a:t>4. r8 = r2 + r5</a:t>
            </a:r>
          </a:p>
          <a:p>
            <a:r>
              <a:rPr lang="en-US" altLang="en-US" sz="2000"/>
              <a:t>5. r9 = r3</a:t>
            </a:r>
          </a:p>
          <a:p>
            <a:r>
              <a:rPr lang="en-US" altLang="en-US"/>
              <a:t>6. r7 = load(r2)</a:t>
            </a:r>
            <a:endParaRPr lang="en-US" altLang="en-US" sz="2000"/>
          </a:p>
          <a:p>
            <a:r>
              <a:rPr lang="en-US" altLang="en-US" sz="2000"/>
              <a:t>7. if (r2 &gt; r8)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52600" y="4038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r5 = r9 * r4</a:t>
            </a:r>
          </a:p>
          <a:p>
            <a:r>
              <a:rPr lang="en-US" altLang="en-US"/>
              <a:t>9. r11 = r2</a:t>
            </a:r>
          </a:p>
          <a:p>
            <a:r>
              <a:rPr lang="en-US" altLang="en-US"/>
              <a:t>10. r12 = load(r11)</a:t>
            </a:r>
          </a:p>
          <a:p>
            <a:r>
              <a:rPr lang="en-US" altLang="en-US"/>
              <a:t>11. if (r12 != 0)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3434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12. r3 = load(r2)</a:t>
            </a:r>
          </a:p>
          <a:p>
            <a:pPr algn="ctr"/>
            <a:r>
              <a:rPr lang="en-US" altLang="en-US"/>
              <a:t>13. r10 = r3 / r6</a:t>
            </a:r>
          </a:p>
          <a:p>
            <a:pPr algn="ctr"/>
            <a:r>
              <a:rPr lang="en-US" altLang="en-US"/>
              <a:t>14. r11 = r8</a:t>
            </a:r>
          </a:p>
          <a:p>
            <a:pPr algn="ctr"/>
            <a:r>
              <a:rPr lang="en-US" altLang="en-US"/>
              <a:t>15. store (r11, r7)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9718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16. store (r12, r3)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8194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191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8194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41148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0574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14478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14478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14478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057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2492375" y="16017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214563" y="37020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5486400" y="37179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9476" name="Text Box 18"/>
          <p:cNvSpPr txBox="1">
            <a:spLocks noChangeArrowheads="1"/>
          </p:cNvSpPr>
          <p:nvPr/>
        </p:nvSpPr>
        <p:spPr bwMode="auto">
          <a:xfrm>
            <a:off x="2416175" y="5562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Solution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28588" y="1524000"/>
            <a:ext cx="19399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r1</a:t>
            </a:r>
          </a:p>
          <a:p>
            <a:r>
              <a:rPr lang="en-US" altLang="en-US" sz="2000"/>
              <a:t>r6 = r15</a:t>
            </a:r>
          </a:p>
          <a:p>
            <a:r>
              <a:rPr lang="en-US" altLang="en-US" sz="2000"/>
              <a:t>r2 = r3 * r4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 sz="2000"/>
              <a:t>r9 = r3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r5 = r9 * r4</a:t>
            </a:r>
          </a:p>
          <a:p>
            <a:r>
              <a:rPr lang="en-US" altLang="en-US"/>
              <a:t>r11 = r2</a:t>
            </a:r>
          </a:p>
          <a:p>
            <a:r>
              <a:rPr lang="en-US" altLang="en-US"/>
              <a:t>r12 = load(r11)</a:t>
            </a:r>
          </a:p>
          <a:p>
            <a:r>
              <a:rPr lang="en-US" altLang="en-US"/>
              <a:t>if (r12 != 0)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4290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load(r2)</a:t>
            </a:r>
          </a:p>
          <a:p>
            <a:pPr algn="ctr"/>
            <a:r>
              <a:rPr lang="en-US" altLang="en-US"/>
              <a:t>r10 = r3 / r6</a:t>
            </a:r>
          </a:p>
          <a:p>
            <a:pPr algn="ctr"/>
            <a:r>
              <a:rPr lang="en-US" altLang="en-US"/>
              <a:t>r11 = r8</a:t>
            </a:r>
          </a:p>
          <a:p>
            <a:pPr algn="ctr"/>
            <a:r>
              <a:rPr lang="en-US" altLang="en-US"/>
              <a:t>store (r11, r7)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0574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1905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2766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9050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32004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143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5334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5334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5334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11430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Rectangle 4"/>
          <p:cNvSpPr>
            <a:spLocks noChangeArrowheads="1"/>
          </p:cNvSpPr>
          <p:nvPr/>
        </p:nvSpPr>
        <p:spPr bwMode="auto">
          <a:xfrm>
            <a:off x="6934200" y="16764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r2 = r3 * r1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98" name="Rectangle 5"/>
          <p:cNvSpPr>
            <a:spLocks noChangeArrowheads="1"/>
          </p:cNvSpPr>
          <p:nvPr/>
        </p:nvSpPr>
        <p:spPr bwMode="auto">
          <a:xfrm>
            <a:off x="56388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if (r7 != 0)</a:t>
            </a:r>
          </a:p>
        </p:txBody>
      </p:sp>
      <p:sp>
        <p:nvSpPr>
          <p:cNvPr id="20499" name="Rectangle 6"/>
          <p:cNvSpPr>
            <a:spLocks noChangeArrowheads="1"/>
          </p:cNvSpPr>
          <p:nvPr/>
        </p:nvSpPr>
        <p:spPr bwMode="auto">
          <a:xfrm>
            <a:off x="82296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r7</a:t>
            </a:r>
          </a:p>
          <a:p>
            <a:pPr algn="ctr"/>
            <a:r>
              <a:rPr lang="en-US" altLang="en-US"/>
              <a:t>store (r8, r7)</a:t>
            </a:r>
          </a:p>
        </p:txBody>
      </p:sp>
      <p:sp>
        <p:nvSpPr>
          <p:cNvPr id="20500" name="Rectangle 7"/>
          <p:cNvSpPr>
            <a:spLocks noChangeArrowheads="1"/>
          </p:cNvSpPr>
          <p:nvPr/>
        </p:nvSpPr>
        <p:spPr bwMode="auto">
          <a:xfrm>
            <a:off x="6858000" y="56388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501" name="Line 8"/>
          <p:cNvSpPr>
            <a:spLocks noChangeShapeType="1"/>
          </p:cNvSpPr>
          <p:nvPr/>
        </p:nvSpPr>
        <p:spPr bwMode="auto">
          <a:xfrm flipH="1">
            <a:off x="67056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9"/>
          <p:cNvSpPr>
            <a:spLocks noChangeShapeType="1"/>
          </p:cNvSpPr>
          <p:nvPr/>
        </p:nvSpPr>
        <p:spPr bwMode="auto">
          <a:xfrm>
            <a:off x="80772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10"/>
          <p:cNvSpPr>
            <a:spLocks noChangeShapeType="1"/>
          </p:cNvSpPr>
          <p:nvPr/>
        </p:nvSpPr>
        <p:spPr bwMode="auto">
          <a:xfrm>
            <a:off x="6705600" y="52578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11"/>
          <p:cNvSpPr>
            <a:spLocks noChangeShapeType="1"/>
          </p:cNvSpPr>
          <p:nvPr/>
        </p:nvSpPr>
        <p:spPr bwMode="auto">
          <a:xfrm flipH="1">
            <a:off x="8001000" y="5257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12"/>
          <p:cNvSpPr>
            <a:spLocks noChangeShapeType="1"/>
          </p:cNvSpPr>
          <p:nvPr/>
        </p:nvSpPr>
        <p:spPr bwMode="auto">
          <a:xfrm>
            <a:off x="59436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13"/>
          <p:cNvSpPr>
            <a:spLocks noChangeShapeType="1"/>
          </p:cNvSpPr>
          <p:nvPr/>
        </p:nvSpPr>
        <p:spPr bwMode="auto">
          <a:xfrm flipH="1">
            <a:off x="5334000" y="5410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14"/>
          <p:cNvSpPr>
            <a:spLocks noChangeShapeType="1"/>
          </p:cNvSpPr>
          <p:nvPr/>
        </p:nvSpPr>
        <p:spPr bwMode="auto">
          <a:xfrm flipV="1">
            <a:off x="5334000" y="38100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15"/>
          <p:cNvSpPr>
            <a:spLocks noChangeShapeType="1"/>
          </p:cNvSpPr>
          <p:nvPr/>
        </p:nvSpPr>
        <p:spPr bwMode="auto">
          <a:xfrm>
            <a:off x="5334000" y="3810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16"/>
          <p:cNvSpPr>
            <a:spLocks noChangeShapeType="1"/>
          </p:cNvSpPr>
          <p:nvPr/>
        </p:nvSpPr>
        <p:spPr bwMode="auto">
          <a:xfrm>
            <a:off x="59436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Right Arrow 1"/>
          <p:cNvSpPr>
            <a:spLocks noChangeArrowheads="1"/>
          </p:cNvSpPr>
          <p:nvPr/>
        </p:nvSpPr>
        <p:spPr bwMode="auto">
          <a:xfrm>
            <a:off x="4572000" y="2590800"/>
            <a:ext cx="685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Invariant Code Motion (LICM)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11" y="1582737"/>
            <a:ext cx="4948236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/>
              <a:t>Move operations whose source operands do not change within the loop to the loop </a:t>
            </a:r>
            <a:r>
              <a:rPr lang="en-US" altLang="en-US" sz="2000" dirty="0" err="1" smtClean="0"/>
              <a:t>preheader</a:t>
            </a:r>
            <a:endParaRPr lang="en-US" altLang="en-US" sz="20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solidFill>
                  <a:srgbClr val="FF0000"/>
                </a:solidFill>
              </a:rPr>
              <a:t>Execute them only 1x per invocation of the loop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can be moved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src</a:t>
            </a:r>
            <a:r>
              <a:rPr lang="en-US" altLang="en-US" sz="1800" dirty="0"/>
              <a:t>(X) not modified in loop body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is the only op to modify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uses of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exit BB, if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is live on the exit edge,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 on the edge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not executed on every iteration, then X must provably not cause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is a load or store, then there are no writes to address(X) in </a:t>
            </a:r>
            <a:r>
              <a:rPr lang="en-US" altLang="en-US" sz="1800" dirty="0" smtClean="0">
                <a:solidFill>
                  <a:srgbClr val="FF0000"/>
                </a:solidFill>
              </a:rPr>
              <a:t>loop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9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0" name="Text Box 18"/>
          <p:cNvSpPr txBox="1">
            <a:spLocks noChangeArrowheads="1"/>
          </p:cNvSpPr>
          <p:nvPr/>
        </p:nvSpPr>
        <p:spPr bwMode="auto">
          <a:xfrm>
            <a:off x="5997575" y="3124200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1" name="Text Box 18"/>
          <p:cNvSpPr txBox="1">
            <a:spLocks noChangeArrowheads="1"/>
          </p:cNvSpPr>
          <p:nvPr/>
        </p:nvSpPr>
        <p:spPr bwMode="auto">
          <a:xfrm>
            <a:off x="5410200" y="386556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2" name="Text Box 18"/>
          <p:cNvSpPr txBox="1">
            <a:spLocks noChangeArrowheads="1"/>
          </p:cNvSpPr>
          <p:nvPr/>
        </p:nvSpPr>
        <p:spPr bwMode="auto">
          <a:xfrm>
            <a:off x="8588375" y="3879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3" name="Text Box 18"/>
          <p:cNvSpPr txBox="1">
            <a:spLocks noChangeArrowheads="1"/>
          </p:cNvSpPr>
          <p:nvPr/>
        </p:nvSpPr>
        <p:spPr bwMode="auto">
          <a:xfrm>
            <a:off x="6172200" y="5170488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4" name="Text Box 18"/>
          <p:cNvSpPr txBox="1">
            <a:spLocks noChangeArrowheads="1"/>
          </p:cNvSpPr>
          <p:nvPr/>
        </p:nvSpPr>
        <p:spPr bwMode="auto">
          <a:xfrm>
            <a:off x="6146800" y="6094413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LICM Example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4384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r5 = &amp;A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4384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load(r5)</a:t>
            </a:r>
          </a:p>
          <a:p>
            <a:pPr algn="ctr"/>
            <a:r>
              <a:rPr lang="en-US" altLang="en-US"/>
              <a:t>4. r7 = r4 * 3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295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r8 = r2 + 1</a:t>
            </a:r>
          </a:p>
          <a:p>
            <a:pPr algn="ctr"/>
            <a:r>
              <a:rPr lang="en-US" altLang="en-US"/>
              <a:t>6. r7 = r8 * r4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581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+ 1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5908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r1 = r1 + r7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908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9. store (r1, r3)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2004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0574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2004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2860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34290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2766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7432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10668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1066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10668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5908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3434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>
            <a:off x="37338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3733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34131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3" name="Text Box 18"/>
          <p:cNvSpPr txBox="1">
            <a:spLocks noChangeArrowheads="1"/>
          </p:cNvSpPr>
          <p:nvPr/>
        </p:nvSpPr>
        <p:spPr bwMode="auto">
          <a:xfrm>
            <a:off x="19050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2554" name="Text Box 18"/>
          <p:cNvSpPr txBox="1">
            <a:spLocks noChangeArrowheads="1"/>
          </p:cNvSpPr>
          <p:nvPr/>
        </p:nvSpPr>
        <p:spPr bwMode="auto">
          <a:xfrm>
            <a:off x="1882775" y="312420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2555" name="Text Box 18"/>
          <p:cNvSpPr txBox="1">
            <a:spLocks noChangeArrowheads="1"/>
          </p:cNvSpPr>
          <p:nvPr/>
        </p:nvSpPr>
        <p:spPr bwMode="auto">
          <a:xfrm>
            <a:off x="1295400" y="386556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2556" name="Text Box 18"/>
          <p:cNvSpPr txBox="1">
            <a:spLocks noChangeArrowheads="1"/>
          </p:cNvSpPr>
          <p:nvPr/>
        </p:nvSpPr>
        <p:spPr bwMode="auto">
          <a:xfrm>
            <a:off x="4473575" y="38798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2557" name="Text Box 18"/>
          <p:cNvSpPr txBox="1">
            <a:spLocks noChangeArrowheads="1"/>
          </p:cNvSpPr>
          <p:nvPr/>
        </p:nvSpPr>
        <p:spPr bwMode="auto">
          <a:xfrm>
            <a:off x="2057400" y="5170488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2558" name="Text Box 18"/>
          <p:cNvSpPr txBox="1">
            <a:spLocks noChangeArrowheads="1"/>
          </p:cNvSpPr>
          <p:nvPr/>
        </p:nvSpPr>
        <p:spPr bwMode="auto">
          <a:xfrm>
            <a:off x="2032000" y="60944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199474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 smtClean="0"/>
              <a:t>Assign a global variable temporarily to a register for the duration of the loop</a:t>
            </a:r>
          </a:p>
          <a:p>
            <a:pPr lvl="1"/>
            <a:r>
              <a:rPr lang="en-US" altLang="en-US" sz="1800" smtClean="0"/>
              <a:t>Load in preheader</a:t>
            </a:r>
          </a:p>
          <a:p>
            <a:pPr lvl="1"/>
            <a:r>
              <a:rPr lang="en-US" altLang="en-US" sz="1800" smtClean="0"/>
              <a:t>Store at exit points</a:t>
            </a:r>
          </a:p>
          <a:p>
            <a:r>
              <a:rPr lang="en-US" altLang="en-US" sz="2000" smtClean="0"/>
              <a:t>Rules</a:t>
            </a:r>
          </a:p>
          <a:p>
            <a:pPr lvl="1"/>
            <a:r>
              <a:rPr lang="en-US" altLang="en-US" sz="1800" smtClean="0"/>
              <a:t>X is a load or store</a:t>
            </a:r>
          </a:p>
          <a:p>
            <a:pPr lvl="1"/>
            <a:r>
              <a:rPr lang="en-US" altLang="en-US" sz="1800" smtClean="0"/>
              <a:t>address(X) not modified in the loop</a:t>
            </a:r>
          </a:p>
          <a:p>
            <a:pPr lvl="1"/>
            <a:r>
              <a:rPr lang="en-US" altLang="en-US" sz="1800" smtClean="0"/>
              <a:t>if X not executed on every iteration, then X must provably not cause an exception</a:t>
            </a:r>
          </a:p>
          <a:p>
            <a:pPr lvl="1"/>
            <a:r>
              <a:rPr lang="en-US" altLang="en-US" sz="1800" smtClean="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742132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 smtClean="0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 smtClean="0"/>
              <a:t>Create basic induction variables from derived induction variables</a:t>
            </a:r>
          </a:p>
          <a:p>
            <a:r>
              <a:rPr lang="en-US" altLang="en-US" smtClean="0"/>
              <a:t>Induction variable</a:t>
            </a:r>
          </a:p>
          <a:p>
            <a:pPr lvl="1"/>
            <a:r>
              <a:rPr lang="en-US" altLang="en-US" smtClean="0"/>
              <a:t>BIV (i++)</a:t>
            </a:r>
          </a:p>
          <a:p>
            <a:pPr lvl="2"/>
            <a:r>
              <a:rPr lang="en-US" altLang="en-US" smtClean="0"/>
              <a:t>0,1,2,3,4,...</a:t>
            </a:r>
          </a:p>
          <a:p>
            <a:pPr lvl="1"/>
            <a:r>
              <a:rPr lang="en-US" altLang="en-US" smtClean="0"/>
              <a:t>DIV (j = i * 4)</a:t>
            </a:r>
          </a:p>
          <a:p>
            <a:pPr lvl="2"/>
            <a:r>
              <a:rPr lang="en-US" altLang="en-US" smtClean="0"/>
              <a:t>0, 4, 8, 12, 16, ...</a:t>
            </a:r>
          </a:p>
          <a:p>
            <a:pPr lvl="1"/>
            <a:r>
              <a:rPr lang="en-US" altLang="en-US" smtClean="0"/>
              <a:t>DIV can be converted into a BIV that is incremented by 4</a:t>
            </a:r>
          </a:p>
          <a:p>
            <a:r>
              <a:rPr lang="en-US" altLang="en-US" smtClean="0"/>
              <a:t>Issues</a:t>
            </a:r>
          </a:p>
          <a:p>
            <a:pPr lvl="1"/>
            <a:r>
              <a:rPr lang="en-US" altLang="en-US" smtClean="0"/>
              <a:t>Initial and increment vals</a:t>
            </a:r>
          </a:p>
          <a:p>
            <a:pPr lvl="1"/>
            <a:r>
              <a:rPr lang="en-US" altLang="en-US" smtClean="0"/>
              <a:t>Where to place increments</a:t>
            </a:r>
            <a:endParaRPr lang="en-US" altLang="en-US" sz="180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HW2 – Get busy on it ASAP!</a:t>
            </a:r>
          </a:p>
          <a:p>
            <a:r>
              <a:rPr lang="en-US" altLang="en-US" dirty="0" smtClean="0"/>
              <a:t>Talk about course projects next class – Start thinking about forming/joining a group (</a:t>
            </a:r>
            <a:r>
              <a:rPr lang="en-US" altLang="en-US" dirty="0" smtClean="0"/>
              <a:t>3-5 </a:t>
            </a:r>
            <a:r>
              <a:rPr lang="en-US" altLang="en-US" dirty="0" smtClean="0"/>
              <a:t>students)</a:t>
            </a: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9.9, 10.2, 10.3, 10.7 Edition 1; 8.5, 8.7, 9.1, 9.4, 9.5 Edition 2</a:t>
            </a:r>
          </a:p>
          <a:p>
            <a:r>
              <a:rPr lang="en-US" altLang="en-US" dirty="0" smtClean="0"/>
              <a:t>Material for next Monday</a:t>
            </a:r>
          </a:p>
          <a:p>
            <a:pPr lvl="1"/>
            <a:r>
              <a:rPr lang="en-US" altLang="en-US" dirty="0" smtClean="0"/>
              <a:t>“Compiler Code Transformations for Superscalar-Based High-Performance Systems,” S. </a:t>
            </a:r>
            <a:r>
              <a:rPr lang="en-US" altLang="en-US" dirty="0" err="1" smtClean="0"/>
              <a:t>Mahlke</a:t>
            </a:r>
            <a:r>
              <a:rPr lang="en-US" altLang="en-US" dirty="0" smtClean="0"/>
              <a:t>, W. Chen, J. Gyllenhaal, W.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P. Chang, and T. </a:t>
            </a:r>
            <a:r>
              <a:rPr lang="en-US" altLang="en-US" dirty="0" err="1" smtClean="0"/>
              <a:t>Kiyohara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Proceedings of Supercomputing '92</a:t>
            </a:r>
            <a:r>
              <a:rPr lang="en-US" altLang="en-US" dirty="0" smtClean="0"/>
              <a:t>, Nov. 1992, pp. 808-817</a:t>
            </a:r>
          </a:p>
          <a:p>
            <a:pPr lvl="1"/>
            <a:r>
              <a:rPr lang="en-US" altLang="en-US" dirty="0" smtClean="0"/>
              <a:t>And if you want more on ILP optimizations: D. J. </a:t>
            </a:r>
            <a:r>
              <a:rPr lang="en-US" altLang="en-US" dirty="0" err="1" smtClean="0"/>
              <a:t>Kuck</a:t>
            </a:r>
            <a:r>
              <a:rPr lang="en-US" altLang="en-US" dirty="0" smtClean="0"/>
              <a:t>, The Structure of Computers and Computations. New York, NY: John Wiley and Sons, 1978. (</a:t>
            </a:r>
            <a:r>
              <a:rPr lang="en-US" altLang="en-US" dirty="0" smtClean="0">
                <a:solidFill>
                  <a:srgbClr val="FF0000"/>
                </a:solidFill>
              </a:rPr>
              <a:t>optional!</a:t>
            </a:r>
            <a:r>
              <a:rPr lang="en-US" alt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smtClean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 smtClean="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Change X </a:t>
            </a:r>
            <a:r>
              <a:rPr lang="en-US" altLang="en-US" sz="1600" smtClean="0">
                <a:sym typeface="Wingdings" panose="05000000000000000000" pitchFamily="2" charset="2"/>
              </a:rPr>
              <a:t> dest(X) = new_reg</a:t>
            </a:r>
            <a:endParaRPr lang="en-US" altLang="en-US" sz="1600" smtClean="0"/>
          </a:p>
          <a:p>
            <a:pPr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dirty="0" smtClean="0"/>
              <a:t>Induction Variable Strength Reduction - Example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86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886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48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029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038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038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4648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3505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648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733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4876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724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4191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>
            <a:off x="2971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971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2971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038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5791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>
            <a:off x="5181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5181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860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3352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3338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2932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5911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3482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3482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464496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Make the code run faster on the target processor</a:t>
            </a:r>
          </a:p>
          <a:p>
            <a:pPr lvl="1"/>
            <a:r>
              <a:rPr lang="en-US" altLang="en-US" dirty="0" smtClean="0"/>
              <a:t>My (Scott’s) favorite topic !!</a:t>
            </a:r>
          </a:p>
          <a:p>
            <a:pPr lvl="1"/>
            <a:r>
              <a:rPr lang="en-US" altLang="en-US" dirty="0" smtClean="0"/>
              <a:t>Other objectives: Power, code size</a:t>
            </a:r>
          </a:p>
          <a:p>
            <a:r>
              <a:rPr lang="en-US" altLang="en-US" dirty="0" smtClean="0"/>
              <a:t>Classes of optimization</a:t>
            </a:r>
          </a:p>
          <a:p>
            <a:pPr lvl="1"/>
            <a:r>
              <a:rPr lang="en-US" altLang="en-US" u="sng" dirty="0" smtClean="0"/>
              <a:t>1. Classical</a:t>
            </a:r>
            <a:r>
              <a:rPr lang="en-US" altLang="en-US" dirty="0" smtClean="0"/>
              <a:t> (machine independent, done at IR level)</a:t>
            </a:r>
          </a:p>
          <a:p>
            <a:pPr lvl="2"/>
            <a:r>
              <a:rPr lang="en-US" altLang="en-US" dirty="0" smtClean="0"/>
              <a:t>Reducing operation count (redundancy elimination)</a:t>
            </a:r>
          </a:p>
          <a:p>
            <a:pPr lvl="2"/>
            <a:r>
              <a:rPr lang="en-US" altLang="en-US" dirty="0" smtClean="0"/>
              <a:t>Simplifying operations</a:t>
            </a:r>
          </a:p>
          <a:p>
            <a:pPr lvl="2"/>
            <a:r>
              <a:rPr lang="en-US" altLang="en-US" dirty="0" smtClean="0"/>
              <a:t>Generally good for any kind of machine</a:t>
            </a:r>
          </a:p>
          <a:p>
            <a:pPr lvl="1"/>
            <a:r>
              <a:rPr lang="en-US" altLang="en-US" dirty="0" smtClean="0"/>
              <a:t>2. Machine specific (done in </a:t>
            </a:r>
            <a:r>
              <a:rPr lang="en-US" altLang="en-US" dirty="0" err="1" smtClean="0"/>
              <a:t>llc</a:t>
            </a:r>
            <a:r>
              <a:rPr lang="en-US" altLang="en-US" dirty="0" smtClean="0"/>
              <a:t>)</a:t>
            </a:r>
          </a:p>
          <a:p>
            <a:pPr lvl="2"/>
            <a:r>
              <a:rPr lang="en-US" altLang="en-US" dirty="0" smtClean="0"/>
              <a:t>Peephole optimizations</a:t>
            </a:r>
          </a:p>
          <a:p>
            <a:pPr lvl="2"/>
            <a:r>
              <a:rPr lang="en-US" altLang="en-US" dirty="0" smtClean="0"/>
              <a:t>Take advantage of specialized hardware features</a:t>
            </a:r>
          </a:p>
          <a:p>
            <a:pPr lvl="1"/>
            <a:r>
              <a:rPr lang="en-US" altLang="en-US" dirty="0" smtClean="0"/>
              <a:t>3. Parallelism enhancing (IR level often, but sometimes </a:t>
            </a:r>
            <a:r>
              <a:rPr lang="en-US" altLang="en-US" dirty="0" err="1" smtClean="0"/>
              <a:t>llc</a:t>
            </a:r>
            <a:r>
              <a:rPr lang="en-US" altLang="en-US" dirty="0" smtClean="0"/>
              <a:t>)</a:t>
            </a:r>
          </a:p>
          <a:p>
            <a:pPr lvl="2"/>
            <a:r>
              <a:rPr lang="en-US" altLang="en-US" dirty="0" smtClean="0"/>
              <a:t>Increasing parallelism (ILP or TLP)</a:t>
            </a:r>
          </a:p>
          <a:p>
            <a:pPr lvl="2"/>
            <a:r>
              <a:rPr lang="en-US" altLang="en-US" dirty="0" smtClean="0"/>
              <a:t>Possibly increase instructions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Tour Through the Classical Optimizations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For this class – Go over concepts of a small subset of the optimizations</a:t>
            </a:r>
          </a:p>
          <a:p>
            <a:pPr lvl="1"/>
            <a:r>
              <a:rPr lang="en-US" altLang="en-US" smtClean="0"/>
              <a:t>What it is, why its useful</a:t>
            </a:r>
          </a:p>
          <a:p>
            <a:pPr lvl="1"/>
            <a:r>
              <a:rPr lang="en-US" altLang="en-US" smtClean="0"/>
              <a:t>When can it be applied (set of conditions that must be satisfied)</a:t>
            </a:r>
          </a:p>
          <a:p>
            <a:pPr lvl="1"/>
            <a:r>
              <a:rPr lang="en-US" altLang="en-US" smtClean="0"/>
              <a:t>How it works</a:t>
            </a:r>
          </a:p>
          <a:p>
            <a:pPr lvl="1"/>
            <a:r>
              <a:rPr lang="en-US" altLang="en-US" smtClean="0"/>
              <a:t>Give you the flavor but don’t want to beat you over the head</a:t>
            </a:r>
          </a:p>
          <a:p>
            <a:r>
              <a:rPr lang="en-US" altLang="en-US" smtClean="0"/>
              <a:t>Challenges</a:t>
            </a:r>
          </a:p>
          <a:p>
            <a:pPr lvl="1"/>
            <a:r>
              <a:rPr lang="en-US" altLang="en-US" smtClean="0"/>
              <a:t>Register pressure?</a:t>
            </a:r>
          </a:p>
          <a:p>
            <a:pPr lvl="1"/>
            <a:r>
              <a:rPr lang="en-US" altLang="en-US" smtClean="0"/>
              <a:t>Parallelism verses operation count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Dead Code Elimination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544638"/>
            <a:ext cx="37719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Remove any operation who’s result is never consumed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X can be deleted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stores or branches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DU chain empty or dest register not live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This misses some dead code!!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Especially in loops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Better Algorithm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Critical operation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store or branch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Any operation that does not directly or indirectly feed a critical operation is dead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Trace UD chains backwards from critical operations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Any op not visited is dead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7056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r2 = 10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7056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r4 + 1</a:t>
            </a:r>
          </a:p>
          <a:p>
            <a:pPr algn="ctr"/>
            <a:r>
              <a:rPr lang="en-US" altLang="en-US"/>
              <a:t>4. r7 = r1 * r4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562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r2 = 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848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r3 = r3 + 1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8580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r1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580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store (r1, r3)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74676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65532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74676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5532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76962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75438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70104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53340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5334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53340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68580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18"/>
          <p:cNvSpPr txBox="1">
            <a:spLocks noChangeArrowheads="1"/>
          </p:cNvSpPr>
          <p:nvPr/>
        </p:nvSpPr>
        <p:spPr bwMode="auto">
          <a:xfrm>
            <a:off x="6149975" y="2117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2310" name="Text Box 18"/>
          <p:cNvSpPr txBox="1">
            <a:spLocks noChangeArrowheads="1"/>
          </p:cNvSpPr>
          <p:nvPr/>
        </p:nvSpPr>
        <p:spPr bwMode="auto">
          <a:xfrm>
            <a:off x="6149975" y="33734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2311" name="Text Box 18"/>
          <p:cNvSpPr txBox="1">
            <a:spLocks noChangeArrowheads="1"/>
          </p:cNvSpPr>
          <p:nvPr/>
        </p:nvSpPr>
        <p:spPr bwMode="auto">
          <a:xfrm>
            <a:off x="5421313" y="40671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2312" name="Text Box 18"/>
          <p:cNvSpPr txBox="1">
            <a:spLocks noChangeArrowheads="1"/>
          </p:cNvSpPr>
          <p:nvPr/>
        </p:nvSpPr>
        <p:spPr bwMode="auto">
          <a:xfrm>
            <a:off x="8572500" y="40465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2313" name="Text Box 18"/>
          <p:cNvSpPr txBox="1">
            <a:spLocks noChangeArrowheads="1"/>
          </p:cNvSpPr>
          <p:nvPr/>
        </p:nvSpPr>
        <p:spPr bwMode="auto">
          <a:xfrm>
            <a:off x="6288088" y="5280025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2314" name="Text Box 18"/>
          <p:cNvSpPr txBox="1">
            <a:spLocks noChangeArrowheads="1"/>
          </p:cNvSpPr>
          <p:nvPr/>
        </p:nvSpPr>
        <p:spPr bwMode="auto">
          <a:xfrm>
            <a:off x="6297613" y="619283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6705600" y="1584325"/>
            <a:ext cx="2133600" cy="35210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Local Constant Propagation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dirty="0" smtClean="0"/>
              <a:t>Forward propagation of moves of the form</a:t>
            </a:r>
          </a:p>
          <a:p>
            <a:pPr lvl="1"/>
            <a:r>
              <a:rPr lang="en-US" altLang="en-US" sz="1800" dirty="0" err="1" smtClean="0"/>
              <a:t>rx</a:t>
            </a:r>
            <a:r>
              <a:rPr lang="en-US" altLang="en-US" sz="1800" dirty="0" smtClean="0"/>
              <a:t> = L (where L is a literal)</a:t>
            </a:r>
          </a:p>
          <a:p>
            <a:pPr lvl="1"/>
            <a:r>
              <a:rPr lang="en-US" altLang="en-US" sz="1800" dirty="0" smtClean="0"/>
              <a:t>Maximally propagate</a:t>
            </a:r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Consider 2 ops, X and Y in a BB, X is before Y</a:t>
            </a:r>
          </a:p>
          <a:p>
            <a:pPr lvl="1"/>
            <a:r>
              <a:rPr lang="en-US" altLang="en-US" sz="1800" dirty="0" smtClean="0"/>
              <a:t>1. X is a move</a:t>
            </a:r>
          </a:p>
          <a:p>
            <a:pPr lvl="1"/>
            <a:r>
              <a:rPr lang="en-US" altLang="en-US" sz="1800" dirty="0" smtClean="0"/>
              <a:t>2. src1(X) is a literal</a:t>
            </a:r>
          </a:p>
          <a:p>
            <a:pPr lvl="1"/>
            <a:r>
              <a:rPr lang="en-US" altLang="en-US" sz="1800" dirty="0" smtClean="0"/>
              <a:t>3. Y consumes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</a:t>
            </a:r>
          </a:p>
          <a:p>
            <a:pPr lvl="1"/>
            <a:r>
              <a:rPr lang="en-US" altLang="en-US" sz="1800" dirty="0" smtClean="0"/>
              <a:t>4. There is no definition of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 between X and Y (local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58000" y="1600200"/>
            <a:ext cx="1857375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1. r1 = 5</a:t>
            </a:r>
          </a:p>
          <a:p>
            <a:r>
              <a:rPr lang="en-US" altLang="en-US" sz="2000" dirty="0"/>
              <a:t>2. r2 = 3</a:t>
            </a:r>
          </a:p>
          <a:p>
            <a:r>
              <a:rPr lang="en-US" altLang="en-US" sz="2000" dirty="0"/>
              <a:t>3. r3 = 7</a:t>
            </a:r>
          </a:p>
          <a:p>
            <a:r>
              <a:rPr lang="en-US" altLang="en-US" sz="2000" dirty="0"/>
              <a:t>4. r4 = r4 + r1</a:t>
            </a:r>
          </a:p>
          <a:p>
            <a:r>
              <a:rPr lang="en-US" altLang="en-US" sz="2000" dirty="0"/>
              <a:t>5. r1 = r1 + r2</a:t>
            </a:r>
          </a:p>
          <a:p>
            <a:r>
              <a:rPr lang="en-US" altLang="en-US" sz="2000" dirty="0"/>
              <a:t>6. r1 = r1 + 1</a:t>
            </a:r>
          </a:p>
          <a:p>
            <a:r>
              <a:rPr lang="en-US" altLang="en-US" sz="2000" dirty="0"/>
              <a:t>7. r3 = 12</a:t>
            </a:r>
          </a:p>
          <a:p>
            <a:r>
              <a:rPr lang="en-US" altLang="en-US" sz="2000" dirty="0"/>
              <a:t>8. r8 = r1 - r2</a:t>
            </a:r>
          </a:p>
          <a:p>
            <a:r>
              <a:rPr lang="en-US" altLang="en-US" sz="2000" dirty="0"/>
              <a:t>9. r9 = r3 + r5</a:t>
            </a:r>
          </a:p>
          <a:p>
            <a:r>
              <a:rPr lang="en-US" altLang="en-US" sz="2000" dirty="0"/>
              <a:t>10. r3 = r2 + 1</a:t>
            </a:r>
          </a:p>
          <a:p>
            <a:r>
              <a:rPr lang="en-US" altLang="en-US" sz="2000" dirty="0"/>
              <a:t>11. r10 = r3 – r1</a:t>
            </a:r>
          </a:p>
        </p:txBody>
      </p:sp>
      <p:sp>
        <p:nvSpPr>
          <p:cNvPr id="13318" name="TextBox 1"/>
          <p:cNvSpPr txBox="1">
            <a:spLocks noChangeArrowheads="1"/>
          </p:cNvSpPr>
          <p:nvPr/>
        </p:nvSpPr>
        <p:spPr bwMode="auto">
          <a:xfrm>
            <a:off x="5656263" y="5257800"/>
            <a:ext cx="38719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Note, ignore operation format issues, so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all operations can have literals in either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operand position</a:t>
            </a:r>
          </a:p>
          <a:p>
            <a:endParaRPr lang="en-US" altLang="en-US"/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6154738" y="1603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7624763" y="3581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6286500" y="4537075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7223125" y="5468938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6427788" y="2022475"/>
            <a:ext cx="1447800" cy="647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75325" y="3529013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Constant Propagation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z="2000" dirty="0" smtClean="0"/>
              <a:t>Consider 2 ops, X and Y in different BBs</a:t>
            </a:r>
          </a:p>
          <a:p>
            <a:pPr lvl="1"/>
            <a:r>
              <a:rPr lang="en-US" altLang="en-US" sz="1800" dirty="0" smtClean="0"/>
              <a:t>1. X is a move</a:t>
            </a:r>
          </a:p>
          <a:p>
            <a:pPr lvl="1"/>
            <a:r>
              <a:rPr lang="en-US" altLang="en-US" sz="1800" dirty="0" smtClean="0"/>
              <a:t>2. src1(X) is a literal</a:t>
            </a:r>
          </a:p>
          <a:p>
            <a:pPr lvl="1"/>
            <a:r>
              <a:rPr lang="en-US" altLang="en-US" sz="1800" dirty="0" smtClean="0"/>
              <a:t>3. Y consumes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</a:t>
            </a:r>
          </a:p>
          <a:p>
            <a:pPr lvl="1"/>
            <a:r>
              <a:rPr lang="en-US" altLang="en-US" sz="1800" dirty="0" smtClean="0"/>
              <a:t>4. X is in </a:t>
            </a:r>
            <a:r>
              <a:rPr lang="en-US" altLang="en-US" sz="1800" dirty="0" err="1" smtClean="0"/>
              <a:t>a_in</a:t>
            </a:r>
            <a:r>
              <a:rPr lang="en-US" altLang="en-US" sz="1800" dirty="0" smtClean="0"/>
              <a:t>(BB(Y)) (global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  <a:p>
            <a:pPr lvl="1"/>
            <a:r>
              <a:rPr lang="en-US" altLang="en-US" sz="1800" dirty="0" smtClean="0"/>
              <a:t>5.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 is not modified between the top of BB(Y) and Y (local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  <a:p>
            <a:endParaRPr lang="en-US" altLang="en-US" sz="2000" dirty="0" smtClean="0"/>
          </a:p>
        </p:txBody>
      </p:sp>
      <p:sp>
        <p:nvSpPr>
          <p:cNvPr id="14345" name="Text Box 4"/>
          <p:cNvSpPr txBox="1">
            <a:spLocks noChangeArrowheads="1"/>
          </p:cNvSpPr>
          <p:nvPr/>
        </p:nvSpPr>
        <p:spPr bwMode="auto">
          <a:xfrm>
            <a:off x="6537325" y="2022475"/>
            <a:ext cx="10839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1. r1 = 5</a:t>
            </a:r>
          </a:p>
          <a:p>
            <a:r>
              <a:rPr lang="en-US" altLang="en-US" dirty="0"/>
              <a:t>2. r2 = </a:t>
            </a:r>
            <a:r>
              <a:rPr lang="en-US" altLang="en-US" dirty="0" smtClean="0"/>
              <a:t>10</a:t>
            </a:r>
            <a:endParaRPr lang="en-US" altLang="en-US" dirty="0"/>
          </a:p>
        </p:txBody>
      </p:sp>
      <p:sp>
        <p:nvSpPr>
          <p:cNvPr id="14346" name="Text Box 5"/>
          <p:cNvSpPr txBox="1">
            <a:spLocks noChangeArrowheads="1"/>
          </p:cNvSpPr>
          <p:nvPr/>
        </p:nvSpPr>
        <p:spPr bwMode="auto">
          <a:xfrm>
            <a:off x="5791200" y="3584575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r1 = r1 + r2</a:t>
            </a:r>
          </a:p>
        </p:txBody>
      </p:sp>
      <p:sp>
        <p:nvSpPr>
          <p:cNvPr id="14347" name="Text Box 6"/>
          <p:cNvSpPr txBox="1">
            <a:spLocks noChangeArrowheads="1"/>
          </p:cNvSpPr>
          <p:nvPr/>
        </p:nvSpPr>
        <p:spPr bwMode="auto">
          <a:xfrm>
            <a:off x="7620000" y="36576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r7 = r1 – r2</a:t>
            </a:r>
          </a:p>
        </p:txBody>
      </p:sp>
      <p:sp>
        <p:nvSpPr>
          <p:cNvPr id="14348" name="Text Box 7"/>
          <p:cNvSpPr txBox="1">
            <a:spLocks noChangeArrowheads="1"/>
          </p:cNvSpPr>
          <p:nvPr/>
        </p:nvSpPr>
        <p:spPr bwMode="auto">
          <a:xfrm>
            <a:off x="6324600" y="45720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5. r8 = r1 * r2</a:t>
            </a:r>
          </a:p>
        </p:txBody>
      </p:sp>
      <p:sp>
        <p:nvSpPr>
          <p:cNvPr id="14349" name="Text Box 8"/>
          <p:cNvSpPr txBox="1">
            <a:spLocks noChangeArrowheads="1"/>
          </p:cNvSpPr>
          <p:nvPr/>
        </p:nvSpPr>
        <p:spPr bwMode="auto">
          <a:xfrm>
            <a:off x="7162800" y="5486400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6. r9 = r1 + r2</a:t>
            </a:r>
          </a:p>
        </p:txBody>
      </p:sp>
      <p:sp>
        <p:nvSpPr>
          <p:cNvPr id="14350" name="Line 9"/>
          <p:cNvSpPr>
            <a:spLocks noChangeShapeType="1"/>
          </p:cNvSpPr>
          <p:nvPr/>
        </p:nvSpPr>
        <p:spPr bwMode="auto">
          <a:xfrm flipH="1">
            <a:off x="6324600" y="2670175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0"/>
          <p:cNvSpPr>
            <a:spLocks noChangeShapeType="1"/>
          </p:cNvSpPr>
          <p:nvPr/>
        </p:nvSpPr>
        <p:spPr bwMode="auto">
          <a:xfrm>
            <a:off x="7162800" y="2670175"/>
            <a:ext cx="762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1"/>
          <p:cNvSpPr>
            <a:spLocks noChangeShapeType="1"/>
          </p:cNvSpPr>
          <p:nvPr/>
        </p:nvSpPr>
        <p:spPr bwMode="auto">
          <a:xfrm>
            <a:off x="6248400" y="3965575"/>
            <a:ext cx="4191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2"/>
          <p:cNvSpPr>
            <a:spLocks noChangeShapeType="1"/>
          </p:cNvSpPr>
          <p:nvPr/>
        </p:nvSpPr>
        <p:spPr bwMode="auto">
          <a:xfrm flipH="1">
            <a:off x="6858000" y="3965575"/>
            <a:ext cx="11430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3"/>
          <p:cNvSpPr>
            <a:spLocks noChangeShapeType="1"/>
          </p:cNvSpPr>
          <p:nvPr/>
        </p:nvSpPr>
        <p:spPr bwMode="auto">
          <a:xfrm flipH="1">
            <a:off x="7620000" y="3965575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4"/>
          <p:cNvSpPr>
            <a:spLocks noChangeShapeType="1"/>
          </p:cNvSpPr>
          <p:nvPr/>
        </p:nvSpPr>
        <p:spPr bwMode="auto">
          <a:xfrm>
            <a:off x="6858000" y="4956175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5872163" y="2009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5692775" y="3171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4358" name="Text Box 18"/>
          <p:cNvSpPr txBox="1">
            <a:spLocks noChangeArrowheads="1"/>
          </p:cNvSpPr>
          <p:nvPr/>
        </p:nvSpPr>
        <p:spPr bwMode="auto">
          <a:xfrm>
            <a:off x="8505825" y="3227388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4359" name="Text Box 18"/>
          <p:cNvSpPr txBox="1">
            <a:spLocks noChangeArrowheads="1"/>
          </p:cNvSpPr>
          <p:nvPr/>
        </p:nvSpPr>
        <p:spPr bwMode="auto">
          <a:xfrm>
            <a:off x="5730875" y="45593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4360" name="Text Box 18"/>
          <p:cNvSpPr txBox="1">
            <a:spLocks noChangeArrowheads="1"/>
          </p:cNvSpPr>
          <p:nvPr/>
        </p:nvSpPr>
        <p:spPr bwMode="auto">
          <a:xfrm>
            <a:off x="6667500" y="550227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Constant Folding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smtClean="0"/>
              <a:t>Simplify 1 operation based on values of src operands</a:t>
            </a:r>
          </a:p>
          <a:p>
            <a:pPr lvl="1"/>
            <a:r>
              <a:rPr lang="en-US" altLang="en-US" sz="1800" smtClean="0"/>
              <a:t>Constant propagation creates opportunities for this</a:t>
            </a:r>
          </a:p>
          <a:p>
            <a:r>
              <a:rPr lang="en-US" altLang="en-US" sz="2000" smtClean="0"/>
              <a:t>All constant operands</a:t>
            </a:r>
          </a:p>
          <a:p>
            <a:pPr lvl="1"/>
            <a:r>
              <a:rPr lang="en-US" altLang="en-US" sz="1800" smtClean="0"/>
              <a:t>Evaluate the op, replace with a move</a:t>
            </a:r>
          </a:p>
          <a:p>
            <a:pPr lvl="2"/>
            <a:r>
              <a:rPr lang="en-US" altLang="en-US" sz="1600" smtClean="0"/>
              <a:t>r1 = 3 * 4 </a:t>
            </a:r>
            <a:r>
              <a:rPr lang="en-US" altLang="en-US" sz="1600" smtClean="0">
                <a:sym typeface="Wingdings" panose="05000000000000000000" pitchFamily="2" charset="2"/>
              </a:rPr>
              <a:t> r1 = 12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r1 = 3 / 0  ???  Don’t evaluate excepting ops !, what about floating-point?</a:t>
            </a:r>
          </a:p>
          <a:p>
            <a:pPr lvl="1"/>
            <a:r>
              <a:rPr lang="en-US" altLang="en-US" sz="1800" smtClean="0"/>
              <a:t>Evaluate conditional branch, replace with BRU or noop</a:t>
            </a:r>
          </a:p>
          <a:p>
            <a:pPr lvl="2"/>
            <a:r>
              <a:rPr lang="en-US" altLang="en-US" sz="1600" smtClean="0"/>
              <a:t>if (1 &lt; 2) goto BB2 </a:t>
            </a:r>
            <a:r>
              <a:rPr lang="en-US" altLang="en-US" sz="1600" smtClean="0">
                <a:sym typeface="Wingdings" panose="05000000000000000000" pitchFamily="2" charset="2"/>
              </a:rPr>
              <a:t> BRU BB2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if (1 &gt; 2) goto BB2  convert to a noop</a:t>
            </a:r>
            <a:endParaRPr lang="en-US" altLang="en-US" sz="1600" smtClean="0"/>
          </a:p>
          <a:p>
            <a:r>
              <a:rPr lang="en-US" altLang="en-US" sz="2000" smtClean="0"/>
              <a:t>Algebraic identities</a:t>
            </a:r>
          </a:p>
          <a:p>
            <a:pPr lvl="1"/>
            <a:r>
              <a:rPr lang="en-US" altLang="en-US" sz="1800" smtClean="0"/>
              <a:t>r1 = r2 + 0, r2 – 0, r2 | 0, r2 ^ 0, r2 &lt;&lt; 0, r2 &gt;&gt; 0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r1 = r2</a:t>
            </a:r>
          </a:p>
          <a:p>
            <a:pPr lvl="1"/>
            <a:r>
              <a:rPr lang="en-US" altLang="en-US" sz="1800" smtClean="0"/>
              <a:t>r1 = 0 * r2, 0 / r2, 0 &amp; r2</a:t>
            </a:r>
          </a:p>
          <a:p>
            <a:pPr lvl="2"/>
            <a:r>
              <a:rPr lang="en-US" altLang="en-US" sz="1600" smtClean="0"/>
              <a:t>r1 = 0</a:t>
            </a:r>
          </a:p>
          <a:p>
            <a:pPr lvl="1"/>
            <a:r>
              <a:rPr lang="en-US" altLang="en-US" sz="1800" smtClean="0"/>
              <a:t>r1 = r2 * 1, r2 / 1</a:t>
            </a:r>
          </a:p>
          <a:p>
            <a:pPr lvl="2"/>
            <a:r>
              <a:rPr lang="en-US" altLang="en-US" sz="1600" smtClean="0"/>
              <a:t>r1 = r2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56325" y="1790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6622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6622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6622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4242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757238" y="632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757238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57238" y="251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8908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175" y="1449388"/>
            <a:ext cx="1865313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8908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35004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1382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8814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6622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24336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8814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1288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805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21177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21304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860425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50022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20812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20780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10128</TotalTime>
  <Words>2611</Words>
  <Application>Microsoft Office PowerPoint</Application>
  <PresentationFormat>Custom</PresentationFormat>
  <Paragraphs>508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Hewlett</vt:lpstr>
      <vt:lpstr>Monotype Sorts</vt:lpstr>
      <vt:lpstr>Times New Roman</vt:lpstr>
      <vt:lpstr>Wingdings</vt:lpstr>
      <vt:lpstr>hp new</vt:lpstr>
      <vt:lpstr>EECS 583 – Class 8 Classic Optimization</vt:lpstr>
      <vt:lpstr>Announcements &amp; Reading Material</vt:lpstr>
      <vt:lpstr>Code Optimization</vt:lpstr>
      <vt:lpstr>A Tour Through the Classical Optimizations</vt:lpstr>
      <vt:lpstr>Dead Code Elimination</vt:lpstr>
      <vt:lpstr>Local Constant Propagation</vt:lpstr>
      <vt:lpstr>Global Constant Propagation</vt:lpstr>
      <vt:lpstr>Constant Folding</vt:lpstr>
      <vt:lpstr>Class Problem</vt:lpstr>
      <vt:lpstr>Class Problem - Solution</vt:lpstr>
      <vt:lpstr>Forward Copy Propagation</vt:lpstr>
      <vt:lpstr>CSE – Common Subexpression Elimination</vt:lpstr>
      <vt:lpstr>Class Problem</vt:lpstr>
      <vt:lpstr>Class Problem Solution</vt:lpstr>
      <vt:lpstr>Loop Invariant Code Motion (LICM)</vt:lpstr>
      <vt:lpstr>LICM Example</vt:lpstr>
      <vt:lpstr>Global Variable Migration</vt:lpstr>
      <vt:lpstr>Global Variable Migration Example</vt:lpstr>
      <vt:lpstr>Induction Variable Strength Reduction</vt:lpstr>
      <vt:lpstr>Induction Variable Strength Reduction (2)</vt:lpstr>
      <vt:lpstr>Induction Variable Strength Reduction - Example</vt:lpstr>
      <vt:lpstr>Class Problem</vt:lpstr>
      <vt:lpstr>Class Problem Solution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224</cp:revision>
  <cp:lastPrinted>2001-10-18T06:50:13Z</cp:lastPrinted>
  <dcterms:created xsi:type="dcterms:W3CDTF">1999-01-24T07:45:10Z</dcterms:created>
  <dcterms:modified xsi:type="dcterms:W3CDTF">2023-09-23T18:43:41Z</dcterms:modified>
</cp:coreProperties>
</file>