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10" r:id="rId3"/>
    <p:sldId id="529" r:id="rId4"/>
    <p:sldId id="530" r:id="rId5"/>
    <p:sldId id="531" r:id="rId6"/>
    <p:sldId id="513" r:id="rId7"/>
    <p:sldId id="514" r:id="rId8"/>
    <p:sldId id="515" r:id="rId9"/>
    <p:sldId id="516" r:id="rId10"/>
    <p:sldId id="517" r:id="rId11"/>
    <p:sldId id="518" r:id="rId12"/>
    <p:sldId id="532" r:id="rId13"/>
    <p:sldId id="526" r:id="rId14"/>
    <p:sldId id="527" r:id="rId15"/>
    <p:sldId id="519" r:id="rId16"/>
    <p:sldId id="520" r:id="rId17"/>
    <p:sldId id="521" r:id="rId18"/>
    <p:sldId id="533" r:id="rId19"/>
    <p:sldId id="525" r:id="rId20"/>
    <p:sldId id="528" r:id="rId21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F969C1C6-F3E8-4F0C-A836-FA7BB84EA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42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6FA58-9522-4F25-8F9F-DC3B2536E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1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5FA6962-8FB9-4DD2-9911-2A87628B437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74343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C95AC57B-8329-4A24-94FE-497FEFB2C3D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6</a:t>
            </a:r>
            <a:br>
              <a:rPr lang="en-US" altLang="en-US" sz="4800" dirty="0" smtClean="0"/>
            </a:br>
            <a:r>
              <a:rPr lang="en-US" altLang="en-US" sz="4800" dirty="0" smtClean="0">
                <a:solidFill>
                  <a:schemeClr val="accent1"/>
                </a:solidFill>
              </a:rPr>
              <a:t>Dataflow Analysis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18,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</p:spTree>
    <p:extLst>
      <p:ext uri="{BB962C8B-B14F-4D97-AF65-F5344CB8AC3E}">
        <p14:creationId xmlns:p14="http://schemas.microsoft.com/office/powerpoint/2010/main" val="405679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6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3"/>
            <a:ext cx="2743200" cy="113390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553114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 </a:t>
            </a:r>
            <a:r>
              <a:rPr lang="en-US" altLang="en-US" sz="1400" dirty="0">
                <a:solidFill>
                  <a:schemeClr val="tx1"/>
                </a:solidFill>
              </a:rPr>
              <a:t>= {all ops which define </a:t>
            </a:r>
            <a:r>
              <a:rPr lang="en-US" altLang="en-US" sz="1400" dirty="0" err="1">
                <a:solidFill>
                  <a:schemeClr val="tx1"/>
                </a:solidFill>
              </a:rPr>
              <a:t>dest</a:t>
            </a:r>
            <a:r>
              <a:rPr lang="en-US" altLang="en-US" sz="1400" dirty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GEN(X</a:t>
            </a:r>
            <a:r>
              <a:rPr lang="en-US" altLang="en-US" sz="1400" dirty="0">
                <a:solidFill>
                  <a:schemeClr val="tx1"/>
                </a:solidFill>
              </a:rPr>
              <a:t>) = G + (GEN(X) – </a:t>
            </a:r>
            <a:r>
              <a:rPr lang="en-US" altLang="en-US" sz="1400" dirty="0" smtClean="0">
                <a:solidFill>
                  <a:schemeClr val="tx1"/>
                </a:solidFill>
              </a:rPr>
              <a:t>K)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KILL(X</a:t>
            </a:r>
            <a:r>
              <a:rPr lang="en-US" altLang="en-US" sz="1400" dirty="0">
                <a:solidFill>
                  <a:schemeClr val="tx1"/>
                </a:solidFill>
              </a:rPr>
              <a:t>) = K + (KILL(X) – G)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</a:t>
            </a:r>
            <a:r>
              <a:rPr lang="en-US" altLang="en-US" dirty="0" smtClean="0"/>
              <a:t>Calculation - </a:t>
            </a:r>
            <a:r>
              <a:rPr lang="en-US" altLang="en-US" dirty="0"/>
              <a:t>C</a:t>
            </a:r>
            <a:r>
              <a:rPr lang="en-US" altLang="en-US" dirty="0" smtClean="0"/>
              <a:t>ontinued</a:t>
            </a:r>
            <a:endParaRPr lang="en-US" alt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8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Calculation - Answer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1,3,4,7,8,9,11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</a:t>
            </a:r>
            <a:r>
              <a:rPr lang="en-US" altLang="en-US" sz="1200" dirty="0" smtClean="0">
                <a:solidFill>
                  <a:srgbClr val="FF0000"/>
                </a:solidFill>
              </a:rPr>
              <a:t>= 2,3,6,7,8,11,12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2,3,4,5,6,7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1,2,3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8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An </a:t>
            </a:r>
            <a:r>
              <a:rPr lang="en-US" altLang="en-US" u="sng" smtClean="0"/>
              <a:t>expression</a:t>
            </a:r>
            <a:r>
              <a:rPr lang="en-US" altLang="en-US" smtClean="0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e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Looks exactly like adefs, except GEN/KILL/IN/OUT are the RHS’s of operations rather than the LHS’s</a:t>
            </a:r>
          </a:p>
        </p:txBody>
      </p:sp>
    </p:spTree>
    <p:extLst>
      <p:ext uri="{BB962C8B-B14F-4D97-AF65-F5344CB8AC3E}">
        <p14:creationId xmlns:p14="http://schemas.microsoft.com/office/powerpoint/2010/main" val="327578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</p:spTree>
    <p:extLst>
      <p:ext uri="{BB962C8B-B14F-4D97-AF65-F5344CB8AC3E}">
        <p14:creationId xmlns:p14="http://schemas.microsoft.com/office/powerpoint/2010/main" val="16843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 smtClean="0"/>
              <a:t>Aexpr</a:t>
            </a:r>
            <a:r>
              <a:rPr lang="en-US" altLang="en-US" dirty="0" smtClean="0"/>
              <a:t> Calculation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 smtClean="0"/>
              <a:t>Aexpr</a:t>
            </a:r>
            <a:r>
              <a:rPr lang="en-US" altLang="en-US" dirty="0" smtClean="0"/>
              <a:t> Calculation - </a:t>
            </a:r>
            <a:r>
              <a:rPr lang="en-US" altLang="en-US" dirty="0" smtClean="0"/>
              <a:t>Continued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</p:spTree>
    <p:extLst>
      <p:ext uri="{BB962C8B-B14F-4D97-AF65-F5344CB8AC3E}">
        <p14:creationId xmlns:p14="http://schemas.microsoft.com/office/powerpoint/2010/main" val="122084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 smtClean="0"/>
              <a:t>Aexpr</a:t>
            </a:r>
            <a:r>
              <a:rPr lang="en-US" altLang="en-US" dirty="0" smtClean="0"/>
              <a:t> Calculation - Answer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 1 – Due tonight at midnight</a:t>
            </a:r>
          </a:p>
          <a:p>
            <a:pPr lvl="1"/>
            <a:r>
              <a:rPr lang="en-US" altLang="en-US" dirty="0" smtClean="0"/>
              <a:t>See piazza/GSIs if yo</a:t>
            </a:r>
            <a:r>
              <a:rPr lang="en-US" altLang="en-US" dirty="0" smtClean="0"/>
              <a:t>u are stuck</a:t>
            </a:r>
            <a:endParaRPr lang="en-US" altLang="en-US" dirty="0" smtClean="0"/>
          </a:p>
          <a:p>
            <a:r>
              <a:rPr lang="en-US" altLang="en-US" dirty="0" smtClean="0"/>
              <a:t>HW </a:t>
            </a:r>
            <a:r>
              <a:rPr lang="en-US" altLang="en-US" dirty="0" smtClean="0"/>
              <a:t>2 </a:t>
            </a:r>
            <a:r>
              <a:rPr lang="en-US" altLang="en-US" dirty="0" smtClean="0"/>
              <a:t>coming out Friday</a:t>
            </a:r>
            <a:endParaRPr lang="en-US" altLang="en-US" dirty="0" smtClean="0"/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(Sections: 10.5, 10.6, 10.9, 10.10 Edition 1; 9.2, 9.3 Edition 2)</a:t>
            </a:r>
            <a:endParaRPr lang="en-US" altLang="en-US" dirty="0" smtClean="0"/>
          </a:p>
          <a:p>
            <a:r>
              <a:rPr lang="en-US" altLang="en-US" dirty="0" smtClean="0"/>
              <a:t>Next class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 smtClean="0"/>
              <a:t>Software--Practice and Experience</a:t>
            </a:r>
            <a:r>
              <a:rPr lang="en-US" altLang="en-US" dirty="0" smtClean="0"/>
              <a:t>, 28(8), July 1998, pp. 859-891.</a:t>
            </a:r>
          </a:p>
        </p:txBody>
      </p:sp>
    </p:spTree>
    <p:extLst>
      <p:ext uri="{BB962C8B-B14F-4D97-AF65-F5344CB8AC3E}">
        <p14:creationId xmlns:p14="http://schemas.microsoft.com/office/powerpoint/2010/main" val="2285786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Dataflow Summary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41148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648200" y="1720850"/>
            <a:ext cx="76200" cy="5060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Top-down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Defs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1" name="Right Arrow 19"/>
          <p:cNvSpPr>
            <a:spLocks noChangeArrowheads="1"/>
          </p:cNvSpPr>
          <p:nvPr/>
        </p:nvSpPr>
        <p:spPr bwMode="auto">
          <a:xfrm>
            <a:off x="4579938" y="1576388"/>
            <a:ext cx="4572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2" name="Down Arrow 20"/>
          <p:cNvSpPr>
            <a:spLocks noChangeArrowheads="1"/>
          </p:cNvSpPr>
          <p:nvPr/>
        </p:nvSpPr>
        <p:spPr bwMode="auto">
          <a:xfrm>
            <a:off x="8491538" y="3951288"/>
            <a:ext cx="533400" cy="549275"/>
          </a:xfrm>
          <a:prstGeom prst="down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5519738" y="40386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Definitions</a:t>
            </a: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5473700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516563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5291138" y="5416550"/>
            <a:ext cx="2878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rgbClr val="FF0000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/>
              <a:t>Defs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7" name="Left Arrow 25"/>
          <p:cNvSpPr>
            <a:spLocks noChangeArrowheads="1"/>
          </p:cNvSpPr>
          <p:nvPr/>
        </p:nvSpPr>
        <p:spPr bwMode="auto">
          <a:xfrm>
            <a:off x="4383088" y="4140200"/>
            <a:ext cx="4953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Box 26"/>
          <p:cNvSpPr txBox="1">
            <a:spLocks noChangeArrowheads="1"/>
          </p:cNvSpPr>
          <p:nvPr/>
        </p:nvSpPr>
        <p:spPr bwMode="auto">
          <a:xfrm>
            <a:off x="1371600" y="4038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Expressions</a:t>
            </a:r>
          </a:p>
        </p:txBody>
      </p:sp>
      <p:sp>
        <p:nvSpPr>
          <p:cNvPr id="7189" name="Rectangle 27"/>
          <p:cNvSpPr>
            <a:spLocks noChangeArrowheads="1"/>
          </p:cNvSpPr>
          <p:nvPr/>
        </p:nvSpPr>
        <p:spPr bwMode="auto">
          <a:xfrm>
            <a:off x="1323975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1366838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1143000" y="5416550"/>
            <a:ext cx="325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chemeClr val="tx2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Expressions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4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Liveness vs Reaching </a:t>
            </a:r>
            <a:r>
              <a:rPr lang="en-US" altLang="en-US" dirty="0" err="1" smtClean="0"/>
              <a:t>Defs</a:t>
            </a:r>
            <a:endParaRPr lang="en-US" altLang="en-US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Top-down dataflow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Any path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Keep track of instruction IDs</a:t>
            </a:r>
          </a:p>
          <a:p>
            <a:r>
              <a:rPr lang="en-US" altLang="en-US" dirty="0" err="1">
                <a:solidFill>
                  <a:schemeClr val="tx2"/>
                </a:solidFill>
              </a:rPr>
              <a:t>Defs</a:t>
            </a:r>
            <a:r>
              <a:rPr lang="en-US" altLang="en-US" dirty="0">
                <a:solidFill>
                  <a:schemeClr val="tx2"/>
                </a:solidFill>
              </a:rPr>
              <a:t> of variables </a:t>
            </a:r>
            <a:r>
              <a:rPr lang="en-US" altLang="en-US" dirty="0">
                <a:solidFill>
                  <a:schemeClr val="tx2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 dirty="0" err="1">
                <a:sym typeface="Wingdings" panose="05000000000000000000" pitchFamily="2" charset="2"/>
              </a:rPr>
              <a:t>Defs</a:t>
            </a:r>
            <a:r>
              <a:rPr lang="en-US" altLang="en-US" dirty="0">
                <a:sym typeface="Wingdings" panose="05000000000000000000" pitchFamily="2" charset="2"/>
              </a:rPr>
              <a:t> of variables  KILL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02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Convenient way to access/use reaching defs info</a:t>
            </a:r>
          </a:p>
          <a:p>
            <a:r>
              <a:rPr lang="en-US" altLang="en-US" sz="2800" smtClean="0"/>
              <a:t>Def-Use chains</a:t>
            </a:r>
          </a:p>
          <a:p>
            <a:pPr lvl="1"/>
            <a:r>
              <a:rPr lang="en-US" altLang="en-US" sz="2400" smtClean="0"/>
              <a:t>Given a def, what are all the possible consumers of the operand produced</a:t>
            </a:r>
          </a:p>
          <a:p>
            <a:pPr lvl="1"/>
            <a:r>
              <a:rPr lang="en-US" altLang="en-US" sz="2400" smtClean="0"/>
              <a:t>Maybe consumer</a:t>
            </a:r>
          </a:p>
          <a:p>
            <a:r>
              <a:rPr lang="en-US" altLang="en-US" sz="2800" smtClean="0"/>
              <a:t>Use-Def chains</a:t>
            </a:r>
          </a:p>
          <a:p>
            <a:pPr lvl="1"/>
            <a:r>
              <a:rPr lang="en-US" altLang="en-US" sz="2400" smtClean="0"/>
              <a:t>Given a use, what are all the possible producers of the operand consumed</a:t>
            </a:r>
          </a:p>
          <a:p>
            <a:pPr lvl="1"/>
            <a:r>
              <a:rPr lang="en-US" altLang="en-US" sz="2400" smtClean="0"/>
              <a:t>Maybe producer</a:t>
            </a:r>
          </a:p>
        </p:txBody>
      </p:sp>
    </p:spTree>
    <p:extLst>
      <p:ext uri="{BB962C8B-B14F-4D97-AF65-F5344CB8AC3E}">
        <p14:creationId xmlns:p14="http://schemas.microsoft.com/office/powerpoint/2010/main" val="257752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4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010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OUT = GEN + (IN – KILL)  /* forward analysis, e.g.,  </a:t>
            </a:r>
            <a:r>
              <a:rPr lang="en-US" altLang="en-US" dirty="0" err="1" smtClean="0"/>
              <a:t>rdefs</a:t>
            </a:r>
            <a:r>
              <a:rPr lang="en-US" altLang="en-US" dirty="0" smtClean="0"/>
              <a:t> */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 = GEN + (OUT – KILL)  /* backward analysis, e.g.,  liveness */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if any changes </a:t>
            </a:r>
            <a:r>
              <a:rPr lang="en-US" altLang="en-US" dirty="0" smtClean="0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65047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 to this point</a:t>
            </a:r>
          </a:p>
          <a:p>
            <a:pPr lvl="1"/>
            <a:r>
              <a:rPr lang="en-US" altLang="en-US" smtClean="0"/>
              <a:t>Any path problems (maybe relations)</a:t>
            </a:r>
          </a:p>
          <a:p>
            <a:pPr lvl="2"/>
            <a:r>
              <a:rPr lang="en-US" altLang="en-US" smtClean="0"/>
              <a:t>Definition reaches along some path</a:t>
            </a:r>
          </a:p>
          <a:p>
            <a:pPr lvl="2"/>
            <a:r>
              <a:rPr lang="en-US" altLang="en-US" smtClean="0"/>
              <a:t>Some sequence of branches in which def reaches</a:t>
            </a:r>
          </a:p>
          <a:p>
            <a:pPr lvl="2"/>
            <a:r>
              <a:rPr lang="en-US" altLang="en-US" smtClean="0"/>
              <a:t>Lots of defs of the same variable may reach a point</a:t>
            </a:r>
          </a:p>
          <a:p>
            <a:pPr lvl="1"/>
            <a:r>
              <a:rPr lang="en-US" altLang="en-US" smtClean="0"/>
              <a:t>Use of </a:t>
            </a:r>
            <a:r>
              <a:rPr lang="en-US" altLang="en-US" u="sng" smtClean="0"/>
              <a:t>Union operator</a:t>
            </a:r>
            <a:r>
              <a:rPr lang="en-US" altLang="en-US" smtClean="0"/>
              <a:t> in meet function</a:t>
            </a:r>
          </a:p>
          <a:p>
            <a:r>
              <a:rPr lang="en-US" altLang="en-US" smtClean="0"/>
              <a:t>All-path: Definition guaranteed to reach</a:t>
            </a:r>
          </a:p>
          <a:p>
            <a:pPr lvl="1"/>
            <a:r>
              <a:rPr lang="en-US" altLang="en-US" smtClean="0"/>
              <a:t>Regardless of sequence of branches taken, def reaches</a:t>
            </a:r>
          </a:p>
          <a:p>
            <a:pPr lvl="1"/>
            <a:r>
              <a:rPr lang="en-US" altLang="en-US" smtClean="0"/>
              <a:t>Can always count on this</a:t>
            </a:r>
          </a:p>
          <a:p>
            <a:pPr lvl="1"/>
            <a:r>
              <a:rPr lang="en-US" altLang="en-US" smtClean="0"/>
              <a:t>Only 1 def can be guaranteed to reach</a:t>
            </a:r>
          </a:p>
          <a:p>
            <a:pPr lvl="1"/>
            <a:r>
              <a:rPr lang="en-US" altLang="en-US" smtClean="0"/>
              <a:t>Availability (as opposed to reaching)</a:t>
            </a:r>
          </a:p>
          <a:p>
            <a:pPr lvl="2"/>
            <a:r>
              <a:rPr lang="en-US" altLang="en-US" smtClean="0"/>
              <a:t>Available definitions</a:t>
            </a:r>
          </a:p>
          <a:p>
            <a:pPr lvl="2"/>
            <a:r>
              <a:rPr lang="en-US" altLang="en-US" smtClean="0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175703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78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definition d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d to p, d is not killed</a:t>
            </a:r>
          </a:p>
          <a:p>
            <a:r>
              <a:rPr lang="en-US" altLang="en-US" smtClean="0"/>
              <a:t>Remember, 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/>
            <a:r>
              <a:rPr lang="en-US" altLang="en-US" smtClean="0"/>
              <a:t>r1 = r2 + r3 kills previous definitions of r1</a:t>
            </a:r>
          </a:p>
          <a:p>
            <a:r>
              <a:rPr lang="en-US" altLang="en-US" smtClean="0"/>
              <a:t>Algorithm</a:t>
            </a:r>
          </a:p>
          <a:p>
            <a:pPr lvl="1"/>
            <a:r>
              <a:rPr lang="en-US" altLang="en-US" smtClean="0"/>
              <a:t>Forward dataflow analysis as propagation occurs from defs downwards</a:t>
            </a:r>
          </a:p>
          <a:p>
            <a:pPr lvl="1"/>
            <a:r>
              <a:rPr lang="en-US" altLang="en-US" smtClean="0"/>
              <a:t>Use the Intersect function as the meet operator to guarantee the all-path requirement</a:t>
            </a:r>
          </a:p>
          <a:p>
            <a:pPr lvl="1"/>
            <a:r>
              <a:rPr lang="en-US" altLang="en-US" smtClean="0"/>
              <a:t>GEN/KILL/IN/OUT similar to reaching defs</a:t>
            </a:r>
          </a:p>
          <a:p>
            <a:pPr lvl="2"/>
            <a:r>
              <a:rPr lang="en-US" altLang="en-US" smtClean="0"/>
              <a:t>Initialization of IN/OUT is the tricky part</a:t>
            </a:r>
          </a:p>
        </p:txBody>
      </p:sp>
    </p:spTree>
    <p:extLst>
      <p:ext uri="{BB962C8B-B14F-4D97-AF65-F5344CB8AC3E}">
        <p14:creationId xmlns:p14="http://schemas.microsoft.com/office/powerpoint/2010/main" val="1124892824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8729</TotalTime>
  <Words>2093</Words>
  <Application>Microsoft Office PowerPoint</Application>
  <PresentationFormat>Custom</PresentationFormat>
  <Paragraphs>349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Hewlett</vt:lpstr>
      <vt:lpstr>Monotype Sorts</vt:lpstr>
      <vt:lpstr>Times New Roman</vt:lpstr>
      <vt:lpstr>Wingdings</vt:lpstr>
      <vt:lpstr>hp new</vt:lpstr>
      <vt:lpstr>EECS 583 – Class 6 Dataflow Analysis II</vt:lpstr>
      <vt:lpstr>Announcements &amp; Reading Material</vt:lpstr>
      <vt:lpstr>Recap: Liveness vs Reaching Defs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Example Adef Calculation - Continued</vt:lpstr>
      <vt:lpstr>Example Adef Calculation - Answer</vt:lpstr>
      <vt:lpstr>Available Expression Analysis (Aexprs)</vt:lpstr>
      <vt:lpstr>Computation of Aexpr GEN/KILL Sets</vt:lpstr>
      <vt:lpstr>Example Aexpr Calculation</vt:lpstr>
      <vt:lpstr>Example Aexpr Calculation - Continued</vt:lpstr>
      <vt:lpstr>Example Aexpr Calculation - Answer</vt:lpstr>
      <vt:lpstr>Dataflow Summary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203</cp:revision>
  <cp:lastPrinted>2001-10-18T06:50:13Z</cp:lastPrinted>
  <dcterms:created xsi:type="dcterms:W3CDTF">1999-01-24T07:45:10Z</dcterms:created>
  <dcterms:modified xsi:type="dcterms:W3CDTF">2023-09-17T14:35:34Z</dcterms:modified>
</cp:coreProperties>
</file>