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8" r:id="rId3"/>
    <p:sldId id="483" r:id="rId4"/>
    <p:sldId id="457" r:id="rId5"/>
    <p:sldId id="458" r:id="rId6"/>
    <p:sldId id="459" r:id="rId7"/>
    <p:sldId id="460" r:id="rId8"/>
    <p:sldId id="461" r:id="rId9"/>
    <p:sldId id="452" r:id="rId10"/>
    <p:sldId id="453" r:id="rId11"/>
    <p:sldId id="454" r:id="rId12"/>
    <p:sldId id="455" r:id="rId13"/>
    <p:sldId id="379" r:id="rId14"/>
    <p:sldId id="380" r:id="rId15"/>
    <p:sldId id="381" r:id="rId16"/>
    <p:sldId id="474" r:id="rId17"/>
    <p:sldId id="475" r:id="rId18"/>
    <p:sldId id="384" r:id="rId19"/>
    <p:sldId id="476" r:id="rId20"/>
    <p:sldId id="425" r:id="rId21"/>
    <p:sldId id="426" r:id="rId22"/>
    <p:sldId id="427" r:id="rId23"/>
    <p:sldId id="428" r:id="rId24"/>
    <p:sldId id="430" r:id="rId25"/>
    <p:sldId id="477" r:id="rId26"/>
    <p:sldId id="478" r:id="rId27"/>
    <p:sldId id="479" r:id="rId28"/>
    <p:sldId id="480" r:id="rId29"/>
    <p:sldId id="481" r:id="rId30"/>
    <p:sldId id="482" r:id="rId3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7" Type="http://schemas.openxmlformats.org/officeDocument/2006/relationships/slide" Target="slides/slide17.xml"/><Relationship Id="rId2" Type="http://schemas.openxmlformats.org/officeDocument/2006/relationships/slide" Target="slides/slide9.xml"/><Relationship Id="rId1" Type="http://schemas.openxmlformats.org/officeDocument/2006/relationships/slide" Target="slides/slide6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E61208A-6A59-4757-8503-22190C917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319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A96862-10E1-40B0-8C4F-7930C7D53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896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3388D2E-2A3F-4D9A-B1FC-B04E5A1E157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74475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1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3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0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846EAFD3-BDB0-4100-8AFA-1219FF48F2BF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3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Region Formation, Predicated Execution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8,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Trace Selection Algorithm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99268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 = 0;</a:t>
            </a:r>
          </a:p>
          <a:p>
            <a:r>
              <a:rPr lang="en-US" altLang="en-US">
                <a:solidFill>
                  <a:schemeClr val="tx1"/>
                </a:solidFill>
              </a:rPr>
              <a:t>mark all BBs unvisited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(there are unvisited nodes)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seed = unvisited BB with largest execution freq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trace[i] +=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mark seed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current 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forward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(1)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next = best_successor_of(current)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(next == 0)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  <a:r>
              <a:rPr lang="en-US" altLang="en-US">
                <a:solidFill>
                  <a:schemeClr val="tx1"/>
                </a:solidFill>
              </a:rPr>
              <a:t> break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trace[i] +=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mark next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current 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backward analogously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i++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Best Successor/Predecessor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733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Node weight vs edge weight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edge more accurate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controls off-trace probability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60-70% found best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Notes on this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BB only allowed in 1 trace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Cumulative probability ignored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Min weight for seed to be chose (ie executed 100 times)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05400" y="1981200"/>
            <a:ext cx="42005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best_successor_of(BB)</a:t>
            </a:r>
          </a:p>
          <a:p>
            <a:r>
              <a:rPr lang="en-US" altLang="en-US"/>
              <a:t>    e = control flow edge with highest </a:t>
            </a:r>
          </a:p>
          <a:p>
            <a:r>
              <a:rPr lang="en-US" altLang="en-US"/>
              <a:t>          probability leaving BB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(e is a backedge)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(probability(e) &lt;= THRESHOLD)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d = destination of e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(d is visited)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return d</a:t>
            </a:r>
          </a:p>
          <a:p>
            <a:r>
              <a:rPr lang="en-US" altLang="en-US" u="sng"/>
              <a:t>end procedure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Problems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743200" y="23622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BB1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971800" y="21336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971800" y="2133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098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766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BB3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BB5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576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BB6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6764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BB4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200400" y="4572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BB7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743200" y="52578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BB8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05000" y="4191000"/>
            <a:ext cx="9906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905000" y="4191000"/>
            <a:ext cx="14478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971800" y="4208463"/>
            <a:ext cx="457200" cy="3635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3505200" y="4191000"/>
            <a:ext cx="3810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19050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4384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438400" y="2743200"/>
            <a:ext cx="457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971800" y="2743200"/>
            <a:ext cx="533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30480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5052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962400" y="41910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3962400" y="4343400"/>
            <a:ext cx="304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581400" y="28956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581400" y="2895600"/>
            <a:ext cx="685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267200" y="2895600"/>
            <a:ext cx="1588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3048000" y="4953000"/>
            <a:ext cx="381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2004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40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135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2672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4290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35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276600" y="50292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75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981200" y="47244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286000" y="40386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18288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50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6670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2971800" y="34290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23622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60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1242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15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2971800" y="56388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048000" y="56388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676400" y="1524000"/>
            <a:ext cx="534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Find the traces.  Assume a threshold probability of 60%.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6553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162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638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6858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553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 flipH="1">
            <a:off x="7620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71628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6934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7543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77724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6858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924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7543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7543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4800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705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8001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77724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791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5410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 flipV="1">
            <a:off x="5410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410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791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6781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73914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H="1">
            <a:off x="6019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>
            <a:off x="6934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6019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>
            <a:off x="7162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1" name="Line 73"/>
          <p:cNvSpPr>
            <a:spLocks noChangeShapeType="1"/>
          </p:cNvSpPr>
          <p:nvPr/>
        </p:nvSpPr>
        <p:spPr bwMode="auto">
          <a:xfrm flipH="1">
            <a:off x="7772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H="1">
            <a:off x="6934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7543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6705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8001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8077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6400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7162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6019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7391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Traces are Nice, But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mtClean="0"/>
              <a:t>Treat trace as a big BB</a:t>
            </a:r>
          </a:p>
          <a:p>
            <a:pPr lvl="1"/>
            <a:r>
              <a:rPr lang="en-US" altLang="en-US" smtClean="0"/>
              <a:t>Transform trace ignoring side entrance/exits</a:t>
            </a:r>
          </a:p>
          <a:p>
            <a:pPr lvl="1"/>
            <a:r>
              <a:rPr lang="en-US" altLang="en-US" smtClean="0"/>
              <a:t>Insert fixup code</a:t>
            </a:r>
          </a:p>
          <a:p>
            <a:pPr lvl="2"/>
            <a:r>
              <a:rPr lang="en-US" altLang="en-US" smtClean="0"/>
              <a:t>aka bookkeeping</a:t>
            </a:r>
          </a:p>
          <a:p>
            <a:pPr lvl="1"/>
            <a:r>
              <a:rPr lang="en-US" altLang="en-US" smtClean="0"/>
              <a:t>Side entrance fixup is more painful</a:t>
            </a:r>
          </a:p>
          <a:p>
            <a:pPr lvl="1"/>
            <a:r>
              <a:rPr lang="en-US" altLang="en-US" smtClean="0"/>
              <a:t>Sometimes not possible so transform not allowed</a:t>
            </a:r>
          </a:p>
          <a:p>
            <a:r>
              <a:rPr lang="en-US" altLang="en-US" smtClean="0"/>
              <a:t>Solution</a:t>
            </a:r>
          </a:p>
          <a:p>
            <a:pPr lvl="1"/>
            <a:r>
              <a:rPr lang="en-US" altLang="en-US" smtClean="0"/>
              <a:t>Eliminate side entrances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u="sng" smtClean="0"/>
              <a:t>superblock</a:t>
            </a:r>
            <a:r>
              <a:rPr lang="en-US" altLang="en-US" smtClean="0"/>
              <a:t> is born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 Type 2 - Superblock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Superblock</a:t>
            </a:r>
            <a:r>
              <a:rPr lang="en-US" altLang="en-US" smtClean="0"/>
              <a:t> - Linear collection of basic blocks that tend to execute in sequence </a:t>
            </a:r>
            <a:r>
              <a:rPr lang="en-US" altLang="en-US" i="1" smtClean="0"/>
              <a:t>in which control flow may only enter at the first BB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Acyclic (outer backedge ok)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Trace with no side entrances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Side exits still exist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Superblock formation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1. Trace selection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2. Eliminate side entrances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4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Tail Duplication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mtClean="0"/>
              <a:t>To eliminate all side entrances replicate the “tail” portion of the trace</a:t>
            </a:r>
          </a:p>
          <a:p>
            <a:pPr lvl="1"/>
            <a:r>
              <a:rPr lang="en-US" altLang="en-US" smtClean="0"/>
              <a:t>Identify first side entrance</a:t>
            </a:r>
          </a:p>
          <a:p>
            <a:pPr lvl="1"/>
            <a:r>
              <a:rPr lang="en-US" altLang="en-US" smtClean="0"/>
              <a:t>Replicate all BB from the target to the bottom</a:t>
            </a:r>
          </a:p>
          <a:p>
            <a:pPr lvl="1"/>
            <a:r>
              <a:rPr lang="en-US" altLang="en-US" smtClean="0"/>
              <a:t>Redirect all side entrances to the duplicated BBs</a:t>
            </a:r>
          </a:p>
          <a:p>
            <a:pPr lvl="1"/>
            <a:r>
              <a:rPr lang="en-US" altLang="en-US" smtClean="0"/>
              <a:t>Copy each BB only once</a:t>
            </a:r>
          </a:p>
          <a:p>
            <a:pPr lvl="1"/>
            <a:r>
              <a:rPr lang="en-US" altLang="en-US" smtClean="0"/>
              <a:t>Max code expansion = 2x-1 where x is the number of BB in the trace</a:t>
            </a:r>
          </a:p>
          <a:p>
            <a:pPr lvl="1"/>
            <a:r>
              <a:rPr lang="en-US" altLang="en-US" smtClean="0"/>
              <a:t>Adjust profile information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Superblock Formation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22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9718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71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432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3528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971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7432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3528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814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1371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371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371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200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2743200" y="4267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819400" y="5029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4290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352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4987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794125" y="2628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514600" y="4187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489325" y="4686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352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413125" y="1638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8985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3429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489325" y="6210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574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717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651125" y="5067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BB5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" name="Straight Connector 2"/>
          <p:cNvCxnSpPr>
            <a:stCxn id="2156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endCxn id="2156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18</a:t>
            </a:r>
            <a:endParaRPr lang="en-US" altLang="en-US" dirty="0"/>
          </a:p>
        </p:txBody>
      </p:sp>
      <p:sp>
        <p:nvSpPr>
          <p:cNvPr id="13" name="Right Arrow 12"/>
          <p:cNvSpPr/>
          <p:nvPr/>
        </p:nvSpPr>
        <p:spPr bwMode="auto">
          <a:xfrm>
            <a:off x="4876800" y="3467100"/>
            <a:ext cx="863600" cy="79692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3837" y="4362271"/>
            <a:ext cx="147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Duplicate</a:t>
            </a:r>
          </a:p>
          <a:p>
            <a:r>
              <a:rPr lang="en-US" dirty="0" smtClean="0"/>
              <a:t>BB4 and BB6</a:t>
            </a:r>
          </a:p>
          <a:p>
            <a:r>
              <a:rPr lang="en-US" dirty="0"/>
              <a:t>a</a:t>
            </a:r>
            <a:r>
              <a:rPr lang="en-US" dirty="0" smtClean="0"/>
              <a:t>nd adjust</a:t>
            </a:r>
            <a:br>
              <a:rPr lang="en-US" dirty="0" smtClean="0"/>
            </a:br>
            <a:r>
              <a:rPr lang="en-US" dirty="0" smtClean="0"/>
              <a:t>control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43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Superblocks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mtClean="0"/>
              <a:t>Central tradeoff</a:t>
            </a:r>
          </a:p>
          <a:p>
            <a:pPr lvl="1"/>
            <a:r>
              <a:rPr lang="en-US" altLang="en-US" smtClean="0"/>
              <a:t>Side entrance elimination</a:t>
            </a:r>
          </a:p>
          <a:p>
            <a:pPr lvl="2"/>
            <a:r>
              <a:rPr lang="en-US" altLang="en-US" smtClean="0"/>
              <a:t>Compiler complexity</a:t>
            </a:r>
          </a:p>
          <a:p>
            <a:pPr lvl="2"/>
            <a:r>
              <a:rPr lang="en-US" altLang="en-US" smtClean="0"/>
              <a:t>Compiler effectiveness</a:t>
            </a:r>
          </a:p>
          <a:p>
            <a:pPr lvl="1"/>
            <a:r>
              <a:rPr lang="en-US" altLang="en-US" smtClean="0"/>
              <a:t>Code size increase</a:t>
            </a:r>
          </a:p>
          <a:p>
            <a:r>
              <a:rPr lang="en-US" altLang="en-US" smtClean="0"/>
              <a:t>Apply intelligently</a:t>
            </a:r>
          </a:p>
          <a:p>
            <a:pPr lvl="1"/>
            <a:r>
              <a:rPr lang="en-US" altLang="en-US" smtClean="0"/>
              <a:t>Most frequently executed BBs are converted to SBs</a:t>
            </a:r>
          </a:p>
          <a:p>
            <a:pPr lvl="1"/>
            <a:r>
              <a:rPr lang="en-US" altLang="en-US" smtClean="0"/>
              <a:t>Set upper limit on code expansion</a:t>
            </a:r>
          </a:p>
          <a:p>
            <a:pPr lvl="1"/>
            <a:r>
              <a:rPr lang="en-US" altLang="en-US" smtClean="0"/>
              <a:t>1.0 – 1.10x are typical code expansion ratios from SB formation</a:t>
            </a:r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4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BB5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5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6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6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6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6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6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7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7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7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7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7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7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8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8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90" name="Straight Connector 89"/>
          <p:cNvCxnSpPr>
            <a:stCxn id="7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>
            <a:endCxn id="7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83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766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52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971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6670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733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766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30480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657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886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9718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0386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6576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6576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9144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8194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1148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886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1905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5240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15240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15240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9050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2895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35052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21336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30480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1336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32766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38862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30480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36576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28194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1148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1910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5146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2766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1336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5052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85725" y="165735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Class Problem Solution – Superblock Formation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086600" y="28194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96200" y="3657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172200" y="51816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7086600" y="43434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8153400" y="3276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7696200" y="2057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7467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8077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8305800" y="2819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7391400" y="2435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84582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80772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8077200" y="1673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5334000" y="53308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6629400" y="3200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8534400" y="3349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8305800" y="43434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63246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5943600" y="5791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 flipV="1">
            <a:off x="5943600" y="4953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594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6"/>
          <p:cNvSpPr>
            <a:spLocks noChangeArrowheads="1"/>
          </p:cNvSpPr>
          <p:nvPr/>
        </p:nvSpPr>
        <p:spPr bwMode="auto">
          <a:xfrm>
            <a:off x="7315200" y="5181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7924800" y="62484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 flipH="1">
            <a:off x="6553200" y="4800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74676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6553200" y="56388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7696200" y="5638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 flipH="1">
            <a:off x="8305800" y="48006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 flipH="1">
            <a:off x="74676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80772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72390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40.8</a:t>
            </a: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85344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39.2</a:t>
            </a: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8610600" y="5102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13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4" name="Text Box 39"/>
          <p:cNvSpPr txBox="1">
            <a:spLocks noChangeArrowheads="1"/>
          </p:cNvSpPr>
          <p:nvPr/>
        </p:nvSpPr>
        <p:spPr bwMode="auto">
          <a:xfrm>
            <a:off x="7696200" y="4873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6553200" y="4645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6" name="Text Box 41"/>
          <p:cNvSpPr txBox="1">
            <a:spLocks noChangeArrowheads="1"/>
          </p:cNvSpPr>
          <p:nvPr/>
        </p:nvSpPr>
        <p:spPr bwMode="auto">
          <a:xfrm>
            <a:off x="7924800" y="5635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7" name="Text Box 42"/>
          <p:cNvSpPr txBox="1">
            <a:spLocks noChangeArrowheads="1"/>
          </p:cNvSpPr>
          <p:nvPr/>
        </p:nvSpPr>
        <p:spPr bwMode="auto">
          <a:xfrm>
            <a:off x="4343400" y="617220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  <p:sp>
        <p:nvSpPr>
          <p:cNvPr id="24618" name="Rectangle 43"/>
          <p:cNvSpPr>
            <a:spLocks noChangeArrowheads="1"/>
          </p:cNvSpPr>
          <p:nvPr/>
        </p:nvSpPr>
        <p:spPr bwMode="auto">
          <a:xfrm>
            <a:off x="5791200" y="3657600"/>
            <a:ext cx="762000" cy="4572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4619" name="Line 44"/>
          <p:cNvSpPr>
            <a:spLocks noChangeShapeType="1"/>
          </p:cNvSpPr>
          <p:nvPr/>
        </p:nvSpPr>
        <p:spPr bwMode="auto">
          <a:xfrm flipH="1">
            <a:off x="6248400" y="3276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5"/>
          <p:cNvSpPr>
            <a:spLocks noChangeShapeType="1"/>
          </p:cNvSpPr>
          <p:nvPr/>
        </p:nvSpPr>
        <p:spPr bwMode="auto">
          <a:xfrm>
            <a:off x="6172200" y="4114800"/>
            <a:ext cx="2133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6"/>
          <p:cNvSpPr>
            <a:spLocks noChangeShapeType="1"/>
          </p:cNvSpPr>
          <p:nvPr/>
        </p:nvSpPr>
        <p:spPr bwMode="auto">
          <a:xfrm>
            <a:off x="6096000" y="41148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Rectangle 47"/>
          <p:cNvSpPr>
            <a:spLocks noChangeArrowheads="1"/>
          </p:cNvSpPr>
          <p:nvPr/>
        </p:nvSpPr>
        <p:spPr bwMode="auto">
          <a:xfrm>
            <a:off x="2362200" y="2895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23" name="Rectangle 48"/>
          <p:cNvSpPr>
            <a:spLocks noChangeArrowheads="1"/>
          </p:cNvSpPr>
          <p:nvPr/>
        </p:nvSpPr>
        <p:spPr bwMode="auto">
          <a:xfrm>
            <a:off x="2971800" y="37338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24" name="Rectangle 49"/>
          <p:cNvSpPr>
            <a:spLocks noChangeArrowheads="1"/>
          </p:cNvSpPr>
          <p:nvPr/>
        </p:nvSpPr>
        <p:spPr bwMode="auto">
          <a:xfrm>
            <a:off x="1447800" y="5257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25" name="Line 50"/>
          <p:cNvSpPr>
            <a:spLocks noChangeShapeType="1"/>
          </p:cNvSpPr>
          <p:nvPr/>
        </p:nvSpPr>
        <p:spPr bwMode="auto">
          <a:xfrm>
            <a:off x="2667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Rectangle 51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27" name="Line 52"/>
          <p:cNvSpPr>
            <a:spLocks noChangeShapeType="1"/>
          </p:cNvSpPr>
          <p:nvPr/>
        </p:nvSpPr>
        <p:spPr bwMode="auto">
          <a:xfrm flipH="1">
            <a:off x="3429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Rectangle 53"/>
          <p:cNvSpPr>
            <a:spLocks noChangeArrowheads="1"/>
          </p:cNvSpPr>
          <p:nvPr/>
        </p:nvSpPr>
        <p:spPr bwMode="auto">
          <a:xfrm>
            <a:off x="2971800" y="2133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29" name="Line 54"/>
          <p:cNvSpPr>
            <a:spLocks noChangeShapeType="1"/>
          </p:cNvSpPr>
          <p:nvPr/>
        </p:nvSpPr>
        <p:spPr bwMode="auto">
          <a:xfrm flipH="1">
            <a:off x="2743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55"/>
          <p:cNvSpPr>
            <a:spLocks noChangeShapeType="1"/>
          </p:cNvSpPr>
          <p:nvPr/>
        </p:nvSpPr>
        <p:spPr bwMode="auto">
          <a:xfrm>
            <a:off x="3352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Rectangle 56"/>
          <p:cNvSpPr>
            <a:spLocks noChangeArrowheads="1"/>
          </p:cNvSpPr>
          <p:nvPr/>
        </p:nvSpPr>
        <p:spPr bwMode="auto">
          <a:xfrm>
            <a:off x="3581400" y="2895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32" name="Text Box 57"/>
          <p:cNvSpPr txBox="1">
            <a:spLocks noChangeArrowheads="1"/>
          </p:cNvSpPr>
          <p:nvPr/>
        </p:nvSpPr>
        <p:spPr bwMode="auto">
          <a:xfrm>
            <a:off x="2667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3" name="Text Box 58"/>
          <p:cNvSpPr txBox="1">
            <a:spLocks noChangeArrowheads="1"/>
          </p:cNvSpPr>
          <p:nvPr/>
        </p:nvSpPr>
        <p:spPr bwMode="auto">
          <a:xfrm>
            <a:off x="3733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4" name="Line 59"/>
          <p:cNvSpPr>
            <a:spLocks noChangeShapeType="1"/>
          </p:cNvSpPr>
          <p:nvPr/>
        </p:nvSpPr>
        <p:spPr bwMode="auto">
          <a:xfrm>
            <a:off x="3352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5" name="Text Box 60"/>
          <p:cNvSpPr txBox="1">
            <a:spLocks noChangeArrowheads="1"/>
          </p:cNvSpPr>
          <p:nvPr/>
        </p:nvSpPr>
        <p:spPr bwMode="auto">
          <a:xfrm>
            <a:off x="3352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636" name="Text Box 61"/>
          <p:cNvSpPr txBox="1">
            <a:spLocks noChangeArrowheads="1"/>
          </p:cNvSpPr>
          <p:nvPr/>
        </p:nvSpPr>
        <p:spPr bwMode="auto">
          <a:xfrm>
            <a:off x="609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637" name="Text Box 62"/>
          <p:cNvSpPr txBox="1">
            <a:spLocks noChangeArrowheads="1"/>
          </p:cNvSpPr>
          <p:nvPr/>
        </p:nvSpPr>
        <p:spPr bwMode="auto">
          <a:xfrm>
            <a:off x="2514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8" name="Text Box 63"/>
          <p:cNvSpPr txBox="1">
            <a:spLocks noChangeArrowheads="1"/>
          </p:cNvSpPr>
          <p:nvPr/>
        </p:nvSpPr>
        <p:spPr bwMode="auto">
          <a:xfrm>
            <a:off x="3810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9" name="Rectangle 64"/>
          <p:cNvSpPr>
            <a:spLocks noChangeArrowheads="1"/>
          </p:cNvSpPr>
          <p:nvPr/>
        </p:nvSpPr>
        <p:spPr bwMode="auto">
          <a:xfrm>
            <a:off x="3581400" y="44196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40" name="Line 65"/>
          <p:cNvSpPr>
            <a:spLocks noChangeShapeType="1"/>
          </p:cNvSpPr>
          <p:nvPr/>
        </p:nvSpPr>
        <p:spPr bwMode="auto">
          <a:xfrm>
            <a:off x="1600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H="1">
            <a:off x="1219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V="1">
            <a:off x="1219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Line 68"/>
          <p:cNvSpPr>
            <a:spLocks noChangeShapeType="1"/>
          </p:cNvSpPr>
          <p:nvPr/>
        </p:nvSpPr>
        <p:spPr bwMode="auto">
          <a:xfrm>
            <a:off x="1219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Line 69"/>
          <p:cNvSpPr>
            <a:spLocks noChangeShapeType="1"/>
          </p:cNvSpPr>
          <p:nvPr/>
        </p:nvSpPr>
        <p:spPr bwMode="auto">
          <a:xfrm>
            <a:off x="1600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5" name="Rectangle 70"/>
          <p:cNvSpPr>
            <a:spLocks noChangeArrowheads="1"/>
          </p:cNvSpPr>
          <p:nvPr/>
        </p:nvSpPr>
        <p:spPr bwMode="auto">
          <a:xfrm>
            <a:off x="2590800" y="5257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46" name="Rectangle 71"/>
          <p:cNvSpPr>
            <a:spLocks noChangeArrowheads="1"/>
          </p:cNvSpPr>
          <p:nvPr/>
        </p:nvSpPr>
        <p:spPr bwMode="auto">
          <a:xfrm>
            <a:off x="3200400" y="63246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47" name="Line 72"/>
          <p:cNvSpPr>
            <a:spLocks noChangeShapeType="1"/>
          </p:cNvSpPr>
          <p:nvPr/>
        </p:nvSpPr>
        <p:spPr bwMode="auto">
          <a:xfrm flipH="1">
            <a:off x="1828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8" name="Line 73"/>
          <p:cNvSpPr>
            <a:spLocks noChangeShapeType="1"/>
          </p:cNvSpPr>
          <p:nvPr/>
        </p:nvSpPr>
        <p:spPr bwMode="auto">
          <a:xfrm>
            <a:off x="2743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9" name="Line 74"/>
          <p:cNvSpPr>
            <a:spLocks noChangeShapeType="1"/>
          </p:cNvSpPr>
          <p:nvPr/>
        </p:nvSpPr>
        <p:spPr bwMode="auto">
          <a:xfrm>
            <a:off x="1828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0" name="Line 75"/>
          <p:cNvSpPr>
            <a:spLocks noChangeShapeType="1"/>
          </p:cNvSpPr>
          <p:nvPr/>
        </p:nvSpPr>
        <p:spPr bwMode="auto">
          <a:xfrm>
            <a:off x="2971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Line 76"/>
          <p:cNvSpPr>
            <a:spLocks noChangeShapeType="1"/>
          </p:cNvSpPr>
          <p:nvPr/>
        </p:nvSpPr>
        <p:spPr bwMode="auto">
          <a:xfrm flipH="1">
            <a:off x="3581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2" name="Line 77"/>
          <p:cNvSpPr>
            <a:spLocks noChangeShapeType="1"/>
          </p:cNvSpPr>
          <p:nvPr/>
        </p:nvSpPr>
        <p:spPr bwMode="auto">
          <a:xfrm flipH="1">
            <a:off x="2743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3" name="Line 78"/>
          <p:cNvSpPr>
            <a:spLocks noChangeShapeType="1"/>
          </p:cNvSpPr>
          <p:nvPr/>
        </p:nvSpPr>
        <p:spPr bwMode="auto">
          <a:xfrm>
            <a:off x="3352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Text Box 79"/>
          <p:cNvSpPr txBox="1">
            <a:spLocks noChangeArrowheads="1"/>
          </p:cNvSpPr>
          <p:nvPr/>
        </p:nvSpPr>
        <p:spPr bwMode="auto">
          <a:xfrm>
            <a:off x="2514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4655" name="Text Box 80"/>
          <p:cNvSpPr txBox="1">
            <a:spLocks noChangeArrowheads="1"/>
          </p:cNvSpPr>
          <p:nvPr/>
        </p:nvSpPr>
        <p:spPr bwMode="auto">
          <a:xfrm>
            <a:off x="3810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6" name="Text Box 81"/>
          <p:cNvSpPr txBox="1">
            <a:spLocks noChangeArrowheads="1"/>
          </p:cNvSpPr>
          <p:nvPr/>
        </p:nvSpPr>
        <p:spPr bwMode="auto">
          <a:xfrm>
            <a:off x="3886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7" name="Text Box 82"/>
          <p:cNvSpPr txBox="1">
            <a:spLocks noChangeArrowheads="1"/>
          </p:cNvSpPr>
          <p:nvPr/>
        </p:nvSpPr>
        <p:spPr bwMode="auto">
          <a:xfrm>
            <a:off x="2209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58" name="Text Box 83"/>
          <p:cNvSpPr txBox="1">
            <a:spLocks noChangeArrowheads="1"/>
          </p:cNvSpPr>
          <p:nvPr/>
        </p:nvSpPr>
        <p:spPr bwMode="auto">
          <a:xfrm>
            <a:off x="2971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59" name="Text Box 84"/>
          <p:cNvSpPr txBox="1">
            <a:spLocks noChangeArrowheads="1"/>
          </p:cNvSpPr>
          <p:nvPr/>
        </p:nvSpPr>
        <p:spPr bwMode="auto">
          <a:xfrm>
            <a:off x="1828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60" name="Text Box 85"/>
          <p:cNvSpPr txBox="1">
            <a:spLocks noChangeArrowheads="1"/>
          </p:cNvSpPr>
          <p:nvPr/>
        </p:nvSpPr>
        <p:spPr bwMode="auto">
          <a:xfrm>
            <a:off x="3200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61" name="AutoShape 86"/>
          <p:cNvSpPr>
            <a:spLocks noChangeArrowheads="1"/>
          </p:cNvSpPr>
          <p:nvPr/>
        </p:nvSpPr>
        <p:spPr bwMode="auto">
          <a:xfrm>
            <a:off x="4724400" y="4038600"/>
            <a:ext cx="7620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62" name="Text Box 87"/>
          <p:cNvSpPr txBox="1">
            <a:spLocks noChangeArrowheads="1"/>
          </p:cNvSpPr>
          <p:nvPr/>
        </p:nvSpPr>
        <p:spPr bwMode="auto">
          <a:xfrm>
            <a:off x="6324600" y="419100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10.2</a:t>
            </a:r>
          </a:p>
        </p:txBody>
      </p:sp>
      <p:sp>
        <p:nvSpPr>
          <p:cNvPr id="24663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9.8</a:t>
            </a:r>
          </a:p>
        </p:txBody>
      </p:sp>
      <p:sp>
        <p:nvSpPr>
          <p:cNvPr id="24664" name="Text Box 90"/>
          <p:cNvSpPr txBox="1">
            <a:spLocks noChangeArrowheads="1"/>
          </p:cNvSpPr>
          <p:nvPr/>
        </p:nvSpPr>
        <p:spPr bwMode="auto">
          <a:xfrm>
            <a:off x="517525" y="209550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Each color represents</a:t>
            </a:r>
          </a:p>
          <a:p>
            <a:r>
              <a:rPr lang="en-US" altLang="en-US"/>
              <a:t>a trace.</a:t>
            </a:r>
          </a:p>
        </p:txBody>
      </p:sp>
      <p:sp>
        <p:nvSpPr>
          <p:cNvPr id="24665" name="Text Box 91"/>
          <p:cNvSpPr txBox="1">
            <a:spLocks noChangeArrowheads="1"/>
          </p:cNvSpPr>
          <p:nvPr/>
        </p:nvSpPr>
        <p:spPr bwMode="auto">
          <a:xfrm>
            <a:off x="4724400" y="1524000"/>
            <a:ext cx="254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convert trace 1-3-4</a:t>
            </a:r>
          </a:p>
          <a:p>
            <a:r>
              <a:rPr lang="en-US" altLang="en-US"/>
              <a:t>into a superblock, BB4</a:t>
            </a:r>
          </a:p>
          <a:p>
            <a:r>
              <a:rPr lang="en-US" altLang="en-US"/>
              <a:t>is duplicated and the</a:t>
            </a:r>
          </a:p>
          <a:p>
            <a:r>
              <a:rPr lang="en-US" altLang="en-US"/>
              <a:t>edge weights are adjusted</a:t>
            </a:r>
          </a:p>
        </p:txBody>
      </p:sp>
    </p:spTree>
    <p:extLst>
      <p:ext uri="{BB962C8B-B14F-4D97-AF65-F5344CB8AC3E}">
        <p14:creationId xmlns:p14="http://schemas.microsoft.com/office/powerpoint/2010/main" val="27084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77963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HW0 </a:t>
            </a:r>
            <a:r>
              <a:rPr lang="en-US" altLang="en-US" dirty="0" smtClean="0"/>
              <a:t>was due Monday </a:t>
            </a:r>
            <a:r>
              <a:rPr lang="en-US" altLang="en-US" dirty="0" smtClean="0"/>
              <a:t>– Remember nothing to turn in</a:t>
            </a:r>
          </a:p>
          <a:p>
            <a:r>
              <a:rPr lang="en-US" altLang="en-US" dirty="0" smtClean="0"/>
              <a:t>HW1 is out – Due Monday </a:t>
            </a:r>
            <a:r>
              <a:rPr lang="en-US" altLang="en-US" dirty="0" smtClean="0"/>
              <a:t>Sep 18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http://web.eecs.umich.edu/~</a:t>
            </a:r>
            <a:r>
              <a:rPr lang="en-US" altLang="en-US" dirty="0" smtClean="0"/>
              <a:t>mahlke/courses/583f23/homeworks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/>
              <a:t>“Trace Selection for Compiling Large C Applications to Microcode”, Chang and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MICRO-21, 1988.</a:t>
            </a:r>
          </a:p>
          <a:p>
            <a:pPr lvl="1"/>
            <a:r>
              <a:rPr lang="en-US" altLang="en-US" dirty="0" smtClean="0"/>
              <a:t>“</a:t>
            </a:r>
            <a:r>
              <a:rPr lang="en-US" altLang="en-US" dirty="0" smtClean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 smtClean="0"/>
              <a:t>”,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 et al., Journal of Supercomputing, 1993</a:t>
            </a:r>
          </a:p>
          <a:p>
            <a:r>
              <a:rPr lang="en-US" altLang="en-US" dirty="0" smtClean="0"/>
              <a:t>Material for Monday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“The Program Dependence Graph and Its Use in Optimization”,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J. Ferrante, K. </a:t>
            </a:r>
            <a:r>
              <a:rPr lang="en-US" altLang="en-US" dirty="0" err="1" smtClean="0">
                <a:cs typeface="Arial" panose="020B0604020202020204" pitchFamily="34" charset="0"/>
              </a:rPr>
              <a:t>Ottenstein</a:t>
            </a:r>
            <a:r>
              <a:rPr lang="en-US" altLang="en-US" dirty="0" smtClean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</a:t>
            </a:r>
          </a:p>
          <a:p>
            <a:pPr lvl="2"/>
            <a:r>
              <a:rPr lang="en-US" altLang="en-US" dirty="0" smtClean="0"/>
              <a:t>“On Predicated Execution”, Park and </a:t>
            </a:r>
            <a:r>
              <a:rPr lang="en-US" altLang="en-US" dirty="0" err="1" smtClean="0"/>
              <a:t>Schlansker</a:t>
            </a:r>
            <a:r>
              <a:rPr lang="en-US" altLang="en-US" dirty="0" smtClean="0"/>
              <a:t>, HPL Technical Report, 1991.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z="2800" smtClean="0"/>
              <a:t>An Alternative to Branches: Predicated Execution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Hardware mechanism that allows operations to be conditionally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Add an additional boolean source operand (predicate)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ADD r1, r2, r3 if p1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if (p1 is True), r1 = r2 + r3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else if (p1 is False), do nothing (Add treated like a NOP)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p1 referred to as the </a:t>
            </a:r>
            <a:r>
              <a:rPr lang="en-US" altLang="en-US" u="sng" smtClean="0"/>
              <a:t>guarding predicate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Predicated on True means always executed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Omitted predicated also means always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Provides compiler with an alternative to using branches to selectively execute 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statements in the source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Realize with branches in the assembly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Could also realize with conditional instructions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Or use a combination of both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Nested If-then-else’s?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962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86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772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29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0772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74676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467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934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66800" y="22828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86200" y="2359025"/>
            <a:ext cx="1720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bgt a, 25, L3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L3: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200400" y="23590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29000" y="5181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8001000" y="4343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8305800" y="35814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Nested If-then-else’s – No Problem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5970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676400"/>
            <a:ext cx="762000" cy="2438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1673225"/>
            <a:ext cx="18399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p5 = a &gt;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p6 = a &lt;=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16732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71800" y="4495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5330825"/>
            <a:ext cx="7143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What do we assume to make this work ??</a:t>
            </a:r>
          </a:p>
          <a:p>
            <a:r>
              <a:rPr lang="en-US" altLang="en-US" sz="2000"/>
              <a:t>	if p2 is False, both p5 and p6 are False</a:t>
            </a:r>
          </a:p>
          <a:p>
            <a:r>
              <a:rPr lang="en-US" altLang="en-US" sz="2000"/>
              <a:t>So, predicate setting instruction should set result to False if guarding</a:t>
            </a:r>
          </a:p>
          <a:p>
            <a:r>
              <a:rPr lang="en-US" altLang="en-US" sz="2000"/>
              <a:t>predicate is false!!!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smtClean="0"/>
              <a:t>Benefits/Costs of Predicated Execution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90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81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1371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371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057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886200" y="1905000"/>
            <a:ext cx="762000" cy="3733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526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209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447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4478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133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638800" y="1978025"/>
            <a:ext cx="333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Benefits:</a:t>
            </a:r>
          </a:p>
          <a:p>
            <a:r>
              <a:rPr lang="en-US" altLang="en-US"/>
              <a:t>- No branches,  no mispredicts</a:t>
            </a:r>
          </a:p>
          <a:p>
            <a:r>
              <a:rPr lang="en-US" altLang="en-US"/>
              <a:t>- Can freely reorder independent</a:t>
            </a:r>
          </a:p>
          <a:p>
            <a:r>
              <a:rPr lang="en-US" altLang="en-US"/>
              <a:t>operations in the predicated block</a:t>
            </a:r>
          </a:p>
          <a:p>
            <a:r>
              <a:rPr lang="en-US" altLang="en-US"/>
              <a:t>- Overlap BB2 with BB5 and BB6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Costs (execute all paths)</a:t>
            </a:r>
          </a:p>
          <a:p>
            <a:pPr>
              <a:buFontTx/>
              <a:buChar char="-"/>
            </a:pPr>
            <a:r>
              <a:rPr lang="en-US" altLang="en-US"/>
              <a:t>worst case schedule length</a:t>
            </a:r>
          </a:p>
          <a:p>
            <a:pPr>
              <a:buFontTx/>
              <a:buChar char="-"/>
            </a:pPr>
            <a:r>
              <a:rPr lang="en-US" altLang="en-US"/>
              <a:t>worst case resources required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smtClean="0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do we compute predicates</a:t>
            </a:r>
          </a:p>
          <a:p>
            <a:pPr lvl="1"/>
            <a:r>
              <a:rPr lang="en-US" altLang="en-US" smtClean="0"/>
              <a:t>Compare registers/literals like a branch would do</a:t>
            </a:r>
          </a:p>
          <a:p>
            <a:pPr lvl="1"/>
            <a:r>
              <a:rPr lang="en-US" altLang="en-US" smtClean="0"/>
              <a:t>Efficiency, code size, nested conditionals, etc</a:t>
            </a:r>
          </a:p>
          <a:p>
            <a:r>
              <a:rPr lang="en-US" altLang="en-US" smtClean="0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</p:spTree>
    <p:extLst>
      <p:ext uri="{BB962C8B-B14F-4D97-AF65-F5344CB8AC3E}">
        <p14:creationId xmlns:p14="http://schemas.microsoft.com/office/powerpoint/2010/main" val="3411619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</p:spTree>
    <p:extLst>
      <p:ext uri="{BB962C8B-B14F-4D97-AF65-F5344CB8AC3E}">
        <p14:creationId xmlns:p14="http://schemas.microsoft.com/office/powerpoint/2010/main" val="2927464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</p:spTree>
    <p:extLst>
      <p:ext uri="{BB962C8B-B14F-4D97-AF65-F5344CB8AC3E}">
        <p14:creationId xmlns:p14="http://schemas.microsoft.com/office/powerpoint/2010/main" val="1706628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0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 smtClean="0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</p:spTree>
    <p:extLst>
      <p:ext uri="{BB962C8B-B14F-4D97-AF65-F5344CB8AC3E}">
        <p14:creationId xmlns:p14="http://schemas.microsoft.com/office/powerpoint/2010/main" val="411913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 – Due Mon </a:t>
            </a:r>
            <a:r>
              <a:rPr lang="en-US" dirty="0" smtClean="0"/>
              <a:t>Sep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started ASAP.  If you haven’t done HW0, you are falling behind!</a:t>
            </a:r>
          </a:p>
          <a:p>
            <a:r>
              <a:rPr lang="en-US" dirty="0" smtClean="0"/>
              <a:t>Goals:  Learn how to profile with LLVM, write stats collection pass</a:t>
            </a:r>
          </a:p>
          <a:p>
            <a:r>
              <a:rPr lang="en-US" dirty="0" smtClean="0"/>
              <a:t>583_F23_HW1.tgz</a:t>
            </a:r>
            <a:endParaRPr lang="en-US" dirty="0" smtClean="0"/>
          </a:p>
          <a:p>
            <a:pPr lvl="1"/>
            <a:r>
              <a:rPr lang="en-US" dirty="0" smtClean="0"/>
              <a:t>hw1pass.cpp: template for your pass</a:t>
            </a:r>
          </a:p>
          <a:p>
            <a:pPr lvl="1"/>
            <a:r>
              <a:rPr lang="en-US" dirty="0" smtClean="0"/>
              <a:t>583simple, </a:t>
            </a:r>
            <a:r>
              <a:rPr lang="en-US" dirty="0" smtClean="0"/>
              <a:t>583anagram, </a:t>
            </a:r>
            <a:r>
              <a:rPr lang="en-US" dirty="0" smtClean="0"/>
              <a:t>583compress: benchmark source code + inputs + expected outputs + run instructions</a:t>
            </a:r>
          </a:p>
          <a:p>
            <a:r>
              <a:rPr lang="en-US" dirty="0" smtClean="0"/>
              <a:t>Easy to do, but hard to start because of newness</a:t>
            </a:r>
          </a:p>
          <a:p>
            <a:pPr lvl="1"/>
            <a:r>
              <a:rPr lang="en-US" dirty="0" smtClean="0"/>
              <a:t>Look for Aditya’s piazza post for help</a:t>
            </a:r>
          </a:p>
          <a:p>
            <a:pPr lvl="2"/>
            <a:r>
              <a:rPr lang="en-US" dirty="0" smtClean="0"/>
              <a:t>Skeleton code </a:t>
            </a:r>
          </a:p>
          <a:p>
            <a:pPr lvl="2"/>
            <a:r>
              <a:rPr lang="en-US" dirty="0" smtClean="0"/>
              <a:t>How to run profiler</a:t>
            </a:r>
          </a:p>
          <a:p>
            <a:pPr lvl="2"/>
            <a:r>
              <a:rPr lang="en-US" dirty="0" smtClean="0"/>
              <a:t>Simple example with opcode stats</a:t>
            </a:r>
          </a:p>
          <a:p>
            <a:pPr lvl="1"/>
            <a:r>
              <a:rPr lang="en-US" dirty="0" smtClean="0"/>
              <a:t>Talk to the GSI if you are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03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</p:spTree>
    <p:extLst>
      <p:ext uri="{BB962C8B-B14F-4D97-AF65-F5344CB8AC3E}">
        <p14:creationId xmlns:p14="http://schemas.microsoft.com/office/powerpoint/2010/main" val="7238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Region</a:t>
            </a:r>
            <a:r>
              <a:rPr lang="en-US" altLang="en-US" smtClean="0"/>
              <a:t>: A collection of operations that are treated as a single unit by the compiler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Basic block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Procedure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Body of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Properties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Connected subgraph of operations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Control flow is the key parameter that defines regions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Hierarchically organized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Problem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Basic blocks are too small (3-5 operations)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Hard to extract sufficient parallelism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Procedure control flow too complex for many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Plus only parts of a procedure are important (90/10 rule)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Want</a:t>
            </a:r>
          </a:p>
          <a:p>
            <a:pPr lvl="1"/>
            <a:r>
              <a:rPr lang="en-US" altLang="en-US" sz="2400" smtClean="0"/>
              <a:t>Intermediate sized regions with simple control flow</a:t>
            </a:r>
          </a:p>
          <a:p>
            <a:pPr lvl="1"/>
            <a:r>
              <a:rPr lang="en-US" altLang="en-US" sz="2400" smtClean="0"/>
              <a:t>Bigger basic blocks would be ideal !!</a:t>
            </a:r>
          </a:p>
          <a:p>
            <a:pPr lvl="1"/>
            <a:r>
              <a:rPr lang="en-US" altLang="en-US" sz="2400" smtClean="0"/>
              <a:t>Separate important code from less important</a:t>
            </a:r>
          </a:p>
          <a:p>
            <a:pPr lvl="1"/>
            <a:r>
              <a:rPr lang="en-US" altLang="en-US" sz="2400" smtClean="0"/>
              <a:t>Optimize frequently executed code at the expense of the rest</a:t>
            </a:r>
          </a:p>
          <a:p>
            <a:r>
              <a:rPr lang="en-US" altLang="en-US" sz="2800" smtClean="0"/>
              <a:t>Solution</a:t>
            </a:r>
          </a:p>
          <a:p>
            <a:pPr lvl="1"/>
            <a:r>
              <a:rPr lang="en-US" altLang="en-US" sz="2400" smtClean="0"/>
              <a:t>Define new region types that consist of multiple BBs</a:t>
            </a:r>
          </a:p>
          <a:p>
            <a:pPr lvl="1"/>
            <a:r>
              <a:rPr lang="en-US" altLang="en-US" sz="2400" smtClean="0"/>
              <a:t>Profile information used in the identification</a:t>
            </a:r>
          </a:p>
          <a:p>
            <a:pPr lvl="1"/>
            <a:r>
              <a:rPr lang="en-US" altLang="en-US" sz="2400" smtClean="0"/>
              <a:t>Sequential control flow (sorta)</a:t>
            </a:r>
          </a:p>
          <a:p>
            <a:pPr lvl="1"/>
            <a:r>
              <a:rPr lang="en-US" altLang="en-US" sz="2400" smtClean="0"/>
              <a:t>Pretend the regions are basic blocks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 Type 1 - 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u="sng" smtClean="0"/>
              <a:t>Trace</a:t>
            </a:r>
            <a:r>
              <a:rPr lang="en-US" altLang="en-US" sz="2000" smtClean="0"/>
              <a:t> - Linear collection of basic blocks that tend to execute in sequence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Acyclic (outer backedge ok)</a:t>
            </a:r>
          </a:p>
          <a:p>
            <a:pPr>
              <a:lnSpc>
                <a:spcPct val="90000"/>
              </a:lnSpc>
            </a:pPr>
            <a:r>
              <a:rPr lang="en-US" altLang="en-US" sz="2000" u="sng" smtClean="0"/>
              <a:t>Side entrance</a:t>
            </a:r>
            <a:r>
              <a:rPr lang="en-US" altLang="en-US" sz="2000" smtClean="0"/>
              <a:t> – branch into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u="sng" smtClean="0"/>
              <a:t>Side exit</a:t>
            </a:r>
            <a:r>
              <a:rPr lang="en-US" altLang="en-US" sz="2000" smtClean="0"/>
              <a:t> – branch out of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Compilation strategy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Compile assuming path occurs 100% of the time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Patch up side entrances and exits afterwards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Motivated by scheduling (i.e., trace scheduling)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Linearizing a Trace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958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95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4876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198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029200" y="350520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95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876800" y="2667000"/>
            <a:ext cx="158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876800" y="2667000"/>
            <a:ext cx="19653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5532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2895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895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895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724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953000" y="4343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5029200" y="5105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8768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876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3434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867400" y="25114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exit)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exit)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343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876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953000" y="167322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(entry count)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447800" y="3197225"/>
            <a:ext cx="116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 (entry/</a:t>
            </a:r>
          </a:p>
          <a:p>
            <a:r>
              <a:rPr lang="en-US" altLang="en-US"/>
              <a:t>exit count)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953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029200" y="6245225"/>
            <a:ext cx="153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(exit count)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343400" y="3505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96000" y="36544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entrance)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943600" y="52546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entrance)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267200" y="2057400"/>
            <a:ext cx="12192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smtClean="0"/>
              <a:t>Intelligent Trace Layout for Icache Performance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764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76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676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057400" y="3048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52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676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526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990600" y="4648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990600" y="1600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90600" y="1600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905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057400" y="3733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0574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057400" y="4419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447800" y="1752600"/>
            <a:ext cx="12192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2057400" y="2362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981200" y="4724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9812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981200" y="5029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239000" y="18526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7239000" y="29194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2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7239000" y="39862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3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7620000" y="52054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7620000" y="53578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7620000" y="55102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7146925" y="5853113"/>
            <a:ext cx="92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rest</a:t>
            </a:r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4953000" y="34290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810000" y="1905000"/>
            <a:ext cx="3079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Intraprocedural code placement</a:t>
            </a:r>
          </a:p>
          <a:p>
            <a:r>
              <a:rPr lang="en-US" altLang="en-US"/>
              <a:t>Procedure positioning</a:t>
            </a:r>
          </a:p>
          <a:p>
            <a:r>
              <a:rPr lang="en-US" altLang="en-US"/>
              <a:t>Procedure splitting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858000" y="6324600"/>
            <a:ext cx="177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Procedure view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447800" y="6400800"/>
            <a:ext cx="131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Trace view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133600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133600" y="5715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3200400" y="3276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2438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133600" y="6324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2133600" y="640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2895600" y="39624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24384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057400" y="2438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505200" y="2438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2514600" y="5181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2057400" y="3810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3810000" y="3810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H="1">
            <a:off x="2514600" y="5867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Selecting Traces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Acyclic</a:t>
            </a:r>
          </a:p>
          <a:p>
            <a:pPr lvl="1"/>
            <a:r>
              <a:rPr lang="en-US" altLang="en-US" sz="1800" smtClean="0"/>
              <a:t>Cannot go past a backedge</a:t>
            </a:r>
          </a:p>
          <a:p>
            <a:r>
              <a:rPr lang="en-US" altLang="en-US" sz="2000" smtClean="0"/>
              <a:t>Trace length</a:t>
            </a:r>
          </a:p>
          <a:p>
            <a:pPr lvl="1"/>
            <a:r>
              <a:rPr lang="en-US" altLang="en-US" sz="1800" smtClean="0"/>
              <a:t>Longer = better ?</a:t>
            </a:r>
          </a:p>
          <a:p>
            <a:pPr lvl="1"/>
            <a:r>
              <a:rPr lang="en-US" altLang="en-US" sz="1800" smtClean="0"/>
              <a:t>Not always !</a:t>
            </a:r>
          </a:p>
          <a:p>
            <a:r>
              <a:rPr lang="en-US" altLang="en-US" sz="2000" smtClean="0"/>
              <a:t>On-trace / off-trace transitions</a:t>
            </a:r>
          </a:p>
          <a:p>
            <a:pPr lvl="1"/>
            <a:r>
              <a:rPr lang="en-US" altLang="en-US" sz="1800" smtClean="0"/>
              <a:t>Maximize on-trace</a:t>
            </a:r>
          </a:p>
          <a:p>
            <a:pPr lvl="1"/>
            <a:r>
              <a:rPr lang="en-US" altLang="en-US" sz="1800" smtClean="0"/>
              <a:t>Minimize off-trace</a:t>
            </a:r>
          </a:p>
          <a:p>
            <a:pPr lvl="1"/>
            <a:r>
              <a:rPr lang="en-US" altLang="en-US" sz="1800" smtClean="0"/>
              <a:t>Compile assuming on-trace is 100% (ie single BB)</a:t>
            </a:r>
          </a:p>
          <a:p>
            <a:pPr lvl="1"/>
            <a:r>
              <a:rPr lang="en-US" altLang="en-US" sz="1800" smtClean="0"/>
              <a:t>Penalty for off-trace</a:t>
            </a:r>
          </a:p>
          <a:p>
            <a:r>
              <a:rPr lang="en-US" altLang="en-US" sz="2000" smtClean="0"/>
              <a:t>Tradeoff (heuristic)</a:t>
            </a:r>
          </a:p>
          <a:p>
            <a:pPr lvl="1"/>
            <a:r>
              <a:rPr lang="en-US" altLang="en-US" sz="1800" smtClean="0"/>
              <a:t>Length</a:t>
            </a:r>
          </a:p>
          <a:p>
            <a:pPr lvl="1"/>
            <a:r>
              <a:rPr lang="en-US" altLang="en-US" sz="1800" smtClean="0"/>
              <a:t>Likelihood remain within the trace</a:t>
            </a:r>
          </a:p>
          <a:p>
            <a:endParaRPr lang="en-US" altLang="en-US" sz="20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9295</TotalTime>
  <Words>2484</Words>
  <Application>Microsoft Office PowerPoint</Application>
  <PresentationFormat>Custom</PresentationFormat>
  <Paragraphs>800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Hewlett</vt:lpstr>
      <vt:lpstr>Monotype Sorts</vt:lpstr>
      <vt:lpstr>Times New Roman</vt:lpstr>
      <vt:lpstr>Wingdings</vt:lpstr>
      <vt:lpstr>hp new</vt:lpstr>
      <vt:lpstr>EECS 583 – Class 3 Region Formation, Predicated Execution</vt:lpstr>
      <vt:lpstr>Announcements &amp; Reading Material</vt:lpstr>
      <vt:lpstr>Homework 1 – Due Mon Sep 18</vt:lpstr>
      <vt:lpstr>Regions</vt:lpstr>
      <vt:lpstr>Regions (2)</vt:lpstr>
      <vt:lpstr>Region Type 1 - Trace</vt:lpstr>
      <vt:lpstr>Linearizing a Trace</vt:lpstr>
      <vt:lpstr>Intelligent Trace Layout for Icache Performance</vt:lpstr>
      <vt:lpstr>Issues With Selecting Traces</vt:lpstr>
      <vt:lpstr>Trace Selection Algorithm</vt:lpstr>
      <vt:lpstr>Best Successor/Predecessor</vt:lpstr>
      <vt:lpstr>Example Problems</vt:lpstr>
      <vt:lpstr>Traces are Nice, But …</vt:lpstr>
      <vt:lpstr>Region Type 2 - Superblock</vt:lpstr>
      <vt:lpstr>Tail Duplication</vt:lpstr>
      <vt:lpstr>Superblock Formation</vt:lpstr>
      <vt:lpstr>Issues with Superblocks</vt:lpstr>
      <vt:lpstr>Class Problem </vt:lpstr>
      <vt:lpstr>Class Problem Solution – Superblock Formation </vt:lpstr>
      <vt:lpstr>An Alternative to Branches: Predicated Execution</vt:lpstr>
      <vt:lpstr>Predicated Execution Example</vt:lpstr>
      <vt:lpstr>What About Nested If-then-else’s?</vt:lpstr>
      <vt:lpstr>Nested If-then-else’s – No Problem</vt:lpstr>
      <vt:lpstr>Benefits/Costs of Predicated Execution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192</cp:revision>
  <cp:lastPrinted>2001-10-18T06:50:13Z</cp:lastPrinted>
  <dcterms:created xsi:type="dcterms:W3CDTF">1999-01-24T07:45:10Z</dcterms:created>
  <dcterms:modified xsi:type="dcterms:W3CDTF">2023-09-07T19:14:00Z</dcterms:modified>
</cp:coreProperties>
</file>