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408" r:id="rId3"/>
    <p:sldId id="554" r:id="rId4"/>
    <p:sldId id="555" r:id="rId5"/>
    <p:sldId id="614" r:id="rId6"/>
    <p:sldId id="595" r:id="rId7"/>
    <p:sldId id="596" r:id="rId8"/>
    <p:sldId id="597" r:id="rId9"/>
    <p:sldId id="573" r:id="rId10"/>
    <p:sldId id="574" r:id="rId11"/>
    <p:sldId id="575" r:id="rId12"/>
    <p:sldId id="610" r:id="rId13"/>
    <p:sldId id="576" r:id="rId14"/>
    <p:sldId id="577" r:id="rId15"/>
    <p:sldId id="578" r:id="rId16"/>
    <p:sldId id="579" r:id="rId17"/>
    <p:sldId id="581" r:id="rId18"/>
    <p:sldId id="609" r:id="rId19"/>
    <p:sldId id="582" r:id="rId20"/>
    <p:sldId id="583" r:id="rId21"/>
    <p:sldId id="584" r:id="rId22"/>
    <p:sldId id="585" r:id="rId23"/>
    <p:sldId id="586" r:id="rId24"/>
    <p:sldId id="600" r:id="rId25"/>
    <p:sldId id="601" r:id="rId26"/>
    <p:sldId id="602" r:id="rId27"/>
    <p:sldId id="615" r:id="rId28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BCBCB"/>
    <a:srgbClr val="00FFFF"/>
    <a:srgbClr val="CCECFF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5.xml"/><Relationship Id="rId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2BB4B6D7-E076-4388-B412-212100DEBD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888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553F103-2CDC-4648-ACCA-045D6E300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06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A3C01A5-C0A3-4A9B-999E-E2B83211F186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30669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96685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07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43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056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04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6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2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8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0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9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BB428016-6F55-408F-90D2-EB9F50AB81F5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11</a:t>
            </a:r>
            <a:br>
              <a:rPr lang="en-US" altLang="en-US" sz="4800" dirty="0" smtClean="0"/>
            </a:br>
            <a:r>
              <a:rPr lang="en-US" altLang="en-US" sz="4800" dirty="0" smtClean="0"/>
              <a:t>Instruction Scheduling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October 6</a:t>
            </a:r>
            <a:r>
              <a:rPr lang="en-US" altLang="en-US" i="1" dirty="0" smtClean="0"/>
              <a:t>, </a:t>
            </a:r>
            <a:r>
              <a:rPr lang="en-US" altLang="en-US" i="1" dirty="0" smtClean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Critical Path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Critical operations = Operations with slack = 0</a:t>
            </a:r>
          </a:p>
          <a:p>
            <a:pPr lvl="1"/>
            <a:r>
              <a:rPr lang="en-US" altLang="en-US" dirty="0" smtClean="0"/>
              <a:t>No mobility, cannot be delayed without extending the schedule length of the block</a:t>
            </a:r>
          </a:p>
          <a:p>
            <a:pPr lvl="1"/>
            <a:r>
              <a:rPr lang="en-US" altLang="en-US" dirty="0" smtClean="0"/>
              <a:t>Critical path = sequence of critical</a:t>
            </a:r>
            <a:br>
              <a:rPr lang="en-US" altLang="en-US" dirty="0" smtClean="0"/>
            </a:br>
            <a:r>
              <a:rPr lang="en-US" altLang="en-US" dirty="0" smtClean="0"/>
              <a:t>operations from node with no</a:t>
            </a:r>
            <a:br>
              <a:rPr lang="en-US" altLang="en-US" dirty="0" smtClean="0"/>
            </a:br>
            <a:r>
              <a:rPr lang="en-US" altLang="en-US" dirty="0" smtClean="0"/>
              <a:t>predecessors to exit node, can</a:t>
            </a:r>
            <a:br>
              <a:rPr lang="en-US" altLang="en-US" dirty="0" smtClean="0"/>
            </a:br>
            <a:r>
              <a:rPr lang="en-US" altLang="en-US" dirty="0" smtClean="0"/>
              <a:t>be multiple </a:t>
            </a:r>
            <a:r>
              <a:rPr lang="en-US" altLang="en-US" dirty="0" err="1" smtClean="0"/>
              <a:t>crit</a:t>
            </a:r>
            <a:r>
              <a:rPr lang="en-US" altLang="en-US" dirty="0" smtClean="0"/>
              <a:t> paths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Node	Estart	Lstart	Slack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1804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Critical path(s) = 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2 - Answer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24384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828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1828800" y="3657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33528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5146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34290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971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667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057400" y="25908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590800" y="25908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1981200" y="3200400"/>
            <a:ext cx="7620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H="1">
            <a:off x="1981200" y="32004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667000" y="3200400"/>
            <a:ext cx="15240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1981200" y="3200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2057400" y="39624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2057400" y="2435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590800" y="2587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3581400" y="5026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36576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6764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2286000" y="3048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2667000" y="3349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3581400" y="32004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34" name="Oval 26"/>
          <p:cNvSpPr>
            <a:spLocks noChangeArrowheads="1"/>
          </p:cNvSpPr>
          <p:nvPr/>
        </p:nvSpPr>
        <p:spPr bwMode="auto">
          <a:xfrm>
            <a:off x="3505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2819400" y="31242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505200" y="3200400"/>
            <a:ext cx="76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971800" y="4572000"/>
            <a:ext cx="533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3581400" y="3886200"/>
            <a:ext cx="76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 flipH="1">
            <a:off x="3200400" y="4876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>
            <a:off x="2819400" y="4648200"/>
            <a:ext cx="228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29718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26670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4111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2860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953000" y="1901825"/>
            <a:ext cx="343535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Node	</a:t>
            </a:r>
            <a:r>
              <a:rPr lang="en-US" altLang="en-US" dirty="0" err="1"/>
              <a:t>Estart</a:t>
            </a:r>
            <a:r>
              <a:rPr lang="en-US" altLang="en-US" dirty="0"/>
              <a:t>	</a:t>
            </a:r>
            <a:r>
              <a:rPr lang="en-US" altLang="en-US" dirty="0" err="1"/>
              <a:t>Lstart</a:t>
            </a:r>
            <a:r>
              <a:rPr lang="en-US" altLang="en-US" dirty="0"/>
              <a:t>	Slack</a:t>
            </a:r>
          </a:p>
          <a:p>
            <a:r>
              <a:rPr lang="en-US" altLang="en-US" dirty="0" smtClean="0"/>
              <a:t>1	0	0	0</a:t>
            </a:r>
            <a:endParaRPr lang="en-US" altLang="en-US" dirty="0"/>
          </a:p>
          <a:p>
            <a:r>
              <a:rPr lang="en-US" altLang="en-US" dirty="0" smtClean="0"/>
              <a:t>2	1	2	2</a:t>
            </a:r>
            <a:endParaRPr lang="en-US" altLang="en-US" dirty="0"/>
          </a:p>
          <a:p>
            <a:r>
              <a:rPr lang="en-US" altLang="en-US" dirty="0" smtClean="0"/>
              <a:t>3	2	2	0</a:t>
            </a:r>
            <a:endParaRPr lang="en-US" altLang="en-US" dirty="0"/>
          </a:p>
          <a:p>
            <a:r>
              <a:rPr lang="en-US" altLang="en-US" dirty="0" smtClean="0"/>
              <a:t>4	0	3	3</a:t>
            </a:r>
            <a:endParaRPr lang="en-US" altLang="en-US" dirty="0"/>
          </a:p>
          <a:p>
            <a:r>
              <a:rPr lang="en-US" altLang="en-US" dirty="0" smtClean="0"/>
              <a:t>5	4	5	1</a:t>
            </a:r>
            <a:endParaRPr lang="en-US" altLang="en-US" dirty="0"/>
          </a:p>
          <a:p>
            <a:r>
              <a:rPr lang="en-US" altLang="en-US" dirty="0" smtClean="0"/>
              <a:t>6	4	4	0</a:t>
            </a:r>
            <a:endParaRPr lang="en-US" altLang="en-US" dirty="0"/>
          </a:p>
          <a:p>
            <a:r>
              <a:rPr lang="en-US" altLang="en-US" dirty="0" smtClean="0"/>
              <a:t>7	5	6	1</a:t>
            </a:r>
            <a:endParaRPr lang="en-US" altLang="en-US" dirty="0"/>
          </a:p>
          <a:p>
            <a:r>
              <a:rPr lang="en-US" altLang="en-US" dirty="0" smtClean="0"/>
              <a:t>8	7	7	0</a:t>
            </a:r>
            <a:endParaRPr lang="en-US" altLang="en-US" dirty="0"/>
          </a:p>
          <a:p>
            <a:r>
              <a:rPr lang="en-US" altLang="en-US" dirty="0" smtClean="0"/>
              <a:t>9	8	8	0</a:t>
            </a:r>
            <a:endParaRPr lang="en-US" altLang="en-US" dirty="0"/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876800" y="1752600"/>
            <a:ext cx="3657600" cy="2971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4648200" y="5026025"/>
            <a:ext cx="26869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Critical path(s) </a:t>
            </a:r>
            <a:r>
              <a:rPr lang="en-US" altLang="en-US" dirty="0" smtClean="0"/>
              <a:t>= 1,3,6,8,9 </a:t>
            </a:r>
            <a:endParaRPr lang="en-US" altLang="en-US" dirty="0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070392" y="4269791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636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Need a mechanism to decide which ops to schedule first (when you have multiple choices)</a:t>
            </a:r>
          </a:p>
          <a:p>
            <a:r>
              <a:rPr lang="en-US" altLang="en-US" smtClean="0"/>
              <a:t>Common priority functions</a:t>
            </a:r>
          </a:p>
          <a:p>
            <a:pPr lvl="1"/>
            <a:r>
              <a:rPr lang="en-US" altLang="en-US" smtClean="0"/>
              <a:t>Height – Distance from exit node</a:t>
            </a:r>
          </a:p>
          <a:p>
            <a:pPr lvl="2"/>
            <a:r>
              <a:rPr lang="en-US" altLang="en-US" smtClean="0"/>
              <a:t>Give priority to amount of work left to do</a:t>
            </a:r>
          </a:p>
          <a:p>
            <a:pPr lvl="1"/>
            <a:r>
              <a:rPr lang="en-US" altLang="en-US" smtClean="0"/>
              <a:t>Slackness – inversely proportional to slack</a:t>
            </a:r>
          </a:p>
          <a:p>
            <a:pPr lvl="2"/>
            <a:r>
              <a:rPr lang="en-US" altLang="en-US" smtClean="0"/>
              <a:t>Give priority to ops on the critical path</a:t>
            </a:r>
          </a:p>
          <a:p>
            <a:pPr lvl="1"/>
            <a:r>
              <a:rPr lang="en-US" altLang="en-US" smtClean="0"/>
              <a:t>Register use – priority to nodes with more source operands and fewer destination operands</a:t>
            </a:r>
          </a:p>
          <a:p>
            <a:pPr lvl="2"/>
            <a:r>
              <a:rPr lang="en-US" altLang="en-US" smtClean="0"/>
              <a:t>Reduces number of live registers </a:t>
            </a:r>
          </a:p>
          <a:p>
            <a:pPr lvl="1"/>
            <a:r>
              <a:rPr lang="en-US" altLang="en-US" smtClean="0"/>
              <a:t>Uncover – high priority to nodes with many children</a:t>
            </a:r>
          </a:p>
          <a:p>
            <a:pPr lvl="2"/>
            <a:r>
              <a:rPr lang="en-US" altLang="en-US" smtClean="0"/>
              <a:t>Frees up more nodes</a:t>
            </a:r>
          </a:p>
          <a:p>
            <a:pPr lvl="1"/>
            <a:r>
              <a:rPr lang="en-US" altLang="en-US" smtClean="0"/>
              <a:t>Original order – when all else fails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Height-Based Priority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Height-based is the most common</a:t>
            </a:r>
          </a:p>
          <a:p>
            <a:pPr lvl="1"/>
            <a:r>
              <a:rPr lang="en-US" altLang="en-US" smtClean="0"/>
              <a:t>priority(op) = MaxLstart – Lstart(op) + 1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4114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35052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4191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4191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4267200" y="4876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6482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38100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3733800" y="3048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4267200" y="3048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3657600" y="3657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4343400" y="3657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3657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4343400" y="4419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4495800" y="5181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37338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4267200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4572000" y="5102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3962400" y="4416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3429000" y="4340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86200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343400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419600" y="4495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4327525" y="2601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1242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495800" y="3273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4495800" y="4035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4572000" y="4797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32004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19488" name="Text Box 32"/>
          <p:cNvSpPr txBox="1">
            <a:spLocks noChangeArrowheads="1"/>
          </p:cNvSpPr>
          <p:nvPr/>
        </p:nvSpPr>
        <p:spPr bwMode="auto">
          <a:xfrm>
            <a:off x="4953000" y="5559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537325" y="3086100"/>
            <a:ext cx="1327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priority</a:t>
            </a:r>
          </a:p>
          <a:p>
            <a:r>
              <a:rPr lang="en-US" altLang="en-US"/>
              <a:t>1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  <a:p>
            <a:r>
              <a:rPr lang="en-US" altLang="en-US"/>
              <a:t>7	</a:t>
            </a:r>
          </a:p>
          <a:p>
            <a:r>
              <a:rPr lang="en-US" altLang="en-US"/>
              <a:t>8	</a:t>
            </a:r>
          </a:p>
          <a:p>
            <a:r>
              <a:rPr lang="en-US" altLang="en-US"/>
              <a:t>9	</a:t>
            </a:r>
          </a:p>
          <a:p>
            <a:r>
              <a:rPr lang="en-US" altLang="en-US"/>
              <a:t>10	</a:t>
            </a:r>
          </a:p>
        </p:txBody>
      </p:sp>
      <p:sp>
        <p:nvSpPr>
          <p:cNvPr id="19490" name="Oval 34"/>
          <p:cNvSpPr>
            <a:spLocks noChangeArrowheads="1"/>
          </p:cNvSpPr>
          <p:nvPr/>
        </p:nvSpPr>
        <p:spPr bwMode="auto">
          <a:xfrm>
            <a:off x="4267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10</a:t>
            </a:r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40386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4495800" y="5867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4114800" y="5788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4" name="Text Box 38"/>
          <p:cNvSpPr txBox="1">
            <a:spLocks noChangeArrowheads="1"/>
          </p:cNvSpPr>
          <p:nvPr/>
        </p:nvSpPr>
        <p:spPr bwMode="auto">
          <a:xfrm>
            <a:off x="4724400" y="5940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648200" y="6169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3657600" y="3657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1054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32004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2667000" y="2587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19500" name="Line 44"/>
          <p:cNvSpPr>
            <a:spLocks noChangeShapeType="1"/>
          </p:cNvSpPr>
          <p:nvPr/>
        </p:nvSpPr>
        <p:spPr bwMode="auto">
          <a:xfrm>
            <a:off x="3429000" y="2971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 flipH="1">
            <a:off x="4876800" y="5410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5410200" y="5102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19503" name="Text Box 47"/>
          <p:cNvSpPr txBox="1">
            <a:spLocks noChangeArrowheads="1"/>
          </p:cNvSpPr>
          <p:nvPr/>
        </p:nvSpPr>
        <p:spPr bwMode="auto">
          <a:xfrm>
            <a:off x="3429000" y="2892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9504" name="Text Box 48"/>
          <p:cNvSpPr txBox="1">
            <a:spLocks noChangeArrowheads="1"/>
          </p:cNvSpPr>
          <p:nvPr/>
        </p:nvSpPr>
        <p:spPr bwMode="auto">
          <a:xfrm>
            <a:off x="4876800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6934200" y="30480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>
            <a:off x="6629400" y="34290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List Scheduling (aka Cycle Scheduler)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Build dependence graph, calculate priority</a:t>
            </a:r>
          </a:p>
          <a:p>
            <a:r>
              <a:rPr lang="en-US" altLang="en-US" smtClean="0"/>
              <a:t>Add all ops to UNSCHEDULED set</a:t>
            </a:r>
          </a:p>
          <a:p>
            <a:r>
              <a:rPr lang="en-US" altLang="en-US" smtClean="0"/>
              <a:t>time = -1</a:t>
            </a:r>
          </a:p>
          <a:p>
            <a:r>
              <a:rPr lang="en-US" altLang="en-US" smtClean="0"/>
              <a:t>while (UNSCHEDULED is not empty)</a:t>
            </a:r>
          </a:p>
          <a:p>
            <a:pPr lvl="1"/>
            <a:r>
              <a:rPr lang="en-US" altLang="en-US" smtClean="0"/>
              <a:t>time++</a:t>
            </a:r>
          </a:p>
          <a:p>
            <a:pPr lvl="1"/>
            <a:r>
              <a:rPr lang="en-US" altLang="en-US" smtClean="0"/>
              <a:t>READY = UNSCHEDULED ops whose incoming dependences have been satisfied</a:t>
            </a:r>
          </a:p>
          <a:p>
            <a:pPr lvl="1"/>
            <a:r>
              <a:rPr lang="en-US" altLang="en-US" smtClean="0"/>
              <a:t>Sort READY using priority function</a:t>
            </a:r>
          </a:p>
          <a:p>
            <a:pPr lvl="1"/>
            <a:r>
              <a:rPr lang="en-US" altLang="en-US" smtClean="0"/>
              <a:t>For each op in READY (highest to lowest priority)</a:t>
            </a:r>
          </a:p>
          <a:p>
            <a:pPr lvl="2"/>
            <a:r>
              <a:rPr lang="en-US" altLang="en-US" smtClean="0"/>
              <a:t>op can be scheduled at current time? (are the resources free?)</a:t>
            </a:r>
          </a:p>
          <a:p>
            <a:pPr lvl="3"/>
            <a:r>
              <a:rPr lang="en-US" altLang="en-US" smtClean="0"/>
              <a:t>Yes, schedule it, op.issue_time = time</a:t>
            </a:r>
          </a:p>
          <a:p>
            <a:pPr lvl="4"/>
            <a:r>
              <a:rPr lang="en-US" altLang="en-US" smtClean="0"/>
              <a:t>Mark resources busy in RU_map relative to issue time</a:t>
            </a:r>
          </a:p>
          <a:p>
            <a:pPr lvl="4"/>
            <a:r>
              <a:rPr lang="en-US" altLang="en-US" smtClean="0"/>
              <a:t>Remove op from UNSCHEDULED/READY sets</a:t>
            </a:r>
          </a:p>
          <a:p>
            <a:pPr lvl="3"/>
            <a:r>
              <a:rPr lang="en-US" altLang="en-US" smtClean="0"/>
              <a:t>No, continue</a:t>
            </a:r>
          </a:p>
          <a:p>
            <a:pPr lvl="1"/>
            <a:endParaRPr lang="en-US" alt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Cycle Scheduling Example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84473" y="16002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003473" y="21336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27432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2133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3m</a:t>
            </a:r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28194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5m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28194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28956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32766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24384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2362200" y="26670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2895600" y="26670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286000" y="32766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2971800" y="32766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2286000" y="3276600"/>
            <a:ext cx="68580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971800" y="40386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124200" y="48006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23622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2895600" y="2663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200400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2590800" y="4035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20574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514600" y="3273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971800" y="3425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3048000" y="41148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2955925" y="2220913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0, 0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17526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2, 2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3124200" y="2892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3124200" y="3654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4, 4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3200400" y="4416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6, 6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1981200" y="5181600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4, 7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581400" y="51784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7, 7</a:t>
            </a:r>
          </a:p>
        </p:txBody>
      </p:sp>
      <p:sp>
        <p:nvSpPr>
          <p:cNvPr id="21538" name="Oval 34"/>
          <p:cNvSpPr>
            <a:spLocks noChangeArrowheads="1"/>
          </p:cNvSpPr>
          <p:nvPr/>
        </p:nvSpPr>
        <p:spPr bwMode="auto">
          <a:xfrm>
            <a:off x="28956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6670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6"/>
          <p:cNvSpPr>
            <a:spLocks noChangeShapeType="1"/>
          </p:cNvSpPr>
          <p:nvPr/>
        </p:nvSpPr>
        <p:spPr bwMode="auto">
          <a:xfrm flipH="1">
            <a:off x="3124200" y="5486400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743200" y="5407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352800" y="5559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276600" y="57880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8, 8</a:t>
            </a:r>
          </a:p>
        </p:txBody>
      </p:sp>
      <p:sp>
        <p:nvSpPr>
          <p:cNvPr id="21544" name="Line 40"/>
          <p:cNvSpPr>
            <a:spLocks noChangeShapeType="1"/>
          </p:cNvSpPr>
          <p:nvPr/>
        </p:nvSpPr>
        <p:spPr bwMode="auto">
          <a:xfrm>
            <a:off x="2286000" y="3276600"/>
            <a:ext cx="228600" cy="1905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Oval 41"/>
          <p:cNvSpPr>
            <a:spLocks noChangeArrowheads="1"/>
          </p:cNvSpPr>
          <p:nvPr/>
        </p:nvSpPr>
        <p:spPr bwMode="auto">
          <a:xfrm>
            <a:off x="37338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7m</a:t>
            </a:r>
          </a:p>
        </p:txBody>
      </p:sp>
      <p:sp>
        <p:nvSpPr>
          <p:cNvPr id="21546" name="Oval 42"/>
          <p:cNvSpPr>
            <a:spLocks noChangeArrowheads="1"/>
          </p:cNvSpPr>
          <p:nvPr/>
        </p:nvSpPr>
        <p:spPr bwMode="auto">
          <a:xfrm>
            <a:off x="18288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295400" y="22066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0, 1</a:t>
            </a:r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>
            <a:off x="2057400" y="2590800"/>
            <a:ext cx="152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3505200" y="5029200"/>
            <a:ext cx="304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4038600" y="4721225"/>
            <a:ext cx="450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0, 5</a:t>
            </a:r>
          </a:p>
        </p:txBody>
      </p:sp>
      <p:sp>
        <p:nvSpPr>
          <p:cNvPr id="21551" name="Text Box 47"/>
          <p:cNvSpPr txBox="1">
            <a:spLocks noChangeArrowheads="1"/>
          </p:cNvSpPr>
          <p:nvPr/>
        </p:nvSpPr>
        <p:spPr bwMode="auto">
          <a:xfrm>
            <a:off x="2057400" y="2511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3505200" y="4797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1553" name="Text Box 49"/>
          <p:cNvSpPr txBox="1">
            <a:spLocks noChangeArrowheads="1"/>
          </p:cNvSpPr>
          <p:nvPr/>
        </p:nvSpPr>
        <p:spPr bwMode="auto">
          <a:xfrm>
            <a:off x="7670473" y="16002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1554" name="Text Box 50"/>
          <p:cNvSpPr txBox="1">
            <a:spLocks noChangeArrowheads="1"/>
          </p:cNvSpPr>
          <p:nvPr/>
        </p:nvSpPr>
        <p:spPr bwMode="auto">
          <a:xfrm>
            <a:off x="7289473" y="2133600"/>
            <a:ext cx="1858201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</a:t>
            </a:r>
            <a:r>
              <a:rPr lang="en-US" altLang="en-US" dirty="0" smtClean="0"/>
              <a:t>  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21555" name="Text Box 51"/>
          <p:cNvSpPr txBox="1">
            <a:spLocks noChangeArrowheads="1"/>
          </p:cNvSpPr>
          <p:nvPr/>
        </p:nvSpPr>
        <p:spPr bwMode="auto">
          <a:xfrm>
            <a:off x="762000" y="3886200"/>
            <a:ext cx="1027113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op   priority</a:t>
            </a:r>
          </a:p>
          <a:p>
            <a:r>
              <a:rPr lang="en-US" altLang="en-US" sz="1400"/>
              <a:t>1	8</a:t>
            </a:r>
          </a:p>
          <a:p>
            <a:r>
              <a:rPr lang="en-US" altLang="en-US" sz="1400"/>
              <a:t>2	9</a:t>
            </a:r>
          </a:p>
          <a:p>
            <a:r>
              <a:rPr lang="en-US" altLang="en-US" sz="1400"/>
              <a:t>3	7</a:t>
            </a:r>
          </a:p>
          <a:p>
            <a:r>
              <a:rPr lang="en-US" altLang="en-US" sz="1400"/>
              <a:t>4	6</a:t>
            </a:r>
          </a:p>
          <a:p>
            <a:r>
              <a:rPr lang="en-US" altLang="en-US" sz="1400"/>
              <a:t>5	5</a:t>
            </a:r>
          </a:p>
          <a:p>
            <a:r>
              <a:rPr lang="en-US" altLang="en-US" sz="1400"/>
              <a:t>6	3</a:t>
            </a:r>
          </a:p>
          <a:p>
            <a:r>
              <a:rPr lang="en-US" altLang="en-US" sz="1400"/>
              <a:t>7	4</a:t>
            </a:r>
          </a:p>
          <a:p>
            <a:r>
              <a:rPr lang="en-US" altLang="en-US" sz="1400"/>
              <a:t>8	2</a:t>
            </a:r>
          </a:p>
          <a:p>
            <a:r>
              <a:rPr lang="en-US" altLang="en-US" sz="1400"/>
              <a:t>9	2</a:t>
            </a:r>
          </a:p>
          <a:p>
            <a:r>
              <a:rPr lang="en-US" altLang="en-US" sz="1400"/>
              <a:t>10	1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762000" y="3889375"/>
            <a:ext cx="1066800" cy="2438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4844723" y="1676400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7232650" y="1665288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5671919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  <p:sp>
        <p:nvSpPr>
          <p:cNvPr id="56" name="Text Box 5"/>
          <p:cNvSpPr txBox="1">
            <a:spLocks noChangeArrowheads="1"/>
          </p:cNvSpPr>
          <p:nvPr/>
        </p:nvSpPr>
        <p:spPr bwMode="auto">
          <a:xfrm>
            <a:off x="603559" y="1477797"/>
            <a:ext cx="321248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chemeClr val="tx1"/>
                </a:solidFill>
              </a:rPr>
              <a:t>Processor: </a:t>
            </a:r>
            <a:r>
              <a:rPr lang="en-US" altLang="en-US" sz="1400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sz="1400" dirty="0">
                <a:solidFill>
                  <a:schemeClr val="tx1"/>
                </a:solidFill>
              </a:rPr>
              <a:t>ALU = 1 cycle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3</a:t>
            </a:r>
          </a:p>
        </p:txBody>
      </p:sp>
      <p:sp>
        <p:nvSpPr>
          <p:cNvPr id="23555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77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7433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dirty="0"/>
              <a:t>Calculate height-based priorities</a:t>
            </a:r>
          </a:p>
          <a:p>
            <a:r>
              <a:rPr lang="en-US" altLang="en-US" dirty="0"/>
              <a:t>2.	Schedule </a:t>
            </a:r>
            <a:r>
              <a:rPr lang="en-US" altLang="en-US" dirty="0" smtClean="0"/>
              <a:t>using cycle </a:t>
            </a:r>
            <a:r>
              <a:rPr lang="en-US" altLang="en-US" dirty="0"/>
              <a:t>scheduler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23589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23590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23591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23593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23594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23596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5246933" y="1524000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23598" name="Text Box 46"/>
          <p:cNvSpPr txBox="1">
            <a:spLocks noChangeArrowheads="1"/>
          </p:cNvSpPr>
          <p:nvPr/>
        </p:nvSpPr>
        <p:spPr bwMode="auto">
          <a:xfrm>
            <a:off x="4865933" y="2057400"/>
            <a:ext cx="1835150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time  ALU  MEM</a:t>
            </a:r>
          </a:p>
          <a:p>
            <a:r>
              <a:rPr lang="en-US" altLang="en-US"/>
              <a:t>0</a:t>
            </a:r>
          </a:p>
          <a:p>
            <a:r>
              <a:rPr lang="en-US" altLang="en-US"/>
              <a:t>1</a:t>
            </a:r>
          </a:p>
          <a:p>
            <a:r>
              <a:rPr lang="en-US" altLang="en-US"/>
              <a:t>2</a:t>
            </a:r>
          </a:p>
          <a:p>
            <a:r>
              <a:rPr lang="en-US" altLang="en-US"/>
              <a:t>3</a:t>
            </a:r>
          </a:p>
          <a:p>
            <a:r>
              <a:rPr lang="en-US" altLang="en-US"/>
              <a:t>4</a:t>
            </a:r>
          </a:p>
          <a:p>
            <a:r>
              <a:rPr lang="en-US" altLang="en-US"/>
              <a:t>5</a:t>
            </a:r>
          </a:p>
          <a:p>
            <a:r>
              <a:rPr lang="en-US" altLang="en-US"/>
              <a:t>6</a:t>
            </a:r>
          </a:p>
          <a:p>
            <a:r>
              <a:rPr lang="en-US" altLang="en-US"/>
              <a:t>7</a:t>
            </a:r>
          </a:p>
          <a:p>
            <a:r>
              <a:rPr lang="en-US" altLang="en-US"/>
              <a:t>8</a:t>
            </a:r>
          </a:p>
          <a:p>
            <a:r>
              <a:rPr lang="en-US" altLang="en-US"/>
              <a:t>9</a:t>
            </a:r>
          </a:p>
        </p:txBody>
      </p:sp>
      <p:sp>
        <p:nvSpPr>
          <p:cNvPr id="23599" name="Text Box 47"/>
          <p:cNvSpPr txBox="1">
            <a:spLocks noChangeArrowheads="1"/>
          </p:cNvSpPr>
          <p:nvPr/>
        </p:nvSpPr>
        <p:spPr bwMode="auto">
          <a:xfrm>
            <a:off x="7532933" y="1524000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23600" name="Text Box 48"/>
          <p:cNvSpPr txBox="1">
            <a:spLocks noChangeArrowheads="1"/>
          </p:cNvSpPr>
          <p:nvPr/>
        </p:nvSpPr>
        <p:spPr bwMode="auto">
          <a:xfrm>
            <a:off x="7151933" y="2057400"/>
            <a:ext cx="1800493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time  </a:t>
            </a:r>
            <a:r>
              <a:rPr lang="en-US" altLang="en-US" dirty="0" smtClean="0"/>
              <a:t>Instructions</a:t>
            </a:r>
            <a:endParaRPr lang="en-US" altLang="en-US" dirty="0"/>
          </a:p>
          <a:p>
            <a:r>
              <a:rPr lang="en-US" altLang="en-US" dirty="0"/>
              <a:t>0</a:t>
            </a:r>
          </a:p>
          <a:p>
            <a:r>
              <a:rPr lang="en-US" altLang="en-US" dirty="0"/>
              <a:t>1</a:t>
            </a:r>
          </a:p>
          <a:p>
            <a:r>
              <a:rPr lang="en-US" altLang="en-US" dirty="0"/>
              <a:t>2</a:t>
            </a:r>
          </a:p>
          <a:p>
            <a:r>
              <a:rPr lang="en-US" altLang="en-US" dirty="0"/>
              <a:t>3</a:t>
            </a:r>
          </a:p>
          <a:p>
            <a:r>
              <a:rPr lang="en-US" altLang="en-US" dirty="0"/>
              <a:t>4</a:t>
            </a:r>
          </a:p>
          <a:p>
            <a:r>
              <a:rPr lang="en-US" altLang="en-US" dirty="0"/>
              <a:t>5</a:t>
            </a:r>
          </a:p>
          <a:p>
            <a:r>
              <a:rPr lang="en-US" altLang="en-US" dirty="0"/>
              <a:t>6</a:t>
            </a:r>
          </a:p>
          <a:p>
            <a:r>
              <a:rPr lang="en-US" altLang="en-US" dirty="0"/>
              <a:t>7</a:t>
            </a:r>
          </a:p>
          <a:p>
            <a:r>
              <a:rPr lang="en-US" altLang="en-US" dirty="0"/>
              <a:t>8</a:t>
            </a:r>
          </a:p>
          <a:p>
            <a:r>
              <a:rPr lang="en-US" altLang="en-US" dirty="0"/>
              <a:t>9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47180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7080250" y="1571053"/>
            <a:ext cx="2368550" cy="35814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8800" y="5476188"/>
            <a:ext cx="10198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 =</a:t>
            </a:r>
          </a:p>
          <a:p>
            <a:r>
              <a:rPr lang="en-US" dirty="0" smtClean="0"/>
              <a:t>Ready =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Homework Problem 3 – Answer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8288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1m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9812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40768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smtClean="0">
                <a:solidFill>
                  <a:schemeClr val="tx1"/>
                </a:solidFill>
              </a:rPr>
              <a:t>Processor: </a:t>
            </a:r>
            <a:r>
              <a:rPr lang="en-US" altLang="en-US" dirty="0">
                <a:solidFill>
                  <a:schemeClr val="tx1"/>
                </a:solidFill>
              </a:rPr>
              <a:t>2 issue, 1 memory port, 1 ALU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Memory port = 2 cycles, pipelined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ALU = 1 cycle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2667000" y="28225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2m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26670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4m</a:t>
            </a:r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26670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1828800" y="3432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18288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1219200" y="40417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22860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2286000" y="53371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9812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819400" y="31273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8194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1981200" y="37369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371600" y="3736975"/>
            <a:ext cx="609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1371600" y="4346575"/>
            <a:ext cx="99060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20574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2514600" y="4346575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2438400" y="495617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Oval 23"/>
          <p:cNvSpPr>
            <a:spLocks noChangeArrowheads="1"/>
          </p:cNvSpPr>
          <p:nvPr/>
        </p:nvSpPr>
        <p:spPr bwMode="auto">
          <a:xfrm>
            <a:off x="2895600" y="46513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solidFill>
                  <a:schemeClr val="tx1"/>
                </a:solidFill>
              </a:rPr>
              <a:t>9m</a:t>
            </a:r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 flipH="1">
            <a:off x="2514600" y="49561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2819400" y="3127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819400" y="37369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667000" y="43434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2133600" y="42672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981200" y="37338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47800" y="36607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1447800" y="46513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743200" y="518160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" y="6019800"/>
            <a:ext cx="393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/>
              <a:t>Calculate height-based priorities</a:t>
            </a:r>
          </a:p>
          <a:p>
            <a:r>
              <a:rPr lang="en-US" altLang="en-US"/>
              <a:t>2.	Schedule using </a:t>
            </a:r>
            <a:r>
              <a:rPr lang="en-US" altLang="en-US" u="sng"/>
              <a:t>Operation</a:t>
            </a:r>
            <a:r>
              <a:rPr lang="en-US" altLang="en-US"/>
              <a:t> scheduler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1447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1447800" y="33559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2,3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8382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3,5</a:t>
            </a:r>
          </a:p>
        </p:txBody>
      </p:sp>
      <p:sp>
        <p:nvSpPr>
          <p:cNvPr id="16421" name="Text Box 37"/>
          <p:cNvSpPr txBox="1">
            <a:spLocks noChangeArrowheads="1"/>
          </p:cNvSpPr>
          <p:nvPr/>
        </p:nvSpPr>
        <p:spPr bwMode="auto">
          <a:xfrm>
            <a:off x="2057400" y="3889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3,4</a:t>
            </a:r>
          </a:p>
        </p:txBody>
      </p:sp>
      <p:sp>
        <p:nvSpPr>
          <p:cNvPr id="16422" name="Text Box 38"/>
          <p:cNvSpPr txBox="1">
            <a:spLocks noChangeArrowheads="1"/>
          </p:cNvSpPr>
          <p:nvPr/>
        </p:nvSpPr>
        <p:spPr bwMode="auto">
          <a:xfrm>
            <a:off x="2971800" y="40417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4,4</a:t>
            </a:r>
          </a:p>
        </p:txBody>
      </p:sp>
      <p:sp>
        <p:nvSpPr>
          <p:cNvPr id="16423" name="Text Box 39"/>
          <p:cNvSpPr txBox="1">
            <a:spLocks noChangeArrowheads="1"/>
          </p:cNvSpPr>
          <p:nvPr/>
        </p:nvSpPr>
        <p:spPr bwMode="auto">
          <a:xfrm>
            <a:off x="2971800" y="34321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2,2</a:t>
            </a:r>
          </a:p>
        </p:txBody>
      </p:sp>
      <p:sp>
        <p:nvSpPr>
          <p:cNvPr id="16424" name="Text Box 40"/>
          <p:cNvSpPr txBox="1">
            <a:spLocks noChangeArrowheads="1"/>
          </p:cNvSpPr>
          <p:nvPr/>
        </p:nvSpPr>
        <p:spPr bwMode="auto">
          <a:xfrm>
            <a:off x="2971800" y="28225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0,0</a:t>
            </a:r>
          </a:p>
        </p:txBody>
      </p:sp>
      <p:sp>
        <p:nvSpPr>
          <p:cNvPr id="16425" name="Text Box 41"/>
          <p:cNvSpPr txBox="1">
            <a:spLocks noChangeArrowheads="1"/>
          </p:cNvSpPr>
          <p:nvPr/>
        </p:nvSpPr>
        <p:spPr bwMode="auto">
          <a:xfrm>
            <a:off x="3200400" y="46482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0,4</a:t>
            </a:r>
          </a:p>
        </p:txBody>
      </p: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1905000" y="465137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5,5</a:t>
            </a:r>
          </a:p>
        </p:txBody>
      </p:sp>
      <p:sp>
        <p:nvSpPr>
          <p:cNvPr id="16427" name="Text Box 43"/>
          <p:cNvSpPr txBox="1">
            <a:spLocks noChangeArrowheads="1"/>
          </p:cNvSpPr>
          <p:nvPr/>
        </p:nvSpPr>
        <p:spPr bwMode="auto">
          <a:xfrm>
            <a:off x="1905000" y="5334000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6,6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438400" y="495617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5060950" y="3476625"/>
            <a:ext cx="1009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RU_map</a:t>
            </a:r>
          </a:p>
        </p:txBody>
      </p:sp>
      <p:sp>
        <p:nvSpPr>
          <p:cNvPr id="16430" name="Text Box 46"/>
          <p:cNvSpPr txBox="1">
            <a:spLocks noChangeArrowheads="1"/>
          </p:cNvSpPr>
          <p:nvPr/>
        </p:nvSpPr>
        <p:spPr bwMode="auto">
          <a:xfrm>
            <a:off x="4648200" y="3744913"/>
            <a:ext cx="1838325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time  ALU  MEM</a:t>
            </a:r>
          </a:p>
          <a:p>
            <a:r>
              <a:rPr lang="en-US" altLang="en-US">
                <a:solidFill>
                  <a:srgbClr val="FF0000"/>
                </a:solidFill>
              </a:rPr>
              <a:t>0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1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2           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3          X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4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5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6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7          X</a:t>
            </a:r>
          </a:p>
          <a:p>
            <a:r>
              <a:rPr lang="en-US" altLang="en-US">
                <a:solidFill>
                  <a:srgbClr val="FF0000"/>
                </a:solidFill>
              </a:rPr>
              <a:t>8          X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7315200" y="3508375"/>
            <a:ext cx="1022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Schedule</a:t>
            </a:r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6934200" y="3744913"/>
            <a:ext cx="219803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rgbClr val="FF0000"/>
                </a:solidFill>
              </a:rPr>
              <a:t>Time	</a:t>
            </a:r>
            <a:r>
              <a:rPr lang="en-US" altLang="en-US" dirty="0" smtClean="0">
                <a:solidFill>
                  <a:srgbClr val="FF0000"/>
                </a:solidFill>
              </a:rPr>
              <a:t>Instructions</a:t>
            </a:r>
            <a:endParaRPr lang="en-US" altLang="en-US" dirty="0">
              <a:solidFill>
                <a:srgbClr val="FF0000"/>
              </a:solidFill>
            </a:endParaRPr>
          </a:p>
          <a:p>
            <a:r>
              <a:rPr lang="en-US" altLang="en-US" dirty="0">
                <a:solidFill>
                  <a:srgbClr val="FF0000"/>
                </a:solidFill>
              </a:rPr>
              <a:t>0	2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1	1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2	4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3	3, 9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4	6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5	7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6	5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7	8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8	10</a:t>
            </a:r>
          </a:p>
        </p:txBody>
      </p:sp>
      <p:sp>
        <p:nvSpPr>
          <p:cNvPr id="16433" name="TextBox 1"/>
          <p:cNvSpPr txBox="1">
            <a:spLocks noChangeArrowheads="1"/>
          </p:cNvSpPr>
          <p:nvPr/>
        </p:nvSpPr>
        <p:spPr bwMode="auto">
          <a:xfrm>
            <a:off x="5410200" y="1395413"/>
            <a:ext cx="1571625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>
                <a:solidFill>
                  <a:srgbClr val="FF0000"/>
                </a:solidFill>
              </a:rPr>
              <a:t>Op	priority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	6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2	7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3	4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4	5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5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6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7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8	2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9	3</a:t>
            </a:r>
          </a:p>
          <a:p>
            <a:r>
              <a:rPr lang="en-US" altLang="en-US" sz="1200">
                <a:solidFill>
                  <a:srgbClr val="FF0000"/>
                </a:solidFill>
              </a:rPr>
              <a:t>10	1</a:t>
            </a:r>
          </a:p>
        </p:txBody>
      </p:sp>
    </p:spTree>
    <p:extLst>
      <p:ext uri="{BB962C8B-B14F-4D97-AF65-F5344CB8AC3E}">
        <p14:creationId xmlns:p14="http://schemas.microsoft.com/office/powerpoint/2010/main" val="2088070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Generalize Beyond a Basic Block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Superblock </a:t>
            </a:r>
          </a:p>
          <a:p>
            <a:pPr lvl="1"/>
            <a:r>
              <a:rPr lang="en-US" altLang="en-US" smtClean="0"/>
              <a:t>Single entry</a:t>
            </a:r>
          </a:p>
          <a:p>
            <a:pPr lvl="1"/>
            <a:r>
              <a:rPr lang="en-US" altLang="en-US" smtClean="0"/>
              <a:t>Multiple exits (side exits)</a:t>
            </a:r>
          </a:p>
          <a:p>
            <a:pPr lvl="1"/>
            <a:r>
              <a:rPr lang="en-US" altLang="en-US" smtClean="0"/>
              <a:t>No side entries</a:t>
            </a:r>
          </a:p>
          <a:p>
            <a:r>
              <a:rPr lang="en-US" altLang="en-US" smtClean="0"/>
              <a:t>Schedule just like a BB</a:t>
            </a:r>
          </a:p>
          <a:p>
            <a:pPr lvl="1"/>
            <a:r>
              <a:rPr lang="en-US" altLang="en-US" smtClean="0"/>
              <a:t>Priority calculations needs change</a:t>
            </a:r>
          </a:p>
          <a:p>
            <a:pPr lvl="1"/>
            <a:r>
              <a:rPr lang="en-US" altLang="en-US" smtClean="0"/>
              <a:t>Dealing with control deps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019800" y="2514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19800" y="3276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019800" y="40386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7086600" y="3276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7086600" y="4038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86600" y="4800600"/>
            <a:ext cx="685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553200" y="4800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&amp;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54150"/>
            <a:ext cx="8229600" cy="5216525"/>
          </a:xfrm>
        </p:spPr>
        <p:txBody>
          <a:bodyPr/>
          <a:lstStyle/>
          <a:p>
            <a:r>
              <a:rPr lang="en-US" altLang="en-US" sz="2000" dirty="0" smtClean="0"/>
              <a:t>HW 2 – Due </a:t>
            </a:r>
            <a:r>
              <a:rPr lang="en-US" altLang="en-US" sz="2000" dirty="0" smtClean="0"/>
              <a:t>Next Friday </a:t>
            </a:r>
            <a:r>
              <a:rPr lang="en-US" altLang="en-US" sz="2000" dirty="0" smtClean="0"/>
              <a:t>at midnight!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See piazza for answered questions, Talk </a:t>
            </a:r>
            <a:r>
              <a:rPr lang="en-US" altLang="en-US" sz="1600" dirty="0" smtClean="0">
                <a:sym typeface="Wingdings" panose="05000000000000000000" pitchFamily="2" charset="2"/>
              </a:rPr>
              <a:t>to </a:t>
            </a:r>
            <a:r>
              <a:rPr lang="en-US" altLang="en-US" sz="1600" dirty="0" smtClean="0">
                <a:sym typeface="Wingdings" panose="05000000000000000000" pitchFamily="2" charset="2"/>
              </a:rPr>
              <a:t>Aditya/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Tarun</a:t>
            </a:r>
            <a:r>
              <a:rPr lang="en-US" altLang="en-US" sz="1600" dirty="0" smtClean="0">
                <a:sym typeface="Wingdings" panose="05000000000000000000" pitchFamily="2" charset="2"/>
              </a:rPr>
              <a:t> </a:t>
            </a:r>
            <a:r>
              <a:rPr lang="en-US" altLang="en-US" sz="1600" dirty="0" smtClean="0">
                <a:sym typeface="Wingdings" panose="05000000000000000000" pitchFamily="2" charset="2"/>
              </a:rPr>
              <a:t>for </a:t>
            </a:r>
            <a:r>
              <a:rPr lang="en-US" altLang="en-US" sz="1600" dirty="0" smtClean="0">
                <a:sym typeface="Wingdings" panose="05000000000000000000" pitchFamily="2" charset="2"/>
              </a:rPr>
              <a:t>help</a:t>
            </a:r>
            <a:endParaRPr lang="en-US" altLang="en-US" sz="1600" dirty="0" smtClean="0"/>
          </a:p>
          <a:p>
            <a:r>
              <a:rPr lang="en-US" altLang="en-US" sz="2000" dirty="0" smtClean="0"/>
              <a:t>Project discussion </a:t>
            </a:r>
            <a:r>
              <a:rPr lang="en-US" altLang="en-US" sz="2000" dirty="0" smtClean="0"/>
              <a:t>meetings (Oct 23-27)</a:t>
            </a:r>
            <a:endParaRPr lang="en-US" altLang="en-US" sz="2000" dirty="0" smtClean="0"/>
          </a:p>
          <a:p>
            <a:pPr lvl="1"/>
            <a:r>
              <a:rPr lang="en-US" altLang="en-US" sz="1600" dirty="0" smtClean="0"/>
              <a:t>Project proposal meeting signup next </a:t>
            </a:r>
            <a:r>
              <a:rPr lang="en-US" altLang="en-US" sz="1600" dirty="0" err="1" smtClean="0"/>
              <a:t>next</a:t>
            </a:r>
            <a:r>
              <a:rPr lang="en-US" altLang="en-US" sz="1600" dirty="0" smtClean="0"/>
              <a:t> week </a:t>
            </a:r>
            <a:r>
              <a:rPr lang="en-US" altLang="en-US" sz="1600" dirty="0" smtClean="0"/>
              <a:t>– Signup on Google Calendar</a:t>
            </a:r>
          </a:p>
          <a:p>
            <a:pPr lvl="1"/>
            <a:r>
              <a:rPr lang="en-US" altLang="en-US" sz="1600" dirty="0" smtClean="0"/>
              <a:t>Each group meets 10 mins with </a:t>
            </a:r>
            <a:r>
              <a:rPr lang="en-US" altLang="en-US" sz="1600" dirty="0" smtClean="0"/>
              <a:t>Aditya, </a:t>
            </a:r>
            <a:r>
              <a:rPr lang="en-US" altLang="en-US" sz="1600" dirty="0" err="1" smtClean="0"/>
              <a:t>Tarun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and I</a:t>
            </a:r>
          </a:p>
          <a:p>
            <a:pPr lvl="1"/>
            <a:r>
              <a:rPr lang="en-US" altLang="en-US" sz="1600" dirty="0" smtClean="0"/>
              <a:t>Action items</a:t>
            </a:r>
          </a:p>
          <a:p>
            <a:pPr lvl="2"/>
            <a:r>
              <a:rPr lang="en-US" altLang="en-US" sz="1400" dirty="0" smtClean="0"/>
              <a:t>Need to identify group members</a:t>
            </a:r>
          </a:p>
          <a:p>
            <a:pPr lvl="2"/>
            <a:r>
              <a:rPr lang="en-US" altLang="en-US" sz="14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400" dirty="0" smtClean="0"/>
              <a:t>Think about general project areas that you want to work on</a:t>
            </a:r>
          </a:p>
          <a:p>
            <a:r>
              <a:rPr lang="en-US" altLang="en-US" sz="2000" dirty="0" smtClean="0"/>
              <a:t>Today’s class</a:t>
            </a:r>
          </a:p>
          <a:p>
            <a:pPr lvl="1"/>
            <a:r>
              <a:rPr lang="en-US" altLang="en-US" sz="1600" dirty="0" smtClean="0">
                <a:cs typeface="Arial" panose="020B0604020202020204" pitchFamily="34" charset="0"/>
              </a:rPr>
              <a:t>“The Importance of </a:t>
            </a:r>
            <a:r>
              <a:rPr lang="en-US" altLang="en-US" sz="1600" dirty="0" err="1" smtClean="0">
                <a:cs typeface="Arial" panose="020B0604020202020204" pitchFamily="34" charset="0"/>
              </a:rPr>
              <a:t>Prepass</a:t>
            </a:r>
            <a:r>
              <a:rPr lang="en-US" altLang="en-US" sz="1600" dirty="0" smtClean="0">
                <a:cs typeface="Arial" panose="020B0604020202020204" pitchFamily="34" charset="0"/>
              </a:rPr>
              <a:t> Code Scheduling for Superscalar and </a:t>
            </a:r>
            <a:r>
              <a:rPr lang="en-US" altLang="en-US" sz="1600" dirty="0" err="1" smtClean="0">
                <a:cs typeface="Arial" panose="020B0604020202020204" pitchFamily="34" charset="0"/>
              </a:rPr>
              <a:t>Superpipelined</a:t>
            </a:r>
            <a:r>
              <a:rPr lang="en-US" altLang="en-US" sz="1600" dirty="0" smtClean="0">
                <a:cs typeface="Arial" panose="020B0604020202020204" pitchFamily="34" charset="0"/>
              </a:rPr>
              <a:t> Processors,” P. Chang et al., IEEE Transactions on Computers, 1995, pp. 353-370.</a:t>
            </a:r>
            <a:endParaRPr lang="en-US" altLang="en-US" sz="1600" dirty="0" smtClean="0"/>
          </a:p>
          <a:p>
            <a:r>
              <a:rPr lang="en-US" altLang="en-US" sz="2000" dirty="0" smtClean="0"/>
              <a:t>Next class 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>
                <a:solidFill>
                  <a:srgbClr val="000000"/>
                </a:solidFill>
              </a:rPr>
              <a:t>Iterative Modulo Scheduling: An Algorithm for Software Pipelining Loops”, B. Rau, MICRO-27, 1994, pp. 63-74</a:t>
            </a:r>
            <a:r>
              <a:rPr lang="en-US" altLang="en-US" sz="1600" dirty="0" smtClean="0">
                <a:solidFill>
                  <a:srgbClr val="000000"/>
                </a:solidFill>
              </a:rPr>
              <a:t>.</a:t>
            </a:r>
            <a:endParaRPr lang="en-US" altLang="en-US" sz="1600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 in a Superblock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Not a single Lstart any more</a:t>
            </a:r>
          </a:p>
          <a:p>
            <a:pPr lvl="1"/>
            <a:r>
              <a:rPr lang="en-US" altLang="en-US" smtClean="0"/>
              <a:t>1 per exit branch (Lstart is a vector!)</a:t>
            </a:r>
          </a:p>
          <a:p>
            <a:pPr lvl="1"/>
            <a:r>
              <a:rPr lang="en-US" altLang="en-US" smtClean="0"/>
              <a:t>Exit branches have probabilities</a:t>
            </a: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6492875" y="2625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5605" name="Oval 5"/>
          <p:cNvSpPr>
            <a:spLocks noChangeArrowheads="1"/>
          </p:cNvSpPr>
          <p:nvPr/>
        </p:nvSpPr>
        <p:spPr bwMode="auto">
          <a:xfrm>
            <a:off x="5883275" y="3235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5606" name="Oval 6"/>
          <p:cNvSpPr>
            <a:spLocks noChangeArrowheads="1"/>
          </p:cNvSpPr>
          <p:nvPr/>
        </p:nvSpPr>
        <p:spPr bwMode="auto">
          <a:xfrm>
            <a:off x="69342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6111875" y="29305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721475" y="29305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6035675" y="3540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6111875" y="27749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6934200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5730875" y="3613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5883275" y="3921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5883275" y="4606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6035675" y="4225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6" name="Oval 16"/>
          <p:cNvSpPr>
            <a:spLocks noChangeArrowheads="1"/>
          </p:cNvSpPr>
          <p:nvPr/>
        </p:nvSpPr>
        <p:spPr bwMode="auto">
          <a:xfrm>
            <a:off x="5883275" y="52927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6035675" y="49117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flipH="1">
            <a:off x="6111875" y="41910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162800" y="41910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7315200" y="46450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35675" y="55975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638800" y="60928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57150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5715000" y="4873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6553200" y="4187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5750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Estart	Lstart0	Lstart1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6096000" y="35052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6553200" y="3502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 Priority in a Superblock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Priority – Dependence height and speculative yield</a:t>
            </a:r>
          </a:p>
          <a:p>
            <a:pPr lvl="1"/>
            <a:r>
              <a:rPr lang="en-US" altLang="en-US" smtClean="0"/>
              <a:t>Height from op to exit * probability of exit</a:t>
            </a:r>
          </a:p>
          <a:p>
            <a:pPr lvl="1"/>
            <a:r>
              <a:rPr lang="en-US" altLang="en-US" smtClean="0"/>
              <a:t>Sum up across all exits in the superblock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7254875" y="3082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6629" name="Oval 5"/>
          <p:cNvSpPr>
            <a:spLocks noChangeArrowheads="1"/>
          </p:cNvSpPr>
          <p:nvPr/>
        </p:nvSpPr>
        <p:spPr bwMode="auto">
          <a:xfrm>
            <a:off x="6645275" y="36925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6630" name="Oval 6"/>
          <p:cNvSpPr>
            <a:spLocks noChangeArrowheads="1"/>
          </p:cNvSpPr>
          <p:nvPr/>
        </p:nvSpPr>
        <p:spPr bwMode="auto">
          <a:xfrm>
            <a:off x="76962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6873875" y="3387725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7483475" y="3387725"/>
            <a:ext cx="365125" cy="955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6797675" y="39973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73875" y="32321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696200" y="3578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6492875" y="407035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6645275" y="43783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6645275" y="50641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797675" y="46831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6645275" y="57499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6797675" y="5368925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H="1">
            <a:off x="6873875" y="4648200"/>
            <a:ext cx="898525" cy="1101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7924800" y="4648200"/>
            <a:ext cx="3810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7620000" y="5102225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Exit0 (25%)</a:t>
            </a:r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797675" y="6054725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6400800" y="6400800"/>
            <a:ext cx="1308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Exit1 (75%)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64770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6477000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315200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1066800" y="3959225"/>
            <a:ext cx="34163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op	Lstart0	Lstart1 Priority</a:t>
            </a:r>
          </a:p>
          <a:p>
            <a:r>
              <a:rPr lang="en-US" altLang="en-US"/>
              <a:t>1		</a:t>
            </a:r>
          </a:p>
          <a:p>
            <a:r>
              <a:rPr lang="en-US" altLang="en-US"/>
              <a:t>2	</a:t>
            </a:r>
          </a:p>
          <a:p>
            <a:r>
              <a:rPr lang="en-US" altLang="en-US"/>
              <a:t>3	</a:t>
            </a:r>
          </a:p>
          <a:p>
            <a:r>
              <a:rPr lang="en-US" altLang="en-US"/>
              <a:t>4	</a:t>
            </a:r>
          </a:p>
          <a:p>
            <a:r>
              <a:rPr lang="en-US" altLang="en-US"/>
              <a:t>5	</a:t>
            </a:r>
          </a:p>
          <a:p>
            <a:r>
              <a:rPr lang="en-US" altLang="en-US"/>
              <a:t>6	</a:t>
            </a:r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6858000" y="3962400"/>
            <a:ext cx="838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7315200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838200" y="2740025"/>
            <a:ext cx="5775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Priority(op) = </a:t>
            </a:r>
            <a:r>
              <a:rPr lang="en-US" altLang="en-US">
                <a:solidFill>
                  <a:schemeClr val="tx1"/>
                </a:solidFill>
              </a:rPr>
              <a:t>SUM</a:t>
            </a:r>
            <a:r>
              <a:rPr lang="en-US" altLang="en-US"/>
              <a:t>(Probi * (MAX_Lstart – Lstarti(op) + 1))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1905000" y="3044825"/>
            <a:ext cx="17446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>
                <a:solidFill>
                  <a:schemeClr val="tx1"/>
                </a:solidFill>
              </a:rPr>
              <a:t>valid late times for op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Dependences in a Superblock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6172200" y="1978025"/>
            <a:ext cx="23066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* Data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shown, all are reg flow</a:t>
            </a:r>
          </a:p>
          <a:p>
            <a:r>
              <a:rPr lang="en-US" altLang="en-US">
                <a:solidFill>
                  <a:schemeClr val="tx1"/>
                </a:solidFill>
              </a:rPr>
              <a:t>except 1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6 is reg anti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* Dependences define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precedence ordering of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operations to ensure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correct execution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semantics</a:t>
            </a:r>
            <a:endParaRPr lang="en-US" altLang="en-US">
              <a:solidFill>
                <a:schemeClr val="tx1"/>
              </a:solidFill>
            </a:endParaRP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What about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dependences?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* Control dependences</a:t>
            </a:r>
          </a:p>
          <a:p>
            <a:r>
              <a:rPr lang="en-US" altLang="en-US">
                <a:solidFill>
                  <a:schemeClr val="tx1"/>
                </a:solidFill>
              </a:rPr>
              <a:t>define precedence of</a:t>
            </a:r>
          </a:p>
          <a:p>
            <a:r>
              <a:rPr lang="en-US" altLang="en-US">
                <a:solidFill>
                  <a:schemeClr val="tx1"/>
                </a:solidFill>
              </a:rPr>
              <a:t>ops with respect to</a:t>
            </a:r>
          </a:p>
          <a:p>
            <a:r>
              <a:rPr lang="en-US" altLang="en-US">
                <a:solidFill>
                  <a:schemeClr val="tx1"/>
                </a:solidFill>
              </a:rPr>
              <a:t>branches</a:t>
            </a: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5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Conservative Approach to Control Dependences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cmpp(r3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5029200" y="190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5029200" y="243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50292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5029200" y="4038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50292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8681" name="Oval 9"/>
          <p:cNvSpPr>
            <a:spLocks noChangeArrowheads="1"/>
          </p:cNvSpPr>
          <p:nvPr/>
        </p:nvSpPr>
        <p:spPr bwMode="auto">
          <a:xfrm>
            <a:off x="50292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50292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5029200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5029200" y="617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5181600" y="2209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181600" y="4876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181600" y="5410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5181600" y="594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5181600" y="3276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4800600" y="27432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Freeform 19"/>
          <p:cNvSpPr>
            <a:spLocks/>
          </p:cNvSpPr>
          <p:nvPr/>
        </p:nvSpPr>
        <p:spPr bwMode="auto">
          <a:xfrm>
            <a:off x="5257800" y="22098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Freeform 20"/>
          <p:cNvSpPr>
            <a:spLocks/>
          </p:cNvSpPr>
          <p:nvPr/>
        </p:nvSpPr>
        <p:spPr bwMode="auto">
          <a:xfrm>
            <a:off x="5257800" y="27432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4648200" y="1752600"/>
            <a:ext cx="12954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4648200" y="3886200"/>
            <a:ext cx="1295400" cy="2667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6461125" y="1790700"/>
            <a:ext cx="246734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* Make branches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barriers, nothing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moves above or below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branches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Schedule each BB in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SB separately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Sequential schedules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* Whole purpose of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superblock is </a:t>
            </a:r>
            <a:r>
              <a:rPr lang="en-US" altLang="en-US" dirty="0" smtClean="0">
                <a:solidFill>
                  <a:schemeClr val="tx1"/>
                </a:solidFill>
              </a:rPr>
              <a:t>lost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* Need a better solution!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5181600" y="3810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>
            <a:off x="5181600" y="64770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8"/>
          <p:cNvSpPr>
            <a:spLocks noChangeShapeType="1"/>
          </p:cNvSpPr>
          <p:nvPr/>
        </p:nvSpPr>
        <p:spPr bwMode="auto">
          <a:xfrm>
            <a:off x="5181600" y="6477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9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>
            <a:off x="3886200" y="34290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Line 31"/>
          <p:cNvSpPr>
            <a:spLocks noChangeShapeType="1"/>
          </p:cNvSpPr>
          <p:nvPr/>
        </p:nvSpPr>
        <p:spPr bwMode="auto">
          <a:xfrm>
            <a:off x="3886200" y="48006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Text Box 32"/>
          <p:cNvSpPr txBox="1">
            <a:spLocks noChangeArrowheads="1"/>
          </p:cNvSpPr>
          <p:nvPr/>
        </p:nvSpPr>
        <p:spPr bwMode="auto">
          <a:xfrm>
            <a:off x="838200" y="5635625"/>
            <a:ext cx="2971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Note: Control flow in red bold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Upward Code Motion Across Branches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r>
              <a:rPr lang="en-US" altLang="en-US" sz="1800" smtClean="0"/>
              <a:t>Restriction 1a (register op)</a:t>
            </a:r>
          </a:p>
          <a:p>
            <a:pPr lvl="1"/>
            <a:r>
              <a:rPr lang="en-US" altLang="en-US" sz="1600" smtClean="0"/>
              <a:t>The destination of op is not in liveout(br)</a:t>
            </a:r>
          </a:p>
          <a:p>
            <a:pPr lvl="1"/>
            <a:r>
              <a:rPr lang="en-US" altLang="en-US" sz="1600" smtClean="0"/>
              <a:t>Wrongly kill a live value</a:t>
            </a:r>
          </a:p>
          <a:p>
            <a:r>
              <a:rPr lang="en-US" altLang="en-US" sz="1800" smtClean="0"/>
              <a:t>Restriction 1b (memory op)</a:t>
            </a:r>
          </a:p>
          <a:p>
            <a:pPr lvl="1"/>
            <a:r>
              <a:rPr lang="en-US" altLang="en-US" sz="1600" smtClean="0"/>
              <a:t>Op does not modify the memory</a:t>
            </a:r>
          </a:p>
          <a:p>
            <a:pPr lvl="1"/>
            <a:r>
              <a:rPr lang="en-US" altLang="en-US" sz="1600" smtClean="0"/>
              <a:t>Actually live memory is what matters, but that is often too hard to determine</a:t>
            </a:r>
          </a:p>
          <a:p>
            <a:r>
              <a:rPr lang="en-US" altLang="en-US" sz="1800" smtClean="0"/>
              <a:t>Restriction 2</a:t>
            </a:r>
          </a:p>
          <a:p>
            <a:pPr lvl="1"/>
            <a:r>
              <a:rPr lang="en-US" altLang="en-US" sz="1600" smtClean="0"/>
              <a:t>Op must not cause an exception that may terminate the program execution when br is taken</a:t>
            </a:r>
          </a:p>
          <a:p>
            <a:pPr lvl="1"/>
            <a:r>
              <a:rPr lang="en-US" altLang="en-US" sz="1600" smtClean="0"/>
              <a:t>Op is executed more often than it is supposed to (</a:t>
            </a:r>
            <a:r>
              <a:rPr lang="en-US" altLang="en-US" sz="1600" u="sng" smtClean="0"/>
              <a:t>speculated</a:t>
            </a:r>
            <a:r>
              <a:rPr lang="en-US" altLang="en-US" sz="1600" smtClean="0"/>
              <a:t>)</a:t>
            </a:r>
          </a:p>
          <a:p>
            <a:pPr lvl="1"/>
            <a:r>
              <a:rPr lang="en-US" altLang="en-US" sz="1600" smtClean="0"/>
              <a:t>Page fault or cache miss are ok</a:t>
            </a:r>
          </a:p>
          <a:p>
            <a:r>
              <a:rPr lang="en-US" altLang="en-US" sz="1800" smtClean="0"/>
              <a:t>Insert control dep when either restriction is violated</a:t>
            </a:r>
          </a:p>
          <a:p>
            <a:pPr lvl="1"/>
            <a:endParaRPr lang="en-US" altLang="en-US" sz="1600" smtClean="0"/>
          </a:p>
          <a:p>
            <a:pPr lvl="1"/>
            <a:endParaRPr lang="en-US" altLang="en-US" sz="160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6080125" y="1866900"/>
            <a:ext cx="1163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y = z / x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branch x &lt;= 0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858000" y="52578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6858000" y="5257800"/>
            <a:ext cx="0" cy="685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19800" y="5943600"/>
            <a:ext cx="15240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y = z / x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670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Downward Code Motion Across Branches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41475"/>
            <a:ext cx="4114800" cy="5216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1 (liveness)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If no compensation code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Same restriction as before, destination of op is not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Else, no restrictions</a:t>
            </a:r>
          </a:p>
          <a:p>
            <a:pPr lvl="2">
              <a:lnSpc>
                <a:spcPct val="90000"/>
              </a:lnSpc>
            </a:pPr>
            <a:r>
              <a:rPr lang="en-US" altLang="en-US" sz="1600" dirty="0" smtClean="0"/>
              <a:t>Duplicate operation along both directions of branch if destination is </a:t>
            </a:r>
            <a:r>
              <a:rPr lang="en-US" altLang="en-US" sz="1600" dirty="0" err="1" smtClean="0"/>
              <a:t>liveout</a:t>
            </a:r>
            <a:endParaRPr lang="en-US" altLang="en-US" sz="16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Restriction 2 (speculation)</a:t>
            </a:r>
          </a:p>
          <a:p>
            <a:pPr lvl="1">
              <a:lnSpc>
                <a:spcPct val="90000"/>
              </a:lnSpc>
            </a:pPr>
            <a:r>
              <a:rPr lang="en-US" altLang="en-US" sz="1800" dirty="0" smtClean="0"/>
              <a:t>Not applicable, downward motion is not speculation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Again, insert control dep when the restrictions are violated</a:t>
            </a:r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Part of the </a:t>
            </a:r>
            <a:r>
              <a:rPr lang="en-US" altLang="en-US" sz="2000" dirty="0" err="1" smtClean="0"/>
              <a:t>philosphy</a:t>
            </a:r>
            <a:r>
              <a:rPr lang="en-US" altLang="en-US" sz="2000" dirty="0" smtClean="0"/>
              <a:t> of superblocks is no compensation code insertion hence R1 is enforced!</a:t>
            </a:r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  <a:p>
            <a:pPr lvl="1">
              <a:lnSpc>
                <a:spcPct val="90000"/>
              </a:lnSpc>
            </a:pPr>
            <a:endParaRPr lang="en-US" altLang="en-US" sz="1800" dirty="0" smtClean="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96000" y="1673225"/>
            <a:ext cx="10048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…</a:t>
            </a:r>
          </a:p>
          <a:p>
            <a:r>
              <a:rPr lang="en-US" altLang="en-US"/>
              <a:t>a = b * c</a:t>
            </a:r>
          </a:p>
          <a:p>
            <a:r>
              <a:rPr lang="en-US" altLang="en-US"/>
              <a:t>if (x &gt; 0)</a:t>
            </a:r>
          </a:p>
          <a:p>
            <a:r>
              <a:rPr lang="en-US" altLang="en-US"/>
              <a:t>    </a:t>
            </a:r>
          </a:p>
          <a:p>
            <a:r>
              <a:rPr lang="en-US" altLang="en-US"/>
              <a:t>else</a:t>
            </a:r>
          </a:p>
          <a:p>
            <a:r>
              <a:rPr lang="en-US" altLang="en-US"/>
              <a:t>…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867400" y="4648200"/>
            <a:ext cx="17526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1: a = b * c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6934200" y="6172200"/>
            <a:ext cx="12954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6858000" y="5257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5867400" y="5562600"/>
            <a:ext cx="1828800" cy="609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2: branch x &lt;= 0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5851525" y="4152900"/>
            <a:ext cx="188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control flow graph</a:t>
            </a: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6553200" y="34290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6858000" y="61722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9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Add Control Dependences to a Superblock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79525" y="2247900"/>
            <a:ext cx="2227263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 = r2 + r3</a:t>
            </a:r>
          </a:p>
          <a:p>
            <a:r>
              <a:rPr lang="en-US" altLang="en-US"/>
              <a:t>2: r4 = load(r1)</a:t>
            </a:r>
          </a:p>
          <a:p>
            <a:r>
              <a:rPr lang="en-US" altLang="en-US"/>
              <a:t>3: p1 = cmpp(r2 == 0)</a:t>
            </a:r>
          </a:p>
          <a:p>
            <a:r>
              <a:rPr lang="en-US" altLang="en-US"/>
              <a:t>4: branch p1 Exit1</a:t>
            </a:r>
          </a:p>
          <a:p>
            <a:r>
              <a:rPr lang="en-US" altLang="en-US"/>
              <a:t>5: store (r4, -1)</a:t>
            </a:r>
          </a:p>
          <a:p>
            <a:r>
              <a:rPr lang="en-US" altLang="en-US"/>
              <a:t>6: r2 = r2 – 4</a:t>
            </a:r>
          </a:p>
          <a:p>
            <a:r>
              <a:rPr lang="en-US" altLang="en-US"/>
              <a:t>7: r5 = load(r2)</a:t>
            </a:r>
          </a:p>
          <a:p>
            <a:r>
              <a:rPr lang="en-US" altLang="en-US"/>
              <a:t>8: p2 = cmpp(r5 &gt; 9)</a:t>
            </a:r>
          </a:p>
          <a:p>
            <a:r>
              <a:rPr lang="en-US" altLang="en-US"/>
              <a:t>9: branch p2 Exit2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6629400" y="182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4581" name="Oval 5"/>
          <p:cNvSpPr>
            <a:spLocks noChangeArrowheads="1"/>
          </p:cNvSpPr>
          <p:nvPr/>
        </p:nvSpPr>
        <p:spPr bwMode="auto">
          <a:xfrm>
            <a:off x="66294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6294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6294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6294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6629400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4586" name="Oval 10"/>
          <p:cNvSpPr>
            <a:spLocks noChangeArrowheads="1"/>
          </p:cNvSpPr>
          <p:nvPr/>
        </p:nvSpPr>
        <p:spPr bwMode="auto">
          <a:xfrm>
            <a:off x="6629400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6629400" y="5562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6629400" y="609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9</a:t>
            </a:r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6781800" y="2133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6781800" y="4800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6781800" y="53340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781800" y="3200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6400800" y="2667000"/>
            <a:ext cx="304800" cy="1295400"/>
          </a:xfrm>
          <a:custGeom>
            <a:avLst/>
            <a:gdLst>
              <a:gd name="T0" fmla="*/ 2147483646 w 192"/>
              <a:gd name="T1" fmla="*/ 0 h 816"/>
              <a:gd name="T2" fmla="*/ 0 w 192"/>
              <a:gd name="T3" fmla="*/ 2147483646 h 816"/>
              <a:gd name="T4" fmla="*/ 2147483646 w 192"/>
              <a:gd name="T5" fmla="*/ 2147483646 h 81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2" h="816">
                <a:moveTo>
                  <a:pt x="192" y="0"/>
                </a:moveTo>
                <a:cubicBezTo>
                  <a:pt x="96" y="28"/>
                  <a:pt x="0" y="56"/>
                  <a:pt x="0" y="192"/>
                </a:cubicBezTo>
                <a:cubicBezTo>
                  <a:pt x="0" y="328"/>
                  <a:pt x="96" y="572"/>
                  <a:pt x="192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Freeform 19"/>
          <p:cNvSpPr>
            <a:spLocks/>
          </p:cNvSpPr>
          <p:nvPr/>
        </p:nvSpPr>
        <p:spPr bwMode="auto">
          <a:xfrm>
            <a:off x="6858000" y="2133600"/>
            <a:ext cx="533400" cy="2362200"/>
          </a:xfrm>
          <a:custGeom>
            <a:avLst/>
            <a:gdLst>
              <a:gd name="T0" fmla="*/ 0 w 336"/>
              <a:gd name="T1" fmla="*/ 0 h 1488"/>
              <a:gd name="T2" fmla="*/ 2147483646 w 336"/>
              <a:gd name="T3" fmla="*/ 2147483646 h 1488"/>
              <a:gd name="T4" fmla="*/ 0 w 336"/>
              <a:gd name="T5" fmla="*/ 2147483646 h 14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6" h="1488">
                <a:moveTo>
                  <a:pt x="0" y="0"/>
                </a:moveTo>
                <a:cubicBezTo>
                  <a:pt x="168" y="44"/>
                  <a:pt x="336" y="88"/>
                  <a:pt x="336" y="336"/>
                </a:cubicBezTo>
                <a:cubicBezTo>
                  <a:pt x="336" y="584"/>
                  <a:pt x="168" y="1036"/>
                  <a:pt x="0" y="148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Freeform 20"/>
          <p:cNvSpPr>
            <a:spLocks/>
          </p:cNvSpPr>
          <p:nvPr/>
        </p:nvSpPr>
        <p:spPr bwMode="auto">
          <a:xfrm>
            <a:off x="6858000" y="2667000"/>
            <a:ext cx="254000" cy="1295400"/>
          </a:xfrm>
          <a:custGeom>
            <a:avLst/>
            <a:gdLst>
              <a:gd name="T0" fmla="*/ 0 w 160"/>
              <a:gd name="T1" fmla="*/ 0 h 816"/>
              <a:gd name="T2" fmla="*/ 2147483646 w 160"/>
              <a:gd name="T3" fmla="*/ 2147483646 h 816"/>
              <a:gd name="T4" fmla="*/ 2147483646 w 160"/>
              <a:gd name="T5" fmla="*/ 2147483646 h 816"/>
              <a:gd name="T6" fmla="*/ 0 w 160"/>
              <a:gd name="T7" fmla="*/ 2147483646 h 81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0" h="816">
                <a:moveTo>
                  <a:pt x="0" y="0"/>
                </a:moveTo>
                <a:cubicBezTo>
                  <a:pt x="64" y="32"/>
                  <a:pt x="128" y="64"/>
                  <a:pt x="144" y="144"/>
                </a:cubicBezTo>
                <a:cubicBezTo>
                  <a:pt x="160" y="224"/>
                  <a:pt x="120" y="368"/>
                  <a:pt x="96" y="480"/>
                </a:cubicBezTo>
                <a:cubicBezTo>
                  <a:pt x="72" y="592"/>
                  <a:pt x="36" y="704"/>
                  <a:pt x="0" y="8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219200" y="2133600"/>
            <a:ext cx="2667000" cy="274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3886200" y="33528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886200" y="4724400"/>
            <a:ext cx="381000" cy="152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2362200" y="48768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1905000" y="1673225"/>
            <a:ext cx="122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Superblock</a:t>
            </a: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6781800" y="3733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781800" y="6400800"/>
            <a:ext cx="7620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6781800" y="6400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3581400" y="1673225"/>
            <a:ext cx="212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Assumed liveout sets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4038600" y="35020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{r1}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4191000" y="4873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{r2}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1905000" y="5254625"/>
            <a:ext cx="593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{r5}</a:t>
            </a:r>
          </a:p>
        </p:txBody>
      </p:sp>
      <p:sp>
        <p:nvSpPr>
          <p:cNvPr id="24609" name="Freeform 33"/>
          <p:cNvSpPr>
            <a:spLocks/>
          </p:cNvSpPr>
          <p:nvPr/>
        </p:nvSpPr>
        <p:spPr bwMode="auto">
          <a:xfrm>
            <a:off x="6235700" y="3733800"/>
            <a:ext cx="469900" cy="304800"/>
          </a:xfrm>
          <a:custGeom>
            <a:avLst/>
            <a:gdLst>
              <a:gd name="T0" fmla="*/ 2147483646 w 296"/>
              <a:gd name="T1" fmla="*/ 0 h 192"/>
              <a:gd name="T2" fmla="*/ 2147483646 w 296"/>
              <a:gd name="T3" fmla="*/ 2147483646 h 192"/>
              <a:gd name="T4" fmla="*/ 2147483646 w 296"/>
              <a:gd name="T5" fmla="*/ 2147483646 h 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6" h="192">
                <a:moveTo>
                  <a:pt x="296" y="0"/>
                </a:moveTo>
                <a:cubicBezTo>
                  <a:pt x="156" y="32"/>
                  <a:pt x="16" y="64"/>
                  <a:pt x="8" y="96"/>
                </a:cubicBezTo>
                <a:cubicBezTo>
                  <a:pt x="0" y="128"/>
                  <a:pt x="124" y="160"/>
                  <a:pt x="248" y="19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6019800" y="2133600"/>
            <a:ext cx="685800" cy="1371600"/>
          </a:xfrm>
          <a:custGeom>
            <a:avLst/>
            <a:gdLst>
              <a:gd name="T0" fmla="*/ 2147483646 w 432"/>
              <a:gd name="T1" fmla="*/ 0 h 864"/>
              <a:gd name="T2" fmla="*/ 2147483646 w 432"/>
              <a:gd name="T3" fmla="*/ 2147483646 h 864"/>
              <a:gd name="T4" fmla="*/ 2147483646 w 432"/>
              <a:gd name="T5" fmla="*/ 2147483646 h 864"/>
              <a:gd name="T6" fmla="*/ 2147483646 w 432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32" h="864">
                <a:moveTo>
                  <a:pt x="432" y="0"/>
                </a:moveTo>
                <a:cubicBezTo>
                  <a:pt x="264" y="36"/>
                  <a:pt x="96" y="72"/>
                  <a:pt x="48" y="192"/>
                </a:cubicBezTo>
                <a:cubicBezTo>
                  <a:pt x="0" y="312"/>
                  <a:pt x="88" y="608"/>
                  <a:pt x="144" y="720"/>
                </a:cubicBezTo>
                <a:cubicBezTo>
                  <a:pt x="200" y="832"/>
                  <a:pt x="292" y="848"/>
                  <a:pt x="384" y="86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Freeform 35"/>
          <p:cNvSpPr>
            <a:spLocks/>
          </p:cNvSpPr>
          <p:nvPr/>
        </p:nvSpPr>
        <p:spPr bwMode="auto">
          <a:xfrm>
            <a:off x="5727700" y="3644900"/>
            <a:ext cx="977900" cy="1384300"/>
          </a:xfrm>
          <a:custGeom>
            <a:avLst/>
            <a:gdLst>
              <a:gd name="T0" fmla="*/ 2147483646 w 568"/>
              <a:gd name="T1" fmla="*/ 2147483646 h 872"/>
              <a:gd name="T2" fmla="*/ 2147483646 w 568"/>
              <a:gd name="T3" fmla="*/ 2147483646 h 872"/>
              <a:gd name="T4" fmla="*/ 2147483646 w 568"/>
              <a:gd name="T5" fmla="*/ 2147483646 h 872"/>
              <a:gd name="T6" fmla="*/ 2147483646 w 568"/>
              <a:gd name="T7" fmla="*/ 2147483646 h 872"/>
              <a:gd name="T8" fmla="*/ 2147483646 w 568"/>
              <a:gd name="T9" fmla="*/ 2147483646 h 872"/>
              <a:gd name="T10" fmla="*/ 2147483646 w 568"/>
              <a:gd name="T11" fmla="*/ 2147483646 h 872"/>
              <a:gd name="T12" fmla="*/ 2147483646 w 568"/>
              <a:gd name="T13" fmla="*/ 2147483646 h 8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68" h="872">
                <a:moveTo>
                  <a:pt x="568" y="8"/>
                </a:moveTo>
                <a:cubicBezTo>
                  <a:pt x="532" y="8"/>
                  <a:pt x="496" y="8"/>
                  <a:pt x="472" y="8"/>
                </a:cubicBezTo>
                <a:cubicBezTo>
                  <a:pt x="448" y="8"/>
                  <a:pt x="480" y="0"/>
                  <a:pt x="424" y="8"/>
                </a:cubicBezTo>
                <a:cubicBezTo>
                  <a:pt x="368" y="16"/>
                  <a:pt x="200" y="24"/>
                  <a:pt x="136" y="56"/>
                </a:cubicBezTo>
                <a:cubicBezTo>
                  <a:pt x="72" y="88"/>
                  <a:pt x="48" y="144"/>
                  <a:pt x="40" y="200"/>
                </a:cubicBezTo>
                <a:cubicBezTo>
                  <a:pt x="32" y="256"/>
                  <a:pt x="0" y="280"/>
                  <a:pt x="88" y="392"/>
                </a:cubicBezTo>
                <a:cubicBezTo>
                  <a:pt x="176" y="504"/>
                  <a:pt x="488" y="792"/>
                  <a:pt x="568" y="872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914400" y="5635625"/>
            <a:ext cx="3663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Notes: All branches are control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dependent on one another.</a:t>
            </a:r>
          </a:p>
          <a:p>
            <a:r>
              <a:rPr lang="en-US" altLang="en-US">
                <a:solidFill>
                  <a:schemeClr val="tx1"/>
                </a:solidFill>
              </a:rPr>
              <a:t>If no compensation, all ops dependent</a:t>
            </a:r>
          </a:p>
          <a:p>
            <a:r>
              <a:rPr lang="en-US" altLang="en-US">
                <a:solidFill>
                  <a:schemeClr val="tx1"/>
                </a:solidFill>
              </a:rPr>
              <a:t>on last branch</a:t>
            </a: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5486400" y="3568700"/>
            <a:ext cx="1219200" cy="2527300"/>
          </a:xfrm>
          <a:custGeom>
            <a:avLst/>
            <a:gdLst>
              <a:gd name="T0" fmla="*/ 2147483646 w 768"/>
              <a:gd name="T1" fmla="*/ 2147483646 h 1640"/>
              <a:gd name="T2" fmla="*/ 2147483646 w 768"/>
              <a:gd name="T3" fmla="*/ 2147483646 h 1640"/>
              <a:gd name="T4" fmla="*/ 2147483646 w 768"/>
              <a:gd name="T5" fmla="*/ 2147483646 h 1640"/>
              <a:gd name="T6" fmla="*/ 2147483646 w 768"/>
              <a:gd name="T7" fmla="*/ 2147483646 h 16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68" h="1640">
                <a:moveTo>
                  <a:pt x="720" y="8"/>
                </a:moveTo>
                <a:cubicBezTo>
                  <a:pt x="508" y="4"/>
                  <a:pt x="296" y="0"/>
                  <a:pt x="192" y="56"/>
                </a:cubicBezTo>
                <a:cubicBezTo>
                  <a:pt x="88" y="112"/>
                  <a:pt x="0" y="80"/>
                  <a:pt x="96" y="344"/>
                </a:cubicBezTo>
                <a:cubicBezTo>
                  <a:pt x="192" y="608"/>
                  <a:pt x="480" y="1124"/>
                  <a:pt x="768" y="164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4" name="Text Box 38"/>
          <p:cNvSpPr txBox="1">
            <a:spLocks noChangeArrowheads="1"/>
          </p:cNvSpPr>
          <p:nvPr/>
        </p:nvSpPr>
        <p:spPr bwMode="auto">
          <a:xfrm>
            <a:off x="7467600" y="4949825"/>
            <a:ext cx="1104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All ops</a:t>
            </a:r>
          </a:p>
          <a:p>
            <a:r>
              <a:rPr lang="en-US" altLang="en-US"/>
              <a:t>have cdep</a:t>
            </a:r>
          </a:p>
          <a:p>
            <a:r>
              <a:rPr lang="en-US" altLang="en-US"/>
              <a:t>to op 9!</a:t>
            </a:r>
          </a:p>
        </p:txBody>
      </p:sp>
    </p:spTree>
    <p:extLst>
      <p:ext uri="{BB962C8B-B14F-4D97-AF65-F5344CB8AC3E}">
        <p14:creationId xmlns:p14="http://schemas.microsoft.com/office/powerpoint/2010/main" val="395044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To Be Continued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360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153400" cy="615950"/>
          </a:xfrm>
        </p:spPr>
        <p:txBody>
          <a:bodyPr/>
          <a:lstStyle/>
          <a:p>
            <a:r>
              <a:rPr lang="en-US" altLang="en-US" dirty="0" smtClean="0"/>
              <a:t>From Last Time: Data Dependences + Latencies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Data dependences</a:t>
            </a:r>
          </a:p>
          <a:p>
            <a:pPr lvl="1"/>
            <a:r>
              <a:rPr lang="en-US" altLang="en-US" smtClean="0"/>
              <a:t>If 2 operations access the same register, they are dependent</a:t>
            </a:r>
          </a:p>
          <a:p>
            <a:pPr lvl="1"/>
            <a:r>
              <a:rPr lang="en-US" altLang="en-US" smtClean="0"/>
              <a:t>However, only keep dependences to most recent producer/consumer as other edges are redundant</a:t>
            </a:r>
          </a:p>
          <a:p>
            <a:pPr lvl="1"/>
            <a:r>
              <a:rPr lang="en-US" altLang="en-US" smtClean="0"/>
              <a:t>Types of data dependences</a:t>
            </a:r>
          </a:p>
          <a:p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635250" y="4727575"/>
            <a:ext cx="666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Flow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251325" y="46863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Output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232525" y="46863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Anti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406650" y="533717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r4 = r1 * 6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422525" y="5375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955925" y="62134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2727325" y="56800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175125" y="5295900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r1 = r4 * 6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943600" y="5254625"/>
            <a:ext cx="132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r1 = r2 + r3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r2 = r5 * 6</a:t>
            </a: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4175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41751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327525" y="56038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003925" y="61372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461125" y="5299075"/>
            <a:ext cx="304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6308725" y="56038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99001" y="5590887"/>
            <a:ext cx="10695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Latency of</a:t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1600" dirty="0" smtClean="0">
                <a:solidFill>
                  <a:srgbClr val="FF0000"/>
                </a:solidFill>
              </a:rPr>
              <a:t>producer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32244" y="56465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0459" y="566527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dirty="0" smtClean="0"/>
              <a:t>From Last Time: More Dependences + Latencies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Memory dependences</a:t>
            </a:r>
          </a:p>
          <a:p>
            <a:pPr lvl="1"/>
            <a:r>
              <a:rPr lang="en-US" altLang="en-US" dirty="0" smtClean="0"/>
              <a:t>Similar as register, but through memory</a:t>
            </a:r>
          </a:p>
          <a:p>
            <a:pPr lvl="1"/>
            <a:r>
              <a:rPr lang="en-US" altLang="en-US" dirty="0" smtClean="0"/>
              <a:t>Memory dependences may be certain or maybe</a:t>
            </a:r>
          </a:p>
          <a:p>
            <a:r>
              <a:rPr lang="en-US" altLang="en-US" dirty="0" smtClean="0"/>
              <a:t>Control dependences</a:t>
            </a:r>
          </a:p>
          <a:p>
            <a:pPr lvl="1"/>
            <a:r>
              <a:rPr lang="en-US" altLang="en-US" dirty="0" smtClean="0"/>
              <a:t>Branch determines whether an operation is executed or not</a:t>
            </a:r>
          </a:p>
          <a:p>
            <a:pPr lvl="1"/>
            <a:r>
              <a:rPr lang="en-US" altLang="en-US" dirty="0" smtClean="0"/>
              <a:t>Operation must execute after/before a branch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55725" y="4918075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Mem-flow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971800" y="4876800"/>
            <a:ext cx="1416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Mem-output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953000" y="48768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/>
              <a:t>Mem-anti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127125" y="552767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r3 = load(r1)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676400" y="5870575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95600" y="5486400"/>
            <a:ext cx="142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store (r1, r2)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664075" y="5445125"/>
            <a:ext cx="14319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r2 = load(r1)</a:t>
            </a:r>
          </a:p>
          <a:p>
            <a:endParaRPr lang="en-US" altLang="en-US" b="1"/>
          </a:p>
          <a:p>
            <a:endParaRPr lang="en-US" altLang="en-US" b="1"/>
          </a:p>
          <a:p>
            <a:r>
              <a:rPr lang="en-US" altLang="en-US" b="1"/>
              <a:t>store (r1, r3)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76600" y="57943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5181600" y="5794375"/>
            <a:ext cx="1524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915959" y="4407958"/>
            <a:ext cx="949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u="sng" dirty="0" smtClean="0"/>
              <a:t>Control</a:t>
            </a:r>
            <a:endParaRPr lang="en-US" altLang="en-US" b="1" u="sng" dirty="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821076" y="4777290"/>
            <a:ext cx="1675459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 dirty="0"/>
              <a:t>r</a:t>
            </a:r>
            <a:r>
              <a:rPr lang="en-US" altLang="en-US" b="1" dirty="0" smtClean="0"/>
              <a:t>3 = r4 + r5</a:t>
            </a:r>
          </a:p>
          <a:p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if </a:t>
            </a:r>
            <a:r>
              <a:rPr lang="en-US" altLang="en-US" b="1" dirty="0"/>
              <a:t>(r1 != 0)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/>
              <a:t>    r2 = load(r1)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7224630" y="5929319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072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8090" y="58614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57800" y="588490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069740" y="5146622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686548" y="591982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476750" y="5097237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 1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1601721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 3</a:t>
            </a:r>
          </a:p>
          <a:p>
            <a:r>
              <a:rPr lang="en-US" altLang="en-US" dirty="0"/>
              <a:t>load:   </a:t>
            </a:r>
            <a:r>
              <a:rPr lang="en-US" altLang="en-US" dirty="0" smtClean="0"/>
              <a:t>2</a:t>
            </a:r>
            <a:endParaRPr lang="en-US" altLang="en-US" dirty="0"/>
          </a:p>
          <a:p>
            <a:r>
              <a:rPr lang="en-US" altLang="en-US" dirty="0"/>
              <a:t>store: </a:t>
            </a:r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848600" y="1825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848600" y="24352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848600" y="42640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848600" y="36544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848600" y="30448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848600" y="487362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7848600" y="5490378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7848600" y="6107131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3561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38736" cy="615950"/>
          </a:xfrm>
        </p:spPr>
        <p:txBody>
          <a:bodyPr/>
          <a:lstStyle/>
          <a:p>
            <a:r>
              <a:rPr lang="en-US" altLang="en-US" dirty="0" smtClean="0"/>
              <a:t>Homework Problem 1: Answer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886200" y="2895600"/>
            <a:ext cx="1751013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1"/>
                </a:solidFill>
              </a:rPr>
              <a:t>1. r1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2. r2 = r2 + 1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3. store (r8, 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4. r3 = load(r2)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5. r4 = r1 * r3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6. r5 = r5 + r4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7. r2 = r6 + 4</a:t>
            </a:r>
          </a:p>
          <a:p>
            <a:r>
              <a:rPr lang="en-US" altLang="en-US" sz="2000">
                <a:solidFill>
                  <a:schemeClr val="tx1"/>
                </a:solidFill>
              </a:rPr>
              <a:t>8. store (r2, r5)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762000" y="1825625"/>
            <a:ext cx="2458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machine model</a:t>
            </a:r>
          </a:p>
          <a:p>
            <a:endParaRPr lang="en-US" altLang="en-US" dirty="0"/>
          </a:p>
          <a:p>
            <a:r>
              <a:rPr lang="en-US" altLang="en-US" dirty="0"/>
              <a:t>latencies</a:t>
            </a:r>
          </a:p>
          <a:p>
            <a:endParaRPr lang="en-US" altLang="en-US" dirty="0"/>
          </a:p>
          <a:p>
            <a:r>
              <a:rPr lang="en-US" altLang="en-US" dirty="0"/>
              <a:t>add:    1</a:t>
            </a:r>
          </a:p>
          <a:p>
            <a:r>
              <a:rPr lang="en-US" altLang="en-US" dirty="0" err="1"/>
              <a:t>mpy</a:t>
            </a:r>
            <a:r>
              <a:rPr lang="en-US" altLang="en-US" dirty="0"/>
              <a:t>:   </a:t>
            </a:r>
            <a:r>
              <a:rPr lang="en-US" altLang="en-US" dirty="0" smtClean="0"/>
              <a:t>3</a:t>
            </a:r>
            <a:endParaRPr lang="en-US" altLang="en-US" dirty="0"/>
          </a:p>
          <a:p>
            <a:r>
              <a:rPr lang="en-US" altLang="en-US" dirty="0"/>
              <a:t>load:   2</a:t>
            </a:r>
          </a:p>
          <a:p>
            <a:r>
              <a:rPr lang="en-US" altLang="en-US" dirty="0" smtClean="0"/>
              <a:t>store</a:t>
            </a:r>
            <a:r>
              <a:rPr lang="en-US" altLang="en-US" dirty="0"/>
              <a:t>: </a:t>
            </a:r>
            <a:r>
              <a:rPr lang="en-US" altLang="en-US" dirty="0" smtClean="0"/>
              <a:t> 1</a:t>
            </a:r>
          </a:p>
          <a:p>
            <a:endParaRPr lang="en-US" altLang="en-US" dirty="0"/>
          </a:p>
          <a:p>
            <a:r>
              <a:rPr lang="en-US" altLang="en-US" dirty="0" smtClean="0"/>
              <a:t>Store format (</a:t>
            </a:r>
            <a:r>
              <a:rPr lang="en-US" altLang="en-US" dirty="0" err="1" smtClean="0"/>
              <a:t>addr</a:t>
            </a:r>
            <a:r>
              <a:rPr lang="en-US" altLang="en-US" dirty="0" smtClean="0"/>
              <a:t>, data)</a:t>
            </a:r>
            <a:endParaRPr lang="en-US" altLang="en-US" dirty="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276600" y="1600200"/>
            <a:ext cx="28130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1. Draw dependence graph</a:t>
            </a:r>
          </a:p>
          <a:p>
            <a:r>
              <a:rPr lang="en-US" altLang="en-US"/>
              <a:t>2. Label edges with type and</a:t>
            </a:r>
          </a:p>
          <a:p>
            <a:r>
              <a:rPr lang="en-US" altLang="en-US"/>
              <a:t>latencies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609600" y="1752600"/>
            <a:ext cx="2514600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7543800" y="205819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7538987" y="256830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2</a:t>
            </a: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7534174" y="307842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3</a:t>
            </a:r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7529361" y="358853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4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7524548" y="409865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5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7519735" y="460876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6</a:t>
            </a:r>
          </a:p>
        </p:txBody>
      </p:sp>
      <p:sp>
        <p:nvSpPr>
          <p:cNvPr id="13" name="Oval 4"/>
          <p:cNvSpPr>
            <a:spLocks noChangeArrowheads="1"/>
          </p:cNvSpPr>
          <p:nvPr/>
        </p:nvSpPr>
        <p:spPr bwMode="auto">
          <a:xfrm>
            <a:off x="7514922" y="5118884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7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7510109" y="5628999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/>
              <a:t>8</a:t>
            </a:r>
          </a:p>
        </p:txBody>
      </p:sp>
      <p:cxnSp>
        <p:nvCxnSpPr>
          <p:cNvPr id="3" name="Straight Arrow Connector 2"/>
          <p:cNvCxnSpPr>
            <a:stCxn id="7" idx="4"/>
            <a:endCxn id="8" idx="0"/>
          </p:cNvCxnSpPr>
          <p:nvPr/>
        </p:nvCxnSpPr>
        <p:spPr bwMode="auto">
          <a:xfrm flipH="1">
            <a:off x="7691387" y="236299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TextBox 3"/>
          <p:cNvSpPr txBox="1"/>
          <p:nvPr/>
        </p:nvSpPr>
        <p:spPr>
          <a:xfrm>
            <a:off x="7681761" y="2279969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6" name="Straight Arrow Connector 5"/>
          <p:cNvCxnSpPr>
            <a:stCxn id="8" idx="4"/>
            <a:endCxn id="9" idx="0"/>
          </p:cNvCxnSpPr>
          <p:nvPr/>
        </p:nvCxnSpPr>
        <p:spPr bwMode="auto">
          <a:xfrm flipH="1">
            <a:off x="7686574" y="287310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TextBox 19"/>
          <p:cNvSpPr txBox="1"/>
          <p:nvPr/>
        </p:nvSpPr>
        <p:spPr>
          <a:xfrm>
            <a:off x="7709776" y="27915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16" name="Elbow Connector 15"/>
          <p:cNvCxnSpPr>
            <a:stCxn id="7" idx="2"/>
            <a:endCxn id="11" idx="2"/>
          </p:cNvCxnSpPr>
          <p:nvPr/>
        </p:nvCxnSpPr>
        <p:spPr bwMode="auto">
          <a:xfrm rot="10800000" flipV="1">
            <a:off x="7524548" y="2210594"/>
            <a:ext cx="19252" cy="2040460"/>
          </a:xfrm>
          <a:prstGeom prst="bentConnector3">
            <a:avLst>
              <a:gd name="adj1" fmla="val 1287409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870697" y="208322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19" name="Straight Arrow Connector 18"/>
          <p:cNvCxnSpPr>
            <a:stCxn id="10" idx="4"/>
            <a:endCxn id="11" idx="0"/>
          </p:cNvCxnSpPr>
          <p:nvPr/>
        </p:nvCxnSpPr>
        <p:spPr bwMode="auto">
          <a:xfrm flipH="1">
            <a:off x="7676948" y="3893339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6"/>
          <p:cNvSpPr txBox="1"/>
          <p:nvPr/>
        </p:nvSpPr>
        <p:spPr>
          <a:xfrm>
            <a:off x="7709776" y="5333172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698524" y="3801339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2</a:t>
            </a:r>
            <a:endParaRPr lang="en-US" sz="1400" dirty="0"/>
          </a:p>
        </p:txBody>
      </p:sp>
      <p:cxnSp>
        <p:nvCxnSpPr>
          <p:cNvPr id="22" name="Straight Arrow Connector 21"/>
          <p:cNvCxnSpPr>
            <a:stCxn id="13" idx="4"/>
            <a:endCxn id="14" idx="0"/>
          </p:cNvCxnSpPr>
          <p:nvPr/>
        </p:nvCxnSpPr>
        <p:spPr bwMode="auto">
          <a:xfrm flipH="1">
            <a:off x="7662509" y="542368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1" name="Curved Connector 30720"/>
          <p:cNvCxnSpPr>
            <a:stCxn id="12" idx="3"/>
            <a:endCxn id="14" idx="2"/>
          </p:cNvCxnSpPr>
          <p:nvPr/>
        </p:nvCxnSpPr>
        <p:spPr bwMode="auto">
          <a:xfrm rot="5400000">
            <a:off x="7081008" y="5298034"/>
            <a:ext cx="912467" cy="54263"/>
          </a:xfrm>
          <a:prstGeom prst="curvedConnector4">
            <a:avLst>
              <a:gd name="adj1" fmla="val 19161"/>
              <a:gd name="adj2" fmla="val 52128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6861365" y="5243276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0" name="Straight Arrow Connector 30729"/>
          <p:cNvCxnSpPr>
            <a:stCxn id="11" idx="4"/>
            <a:endCxn id="12" idx="0"/>
          </p:cNvCxnSpPr>
          <p:nvPr/>
        </p:nvCxnSpPr>
        <p:spPr bwMode="auto">
          <a:xfrm flipH="1">
            <a:off x="7672135" y="4403454"/>
            <a:ext cx="4813" cy="2053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672135" y="431145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3</a:t>
            </a:r>
            <a:endParaRPr lang="en-US" sz="1400" dirty="0"/>
          </a:p>
        </p:txBody>
      </p:sp>
      <p:cxnSp>
        <p:nvCxnSpPr>
          <p:cNvPr id="30732" name="Curved Connector 30731"/>
          <p:cNvCxnSpPr>
            <a:stCxn id="8" idx="6"/>
            <a:endCxn id="10" idx="6"/>
          </p:cNvCxnSpPr>
          <p:nvPr/>
        </p:nvCxnSpPr>
        <p:spPr bwMode="auto">
          <a:xfrm flipH="1">
            <a:off x="7834161" y="2720709"/>
            <a:ext cx="9626" cy="1020230"/>
          </a:xfrm>
          <a:prstGeom prst="curvedConnector3">
            <a:avLst>
              <a:gd name="adj1" fmla="val -4674642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8" name="TextBox 47"/>
          <p:cNvSpPr txBox="1"/>
          <p:nvPr/>
        </p:nvSpPr>
        <p:spPr>
          <a:xfrm>
            <a:off x="8210989" y="295583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f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cxnSp>
        <p:nvCxnSpPr>
          <p:cNvPr id="30735" name="Curved Connector 30734"/>
          <p:cNvCxnSpPr>
            <a:stCxn id="8" idx="3"/>
            <a:endCxn id="13" idx="2"/>
          </p:cNvCxnSpPr>
          <p:nvPr/>
        </p:nvCxnSpPr>
        <p:spPr bwMode="auto">
          <a:xfrm rot="5400000">
            <a:off x="6327867" y="4015527"/>
            <a:ext cx="2442812" cy="68702"/>
          </a:xfrm>
          <a:prstGeom prst="curvedConnector4">
            <a:avLst>
              <a:gd name="adj1" fmla="val 1442"/>
              <a:gd name="adj2" fmla="val 165162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6004648" y="358705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39" name="Curved Connector 30738"/>
          <p:cNvCxnSpPr>
            <a:stCxn id="9" idx="2"/>
            <a:endCxn id="13" idx="2"/>
          </p:cNvCxnSpPr>
          <p:nvPr/>
        </p:nvCxnSpPr>
        <p:spPr bwMode="auto">
          <a:xfrm rot="10800000" flipV="1">
            <a:off x="7514922" y="3230824"/>
            <a:ext cx="19252" cy="2040460"/>
          </a:xfrm>
          <a:prstGeom prst="curvedConnector3">
            <a:avLst>
              <a:gd name="adj1" fmla="val 393720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" name="TextBox 57"/>
          <p:cNvSpPr txBox="1"/>
          <p:nvPr/>
        </p:nvSpPr>
        <p:spPr>
          <a:xfrm>
            <a:off x="6574218" y="338322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46" name="Curved Connector 30745"/>
          <p:cNvCxnSpPr>
            <a:stCxn id="10" idx="2"/>
            <a:endCxn id="13" idx="2"/>
          </p:cNvCxnSpPr>
          <p:nvPr/>
        </p:nvCxnSpPr>
        <p:spPr bwMode="auto">
          <a:xfrm rot="10800000" flipV="1">
            <a:off x="7514923" y="3740938"/>
            <a:ext cx="14439" cy="1530345"/>
          </a:xfrm>
          <a:prstGeom prst="curvedConnector3">
            <a:avLst>
              <a:gd name="adj1" fmla="val 248315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" name="TextBox 66"/>
          <p:cNvSpPr txBox="1"/>
          <p:nvPr/>
        </p:nvSpPr>
        <p:spPr>
          <a:xfrm>
            <a:off x="6803403" y="394327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r</a:t>
            </a:r>
            <a:r>
              <a:rPr lang="en-US" sz="1400" dirty="0" err="1" smtClean="0"/>
              <a:t>a</a:t>
            </a:r>
            <a:r>
              <a:rPr lang="en-US" sz="1400" dirty="0" smtClean="0"/>
              <a:t>, 0</a:t>
            </a:r>
            <a:endParaRPr lang="en-US" sz="1400" dirty="0"/>
          </a:p>
        </p:txBody>
      </p:sp>
      <p:cxnSp>
        <p:nvCxnSpPr>
          <p:cNvPr id="30750" name="Curved Connector 30749"/>
          <p:cNvCxnSpPr>
            <a:stCxn id="8" idx="2"/>
            <a:endCxn id="13" idx="2"/>
          </p:cNvCxnSpPr>
          <p:nvPr/>
        </p:nvCxnSpPr>
        <p:spPr bwMode="auto">
          <a:xfrm rot="10800000" flipV="1">
            <a:off x="7514923" y="2720708"/>
            <a:ext cx="24065" cy="2550575"/>
          </a:xfrm>
          <a:prstGeom prst="curvedConnector3">
            <a:avLst>
              <a:gd name="adj1" fmla="val 6649495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TextBox 70"/>
          <p:cNvSpPr txBox="1"/>
          <p:nvPr/>
        </p:nvSpPr>
        <p:spPr>
          <a:xfrm>
            <a:off x="5895608" y="3007652"/>
            <a:ext cx="513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r</a:t>
            </a:r>
            <a:r>
              <a:rPr lang="en-US" sz="1400" dirty="0" err="1"/>
              <a:t>o</a:t>
            </a:r>
            <a:r>
              <a:rPr lang="en-US" sz="1400" dirty="0" smtClean="0"/>
              <a:t>, </a:t>
            </a:r>
            <a:r>
              <a:rPr lang="en-US" sz="1400" dirty="0"/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536023" y="6142993"/>
            <a:ext cx="54409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Memory deps all with latency =1: 1</a:t>
            </a:r>
            <a:r>
              <a:rPr lang="en-US" dirty="0" smtClean="0">
                <a:sym typeface="Wingdings" panose="05000000000000000000" pitchFamily="2" charset="2"/>
              </a:rPr>
              <a:t>3 (ma), 18 (ma),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34 (mf), 38 (</a:t>
            </a:r>
            <a:r>
              <a:rPr lang="en-US" dirty="0" err="1" smtClean="0">
                <a:sym typeface="Wingdings" panose="05000000000000000000" pitchFamily="2" charset="2"/>
              </a:rPr>
              <a:t>mo</a:t>
            </a:r>
            <a:r>
              <a:rPr lang="en-US" dirty="0" smtClean="0">
                <a:sym typeface="Wingdings" panose="05000000000000000000" pitchFamily="2" charset="2"/>
              </a:rPr>
              <a:t>), 48 (ma)</a:t>
            </a:r>
            <a:br>
              <a:rPr lang="en-US" dirty="0" smtClean="0">
                <a:sym typeface="Wingdings" panose="05000000000000000000" pitchFamily="2" charset="2"/>
              </a:rPr>
            </a:b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No control dependences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20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Dependence Graph Properties - Estart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 smtClean="0"/>
              <a:t>Estart</a:t>
            </a:r>
            <a:r>
              <a:rPr lang="en-US" altLang="en-US" dirty="0" smtClean="0"/>
              <a:t> = earliest start time, (as soon as possible - ASAP)</a:t>
            </a:r>
          </a:p>
          <a:p>
            <a:pPr lvl="1"/>
            <a:r>
              <a:rPr lang="en-US" altLang="en-US" dirty="0" smtClean="0"/>
              <a:t>Schedule length with infinite resources (dependence height)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0 if node has no predecessors</a:t>
            </a:r>
          </a:p>
          <a:p>
            <a:pPr lvl="1"/>
            <a:r>
              <a:rPr lang="en-US" altLang="en-US" dirty="0" err="1" smtClean="0"/>
              <a:t>Estart</a:t>
            </a:r>
            <a:r>
              <a:rPr lang="en-US" altLang="en-US" dirty="0" smtClean="0"/>
              <a:t> = MAX(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) + latency)</a:t>
            </a:r>
            <a:br>
              <a:rPr lang="en-US" altLang="en-US" dirty="0" smtClean="0"/>
            </a:br>
            <a:r>
              <a:rPr lang="en-US" altLang="en-US" dirty="0" smtClean="0"/>
              <a:t>for each predecessor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6802969" y="28839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61933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68791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193369" y="4255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6879169" y="3493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55369" y="50175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3363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6498169" y="5703332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6421969" y="3188732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955369" y="3188732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6345769" y="3798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H="1">
            <a:off x="6345769" y="3798332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70315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6345769" y="3798332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21969" y="4560332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7031569" y="4560332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7183969" y="5322332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 flipH="1">
            <a:off x="6726769" y="5322332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66" name="Text Box 22"/>
          <p:cNvSpPr txBox="1">
            <a:spLocks noChangeArrowheads="1"/>
          </p:cNvSpPr>
          <p:nvPr/>
        </p:nvSpPr>
        <p:spPr bwMode="auto">
          <a:xfrm>
            <a:off x="6421969" y="3033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6955369" y="3185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7260169" y="52429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6574369" y="53191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6345769" y="4709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6040969" y="38713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64219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7031569" y="39475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7107769" y="4636532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1775" name="Text Box 31"/>
          <p:cNvSpPr txBox="1">
            <a:spLocks noChangeArrowheads="1"/>
          </p:cNvSpPr>
          <p:nvPr/>
        </p:nvSpPr>
        <p:spPr bwMode="auto">
          <a:xfrm>
            <a:off x="6650569" y="364275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018053" y="2667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52828" y="340836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83969" y="33803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88570" y="419424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02727" y="49397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56762" y="570739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092124" y="564324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21253" y="417328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0" name="Oval 10"/>
          <p:cNvSpPr>
            <a:spLocks noChangeArrowheads="1"/>
          </p:cNvSpPr>
          <p:nvPr/>
        </p:nvSpPr>
        <p:spPr bwMode="auto">
          <a:xfrm>
            <a:off x="7328822" y="6486063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41" name="Straight Arrow Connector 40"/>
          <p:cNvCxnSpPr>
            <a:endCxn id="40" idx="0"/>
          </p:cNvCxnSpPr>
          <p:nvPr/>
        </p:nvCxnSpPr>
        <p:spPr bwMode="auto">
          <a:xfrm>
            <a:off x="7455120" y="6025688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>
            <a:endCxn id="40" idx="0"/>
          </p:cNvCxnSpPr>
          <p:nvPr/>
        </p:nvCxnSpPr>
        <p:spPr bwMode="auto">
          <a:xfrm>
            <a:off x="6724683" y="5981051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24"/>
          <p:cNvSpPr txBox="1">
            <a:spLocks noChangeArrowheads="1"/>
          </p:cNvSpPr>
          <p:nvPr/>
        </p:nvSpPr>
        <p:spPr bwMode="auto">
          <a:xfrm>
            <a:off x="6632795" y="598758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4" name="Text Box 24"/>
          <p:cNvSpPr txBox="1">
            <a:spLocks noChangeArrowheads="1"/>
          </p:cNvSpPr>
          <p:nvPr/>
        </p:nvSpPr>
        <p:spPr bwMode="auto">
          <a:xfrm>
            <a:off x="7448285" y="5968538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585502" y="64463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4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Lstart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9425" y="1581474"/>
            <a:ext cx="7696200" cy="5216525"/>
          </a:xfrm>
        </p:spPr>
        <p:txBody>
          <a:bodyPr/>
          <a:lstStyle/>
          <a:p>
            <a:r>
              <a:rPr lang="en-US" altLang="en-US" dirty="0" err="1" smtClean="0"/>
              <a:t>Lstart</a:t>
            </a:r>
            <a:r>
              <a:rPr lang="en-US" altLang="en-US" dirty="0" smtClean="0"/>
              <a:t> = latest start time, ALAP </a:t>
            </a:r>
          </a:p>
          <a:p>
            <a:pPr lvl="1"/>
            <a:r>
              <a:rPr lang="en-US" altLang="en-US" dirty="0" smtClean="0"/>
              <a:t>Latest time a node can be scheduled </a:t>
            </a:r>
            <a:r>
              <a:rPr lang="en-US" altLang="en-US" dirty="0" err="1" smtClean="0"/>
              <a:t>s.t.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sched</a:t>
            </a:r>
            <a:r>
              <a:rPr lang="en-US" altLang="en-US" dirty="0" smtClean="0"/>
              <a:t> length not increased beyond infinite resource schedule length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 if node has no successors</a:t>
            </a:r>
          </a:p>
          <a:p>
            <a:pPr lvl="1"/>
            <a:r>
              <a:rPr lang="en-US" altLang="en-US" dirty="0" err="1" smtClean="0"/>
              <a:t>Lstart</a:t>
            </a:r>
            <a:r>
              <a:rPr lang="en-US" altLang="en-US" dirty="0" smtClean="0"/>
              <a:t> = MIN(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succ</a:t>
            </a:r>
            <a:r>
              <a:rPr lang="en-US" altLang="en-US" dirty="0" smtClean="0"/>
              <a:t>) - latency)</a:t>
            </a:r>
            <a:br>
              <a:rPr lang="en-US" altLang="en-US" dirty="0" smtClean="0"/>
            </a:br>
            <a:r>
              <a:rPr lang="en-US" altLang="en-US" dirty="0" smtClean="0"/>
              <a:t>for each successor node</a:t>
            </a:r>
          </a:p>
          <a:p>
            <a:pPr lvl="1"/>
            <a:r>
              <a:rPr lang="en-US" altLang="en-US" dirty="0" smtClean="0"/>
              <a:t>Example</a:t>
            </a:r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7200001" y="2819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65904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72762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6590401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7276201" y="3429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7352401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77334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6895201" y="5638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6819001" y="3124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7352401" y="31242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6742801" y="3733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6742801" y="3733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74286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6742801" y="3733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819001" y="44958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7428601" y="44958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7581001" y="52578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H="1">
            <a:off x="7123801" y="52578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819001" y="2968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352401" y="3121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7657201" y="5178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69714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742801" y="4645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438001" y="3806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190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7428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7504801" y="45720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32799" name="Text Box 31"/>
          <p:cNvSpPr txBox="1">
            <a:spLocks noChangeArrowheads="1"/>
          </p:cNvSpPr>
          <p:nvPr/>
        </p:nvSpPr>
        <p:spPr bwMode="auto">
          <a:xfrm>
            <a:off x="7047601" y="36544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7759503" y="64039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5" name="Straight Arrow Connector 4"/>
          <p:cNvCxnSpPr>
            <a:stCxn id="32778" idx="4"/>
            <a:endCxn id="34" idx="0"/>
          </p:cNvCxnSpPr>
          <p:nvPr/>
        </p:nvCxnSpPr>
        <p:spPr bwMode="auto">
          <a:xfrm>
            <a:off x="7885801" y="59436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32779" idx="5"/>
            <a:endCxn id="34" idx="0"/>
          </p:cNvCxnSpPr>
          <p:nvPr/>
        </p:nvCxnSpPr>
        <p:spPr bwMode="auto">
          <a:xfrm>
            <a:off x="7155364" y="58989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 Box 24"/>
          <p:cNvSpPr txBox="1">
            <a:spLocks noChangeArrowheads="1"/>
          </p:cNvSpPr>
          <p:nvPr/>
        </p:nvSpPr>
        <p:spPr bwMode="auto">
          <a:xfrm>
            <a:off x="7063476" y="59055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47" name="Text Box 24"/>
          <p:cNvSpPr txBox="1">
            <a:spLocks noChangeArrowheads="1"/>
          </p:cNvSpPr>
          <p:nvPr/>
        </p:nvSpPr>
        <p:spPr bwMode="auto">
          <a:xfrm>
            <a:off x="7878966" y="58864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318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Slack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Slack =  measure of the scheduling freedom</a:t>
            </a:r>
          </a:p>
          <a:p>
            <a:pPr lvl="1"/>
            <a:r>
              <a:rPr lang="en-US" altLang="en-US" smtClean="0"/>
              <a:t>Slack = Lstart – Estart for each node</a:t>
            </a:r>
          </a:p>
          <a:p>
            <a:pPr lvl="1"/>
            <a:r>
              <a:rPr lang="en-US" altLang="en-US" smtClean="0"/>
              <a:t>Larger slack means more mobility</a:t>
            </a:r>
          </a:p>
          <a:p>
            <a:pPr lvl="1"/>
            <a:r>
              <a:rPr lang="en-US" altLang="en-US" smtClean="0"/>
              <a:t>Example</a:t>
            </a:r>
          </a:p>
        </p:txBody>
      </p:sp>
      <p:sp>
        <p:nvSpPr>
          <p:cNvPr id="32" name="Oval 4"/>
          <p:cNvSpPr>
            <a:spLocks noChangeArrowheads="1"/>
          </p:cNvSpPr>
          <p:nvPr/>
        </p:nvSpPr>
        <p:spPr bwMode="auto">
          <a:xfrm>
            <a:off x="6666601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" name="Oval 5"/>
          <p:cNvSpPr>
            <a:spLocks noChangeArrowheads="1"/>
          </p:cNvSpPr>
          <p:nvPr/>
        </p:nvSpPr>
        <p:spPr bwMode="auto">
          <a:xfrm>
            <a:off x="60570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67428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35" name="Oval 7"/>
          <p:cNvSpPr>
            <a:spLocks noChangeArrowheads="1"/>
          </p:cNvSpPr>
          <p:nvPr/>
        </p:nvSpPr>
        <p:spPr bwMode="auto">
          <a:xfrm>
            <a:off x="6057001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6742801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7" name="Oval 9"/>
          <p:cNvSpPr>
            <a:spLocks noChangeArrowheads="1"/>
          </p:cNvSpPr>
          <p:nvPr/>
        </p:nvSpPr>
        <p:spPr bwMode="auto">
          <a:xfrm>
            <a:off x="6819001" y="5029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38" name="Oval 10"/>
          <p:cNvSpPr>
            <a:spLocks noChangeArrowheads="1"/>
          </p:cNvSpPr>
          <p:nvPr/>
        </p:nvSpPr>
        <p:spPr bwMode="auto">
          <a:xfrm>
            <a:off x="72000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8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361801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0" name="Line 12"/>
          <p:cNvSpPr>
            <a:spLocks noChangeShapeType="1"/>
          </p:cNvSpPr>
          <p:nvPr/>
        </p:nvSpPr>
        <p:spPr bwMode="auto">
          <a:xfrm flipH="1">
            <a:off x="6285601" y="32004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13"/>
          <p:cNvSpPr>
            <a:spLocks noChangeShapeType="1"/>
          </p:cNvSpPr>
          <p:nvPr/>
        </p:nvSpPr>
        <p:spPr bwMode="auto">
          <a:xfrm>
            <a:off x="6819001" y="3200400"/>
            <a:ext cx="76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14"/>
          <p:cNvSpPr>
            <a:spLocks noChangeShapeType="1"/>
          </p:cNvSpPr>
          <p:nvPr/>
        </p:nvSpPr>
        <p:spPr bwMode="auto">
          <a:xfrm>
            <a:off x="6209401" y="3810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 flipH="1">
            <a:off x="6209401" y="3810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16"/>
          <p:cNvSpPr>
            <a:spLocks noChangeShapeType="1"/>
          </p:cNvSpPr>
          <p:nvPr/>
        </p:nvSpPr>
        <p:spPr bwMode="auto">
          <a:xfrm>
            <a:off x="68952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auto">
          <a:xfrm>
            <a:off x="6209401" y="3810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18"/>
          <p:cNvSpPr>
            <a:spLocks noChangeShapeType="1"/>
          </p:cNvSpPr>
          <p:nvPr/>
        </p:nvSpPr>
        <p:spPr bwMode="auto">
          <a:xfrm>
            <a:off x="6285601" y="4572000"/>
            <a:ext cx="6096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19"/>
          <p:cNvSpPr>
            <a:spLocks noChangeShapeType="1"/>
          </p:cNvSpPr>
          <p:nvPr/>
        </p:nvSpPr>
        <p:spPr bwMode="auto">
          <a:xfrm>
            <a:off x="6895201" y="4572000"/>
            <a:ext cx="76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0"/>
          <p:cNvSpPr>
            <a:spLocks noChangeShapeType="1"/>
          </p:cNvSpPr>
          <p:nvPr/>
        </p:nvSpPr>
        <p:spPr bwMode="auto">
          <a:xfrm>
            <a:off x="7047601" y="5334000"/>
            <a:ext cx="228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auto">
          <a:xfrm flipH="1">
            <a:off x="6590401" y="5334000"/>
            <a:ext cx="381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6285601" y="3044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1" name="Text Box 23"/>
          <p:cNvSpPr txBox="1">
            <a:spLocks noChangeArrowheads="1"/>
          </p:cNvSpPr>
          <p:nvPr/>
        </p:nvSpPr>
        <p:spPr bwMode="auto">
          <a:xfrm>
            <a:off x="6819001" y="3197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7123801" y="5254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1</a:t>
            </a:r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6438001" y="53308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4" name="Text Box 26"/>
          <p:cNvSpPr txBox="1">
            <a:spLocks noChangeArrowheads="1"/>
          </p:cNvSpPr>
          <p:nvPr/>
        </p:nvSpPr>
        <p:spPr bwMode="auto">
          <a:xfrm>
            <a:off x="6209401" y="4721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5904601" y="38830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6" name="Text Box 28"/>
          <p:cNvSpPr txBox="1">
            <a:spLocks noChangeArrowheads="1"/>
          </p:cNvSpPr>
          <p:nvPr/>
        </p:nvSpPr>
        <p:spPr bwMode="auto">
          <a:xfrm>
            <a:off x="62856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57" name="Text Box 29"/>
          <p:cNvSpPr txBox="1">
            <a:spLocks noChangeArrowheads="1"/>
          </p:cNvSpPr>
          <p:nvPr/>
        </p:nvSpPr>
        <p:spPr bwMode="auto">
          <a:xfrm>
            <a:off x="6895201" y="39592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2</a:t>
            </a:r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6971401" y="4648200"/>
            <a:ext cx="263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</a:t>
            </a: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514201" y="373062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</a:t>
            </a:r>
          </a:p>
        </p:txBody>
      </p:sp>
      <p:sp>
        <p:nvSpPr>
          <p:cNvPr id="60" name="Oval 10"/>
          <p:cNvSpPr>
            <a:spLocks noChangeArrowheads="1"/>
          </p:cNvSpPr>
          <p:nvPr/>
        </p:nvSpPr>
        <p:spPr bwMode="auto">
          <a:xfrm>
            <a:off x="7226103" y="6480175"/>
            <a:ext cx="304800" cy="3048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000" dirty="0" smtClean="0"/>
              <a:t>Exit</a:t>
            </a:r>
            <a:endParaRPr lang="en-US" altLang="en-US" sz="1000" dirty="0"/>
          </a:p>
        </p:txBody>
      </p:sp>
      <p:cxnSp>
        <p:nvCxnSpPr>
          <p:cNvPr id="61" name="Straight Arrow Connector 60"/>
          <p:cNvCxnSpPr>
            <a:stCxn id="38" idx="4"/>
            <a:endCxn id="60" idx="0"/>
          </p:cNvCxnSpPr>
          <p:nvPr/>
        </p:nvCxnSpPr>
        <p:spPr bwMode="auto">
          <a:xfrm>
            <a:off x="7352401" y="6019800"/>
            <a:ext cx="26102" cy="46037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>
            <a:stCxn id="39" idx="5"/>
            <a:endCxn id="60" idx="0"/>
          </p:cNvCxnSpPr>
          <p:nvPr/>
        </p:nvCxnSpPr>
        <p:spPr bwMode="auto">
          <a:xfrm>
            <a:off x="6621964" y="5975163"/>
            <a:ext cx="756539" cy="50501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3" name="Text Box 24"/>
          <p:cNvSpPr txBox="1">
            <a:spLocks noChangeArrowheads="1"/>
          </p:cNvSpPr>
          <p:nvPr/>
        </p:nvSpPr>
        <p:spPr bwMode="auto">
          <a:xfrm>
            <a:off x="6530076" y="598170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  <p:sp>
        <p:nvSpPr>
          <p:cNvPr id="64" name="Text Box 24"/>
          <p:cNvSpPr txBox="1">
            <a:spLocks noChangeArrowheads="1"/>
          </p:cNvSpPr>
          <p:nvPr/>
        </p:nvSpPr>
        <p:spPr bwMode="auto">
          <a:xfrm>
            <a:off x="7345566" y="5962650"/>
            <a:ext cx="27443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11837</TotalTime>
  <Words>2143</Words>
  <Application>Microsoft Office PowerPoint</Application>
  <PresentationFormat>Custom</PresentationFormat>
  <Paragraphs>813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11 Instruction Scheduling</vt:lpstr>
      <vt:lpstr>Announcements &amp; Reading Material</vt:lpstr>
      <vt:lpstr>From Last Time: Data Dependences + Latencies</vt:lpstr>
      <vt:lpstr>From Last Time: More Dependences + Latencies</vt:lpstr>
      <vt:lpstr>Homework Problem 1</vt:lpstr>
      <vt:lpstr>Homework Problem 1: Answer</vt:lpstr>
      <vt:lpstr>Dependence Graph Properties - Estart</vt:lpstr>
      <vt:lpstr>Lstart</vt:lpstr>
      <vt:lpstr>Slack</vt:lpstr>
      <vt:lpstr>Critical Path</vt:lpstr>
      <vt:lpstr>Homework Problem 2</vt:lpstr>
      <vt:lpstr>Homework Problem 2 - Answer</vt:lpstr>
      <vt:lpstr>Operation Priority</vt:lpstr>
      <vt:lpstr>Height-Based Priority</vt:lpstr>
      <vt:lpstr>List Scheduling (aka Cycle Scheduler)</vt:lpstr>
      <vt:lpstr>Cycle Scheduling Example</vt:lpstr>
      <vt:lpstr>Homework Problem 3</vt:lpstr>
      <vt:lpstr>Homework Problem 3 – Answer</vt:lpstr>
      <vt:lpstr>Generalize Beyond a Basic Block</vt:lpstr>
      <vt:lpstr>Lstart in a Superblock</vt:lpstr>
      <vt:lpstr>Operation Priority in a Superblock</vt:lpstr>
      <vt:lpstr>Dependences in a Superblock</vt:lpstr>
      <vt:lpstr>Conservative Approach to Control Dependences</vt:lpstr>
      <vt:lpstr>Upward Code Motion Across Branches</vt:lpstr>
      <vt:lpstr>Downward Code Motion Across Branches</vt:lpstr>
      <vt:lpstr>Add Control Dependences to a Superblock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263</cp:revision>
  <cp:lastPrinted>2001-10-18T06:50:13Z</cp:lastPrinted>
  <dcterms:created xsi:type="dcterms:W3CDTF">1999-01-24T07:45:10Z</dcterms:created>
  <dcterms:modified xsi:type="dcterms:W3CDTF">2023-10-05T15:26:00Z</dcterms:modified>
</cp:coreProperties>
</file>