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8" r:id="rId3"/>
    <p:sldId id="548" r:id="rId4"/>
    <p:sldId id="576" r:id="rId5"/>
    <p:sldId id="577" r:id="rId6"/>
    <p:sldId id="578" r:id="rId7"/>
    <p:sldId id="571" r:id="rId8"/>
    <p:sldId id="543" r:id="rId9"/>
    <p:sldId id="544" r:id="rId10"/>
    <p:sldId id="545" r:id="rId11"/>
    <p:sldId id="546" r:id="rId12"/>
    <p:sldId id="547" r:id="rId13"/>
    <p:sldId id="549" r:id="rId14"/>
    <p:sldId id="550" r:id="rId15"/>
    <p:sldId id="551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75" r:id="rId24"/>
    <p:sldId id="559" r:id="rId25"/>
    <p:sldId id="560" r:id="rId26"/>
    <p:sldId id="561" r:id="rId27"/>
    <p:sldId id="562" r:id="rId28"/>
    <p:sldId id="573" r:id="rId29"/>
    <p:sldId id="574" r:id="rId3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10</a:t>
            </a:r>
            <a:br>
              <a:rPr lang="en-US" altLang="en-US" sz="4800" dirty="0" smtClean="0"/>
            </a:br>
            <a:r>
              <a:rPr lang="en-US" altLang="en-US" sz="4800" dirty="0" smtClean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4,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Formed regions (</a:t>
            </a:r>
            <a:r>
              <a:rPr lang="en-US" altLang="en-US" dirty="0" err="1" smtClean="0"/>
              <a:t>sbs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hbs</a:t>
            </a:r>
            <a:r>
              <a:rPr lang="en-US" altLang="en-US" dirty="0" smtClean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Virtual </a:t>
            </a:r>
            <a:r>
              <a:rPr lang="en-US" altLang="en-US" dirty="0" smtClean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Create </a:t>
            </a:r>
            <a:r>
              <a:rPr lang="en-US" altLang="en-US" dirty="0" err="1" smtClean="0">
                <a:sym typeface="Wingdings" panose="05000000000000000000" pitchFamily="2" charset="2"/>
              </a:rPr>
              <a:t>MultiOps</a:t>
            </a:r>
            <a:r>
              <a:rPr lang="en-US" altLang="en-US" dirty="0" smtClean="0"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Spill to memory if necessary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Need information about the processor</a:t>
            </a:r>
          </a:p>
          <a:p>
            <a:pPr lvl="1"/>
            <a:r>
              <a:rPr lang="en-US" altLang="en-US" smtClean="0"/>
              <a:t>Number of resources, latencies, encoding limitations</a:t>
            </a:r>
          </a:p>
          <a:p>
            <a:pPr lvl="1"/>
            <a:r>
              <a:rPr lang="en-US" altLang="en-US" smtClean="0"/>
              <a:t>For example:</a:t>
            </a:r>
          </a:p>
          <a:p>
            <a:pPr lvl="2"/>
            <a:r>
              <a:rPr lang="en-US" altLang="en-US" smtClean="0"/>
              <a:t>2 issue slots, 1 memory port, 1 adder/multiplier</a:t>
            </a:r>
          </a:p>
          <a:p>
            <a:pPr lvl="2"/>
            <a:r>
              <a:rPr lang="en-US" altLang="en-US" smtClean="0"/>
              <a:t>load = 2 cycles, add = 1 cycle, mpy = 3 cycles; all fully pipelined</a:t>
            </a:r>
          </a:p>
          <a:p>
            <a:pPr lvl="2"/>
            <a:r>
              <a:rPr lang="en-US" altLang="en-US" smtClean="0"/>
              <a:t>Each operand can be register or 6 bit signed literal</a:t>
            </a:r>
          </a:p>
          <a:p>
            <a:r>
              <a:rPr lang="en-US" altLang="en-US" smtClean="0"/>
              <a:t>Need ordering constraints amongst operations</a:t>
            </a:r>
          </a:p>
          <a:p>
            <a:pPr lvl="1"/>
            <a:r>
              <a:rPr lang="en-US" altLang="en-US" smtClean="0"/>
              <a:t>What order defines correct program execution?</a:t>
            </a:r>
          </a:p>
          <a:p>
            <a:r>
              <a:rPr lang="en-US" altLang="en-US" sz="2000" smtClean="0"/>
              <a:t>Given multiple operations that can be scheduled, how do you pick the best one?</a:t>
            </a:r>
          </a:p>
          <a:p>
            <a:pPr lvl="1"/>
            <a:r>
              <a:rPr lang="en-US" altLang="en-US" sz="1800" smtClean="0"/>
              <a:t>Is there a best one?  Does it matter?</a:t>
            </a:r>
          </a:p>
          <a:p>
            <a:pPr lvl="1"/>
            <a:r>
              <a:rPr lang="en-US" altLang="en-US" sz="1800" smtClean="0"/>
              <a:t>Are decisions final?, or is this an iterative process?</a:t>
            </a:r>
          </a:p>
          <a:p>
            <a:r>
              <a:rPr lang="en-US" altLang="en-US" sz="2000" smtClean="0"/>
              <a:t>How do we keep track of resources that are busy/free</a:t>
            </a:r>
          </a:p>
          <a:p>
            <a:pPr lvl="1"/>
            <a:r>
              <a:rPr lang="en-US" altLang="en-US" sz="1600" smtClean="0"/>
              <a:t>Reservation table: Resources x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dependences</a:t>
            </a:r>
          </a:p>
          <a:p>
            <a:pPr lvl="1"/>
            <a:r>
              <a:rPr lang="en-US" altLang="en-US" dirty="0" smtClean="0"/>
              <a:t>If 2 operations access the same register, they are dependent</a:t>
            </a:r>
          </a:p>
          <a:p>
            <a:pPr lvl="1"/>
            <a:r>
              <a:rPr lang="en-US" altLang="en-US" dirty="0" smtClean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 smtClean="0"/>
              <a:t>Types of data dependences</a:t>
            </a:r>
          </a:p>
          <a:p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We discussed this earlier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Represent dependences between operations in a block via a DAG</a:t>
            </a:r>
          </a:p>
          <a:p>
            <a:pPr lvl="1"/>
            <a:r>
              <a:rPr lang="en-US" altLang="en-US" dirty="0" smtClean="0"/>
              <a:t>Nodes = operations/instructions</a:t>
            </a:r>
          </a:p>
          <a:p>
            <a:pPr lvl="1"/>
            <a:r>
              <a:rPr lang="en-US" altLang="en-US" dirty="0" smtClean="0"/>
              <a:t>Edges = dependences</a:t>
            </a:r>
          </a:p>
          <a:p>
            <a:r>
              <a:rPr lang="en-US" altLang="en-US" dirty="0" smtClean="0"/>
              <a:t>Single-pass traversal required to </a:t>
            </a:r>
            <a:br>
              <a:rPr lang="en-US" altLang="en-US" dirty="0" smtClean="0"/>
            </a:br>
            <a:r>
              <a:rPr lang="en-US" altLang="en-US" dirty="0" smtClean="0"/>
              <a:t>insert dependences</a:t>
            </a:r>
          </a:p>
          <a:p>
            <a:r>
              <a:rPr lang="en-US" altLang="en-US" dirty="0" smtClean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7163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Friday’s lecture</a:t>
            </a:r>
          </a:p>
          <a:p>
            <a:pPr lvl="1"/>
            <a:r>
              <a:rPr lang="en-US" altLang="en-US" sz="1600" smtClean="0"/>
              <a:t>Moved to 9-10:30am, 2505 GG Brown</a:t>
            </a:r>
            <a:endParaRPr lang="en-US" altLang="en-US" sz="1600" smtClean="0"/>
          </a:p>
          <a:p>
            <a:r>
              <a:rPr lang="en-US" altLang="en-US" sz="2000" dirty="0" smtClean="0"/>
              <a:t>Reminder</a:t>
            </a:r>
            <a:r>
              <a:rPr lang="en-US" altLang="en-US" sz="2000" dirty="0" smtClean="0"/>
              <a:t>: HW 2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Due next Fri, You should have started by now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Talk to Aditya &amp;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Tarun</a:t>
            </a:r>
            <a:r>
              <a:rPr lang="en-US" altLang="en-US" sz="1800" dirty="0" smtClean="0">
                <a:sym typeface="Wingdings" panose="05000000000000000000" pitchFamily="2" charset="2"/>
              </a:rPr>
              <a:t> if you are stuck</a:t>
            </a:r>
            <a:endParaRPr lang="en-US" altLang="en-US" sz="1800" dirty="0" smtClean="0"/>
          </a:p>
          <a:p>
            <a:r>
              <a:rPr lang="en-US" altLang="en-US" sz="2000" dirty="0" smtClean="0"/>
              <a:t>Class project</a:t>
            </a:r>
          </a:p>
          <a:p>
            <a:pPr lvl="1"/>
            <a:r>
              <a:rPr lang="en-US" altLang="en-US" sz="1800" dirty="0" smtClean="0"/>
              <a:t>Focus on project team formation and general topic area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800" dirty="0" smtClean="0"/>
              <a:t>“Machine Description Driven Compilers for EPIC Processors”, B. Rau, V. </a:t>
            </a:r>
            <a:r>
              <a:rPr lang="en-US" altLang="en-US" sz="1800" dirty="0" err="1" smtClean="0"/>
              <a:t>Kathail</a:t>
            </a:r>
            <a:r>
              <a:rPr lang="en-US" altLang="en-US" sz="1800" dirty="0" smtClean="0"/>
              <a:t>, and S. Aditya, HP Technical Report, HPL-98-40, 1998. (long paper but informative)</a:t>
            </a:r>
          </a:p>
          <a:p>
            <a:r>
              <a:rPr lang="en-US" altLang="en-US" sz="2000" dirty="0" smtClean="0"/>
              <a:t>Next class</a:t>
            </a:r>
          </a:p>
          <a:p>
            <a:pPr lvl="1"/>
            <a:r>
              <a:rPr lang="en-US" altLang="en-US" sz="18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8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8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</a:t>
            </a:r>
            <a:r>
              <a:rPr lang="en-US" altLang="en-US" sz="1600" dirty="0" smtClean="0">
                <a:solidFill>
                  <a:srgbClr val="FF0000"/>
                </a:solidFill>
              </a:rPr>
              <a:t>have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control </a:t>
            </a:r>
            <a:r>
              <a:rPr lang="en-US" altLang="en-US" sz="1600" dirty="0">
                <a:solidFill>
                  <a:srgbClr val="FF0000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 control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Edge latency</a:t>
            </a:r>
            <a:r>
              <a:rPr lang="en-US" altLang="en-US" dirty="0" smtClean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flow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d =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+ 1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anti dependence, a = </a:t>
            </a:r>
            <a:r>
              <a:rPr lang="en-US" altLang="en-US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/>
              <a:t> + c  </a:t>
            </a:r>
            <a:r>
              <a:rPr lang="en-US" altLang="en-US" dirty="0" smtClean="0">
                <a:sym typeface="Wingdings" panose="05000000000000000000" pitchFamily="2" charset="2"/>
              </a:rPr>
              <a:t> 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output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 will only deal with latency &gt;=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</a:t>
            </a:r>
            <a:r>
              <a:rPr lang="en-US" altLang="en-US" dirty="0" smtClean="0"/>
              <a:t>tore </a:t>
            </a:r>
            <a:r>
              <a:rPr lang="en-US" altLang="en-US" dirty="0" smtClean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Store  Store (memory output)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branch </a:t>
            </a:r>
            <a:r>
              <a:rPr lang="en-US" altLang="en-US" dirty="0" smtClean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 cycle for most processors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latencies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add:    1</a:t>
            </a:r>
          </a:p>
          <a:p>
            <a:r>
              <a:rPr lang="en-US" altLang="en-US" dirty="0" err="1" smtClean="0"/>
              <a:t>cmpp</a:t>
            </a:r>
            <a:r>
              <a:rPr lang="en-US" altLang="en-US" dirty="0" smtClean="0"/>
              <a:t>:    </a:t>
            </a:r>
            <a:r>
              <a:rPr lang="en-US" altLang="en-US" dirty="0"/>
              <a:t>1</a:t>
            </a:r>
          </a:p>
          <a:p>
            <a:r>
              <a:rPr lang="en-US" altLang="en-US" dirty="0" smtClean="0"/>
              <a:t>load</a:t>
            </a:r>
            <a:r>
              <a:rPr lang="en-US" altLang="en-US" dirty="0"/>
              <a:t>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</a:t>
            </a:r>
            <a:r>
              <a:rPr lang="en-US" altLang="en-US" sz="1600" dirty="0" smtClean="0">
                <a:solidFill>
                  <a:schemeClr val="tx2"/>
                </a:solidFill>
              </a:rPr>
              <a:t>control</a:t>
            </a:r>
            <a:br>
              <a:rPr lang="en-US" altLang="en-US" sz="1600" dirty="0" smtClean="0">
                <a:solidFill>
                  <a:schemeClr val="tx2"/>
                </a:solidFill>
              </a:rPr>
            </a:br>
            <a:r>
              <a:rPr lang="en-US" altLang="en-US" sz="1600" dirty="0" smtClean="0">
                <a:solidFill>
                  <a:schemeClr val="tx2"/>
                </a:solidFill>
              </a:rPr>
              <a:t>dependence </a:t>
            </a:r>
            <a:r>
              <a:rPr lang="en-US" altLang="en-US" sz="1600" dirty="0">
                <a:solidFill>
                  <a:schemeClr val="tx2"/>
                </a:solidFill>
              </a:rPr>
              <a:t>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</a:t>
            </a:r>
            <a:r>
              <a:rPr lang="en-US" altLang="en-US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control 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127186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1 – Answer Next Time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Estart = earliest start time, (as soon as possible - ASAP)</a:t>
            </a:r>
          </a:p>
          <a:p>
            <a:pPr lvl="1"/>
            <a:r>
              <a:rPr lang="en-US" altLang="en-US" smtClean="0"/>
              <a:t>Schedule length with infinite resources (dependence height)</a:t>
            </a:r>
          </a:p>
          <a:p>
            <a:pPr lvl="1"/>
            <a:r>
              <a:rPr lang="en-US" altLang="en-US" smtClean="0"/>
              <a:t>Estart = 0 if node has no predecessors</a:t>
            </a:r>
          </a:p>
          <a:p>
            <a:pPr lvl="1"/>
            <a:r>
              <a:rPr lang="en-US" altLang="en-US" smtClean="0"/>
              <a:t>Estart = MAX(Estart(pred) + latency) for each predecessor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Lstart = latest start time, ALAP </a:t>
            </a:r>
          </a:p>
          <a:p>
            <a:pPr lvl="1"/>
            <a:r>
              <a:rPr lang="en-US" altLang="en-US" smtClean="0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 smtClean="0"/>
              <a:t>Lstart = Estart if node has no successors</a:t>
            </a:r>
          </a:p>
          <a:p>
            <a:pPr lvl="1"/>
            <a:r>
              <a:rPr lang="en-US" altLang="en-US" smtClean="0"/>
              <a:t>Lstart = MIN(Lstart(succ) - latency) for each successor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Critical operations = Operations with slack = 0</a:t>
            </a:r>
          </a:p>
          <a:p>
            <a:pPr lvl="1"/>
            <a:r>
              <a:rPr lang="en-US" altLang="en-US" smtClean="0"/>
              <a:t>No mobility, cannot be delayed without extending the schedule length of the block</a:t>
            </a:r>
          </a:p>
          <a:p>
            <a:pPr lvl="1"/>
            <a:r>
              <a:rPr lang="en-US" altLang="en-US" smtClean="0"/>
              <a:t>Critical path = sequence of critical operations from node with no predecessors to exit node, can be multiple crit paths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191000" y="4267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419600" y="4343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45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 – Answer Next Time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</p:spTree>
    <p:extLst>
      <p:ext uri="{BB962C8B-B14F-4D97-AF65-F5344CB8AC3E}">
        <p14:creationId xmlns:p14="http://schemas.microsoft.com/office/powerpoint/2010/main" val="23754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915400" cy="615950"/>
          </a:xfrm>
        </p:spPr>
        <p:txBody>
          <a:bodyPr/>
          <a:lstStyle/>
          <a:p>
            <a:r>
              <a:rPr lang="en-US" altLang="en-US" dirty="0" smtClean="0"/>
              <a:t>Class Problem From Last Time –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0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</a:t>
            </a:r>
            <a:r>
              <a:rPr lang="en-US" altLang="en-US" dirty="0" smtClean="0"/>
              <a:t>multiple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f trip count</a:t>
            </a:r>
            <a:endParaRPr lang="en-US" altLang="en-US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Want to remove early exit branches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 count = 400/4 = 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iter3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iter4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9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14796</TotalTime>
  <Words>3198</Words>
  <Application>Microsoft Office PowerPoint</Application>
  <PresentationFormat>Custom</PresentationFormat>
  <Paragraphs>811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10 ILP Optimization and Intro. to Code Generation</vt:lpstr>
      <vt:lpstr>Announcements &amp; Reading Material</vt:lpstr>
      <vt:lpstr>Class Problem From Last Time – Solution</vt:lpstr>
      <vt:lpstr>From Last Time: 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Operations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 – Answer Next Time</vt:lpstr>
      <vt:lpstr>Dependence Graph Properties - Estart</vt:lpstr>
      <vt:lpstr>Lstart</vt:lpstr>
      <vt:lpstr>Slack</vt:lpstr>
      <vt:lpstr>Critical Path</vt:lpstr>
      <vt:lpstr>Homework Problem 2 – Answer Next Time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252</cp:revision>
  <cp:lastPrinted>2001-10-18T06:50:13Z</cp:lastPrinted>
  <dcterms:created xsi:type="dcterms:W3CDTF">1999-01-24T07:45:10Z</dcterms:created>
  <dcterms:modified xsi:type="dcterms:W3CDTF">2023-10-04T02:11:20Z</dcterms:modified>
</cp:coreProperties>
</file>