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9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8" r:id="rId3"/>
    <p:sldId id="289" r:id="rId4"/>
    <p:sldId id="275" r:id="rId5"/>
    <p:sldId id="276" r:id="rId6"/>
    <p:sldId id="278" r:id="rId7"/>
    <p:sldId id="279" r:id="rId8"/>
    <p:sldId id="280" r:id="rId9"/>
    <p:sldId id="281" r:id="rId10"/>
    <p:sldId id="282" r:id="rId11"/>
    <p:sldId id="283" r:id="rId12"/>
    <p:sldId id="285" r:id="rId13"/>
    <p:sldId id="292" r:id="rId14"/>
    <p:sldId id="291" r:id="rId15"/>
    <p:sldId id="267" r:id="rId16"/>
    <p:sldId id="268" r:id="rId17"/>
    <p:sldId id="270" r:id="rId18"/>
    <p:sldId id="271" r:id="rId19"/>
    <p:sldId id="272" r:id="rId20"/>
    <p:sldId id="266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854" autoAdjust="0"/>
  </p:normalViewPr>
  <p:slideViewPr>
    <p:cSldViewPr snapToGrid="0" snapToObjects="1"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C31F0-3A8A-5F46-8BF3-C70379A58CE3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F47C8-E1BA-7E42-9E37-9ECCCE52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0875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BBA4B-C097-4042-9C3D-B82500024876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1D399-6E1E-1449-89AD-D3A3663FD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7527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1D399-6E1E-1449-89AD-D3A3663FDB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47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1D399-6E1E-1449-89AD-D3A3663FDB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55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1D399-6E1E-1449-89AD-D3A3663FDB1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09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1D399-6E1E-1449-89AD-D3A3663FDB1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23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1D399-6E1E-1449-89AD-D3A3663FDB1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3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1D399-6E1E-1449-89AD-D3A3663FDB1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85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D1D399-6E1E-1449-89AD-D3A3663FDB1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47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Include def-use and use-def chains, Iterating over predecessors &amp; successors of blocks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D1D399-6E1E-1449-89AD-D3A3663FDB1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421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b="0" dirty="0">
                <a:solidFill>
                  <a:srgbClr val="800000"/>
                </a:solidFill>
                <a:effectLst/>
                <a:latin typeface="Courier New" panose="02070309020205020404" pitchFamily="49" charset="0"/>
              </a:rPr>
              <a:t>Note that all instructions BEFORE the specified iterator stay as part of</a:t>
            </a:r>
            <a:endParaRPr lang="en-US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algn="l"/>
            <a:r>
              <a:rPr lang="en-US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393 </a:t>
            </a:r>
            <a:r>
              <a:rPr lang="en-US" b="0" dirty="0">
                <a:solidFill>
                  <a:srgbClr val="800000"/>
                </a:solidFill>
                <a:effectLst/>
                <a:latin typeface="Courier New" panose="02070309020205020404" pitchFamily="49" charset="0"/>
              </a:rPr>
              <a:t> /// the original basic block, an unconditional branch is added to the original</a:t>
            </a:r>
            <a:endParaRPr lang="en-US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algn="l"/>
            <a:r>
              <a:rPr lang="en-US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394 </a:t>
            </a:r>
            <a:r>
              <a:rPr lang="en-US" b="0" dirty="0">
                <a:solidFill>
                  <a:srgbClr val="800000"/>
                </a:solidFill>
                <a:effectLst/>
                <a:latin typeface="Courier New" panose="02070309020205020404" pitchFamily="49" charset="0"/>
              </a:rPr>
              <a:t> /// BB, and the rest of the instructions in the BB are moved to the new BB,</a:t>
            </a:r>
            <a:endParaRPr lang="en-US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algn="l"/>
            <a:r>
              <a:rPr lang="en-US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395 </a:t>
            </a:r>
            <a:r>
              <a:rPr lang="en-US" b="0" dirty="0">
                <a:solidFill>
                  <a:srgbClr val="800000"/>
                </a:solidFill>
                <a:effectLst/>
                <a:latin typeface="Courier New" panose="02070309020205020404" pitchFamily="49" charset="0"/>
              </a:rPr>
              <a:t> /// including the old terminator. The newly formed </a:t>
            </a:r>
            <a:r>
              <a:rPr lang="en-US" b="0" dirty="0" err="1">
                <a:solidFill>
                  <a:srgbClr val="800000"/>
                </a:solidFill>
                <a:effectLst/>
                <a:latin typeface="Courier New" panose="02070309020205020404" pitchFamily="49" charset="0"/>
              </a:rPr>
              <a:t>BasicBlock</a:t>
            </a:r>
            <a:r>
              <a:rPr lang="en-US" b="0" dirty="0">
                <a:solidFill>
                  <a:srgbClr val="800000"/>
                </a:solidFill>
                <a:effectLst/>
                <a:latin typeface="Courier New" panose="02070309020205020404" pitchFamily="49" charset="0"/>
              </a:rPr>
              <a:t> is returned.</a:t>
            </a:r>
            <a:endParaRPr lang="en-US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pPr algn="l"/>
            <a:r>
              <a:rPr lang="en-US" b="0" dirty="0">
                <a:solidFill>
                  <a:srgbClr val="000000"/>
                </a:solidFill>
                <a:effectLst/>
                <a:latin typeface="Courier New" panose="02070309020205020404" pitchFamily="49" charset="0"/>
              </a:rPr>
              <a:t>396 </a:t>
            </a:r>
            <a:r>
              <a:rPr lang="en-US" b="0" dirty="0">
                <a:solidFill>
                  <a:srgbClr val="800000"/>
                </a:solidFill>
                <a:effectLst/>
                <a:latin typeface="Courier New" panose="02070309020205020404" pitchFamily="49" charset="0"/>
              </a:rPr>
              <a:t> /// This function invalidates the specified iterator.</a:t>
            </a:r>
            <a:endParaRPr lang="en-US" b="0" dirty="0">
              <a:solidFill>
                <a:srgbClr val="000000"/>
              </a:solidFill>
              <a:effectLst/>
              <a:latin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D1D399-6E1E-1449-89AD-D3A3663FDB1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187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B642-172D-3C47-86EA-E0B65A65A625}" type="datetime1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52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9319-64B3-4949-ADD2-5D5B2F06DF68}" type="datetime1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20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FEEAC-D2C5-B641-AB73-549B3C161C19}" type="datetime1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23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39588"/>
            <a:ext cx="7065818" cy="54348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0545" y="1448361"/>
            <a:ext cx="3429000" cy="46028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468091" y="1448361"/>
            <a:ext cx="3429000" cy="4602816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16F0F-A3E8-3C45-A6FB-05A3DC073575}" type="datetime1">
              <a:rPr lang="en-US" smtClean="0"/>
              <a:t>9/19/2021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72F84156-E2BE-B742-B1A4-4AE902C9F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091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22A8-1402-7D4E-9FC2-862A013D5B9D}" type="datetime1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3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5A16E-E89F-8A4E-AACC-3F9A3149D734}" type="datetime1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1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7F87B-979F-2143-A655-A4DDE9C20A62}" type="datetime1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1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AC921-B382-E04B-A2A5-903096C2F64C}" type="datetime1">
              <a:rPr lang="en-US" smtClean="0"/>
              <a:t>9/19/2021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8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8CA5C-CCD6-BF40-8A1D-7BD7FD28385E}" type="datetime1">
              <a:rPr lang="en-US" smtClean="0"/>
              <a:t>9/19/2021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439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429C-DBBB-8A49-B9F7-5F95C69A2E75}" type="datetime1">
              <a:rPr lang="en-US" smtClean="0"/>
              <a:t>9/19/2021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71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D99BF-08FA-1640-97FF-F95963DF32E9}" type="datetime1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688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47D85-81F5-E645-BB0C-A58CCD80A83A}" type="datetime1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27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52EC6-6E21-E74F-9107-A68B7F896AB9}" type="datetime1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84156-E2BE-B742-B1A4-4AE902C9F8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455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llvm.org/docs/ProgrammersManual.html#helpful-hints-for-common-operation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dirty="0"/>
              <a:t>HW2</a:t>
            </a:r>
            <a:r>
              <a:rPr lang="zh-CN" altLang="en-US" dirty="0"/>
              <a:t> </a:t>
            </a:r>
            <a:r>
              <a:rPr lang="en-US" altLang="zh-CN" dirty="0"/>
              <a:t>–</a:t>
            </a:r>
            <a:r>
              <a:rPr lang="zh-CN" altLang="en-US" dirty="0"/>
              <a:t> </a:t>
            </a:r>
            <a:r>
              <a:rPr lang="en-US" altLang="zh-CN" dirty="0"/>
              <a:t>Frequent</a:t>
            </a:r>
            <a:r>
              <a:rPr lang="zh-CN" altLang="en-US" dirty="0"/>
              <a:t> </a:t>
            </a:r>
            <a:r>
              <a:rPr lang="en-US" altLang="zh-CN" dirty="0"/>
              <a:t>Path</a:t>
            </a:r>
            <a:r>
              <a:rPr lang="zh-CN" altLang="en-US" dirty="0"/>
              <a:t> </a:t>
            </a:r>
            <a:r>
              <a:rPr lang="en-US" dirty="0"/>
              <a:t>Loop Invariant Code Motion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Yunjie Pan</a:t>
            </a:r>
            <a:endParaRPr lang="en-US" dirty="0"/>
          </a:p>
          <a:p>
            <a:r>
              <a:rPr lang="en-US" dirty="0"/>
              <a:t>Sep 20, 2021</a:t>
            </a:r>
          </a:p>
        </p:txBody>
      </p:sp>
    </p:spTree>
    <p:extLst>
      <p:ext uri="{BB962C8B-B14F-4D97-AF65-F5344CB8AC3E}">
        <p14:creationId xmlns:p14="http://schemas.microsoft.com/office/powerpoint/2010/main" val="2919420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056"/>
    </mc:Choice>
    <mc:Fallback>
      <p:transition spd="slow" advTm="405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Your Assignment: </a:t>
            </a:r>
            <a:r>
              <a:rPr lang="en-US" altLang="zh-CN" dirty="0"/>
              <a:t>Frequent</a:t>
            </a:r>
            <a:r>
              <a:rPr lang="zh-CN" altLang="en-US" dirty="0"/>
              <a:t> </a:t>
            </a:r>
            <a:r>
              <a:rPr lang="en-US" altLang="zh-CN" dirty="0"/>
              <a:t>Path</a:t>
            </a:r>
            <a:r>
              <a:rPr lang="en-US" dirty="0"/>
              <a:t> LICM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1731818" y="1546412"/>
            <a:ext cx="1316182" cy="80682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r1 = </a:t>
            </a:r>
            <a:r>
              <a:rPr lang="en-US" altLang="zh-CN" dirty="0"/>
              <a:t>&amp;A</a:t>
            </a:r>
            <a:endParaRPr lang="en-US" dirty="0"/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1731818" y="2667825"/>
            <a:ext cx="1316182" cy="82841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r4 = load(</a:t>
            </a:r>
            <a:r>
              <a:rPr lang="en-US" altLang="zh-CN" b="1" dirty="0"/>
              <a:t>r1</a:t>
            </a:r>
            <a:r>
              <a:rPr lang="en-US" dirty="0"/>
              <a:t>)</a:t>
            </a:r>
          </a:p>
          <a:p>
            <a:pPr algn="ctr"/>
            <a:r>
              <a:rPr lang="en-US" dirty="0"/>
              <a:t>r7 = r4 * 3</a:t>
            </a:r>
          </a:p>
          <a:p>
            <a:pPr algn="ctr"/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r5</a:t>
            </a:r>
            <a:endParaRPr lang="en-US" dirty="0"/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3394361" y="3514714"/>
            <a:ext cx="1316182" cy="1049191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r2 = r2 + 1</a:t>
            </a:r>
            <a:endParaRPr lang="en-US" dirty="0"/>
          </a:p>
          <a:p>
            <a:pPr algn="ctr"/>
            <a:r>
              <a:rPr lang="en-US" dirty="0"/>
              <a:t>store (r</a:t>
            </a:r>
            <a:r>
              <a:rPr lang="en-US" altLang="zh-CN" dirty="0"/>
              <a:t>2</a:t>
            </a:r>
            <a:r>
              <a:rPr lang="en-US" dirty="0"/>
              <a:t>, </a:t>
            </a:r>
            <a:r>
              <a:rPr lang="en-US" b="1" dirty="0"/>
              <a:t>r</a:t>
            </a:r>
            <a:r>
              <a:rPr lang="en-US" altLang="zh-CN" b="1" dirty="0"/>
              <a:t>1</a:t>
            </a:r>
            <a:r>
              <a:rPr lang="en-US" dirty="0"/>
              <a:t>)</a:t>
            </a:r>
          </a:p>
          <a:p>
            <a:pPr algn="ctr"/>
            <a:r>
              <a:rPr lang="en-US" altLang="zh-CN" dirty="0">
                <a:solidFill>
                  <a:srgbClr val="FF0000"/>
                </a:solidFill>
              </a:rPr>
              <a:t>r4 = load(</a:t>
            </a:r>
            <a:r>
              <a:rPr lang="en-US" altLang="zh-CN" b="1" dirty="0">
                <a:solidFill>
                  <a:srgbClr val="FF0000"/>
                </a:solidFill>
              </a:rPr>
              <a:t>r1</a:t>
            </a:r>
            <a:r>
              <a:rPr lang="en-US" altLang="zh-CN" dirty="0">
                <a:solidFill>
                  <a:srgbClr val="FF0000"/>
                </a:solidFill>
              </a:rPr>
              <a:t>)</a:t>
            </a:r>
          </a:p>
          <a:p>
            <a:pPr algn="ctr"/>
            <a:r>
              <a:rPr lang="en-US" altLang="zh-CN" dirty="0">
                <a:solidFill>
                  <a:srgbClr val="FF0000"/>
                </a:solidFill>
              </a:rPr>
              <a:t>r7 = r4 * 3</a:t>
            </a: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1731818" y="4546460"/>
            <a:ext cx="1316182" cy="53679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r8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r2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7</a:t>
            </a:r>
          </a:p>
          <a:p>
            <a:pPr algn="ctr"/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(r3,</a:t>
            </a:r>
            <a:r>
              <a:rPr lang="zh-CN" altLang="en-US" dirty="0"/>
              <a:t> </a:t>
            </a:r>
            <a:r>
              <a:rPr lang="en-US" altLang="zh-CN" dirty="0"/>
              <a:t>r8)</a:t>
            </a:r>
            <a:endParaRPr lang="en-US" dirty="0"/>
          </a:p>
        </p:txBody>
      </p:sp>
      <p:sp>
        <p:nvSpPr>
          <p:cNvPr id="16392" name="Line 11"/>
          <p:cNvSpPr>
            <a:spLocks noChangeShapeType="1"/>
          </p:cNvSpPr>
          <p:nvPr/>
        </p:nvSpPr>
        <p:spPr bwMode="auto">
          <a:xfrm>
            <a:off x="2424545" y="2353235"/>
            <a:ext cx="0" cy="3145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4" name="Line 13"/>
          <p:cNvSpPr>
            <a:spLocks noChangeShapeType="1"/>
          </p:cNvSpPr>
          <p:nvPr/>
        </p:nvSpPr>
        <p:spPr bwMode="auto">
          <a:xfrm>
            <a:off x="2424546" y="3496235"/>
            <a:ext cx="969816" cy="17974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6" name="Line 15"/>
          <p:cNvSpPr>
            <a:spLocks noChangeShapeType="1"/>
          </p:cNvSpPr>
          <p:nvPr/>
        </p:nvSpPr>
        <p:spPr bwMode="auto">
          <a:xfrm flipH="1">
            <a:off x="2424540" y="4234736"/>
            <a:ext cx="969821" cy="33369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7" name="Line 16"/>
          <p:cNvSpPr>
            <a:spLocks noChangeShapeType="1"/>
          </p:cNvSpPr>
          <p:nvPr/>
        </p:nvSpPr>
        <p:spPr bwMode="auto">
          <a:xfrm>
            <a:off x="2424540" y="5083256"/>
            <a:ext cx="0" cy="22724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8" name="Line 17"/>
          <p:cNvSpPr>
            <a:spLocks noChangeShapeType="1"/>
          </p:cNvSpPr>
          <p:nvPr/>
        </p:nvSpPr>
        <p:spPr bwMode="auto">
          <a:xfrm>
            <a:off x="2008908" y="5083255"/>
            <a:ext cx="0" cy="22724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9" name="Line 18"/>
          <p:cNvSpPr>
            <a:spLocks noChangeShapeType="1"/>
          </p:cNvSpPr>
          <p:nvPr/>
        </p:nvSpPr>
        <p:spPr bwMode="auto">
          <a:xfrm flipH="1">
            <a:off x="1381443" y="5310500"/>
            <a:ext cx="6274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0" name="Line 19"/>
          <p:cNvSpPr>
            <a:spLocks noChangeShapeType="1"/>
          </p:cNvSpPr>
          <p:nvPr/>
        </p:nvSpPr>
        <p:spPr bwMode="auto">
          <a:xfrm flipV="1">
            <a:off x="1381444" y="2554940"/>
            <a:ext cx="0" cy="27555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1" name="Line 20"/>
          <p:cNvSpPr>
            <a:spLocks noChangeShapeType="1"/>
          </p:cNvSpPr>
          <p:nvPr/>
        </p:nvSpPr>
        <p:spPr bwMode="auto">
          <a:xfrm>
            <a:off x="1381443" y="2554941"/>
            <a:ext cx="4889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2" name="Line 21"/>
          <p:cNvSpPr>
            <a:spLocks noChangeShapeType="1"/>
          </p:cNvSpPr>
          <p:nvPr/>
        </p:nvSpPr>
        <p:spPr bwMode="auto">
          <a:xfrm>
            <a:off x="1870364" y="2554941"/>
            <a:ext cx="0" cy="11288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3" name="Text Box 25"/>
          <p:cNvSpPr txBox="1">
            <a:spLocks noChangeArrowheads="1"/>
          </p:cNvSpPr>
          <p:nvPr/>
        </p:nvSpPr>
        <p:spPr bwMode="auto">
          <a:xfrm>
            <a:off x="2617932" y="2991971"/>
            <a:ext cx="165719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9</a:t>
            </a:fld>
            <a:endParaRPr lang="en-US" dirty="0"/>
          </a:p>
        </p:txBody>
      </p:sp>
      <p:sp>
        <p:nvSpPr>
          <p:cNvPr id="29" name="Line 13">
            <a:extLst>
              <a:ext uri="{FF2B5EF4-FFF2-40B4-BE49-F238E27FC236}">
                <a16:creationId xmlns:a16="http://schemas.microsoft.com/office/drawing/2014/main" id="{4B98C1DD-626D-E647-B2B2-BA4EC6802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543" y="3496235"/>
            <a:ext cx="0" cy="1050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978F6DB-0C17-F64A-84AC-340150D16447}"/>
              </a:ext>
            </a:extLst>
          </p:cNvPr>
          <p:cNvSpPr txBox="1"/>
          <p:nvPr/>
        </p:nvSpPr>
        <p:spPr>
          <a:xfrm>
            <a:off x="3053153" y="33325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6D74770-B7CE-8946-86E6-8BE0EF98118C}"/>
              </a:ext>
            </a:extLst>
          </p:cNvPr>
          <p:cNvSpPr txBox="1"/>
          <p:nvPr/>
        </p:nvSpPr>
        <p:spPr>
          <a:xfrm>
            <a:off x="3048000" y="4266081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23" name="Text Box 27">
            <a:extLst>
              <a:ext uri="{FF2B5EF4-FFF2-40B4-BE49-F238E27FC236}">
                <a16:creationId xmlns:a16="http://schemas.microsoft.com/office/drawing/2014/main" id="{49788AD6-06DE-DB42-95BD-9CE0437C5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745" y="1724303"/>
            <a:ext cx="4294909" cy="63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Cannot perform LICM on load, because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store-load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dependency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Line 26">
            <a:extLst>
              <a:ext uri="{FF2B5EF4-FFF2-40B4-BE49-F238E27FC236}">
                <a16:creationId xmlns:a16="http://schemas.microsoft.com/office/drawing/2014/main" id="{DB163B61-078D-FF4C-BE7E-96D3E5CEB1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7273" y="2353235"/>
            <a:ext cx="1731818" cy="470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5" name="Text Box 30">
            <a:extLst>
              <a:ext uri="{FF2B5EF4-FFF2-40B4-BE49-F238E27FC236}">
                <a16:creationId xmlns:a16="http://schemas.microsoft.com/office/drawing/2014/main" id="{C0D34213-E8FF-5D4B-A882-1F20BE86A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745" y="2554940"/>
            <a:ext cx="4156364" cy="63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But… profile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dirty="0"/>
              <a:t>says that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rarely</a:t>
            </a:r>
            <a:r>
              <a:rPr lang="zh-CN" altLang="en-US" dirty="0"/>
              <a:t> </a:t>
            </a:r>
            <a:r>
              <a:rPr lang="en-US" altLang="zh-CN" dirty="0"/>
              <a:t>happens</a:t>
            </a:r>
            <a:endParaRPr lang="en-US" dirty="0"/>
          </a:p>
        </p:txBody>
      </p:sp>
      <p:sp>
        <p:nvSpPr>
          <p:cNvPr id="27" name="Freeform 32">
            <a:extLst>
              <a:ext uri="{FF2B5EF4-FFF2-40B4-BE49-F238E27FC236}">
                <a16:creationId xmlns:a16="http://schemas.microsoft.com/office/drawing/2014/main" id="{CB904C10-1DAB-884B-844C-54ED7DD8CD3D}"/>
              </a:ext>
            </a:extLst>
          </p:cNvPr>
          <p:cNvSpPr>
            <a:spLocks/>
          </p:cNvSpPr>
          <p:nvPr/>
        </p:nvSpPr>
        <p:spPr bwMode="auto">
          <a:xfrm>
            <a:off x="958273" y="2173941"/>
            <a:ext cx="1050636" cy="649941"/>
          </a:xfrm>
          <a:custGeom>
            <a:avLst/>
            <a:gdLst>
              <a:gd name="T0" fmla="*/ 1548236904 w 680"/>
              <a:gd name="T1" fmla="*/ 1290320000 h 512"/>
              <a:gd name="T2" fmla="*/ 161755511 w 680"/>
              <a:gd name="T3" fmla="*/ 564515000 h 512"/>
              <a:gd name="T4" fmla="*/ 577700439 w 680"/>
              <a:gd name="T5" fmla="*/ 80645000 h 512"/>
              <a:gd name="T6" fmla="*/ 1964180132 w 680"/>
              <a:gd name="T7" fmla="*/ 80645000 h 5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80" h="512">
                <a:moveTo>
                  <a:pt x="536" y="512"/>
                </a:moveTo>
                <a:cubicBezTo>
                  <a:pt x="324" y="408"/>
                  <a:pt x="112" y="304"/>
                  <a:pt x="56" y="224"/>
                </a:cubicBezTo>
                <a:cubicBezTo>
                  <a:pt x="0" y="144"/>
                  <a:pt x="96" y="64"/>
                  <a:pt x="200" y="32"/>
                </a:cubicBezTo>
                <a:cubicBezTo>
                  <a:pt x="304" y="0"/>
                  <a:pt x="492" y="16"/>
                  <a:pt x="680" y="3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8" name="Freeform 33">
            <a:extLst>
              <a:ext uri="{FF2B5EF4-FFF2-40B4-BE49-F238E27FC236}">
                <a16:creationId xmlns:a16="http://schemas.microsoft.com/office/drawing/2014/main" id="{ABFE4E8D-CA60-AE4A-BC56-83BFA7D2DFA9}"/>
              </a:ext>
            </a:extLst>
          </p:cNvPr>
          <p:cNvSpPr>
            <a:spLocks/>
          </p:cNvSpPr>
          <p:nvPr/>
        </p:nvSpPr>
        <p:spPr bwMode="auto">
          <a:xfrm>
            <a:off x="1212273" y="2313522"/>
            <a:ext cx="796635" cy="779302"/>
          </a:xfrm>
          <a:custGeom>
            <a:avLst/>
            <a:gdLst>
              <a:gd name="T0" fmla="*/ 1028223750 w 456"/>
              <a:gd name="T1" fmla="*/ 1451610000 h 576"/>
              <a:gd name="T2" fmla="*/ 423386250 w 456"/>
              <a:gd name="T3" fmla="*/ 1209675000 h 576"/>
              <a:gd name="T4" fmla="*/ 60483750 w 456"/>
              <a:gd name="T5" fmla="*/ 846772500 h 576"/>
              <a:gd name="T6" fmla="*/ 181451250 w 456"/>
              <a:gd name="T7" fmla="*/ 241935000 h 576"/>
              <a:gd name="T8" fmla="*/ 1149191250 w 456"/>
              <a:gd name="T9" fmla="*/ 0 h 5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6" h="576">
                <a:moveTo>
                  <a:pt x="408" y="576"/>
                </a:moveTo>
                <a:cubicBezTo>
                  <a:pt x="320" y="548"/>
                  <a:pt x="232" y="520"/>
                  <a:pt x="168" y="480"/>
                </a:cubicBezTo>
                <a:cubicBezTo>
                  <a:pt x="104" y="440"/>
                  <a:pt x="40" y="400"/>
                  <a:pt x="24" y="336"/>
                </a:cubicBezTo>
                <a:cubicBezTo>
                  <a:pt x="8" y="272"/>
                  <a:pt x="0" y="152"/>
                  <a:pt x="72" y="96"/>
                </a:cubicBezTo>
                <a:cubicBezTo>
                  <a:pt x="144" y="40"/>
                  <a:pt x="300" y="20"/>
                  <a:pt x="45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0" name="Text Box 31">
            <a:extLst>
              <a:ext uri="{FF2B5EF4-FFF2-40B4-BE49-F238E27FC236}">
                <a16:creationId xmlns:a16="http://schemas.microsoft.com/office/drawing/2014/main" id="{FD2A3A7D-4632-554B-AC49-6256861BC1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7483" y="4057499"/>
            <a:ext cx="4006517" cy="257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Frequent</a:t>
            </a:r>
            <a:r>
              <a:rPr lang="zh-CN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Path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LICM:</a:t>
            </a:r>
          </a:p>
          <a:p>
            <a:pPr>
              <a:buFontTx/>
              <a:buAutoNum type="arabicParenR"/>
            </a:pP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Ignore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infrequent dependence between loads and stores</a:t>
            </a:r>
          </a:p>
          <a:p>
            <a:pPr>
              <a:buFontTx/>
              <a:buAutoNum type="arabicParenR"/>
            </a:pP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 LICM on load</a:t>
            </a:r>
          </a:p>
          <a:p>
            <a:pPr>
              <a:buFontTx/>
              <a:buAutoNum type="arabicParenR"/>
            </a:pP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 LICM on any consumers of the load that become invariant</a:t>
            </a:r>
          </a:p>
          <a:p>
            <a:pPr>
              <a:buFontTx/>
              <a:buAutoNum type="arabicParenR"/>
            </a:pP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Insert fix-up code to restore correct execution</a:t>
            </a:r>
          </a:p>
          <a:p>
            <a:pPr>
              <a:buFontTx/>
              <a:buAutoNum type="arabicParenR"/>
            </a:pPr>
            <a:endParaRPr lang="en-US" altLang="zh-CN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文本框 2">
            <a:extLst>
              <a:ext uri="{FF2B5EF4-FFF2-40B4-BE49-F238E27FC236}">
                <a16:creationId xmlns:a16="http://schemas.microsoft.com/office/drawing/2014/main" id="{B40F4294-40F3-4014-A5B6-2A27CFE1350D}"/>
              </a:ext>
            </a:extLst>
          </p:cNvPr>
          <p:cNvSpPr txBox="1"/>
          <p:nvPr/>
        </p:nvSpPr>
        <p:spPr>
          <a:xfrm>
            <a:off x="2019059" y="38228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99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116DE61-4AC7-450A-8AE1-38CD7E2F5FD0}"/>
              </a:ext>
            </a:extLst>
          </p:cNvPr>
          <p:cNvSpPr txBox="1"/>
          <p:nvPr/>
        </p:nvSpPr>
        <p:spPr>
          <a:xfrm>
            <a:off x="3206961" y="2854156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80725EA-C6FD-4C6B-A351-230D4749E464}"/>
              </a:ext>
            </a:extLst>
          </p:cNvPr>
          <p:cNvSpPr txBox="1"/>
          <p:nvPr/>
        </p:nvSpPr>
        <p:spPr>
          <a:xfrm>
            <a:off x="1173639" y="1698812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B8648D4-42C3-4C08-B6A0-6805CA25F980}"/>
              </a:ext>
            </a:extLst>
          </p:cNvPr>
          <p:cNvSpPr txBox="1"/>
          <p:nvPr/>
        </p:nvSpPr>
        <p:spPr>
          <a:xfrm>
            <a:off x="3053153" y="4704967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F85E2F0-744F-4F2F-A12B-B87B3E6E518C}"/>
              </a:ext>
            </a:extLst>
          </p:cNvPr>
          <p:cNvSpPr txBox="1"/>
          <p:nvPr/>
        </p:nvSpPr>
        <p:spPr>
          <a:xfrm>
            <a:off x="4710543" y="3759479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BB3</a:t>
            </a:r>
          </a:p>
        </p:txBody>
      </p:sp>
    </p:spTree>
    <p:extLst>
      <p:ext uri="{BB962C8B-B14F-4D97-AF65-F5344CB8AC3E}">
        <p14:creationId xmlns:p14="http://schemas.microsoft.com/office/powerpoint/2010/main" val="4034780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6165"/>
    </mc:Choice>
    <mc:Fallback>
      <p:transition spd="slow" advTm="56165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Your Assignment: </a:t>
            </a:r>
            <a:r>
              <a:rPr lang="en-US" altLang="zh-CN" dirty="0"/>
              <a:t>Frequent</a:t>
            </a:r>
            <a:r>
              <a:rPr lang="zh-CN" altLang="en-US" dirty="0"/>
              <a:t> </a:t>
            </a:r>
            <a:r>
              <a:rPr lang="en-US" altLang="zh-CN" dirty="0"/>
              <a:t>Path</a:t>
            </a:r>
            <a:r>
              <a:rPr lang="en-US" dirty="0"/>
              <a:t> LICM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5708075" y="1666727"/>
            <a:ext cx="1316182" cy="80682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r1 = </a:t>
            </a:r>
            <a:r>
              <a:rPr lang="en-US" altLang="zh-CN" dirty="0"/>
              <a:t>&amp;A</a:t>
            </a:r>
          </a:p>
          <a:p>
            <a:pPr algn="ctr"/>
            <a:r>
              <a:rPr lang="en-US" altLang="zh-CN" dirty="0"/>
              <a:t>r4 = load(</a:t>
            </a:r>
            <a:r>
              <a:rPr lang="en-US" altLang="zh-CN" b="1" dirty="0"/>
              <a:t>r1</a:t>
            </a:r>
            <a:r>
              <a:rPr lang="en-US" altLang="zh-CN" dirty="0"/>
              <a:t>)</a:t>
            </a:r>
          </a:p>
          <a:p>
            <a:pPr algn="ctr"/>
            <a:r>
              <a:rPr lang="en-US" altLang="zh-CN" dirty="0"/>
              <a:t>r7 = r4 * 3</a:t>
            </a:r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5708075" y="3098554"/>
            <a:ext cx="1316182" cy="517996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r5</a:t>
            </a:r>
            <a:endParaRPr lang="en-US" dirty="0"/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7370618" y="3635029"/>
            <a:ext cx="1316182" cy="1049191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r2 = r2 + 1</a:t>
            </a:r>
            <a:endParaRPr lang="en-US" dirty="0"/>
          </a:p>
          <a:p>
            <a:pPr algn="ctr"/>
            <a:r>
              <a:rPr lang="en-US" dirty="0"/>
              <a:t>store (r</a:t>
            </a:r>
            <a:r>
              <a:rPr lang="en-US" altLang="zh-CN" dirty="0"/>
              <a:t>2</a:t>
            </a:r>
            <a:r>
              <a:rPr lang="en-US" dirty="0"/>
              <a:t>, </a:t>
            </a:r>
            <a:r>
              <a:rPr lang="en-US" b="1" dirty="0"/>
              <a:t>r</a:t>
            </a:r>
            <a:r>
              <a:rPr lang="en-US" altLang="zh-CN" b="1" dirty="0"/>
              <a:t>1</a:t>
            </a:r>
            <a:r>
              <a:rPr lang="en-US" dirty="0"/>
              <a:t>)</a:t>
            </a:r>
          </a:p>
          <a:p>
            <a:pPr algn="ctr"/>
            <a:r>
              <a:rPr lang="en-US" altLang="zh-CN" dirty="0">
                <a:solidFill>
                  <a:srgbClr val="FF0000"/>
                </a:solidFill>
              </a:rPr>
              <a:t>r4 = load(</a:t>
            </a:r>
            <a:r>
              <a:rPr lang="en-US" altLang="zh-CN" b="1" dirty="0">
                <a:solidFill>
                  <a:srgbClr val="FF0000"/>
                </a:solidFill>
              </a:rPr>
              <a:t>r1</a:t>
            </a:r>
            <a:r>
              <a:rPr lang="en-US" altLang="zh-CN" dirty="0">
                <a:solidFill>
                  <a:srgbClr val="FF0000"/>
                </a:solidFill>
              </a:rPr>
              <a:t>)</a:t>
            </a:r>
          </a:p>
          <a:p>
            <a:pPr algn="ctr"/>
            <a:r>
              <a:rPr lang="en-US" altLang="zh-CN" dirty="0">
                <a:solidFill>
                  <a:srgbClr val="FF0000"/>
                </a:solidFill>
              </a:rPr>
              <a:t>r7 = r4 * 3</a:t>
            </a: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5708075" y="4666775"/>
            <a:ext cx="1316182" cy="53679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r8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r2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7</a:t>
            </a:r>
          </a:p>
          <a:p>
            <a:pPr algn="ctr"/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(r3,</a:t>
            </a:r>
            <a:r>
              <a:rPr lang="zh-CN" altLang="en-US" dirty="0"/>
              <a:t> </a:t>
            </a:r>
            <a:r>
              <a:rPr lang="en-US" altLang="zh-CN" dirty="0"/>
              <a:t>r8)</a:t>
            </a:r>
            <a:endParaRPr lang="en-US" dirty="0"/>
          </a:p>
        </p:txBody>
      </p:sp>
      <p:sp>
        <p:nvSpPr>
          <p:cNvPr id="16392" name="Line 11"/>
          <p:cNvSpPr>
            <a:spLocks noChangeShapeType="1"/>
          </p:cNvSpPr>
          <p:nvPr/>
        </p:nvSpPr>
        <p:spPr bwMode="auto">
          <a:xfrm>
            <a:off x="6400797" y="2467863"/>
            <a:ext cx="0" cy="625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4" name="Line 13"/>
          <p:cNvSpPr>
            <a:spLocks noChangeShapeType="1"/>
          </p:cNvSpPr>
          <p:nvPr/>
        </p:nvSpPr>
        <p:spPr bwMode="auto">
          <a:xfrm>
            <a:off x="6400803" y="3616550"/>
            <a:ext cx="969816" cy="17974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6" name="Line 15"/>
          <p:cNvSpPr>
            <a:spLocks noChangeShapeType="1"/>
          </p:cNvSpPr>
          <p:nvPr/>
        </p:nvSpPr>
        <p:spPr bwMode="auto">
          <a:xfrm flipH="1">
            <a:off x="6400797" y="4355051"/>
            <a:ext cx="969821" cy="33369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7" name="Line 16"/>
          <p:cNvSpPr>
            <a:spLocks noChangeShapeType="1"/>
          </p:cNvSpPr>
          <p:nvPr/>
        </p:nvSpPr>
        <p:spPr bwMode="auto">
          <a:xfrm>
            <a:off x="6400797" y="5203571"/>
            <a:ext cx="0" cy="22724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8" name="Line 17"/>
          <p:cNvSpPr>
            <a:spLocks noChangeShapeType="1"/>
          </p:cNvSpPr>
          <p:nvPr/>
        </p:nvSpPr>
        <p:spPr bwMode="auto">
          <a:xfrm>
            <a:off x="5985165" y="5203570"/>
            <a:ext cx="0" cy="22724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9" name="Line 18"/>
          <p:cNvSpPr>
            <a:spLocks noChangeShapeType="1"/>
          </p:cNvSpPr>
          <p:nvPr/>
        </p:nvSpPr>
        <p:spPr bwMode="auto">
          <a:xfrm flipH="1">
            <a:off x="5357700" y="5430815"/>
            <a:ext cx="6274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0" name="Line 19"/>
          <p:cNvSpPr>
            <a:spLocks noChangeShapeType="1"/>
          </p:cNvSpPr>
          <p:nvPr/>
        </p:nvSpPr>
        <p:spPr bwMode="auto">
          <a:xfrm flipV="1">
            <a:off x="5357701" y="2675255"/>
            <a:ext cx="0" cy="27555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1" name="Line 20"/>
          <p:cNvSpPr>
            <a:spLocks noChangeShapeType="1"/>
          </p:cNvSpPr>
          <p:nvPr/>
        </p:nvSpPr>
        <p:spPr bwMode="auto">
          <a:xfrm>
            <a:off x="5357700" y="2675256"/>
            <a:ext cx="4889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2" name="Line 21"/>
          <p:cNvSpPr>
            <a:spLocks noChangeShapeType="1"/>
          </p:cNvSpPr>
          <p:nvPr/>
        </p:nvSpPr>
        <p:spPr bwMode="auto">
          <a:xfrm>
            <a:off x="5846621" y="2675256"/>
            <a:ext cx="0" cy="43703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3" name="Text Box 25"/>
          <p:cNvSpPr txBox="1">
            <a:spLocks noChangeArrowheads="1"/>
          </p:cNvSpPr>
          <p:nvPr/>
        </p:nvSpPr>
        <p:spPr bwMode="auto">
          <a:xfrm>
            <a:off x="6594189" y="3112286"/>
            <a:ext cx="165719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10</a:t>
            </a:fld>
            <a:endParaRPr lang="en-US" dirty="0"/>
          </a:p>
        </p:txBody>
      </p:sp>
      <p:sp>
        <p:nvSpPr>
          <p:cNvPr id="29" name="Line 13">
            <a:extLst>
              <a:ext uri="{FF2B5EF4-FFF2-40B4-BE49-F238E27FC236}">
                <a16:creationId xmlns:a16="http://schemas.microsoft.com/office/drawing/2014/main" id="{4B98C1DD-626D-E647-B2B2-BA4EC6802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3616550"/>
            <a:ext cx="0" cy="1050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978F6DB-0C17-F64A-84AC-340150D16447}"/>
              </a:ext>
            </a:extLst>
          </p:cNvPr>
          <p:cNvSpPr txBox="1"/>
          <p:nvPr/>
        </p:nvSpPr>
        <p:spPr>
          <a:xfrm>
            <a:off x="7029410" y="34528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6D74770-B7CE-8946-86E6-8BE0EF98118C}"/>
              </a:ext>
            </a:extLst>
          </p:cNvPr>
          <p:cNvSpPr txBox="1"/>
          <p:nvPr/>
        </p:nvSpPr>
        <p:spPr>
          <a:xfrm>
            <a:off x="7024257" y="4386396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C57B9308-71E1-2747-8E51-F7B155C7F56D}"/>
              </a:ext>
            </a:extLst>
          </p:cNvPr>
          <p:cNvSpPr txBox="1"/>
          <p:nvPr/>
        </p:nvSpPr>
        <p:spPr>
          <a:xfrm>
            <a:off x="5846621" y="5727032"/>
            <a:ext cx="1819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After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FPLICM</a:t>
            </a:r>
            <a:endParaRPr kumimoji="1" lang="zh-CN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ectangle 5">
            <a:extLst>
              <a:ext uri="{FF2B5EF4-FFF2-40B4-BE49-F238E27FC236}">
                <a16:creationId xmlns:a16="http://schemas.microsoft.com/office/drawing/2014/main" id="{FB05D335-68B4-FF44-BFB5-0CC093C11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245" y="1666727"/>
            <a:ext cx="1316182" cy="80682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r1 = </a:t>
            </a:r>
            <a:r>
              <a:rPr lang="en-US" altLang="zh-CN" dirty="0"/>
              <a:t>&amp;A</a:t>
            </a:r>
            <a:endParaRPr lang="en-US" dirty="0"/>
          </a:p>
        </p:txBody>
      </p:sp>
      <p:sp>
        <p:nvSpPr>
          <p:cNvPr id="34" name="Rectangle 6">
            <a:extLst>
              <a:ext uri="{FF2B5EF4-FFF2-40B4-BE49-F238E27FC236}">
                <a16:creationId xmlns:a16="http://schemas.microsoft.com/office/drawing/2014/main" id="{311038A0-10DD-7C43-A622-AC8AB9579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245" y="2788140"/>
            <a:ext cx="1316182" cy="82841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r4 = load(</a:t>
            </a:r>
            <a:r>
              <a:rPr lang="en-US" altLang="zh-CN" b="1" dirty="0"/>
              <a:t>r1</a:t>
            </a:r>
            <a:r>
              <a:rPr lang="en-US" dirty="0"/>
              <a:t>)</a:t>
            </a:r>
          </a:p>
          <a:p>
            <a:pPr algn="ctr"/>
            <a:r>
              <a:rPr lang="en-US" dirty="0"/>
              <a:t>r7 = r4 * 3</a:t>
            </a:r>
          </a:p>
          <a:p>
            <a:pPr algn="ctr"/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r5</a:t>
            </a:r>
            <a:endParaRPr lang="en-US" dirty="0"/>
          </a:p>
        </p:txBody>
      </p:sp>
      <p:sp>
        <p:nvSpPr>
          <p:cNvPr id="35" name="Rectangle 8">
            <a:extLst>
              <a:ext uri="{FF2B5EF4-FFF2-40B4-BE49-F238E27FC236}">
                <a16:creationId xmlns:a16="http://schemas.microsoft.com/office/drawing/2014/main" id="{A587A494-4EB3-7947-95E2-64CA9D050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5336" y="3818256"/>
            <a:ext cx="1316182" cy="53679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r2 = r2 + 1</a:t>
            </a:r>
            <a:endParaRPr lang="en-US" dirty="0"/>
          </a:p>
          <a:p>
            <a:pPr algn="ctr"/>
            <a:r>
              <a:rPr lang="en-US" dirty="0"/>
              <a:t>store (r</a:t>
            </a:r>
            <a:r>
              <a:rPr lang="en-US" altLang="zh-CN" dirty="0"/>
              <a:t>2</a:t>
            </a:r>
            <a:r>
              <a:rPr lang="en-US" dirty="0"/>
              <a:t>, </a:t>
            </a:r>
            <a:r>
              <a:rPr lang="en-US" b="1" dirty="0"/>
              <a:t>r</a:t>
            </a:r>
            <a:r>
              <a:rPr lang="en-US" altLang="zh-CN" b="1" dirty="0"/>
              <a:t>1</a:t>
            </a:r>
            <a:r>
              <a:rPr lang="en-US" dirty="0"/>
              <a:t>)</a:t>
            </a:r>
          </a:p>
        </p:txBody>
      </p:sp>
      <p:sp>
        <p:nvSpPr>
          <p:cNvPr id="36" name="Rectangle 9">
            <a:extLst>
              <a:ext uri="{FF2B5EF4-FFF2-40B4-BE49-F238E27FC236}">
                <a16:creationId xmlns:a16="http://schemas.microsoft.com/office/drawing/2014/main" id="{23FBC16A-1762-6941-8B13-0BB06A2AA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245" y="4666775"/>
            <a:ext cx="1316182" cy="53679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r8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r2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7</a:t>
            </a:r>
          </a:p>
          <a:p>
            <a:pPr algn="ctr"/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(r3,</a:t>
            </a:r>
            <a:r>
              <a:rPr lang="zh-CN" altLang="en-US" dirty="0"/>
              <a:t> </a:t>
            </a:r>
            <a:r>
              <a:rPr lang="en-US" altLang="zh-CN" dirty="0"/>
              <a:t>r8)</a:t>
            </a:r>
            <a:endParaRPr lang="en-US" dirty="0"/>
          </a:p>
        </p:txBody>
      </p:sp>
      <p:sp>
        <p:nvSpPr>
          <p:cNvPr id="37" name="Line 11">
            <a:extLst>
              <a:ext uri="{FF2B5EF4-FFF2-40B4-BE49-F238E27FC236}">
                <a16:creationId xmlns:a16="http://schemas.microsoft.com/office/drawing/2014/main" id="{5B992C43-54CD-824D-BBFC-D3FC8818DD6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8972" y="2473550"/>
            <a:ext cx="0" cy="3145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8" name="Line 13">
            <a:extLst>
              <a:ext uri="{FF2B5EF4-FFF2-40B4-BE49-F238E27FC236}">
                <a16:creationId xmlns:a16="http://schemas.microsoft.com/office/drawing/2014/main" id="{9F408F25-BDF5-6742-9E3F-61AB699A0043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8973" y="3616550"/>
            <a:ext cx="969816" cy="17974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9" name="Line 15">
            <a:extLst>
              <a:ext uri="{FF2B5EF4-FFF2-40B4-BE49-F238E27FC236}">
                <a16:creationId xmlns:a16="http://schemas.microsoft.com/office/drawing/2014/main" id="{B4BCC690-F5B2-B84F-9C06-8B3B7B05B3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78967" y="4355051"/>
            <a:ext cx="969821" cy="3336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40" name="Line 16">
            <a:extLst>
              <a:ext uri="{FF2B5EF4-FFF2-40B4-BE49-F238E27FC236}">
                <a16:creationId xmlns:a16="http://schemas.microsoft.com/office/drawing/2014/main" id="{EF514612-D09F-154F-A96E-2215819A13D3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8967" y="5203571"/>
            <a:ext cx="0" cy="22724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41" name="Line 17">
            <a:extLst>
              <a:ext uri="{FF2B5EF4-FFF2-40B4-BE49-F238E27FC236}">
                <a16:creationId xmlns:a16="http://schemas.microsoft.com/office/drawing/2014/main" id="{1A54004F-154E-DC46-B4FF-3939B8B46F1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63335" y="5203570"/>
            <a:ext cx="0" cy="22724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42" name="Line 18">
            <a:extLst>
              <a:ext uri="{FF2B5EF4-FFF2-40B4-BE49-F238E27FC236}">
                <a16:creationId xmlns:a16="http://schemas.microsoft.com/office/drawing/2014/main" id="{C7533DAD-03BF-7842-8140-50A55BC5C4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5870" y="5430815"/>
            <a:ext cx="6274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43" name="Line 19">
            <a:extLst>
              <a:ext uri="{FF2B5EF4-FFF2-40B4-BE49-F238E27FC236}">
                <a16:creationId xmlns:a16="http://schemas.microsoft.com/office/drawing/2014/main" id="{BD5A1659-251F-3043-9423-ADFF3195B8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35871" y="2675255"/>
            <a:ext cx="0" cy="27555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44" name="Line 20">
            <a:extLst>
              <a:ext uri="{FF2B5EF4-FFF2-40B4-BE49-F238E27FC236}">
                <a16:creationId xmlns:a16="http://schemas.microsoft.com/office/drawing/2014/main" id="{407E14A0-97DC-214F-9AAF-FE03A63A3598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5870" y="2675256"/>
            <a:ext cx="4889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45" name="Line 21">
            <a:extLst>
              <a:ext uri="{FF2B5EF4-FFF2-40B4-BE49-F238E27FC236}">
                <a16:creationId xmlns:a16="http://schemas.microsoft.com/office/drawing/2014/main" id="{BE77747B-0C3C-0440-97F2-A8CF2010F5C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4791" y="2675256"/>
            <a:ext cx="0" cy="11288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46" name="Text Box 25">
            <a:extLst>
              <a:ext uri="{FF2B5EF4-FFF2-40B4-BE49-F238E27FC236}">
                <a16:creationId xmlns:a16="http://schemas.microsoft.com/office/drawing/2014/main" id="{40C0DEFF-A279-3B41-8A74-27126841B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2359" y="3112286"/>
            <a:ext cx="165719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47" name="Line 13">
            <a:extLst>
              <a:ext uri="{FF2B5EF4-FFF2-40B4-BE49-F238E27FC236}">
                <a16:creationId xmlns:a16="http://schemas.microsoft.com/office/drawing/2014/main" id="{60F404AE-E8C3-2147-A233-6215FB8B991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8970" y="3616550"/>
            <a:ext cx="0" cy="1050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A8E1E0E7-8EF1-8A41-909C-509526B44ED5}"/>
              </a:ext>
            </a:extLst>
          </p:cNvPr>
          <p:cNvSpPr txBox="1"/>
          <p:nvPr/>
        </p:nvSpPr>
        <p:spPr>
          <a:xfrm>
            <a:off x="3007580" y="345285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1</a:t>
            </a:r>
            <a:endParaRPr kumimoji="1" lang="zh-CN" altLang="en-US" dirty="0"/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73240071-A62C-B547-9437-C0BDB5BB33FA}"/>
              </a:ext>
            </a:extLst>
          </p:cNvPr>
          <p:cNvSpPr txBox="1"/>
          <p:nvPr/>
        </p:nvSpPr>
        <p:spPr>
          <a:xfrm>
            <a:off x="3002427" y="4386396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1</a:t>
            </a:r>
            <a:endParaRPr kumimoji="1" lang="zh-CN" altLang="en-US" dirty="0"/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C9A94ABF-3D8F-A540-A9DE-F47BD881A14D}"/>
              </a:ext>
            </a:extLst>
          </p:cNvPr>
          <p:cNvSpPr txBox="1"/>
          <p:nvPr/>
        </p:nvSpPr>
        <p:spPr>
          <a:xfrm>
            <a:off x="1686245" y="5724148"/>
            <a:ext cx="2011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Before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FPLICM</a:t>
            </a:r>
            <a:endParaRPr kumimoji="1" lang="zh-CN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文本框 2">
            <a:extLst>
              <a:ext uri="{FF2B5EF4-FFF2-40B4-BE49-F238E27FC236}">
                <a16:creationId xmlns:a16="http://schemas.microsoft.com/office/drawing/2014/main" id="{2FE853FB-1A18-4D42-8BC6-899B32C39DA9}"/>
              </a:ext>
            </a:extLst>
          </p:cNvPr>
          <p:cNvSpPr txBox="1"/>
          <p:nvPr/>
        </p:nvSpPr>
        <p:spPr>
          <a:xfrm>
            <a:off x="2019059" y="38228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99</a:t>
            </a:r>
            <a:endParaRPr kumimoji="1" lang="zh-CN" altLang="en-US" dirty="0"/>
          </a:p>
        </p:txBody>
      </p:sp>
      <p:sp>
        <p:nvSpPr>
          <p:cNvPr id="53" name="文本框 2">
            <a:extLst>
              <a:ext uri="{FF2B5EF4-FFF2-40B4-BE49-F238E27FC236}">
                <a16:creationId xmlns:a16="http://schemas.microsoft.com/office/drawing/2014/main" id="{EE73188D-31C2-4014-9B58-22BF9A397A0A}"/>
              </a:ext>
            </a:extLst>
          </p:cNvPr>
          <p:cNvSpPr txBox="1"/>
          <p:nvPr/>
        </p:nvSpPr>
        <p:spPr>
          <a:xfrm>
            <a:off x="5985165" y="38221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99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370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8028"/>
    </mc:Choice>
    <mc:Fallback>
      <p:transition spd="slow" advTm="28028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>
          <a:xfrm>
            <a:off x="-64395" y="274638"/>
            <a:ext cx="9139707" cy="1143000"/>
          </a:xfrm>
        </p:spPr>
        <p:txBody>
          <a:bodyPr>
            <a:normAutofit/>
          </a:bodyPr>
          <a:lstStyle/>
          <a:p>
            <a:r>
              <a:rPr lang="en-US" dirty="0"/>
              <a:t>HW2: </a:t>
            </a:r>
            <a:r>
              <a:rPr lang="en-US" altLang="zh-CN" dirty="0"/>
              <a:t>Frequent</a:t>
            </a:r>
            <a:r>
              <a:rPr lang="zh-CN" altLang="en-US" dirty="0"/>
              <a:t> </a:t>
            </a:r>
            <a:r>
              <a:rPr lang="en-US" altLang="zh-CN" dirty="0"/>
              <a:t>Path (FP)</a:t>
            </a:r>
            <a:r>
              <a:rPr lang="en-US" dirty="0"/>
              <a:t> LICM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DA8166F-2E82-6A40-ABA4-665B13F33468}"/>
              </a:ext>
            </a:extLst>
          </p:cNvPr>
          <p:cNvSpPr txBox="1"/>
          <p:nvPr/>
        </p:nvSpPr>
        <p:spPr>
          <a:xfrm>
            <a:off x="323529" y="1283857"/>
            <a:ext cx="849694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Correctness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Identify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the Frequent Path (edge probability &gt;= 80%)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Find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store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instructions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among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infrequent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BBs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dependent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load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instructions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frequent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BBs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1" lang="en-US" altLang="zh-CN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kumimoji="1" lang="en-US" altLang="zh-CN" sz="24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kumimoji="1" lang="en-US" altLang="zh-CN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destination</a:t>
            </a:r>
            <a:r>
              <a:rPr kumimoji="1" lang="zh-CN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operand</a:t>
            </a:r>
            <a:r>
              <a:rPr kumimoji="1" lang="zh-CN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kumimoji="1" lang="zh-CN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infrequent</a:t>
            </a:r>
            <a:r>
              <a:rPr kumimoji="1" lang="zh-CN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store</a:t>
            </a:r>
            <a:r>
              <a:rPr kumimoji="1" lang="zh-CN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kumimoji="1" lang="zh-CN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</a:t>
            </a:r>
            <a:r>
              <a:rPr kumimoji="1" lang="zh-CN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operand</a:t>
            </a:r>
            <a:r>
              <a:rPr kumimoji="1" lang="zh-CN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kumimoji="1" lang="zh-CN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frequent</a:t>
            </a:r>
            <a:r>
              <a:rPr kumimoji="1" lang="zh-CN" alt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load</a:t>
            </a:r>
            <a:endParaRPr kumimoji="1" lang="zh-CN" altLang="en-US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Hoist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FP invariants: Load instruction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Replicate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all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hoisted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instructions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infrequent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path</a:t>
            </a:r>
            <a:endParaRPr kumimoji="1" lang="en-US" altLang="zh-C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kumimoji="1"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Performance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Create a heuristic that determines to perform FP LICM or not.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Smart heuristic should apply optimization when it’s profitable.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Hoist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kumimoji="1" lang="zh-CN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1"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profitable FP invariants.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Load instruction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onsumers of the load that become invariant</a:t>
            </a:r>
            <a:r>
              <a:rPr lang="zh-CN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* 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(For bonus points)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en-US" altLang="zh-CN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883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53"/>
    </mc:Choice>
    <mc:Fallback>
      <p:transition spd="slow" advTm="553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8543D-3604-495E-90DF-35FC0B831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FPLICM: What constitutes to FP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5E86CEF-2D31-4C4F-AF9F-6C5908BB3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12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B9F221-C21C-4D9A-8B65-F2286FE921F7}"/>
              </a:ext>
            </a:extLst>
          </p:cNvPr>
          <p:cNvSpPr txBox="1"/>
          <p:nvPr/>
        </p:nvSpPr>
        <p:spPr>
          <a:xfrm>
            <a:off x="457200" y="1740877"/>
            <a:ext cx="813288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Correctness:</a:t>
            </a:r>
            <a:r>
              <a:rPr lang="en-US" sz="2400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this can be accomplished by starting at the loop header and repeatedly following the &gt;=80% branch until a &gt;=80% loop </a:t>
            </a:r>
            <a:r>
              <a:rPr lang="en-US" sz="2400" dirty="0" err="1"/>
              <a:t>backedge</a:t>
            </a:r>
            <a:r>
              <a:rPr lang="en-US" sz="2400" dirty="0"/>
              <a:t> is taken.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*Note: This means that the cumulative probability of a BB might be lower than 80%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Anything not on the frequent path is on the infrequent path.</a:t>
            </a:r>
          </a:p>
          <a:p>
            <a:endParaRPr lang="en-US" sz="2400" dirty="0"/>
          </a:p>
          <a:p>
            <a:r>
              <a:rPr lang="en-US" sz="2400" b="1" dirty="0"/>
              <a:t>Performance:</a:t>
            </a:r>
            <a:r>
              <a:rPr lang="en-US" sz="2400" dirty="0"/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tune the parameter to achieve the highest performance gains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47081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0070"/>
    </mc:Choice>
    <mc:Fallback>
      <p:transition spd="slow" advTm="7007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C0A82-6BF7-463F-A95E-52FBA7AB0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HW2: Useful Resources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36850A-1D7D-4371-BA6A-3805E4BB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13</a:t>
            </a:fld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05218E0-2396-4F05-89B8-B97623C91422}"/>
              </a:ext>
            </a:extLst>
          </p:cNvPr>
          <p:cNvSpPr txBox="1">
            <a:spLocks/>
          </p:cNvSpPr>
          <p:nvPr/>
        </p:nvSpPr>
        <p:spPr>
          <a:xfrm>
            <a:off x="457200" y="1204332"/>
            <a:ext cx="8229600" cy="5392139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dirty="0"/>
              <a:t>run.sh</a:t>
            </a:r>
          </a:p>
          <a:p>
            <a:pPr lvl="1"/>
            <a:r>
              <a:rPr lang="en-US" altLang="zh-CN" sz="2000" dirty="0"/>
              <a:t>List</a:t>
            </a:r>
            <a:r>
              <a:rPr lang="zh-CN" altLang="en-US" sz="2000" dirty="0"/>
              <a:t> </a:t>
            </a:r>
            <a:r>
              <a:rPr lang="en-US" altLang="zh-CN" sz="2000" dirty="0"/>
              <a:t>of</a:t>
            </a:r>
            <a:r>
              <a:rPr lang="zh-CN" altLang="en-US" sz="2000" dirty="0"/>
              <a:t> </a:t>
            </a:r>
            <a:r>
              <a:rPr lang="en-US" altLang="zh-CN" sz="2000" dirty="0"/>
              <a:t>commands</a:t>
            </a:r>
            <a:r>
              <a:rPr lang="zh-CN" altLang="en-US" sz="2000" dirty="0"/>
              <a:t> </a:t>
            </a:r>
            <a:r>
              <a:rPr lang="en-US" altLang="zh-CN" sz="2000" dirty="0"/>
              <a:t>used</a:t>
            </a:r>
            <a:r>
              <a:rPr lang="zh-CN" altLang="en-US" sz="2000" dirty="0"/>
              <a:t> </a:t>
            </a:r>
            <a:r>
              <a:rPr lang="en-US" altLang="zh-CN" sz="2000" dirty="0"/>
              <a:t>in</a:t>
            </a:r>
            <a:r>
              <a:rPr lang="zh-CN" altLang="en-US" sz="2000" dirty="0"/>
              <a:t> </a:t>
            </a:r>
            <a:r>
              <a:rPr lang="en-US" altLang="zh-CN" sz="2000" dirty="0"/>
              <a:t>HW2</a:t>
            </a:r>
          </a:p>
          <a:p>
            <a:pPr lvl="1"/>
            <a:r>
              <a:rPr lang="en-US" altLang="zh-CN" sz="2000" dirty="0"/>
              <a:t>Check correctness of your pass!</a:t>
            </a:r>
            <a:endParaRPr lang="en-US" altLang="zh-CN" sz="2400" dirty="0"/>
          </a:p>
          <a:p>
            <a:r>
              <a:rPr lang="en-US" altLang="zh-CN" sz="2400" dirty="0"/>
              <a:t>Project</a:t>
            </a:r>
            <a:r>
              <a:rPr lang="zh-CN" altLang="en-US" sz="2400" dirty="0"/>
              <a:t> </a:t>
            </a:r>
            <a:r>
              <a:rPr lang="en-US" altLang="zh-CN" sz="2400" dirty="0"/>
              <a:t>Template</a:t>
            </a:r>
          </a:p>
          <a:p>
            <a:pPr lvl="1"/>
            <a:r>
              <a:rPr lang="en-US" altLang="zh-CN" sz="2000" dirty="0"/>
              <a:t>HW2PASS.cpp </a:t>
            </a:r>
          </a:p>
          <a:p>
            <a:pPr lvl="1"/>
            <a:r>
              <a:rPr lang="en-US" sz="2000" i="1" dirty="0" err="1"/>
              <a:t>runOnLoop</a:t>
            </a:r>
            <a:r>
              <a:rPr lang="en-US" altLang="zh-CN" sz="2000" i="1" dirty="0"/>
              <a:t>(…)		</a:t>
            </a:r>
            <a:r>
              <a:rPr lang="en-US" altLang="zh-CN" sz="2000" i="1" dirty="0" err="1"/>
              <a:t>inSubLoop</a:t>
            </a:r>
            <a:r>
              <a:rPr lang="en-US" altLang="zh-CN" sz="2000" i="1" dirty="0"/>
              <a:t>(…)</a:t>
            </a:r>
          </a:p>
          <a:p>
            <a:r>
              <a:rPr lang="en-US" altLang="zh-CN" sz="2400" dirty="0"/>
              <a:t>Visualization Script – will be on piazza later</a:t>
            </a:r>
          </a:p>
          <a:p>
            <a:r>
              <a:rPr lang="en-US" altLang="zh-CN" sz="2400" dirty="0"/>
              <a:t>Benchmarks</a:t>
            </a:r>
          </a:p>
          <a:p>
            <a:pPr lvl="1"/>
            <a:r>
              <a:rPr lang="en-US" altLang="zh-CN" sz="2000" dirty="0"/>
              <a:t>6</a:t>
            </a:r>
            <a:r>
              <a:rPr lang="zh-CN" altLang="en-US" sz="2000" dirty="0"/>
              <a:t> </a:t>
            </a:r>
            <a:r>
              <a:rPr lang="en-US" altLang="zh-CN" sz="2000" dirty="0"/>
              <a:t>correctness</a:t>
            </a:r>
            <a:r>
              <a:rPr lang="zh-CN" altLang="en-US" sz="2000" dirty="0"/>
              <a:t> </a:t>
            </a:r>
            <a:r>
              <a:rPr lang="en-US" altLang="zh-CN" sz="2000" dirty="0"/>
              <a:t>tests</a:t>
            </a:r>
            <a:r>
              <a:rPr lang="zh-CN" altLang="en-US" sz="2000" dirty="0"/>
              <a:t> </a:t>
            </a:r>
            <a:r>
              <a:rPr lang="en-US" altLang="zh-CN" sz="2000" dirty="0"/>
              <a:t>+</a:t>
            </a:r>
            <a:r>
              <a:rPr lang="zh-CN" altLang="en-US" sz="2000" dirty="0"/>
              <a:t> </a:t>
            </a:r>
            <a:r>
              <a:rPr lang="en-US" altLang="zh-CN" sz="2000" dirty="0"/>
              <a:t>README</a:t>
            </a:r>
            <a:r>
              <a:rPr lang="zh-CN" altLang="en-US" sz="2000" dirty="0"/>
              <a:t> </a:t>
            </a:r>
            <a:r>
              <a:rPr lang="en-US" altLang="zh-CN" sz="2000" dirty="0"/>
              <a:t>(Required)</a:t>
            </a:r>
          </a:p>
          <a:p>
            <a:pPr lvl="2"/>
            <a:r>
              <a:rPr lang="en-US" altLang="zh-CN" sz="1600" dirty="0"/>
              <a:t>Only</a:t>
            </a:r>
            <a:r>
              <a:rPr lang="zh-CN" altLang="en-US" sz="1600" dirty="0"/>
              <a:t> </a:t>
            </a:r>
            <a:r>
              <a:rPr lang="en-US" altLang="zh-CN" sz="1600" dirty="0"/>
              <a:t>need</a:t>
            </a:r>
            <a:r>
              <a:rPr lang="zh-CN" altLang="en-US" sz="1600" dirty="0"/>
              <a:t> </a:t>
            </a:r>
            <a:r>
              <a:rPr lang="en-US" altLang="zh-CN" sz="1600" dirty="0"/>
              <a:t>to</a:t>
            </a:r>
            <a:r>
              <a:rPr lang="zh-CN" altLang="en-US" sz="1600" dirty="0"/>
              <a:t> </a:t>
            </a:r>
            <a:r>
              <a:rPr lang="en-US" altLang="zh-CN" sz="1600" dirty="0"/>
              <a:t>hoist</a:t>
            </a:r>
            <a:r>
              <a:rPr lang="zh-CN" altLang="en-US" sz="1600" dirty="0"/>
              <a:t> </a:t>
            </a:r>
            <a:r>
              <a:rPr lang="en-US" altLang="zh-CN" sz="1600" dirty="0"/>
              <a:t>the</a:t>
            </a:r>
            <a:r>
              <a:rPr lang="zh-CN" altLang="en-US" sz="1600" dirty="0"/>
              <a:t> </a:t>
            </a:r>
            <a:r>
              <a:rPr lang="en-US" altLang="zh-CN" sz="1600" dirty="0"/>
              <a:t>dependent</a:t>
            </a:r>
            <a:r>
              <a:rPr lang="zh-CN" altLang="en-US" sz="1600" dirty="0"/>
              <a:t> </a:t>
            </a:r>
            <a:r>
              <a:rPr lang="en-US" altLang="zh-CN" sz="1600" dirty="0"/>
              <a:t>load</a:t>
            </a:r>
            <a:r>
              <a:rPr lang="zh-CN" altLang="en-US" sz="1600" dirty="0"/>
              <a:t> </a:t>
            </a:r>
            <a:r>
              <a:rPr lang="en-US" altLang="zh-CN" sz="1600" dirty="0"/>
              <a:t>instructions</a:t>
            </a:r>
          </a:p>
          <a:p>
            <a:pPr lvl="2"/>
            <a:r>
              <a:rPr lang="en-US" altLang="zh-CN" sz="1600" dirty="0"/>
              <a:t>Must</a:t>
            </a:r>
            <a:r>
              <a:rPr lang="zh-CN" altLang="en-US" sz="1600" dirty="0"/>
              <a:t> </a:t>
            </a:r>
            <a:r>
              <a:rPr lang="en-US" altLang="zh-CN" sz="1600" dirty="0"/>
              <a:t>generate</a:t>
            </a:r>
            <a:r>
              <a:rPr lang="zh-CN" altLang="en-US" sz="1600" dirty="0"/>
              <a:t> </a:t>
            </a:r>
            <a:r>
              <a:rPr lang="en-US" altLang="zh-CN" sz="1600" dirty="0"/>
              <a:t>the</a:t>
            </a:r>
            <a:r>
              <a:rPr lang="zh-CN" altLang="en-US" sz="1600" dirty="0"/>
              <a:t> </a:t>
            </a:r>
            <a:r>
              <a:rPr lang="en-US" altLang="zh-CN" sz="1600" dirty="0"/>
              <a:t>correct</a:t>
            </a:r>
            <a:r>
              <a:rPr lang="zh-CN" altLang="en-US" sz="1600" dirty="0"/>
              <a:t> </a:t>
            </a:r>
            <a:r>
              <a:rPr lang="en-US" altLang="zh-CN" sz="1600" dirty="0"/>
              <a:t>output</a:t>
            </a:r>
            <a:r>
              <a:rPr lang="zh-CN" altLang="en-US" sz="1600" dirty="0"/>
              <a:t> </a:t>
            </a:r>
            <a:r>
              <a:rPr lang="en-US" altLang="zh-CN" sz="1600" dirty="0"/>
              <a:t>after</a:t>
            </a:r>
            <a:r>
              <a:rPr lang="zh-CN" altLang="en-US" sz="1600" dirty="0"/>
              <a:t> </a:t>
            </a:r>
            <a:r>
              <a:rPr lang="en-US" altLang="zh-CN" sz="1600" dirty="0"/>
              <a:t>applying</a:t>
            </a:r>
            <a:r>
              <a:rPr lang="zh-CN" altLang="en-US" sz="1600" dirty="0"/>
              <a:t> </a:t>
            </a:r>
            <a:r>
              <a:rPr lang="en-US" altLang="zh-CN" sz="1600" dirty="0"/>
              <a:t>your</a:t>
            </a:r>
            <a:r>
              <a:rPr lang="zh-CN" altLang="en-US" sz="1600" dirty="0"/>
              <a:t> </a:t>
            </a:r>
            <a:r>
              <a:rPr lang="en-US" altLang="zh-CN" sz="1600" dirty="0"/>
              <a:t>FPLICM</a:t>
            </a:r>
            <a:r>
              <a:rPr lang="zh-CN" altLang="en-US" sz="1600" dirty="0"/>
              <a:t> </a:t>
            </a:r>
            <a:r>
              <a:rPr lang="en-US" altLang="zh-CN" sz="1600" dirty="0"/>
              <a:t>pass</a:t>
            </a:r>
          </a:p>
          <a:p>
            <a:pPr lvl="2"/>
            <a:r>
              <a:rPr lang="en-US" altLang="zh-CN" sz="1600" dirty="0"/>
              <a:t>Only submit the file created after your pass could run. hw2correct1.fplicm.bc =&gt; hw2correct1_base.bc. You do NOT have to test your pass on the performance benchmarks</a:t>
            </a:r>
          </a:p>
          <a:p>
            <a:pPr lvl="1"/>
            <a:r>
              <a:rPr lang="en-US" altLang="zh-CN" sz="2000" dirty="0"/>
              <a:t>4</a:t>
            </a:r>
            <a:r>
              <a:rPr lang="zh-CN" altLang="en-US" sz="2000" dirty="0"/>
              <a:t> </a:t>
            </a:r>
            <a:r>
              <a:rPr lang="en-US" altLang="zh-CN" sz="2000" dirty="0"/>
              <a:t>performance</a:t>
            </a:r>
            <a:r>
              <a:rPr lang="zh-CN" altLang="en-US" sz="2000" dirty="0"/>
              <a:t> </a:t>
            </a:r>
            <a:r>
              <a:rPr lang="en-US" altLang="zh-CN" sz="2000" dirty="0"/>
              <a:t>tests</a:t>
            </a:r>
            <a:r>
              <a:rPr lang="zh-CN" altLang="en-US" sz="2000" dirty="0"/>
              <a:t> </a:t>
            </a:r>
            <a:r>
              <a:rPr lang="en-US" altLang="zh-CN" sz="2000" dirty="0"/>
              <a:t>+</a:t>
            </a:r>
            <a:r>
              <a:rPr lang="zh-CN" altLang="en-US" sz="2000" dirty="0"/>
              <a:t> </a:t>
            </a:r>
            <a:r>
              <a:rPr lang="en-US" altLang="zh-CN" sz="2000" dirty="0"/>
              <a:t>README</a:t>
            </a:r>
            <a:r>
              <a:rPr lang="zh-CN" altLang="en-US" sz="2000" dirty="0"/>
              <a:t> </a:t>
            </a:r>
            <a:r>
              <a:rPr lang="en-US" altLang="zh-CN" sz="2000" dirty="0"/>
              <a:t>(Optional)</a:t>
            </a:r>
          </a:p>
          <a:p>
            <a:pPr lvl="2"/>
            <a:r>
              <a:rPr lang="en-US" altLang="zh-CN" sz="1600" dirty="0"/>
              <a:t>Hoist</a:t>
            </a:r>
            <a:r>
              <a:rPr lang="zh-CN" altLang="en-US" sz="1600" dirty="0"/>
              <a:t> </a:t>
            </a:r>
            <a:r>
              <a:rPr lang="en-US" altLang="zh-CN" sz="1600" dirty="0"/>
              <a:t>as</a:t>
            </a:r>
            <a:r>
              <a:rPr lang="zh-CN" altLang="en-US" sz="1600" dirty="0"/>
              <a:t> </a:t>
            </a:r>
            <a:r>
              <a:rPr lang="en-US" altLang="zh-CN" sz="1600" dirty="0"/>
              <a:t>many</a:t>
            </a:r>
            <a:r>
              <a:rPr lang="zh-CN" altLang="en-US" sz="1600" dirty="0"/>
              <a:t> </a:t>
            </a:r>
            <a:r>
              <a:rPr lang="en-US" altLang="zh-CN" sz="1600" dirty="0"/>
              <a:t>instructions</a:t>
            </a:r>
            <a:r>
              <a:rPr lang="zh-CN" altLang="en-US" sz="1600" dirty="0"/>
              <a:t> </a:t>
            </a:r>
            <a:r>
              <a:rPr lang="en-US" altLang="zh-CN" sz="1600" dirty="0"/>
              <a:t>as</a:t>
            </a:r>
            <a:r>
              <a:rPr lang="zh-CN" altLang="en-US" sz="1600" dirty="0"/>
              <a:t> </a:t>
            </a:r>
            <a:r>
              <a:rPr lang="en-US" altLang="zh-CN" sz="1600" dirty="0"/>
              <a:t>possible</a:t>
            </a:r>
          </a:p>
          <a:p>
            <a:pPr lvl="2"/>
            <a:r>
              <a:rPr lang="en-US" altLang="zh-CN" sz="1600" dirty="0"/>
              <a:t>Correctness</a:t>
            </a:r>
            <a:r>
              <a:rPr lang="zh-CN" altLang="en-US" sz="1600" dirty="0"/>
              <a:t> </a:t>
            </a:r>
            <a:r>
              <a:rPr lang="en-US" altLang="zh-CN" sz="1600" dirty="0"/>
              <a:t>first,</a:t>
            </a:r>
            <a:r>
              <a:rPr lang="zh-CN" altLang="en-US" sz="1600" dirty="0"/>
              <a:t> </a:t>
            </a:r>
            <a:r>
              <a:rPr lang="en-US" altLang="zh-CN" sz="1600" dirty="0"/>
              <a:t>then</a:t>
            </a:r>
            <a:r>
              <a:rPr lang="zh-CN" altLang="en-US" sz="1600" dirty="0"/>
              <a:t> </a:t>
            </a:r>
            <a:r>
              <a:rPr lang="en-US" altLang="zh-CN" sz="1600" dirty="0"/>
              <a:t>the</a:t>
            </a:r>
            <a:r>
              <a:rPr lang="zh-CN" altLang="en-US" sz="1600" dirty="0"/>
              <a:t> </a:t>
            </a:r>
            <a:r>
              <a:rPr lang="en-US" altLang="zh-CN" sz="1600" dirty="0"/>
              <a:t>performance</a:t>
            </a:r>
          </a:p>
          <a:p>
            <a:pPr lvl="2"/>
            <a:r>
              <a:rPr lang="en-US" altLang="zh-CN" sz="1600" dirty="0"/>
              <a:t>Same thing. except rename to hw2perf1_bonus.bc</a:t>
            </a:r>
          </a:p>
        </p:txBody>
      </p:sp>
    </p:spTree>
    <p:extLst>
      <p:ext uri="{BB962C8B-B14F-4D97-AF65-F5344CB8AC3E}">
        <p14:creationId xmlns:p14="http://schemas.microsoft.com/office/powerpoint/2010/main" val="3827689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459"/>
    </mc:Choice>
    <mc:Fallback>
      <p:transition spd="slow" advTm="3845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LLVM Code of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following slides present code from the LLVM codebase that may help you with HW2.</a:t>
            </a:r>
          </a:p>
          <a:p>
            <a:r>
              <a:rPr lang="en-US" sz="2400" dirty="0"/>
              <a:t>Disclaimers:</a:t>
            </a:r>
          </a:p>
          <a:p>
            <a:pPr lvl="1"/>
            <a:r>
              <a:rPr lang="en-US" sz="2400" dirty="0"/>
              <a:t>Use of following API is your choice.  There are many ways to do this assignment.</a:t>
            </a:r>
          </a:p>
          <a:p>
            <a:pPr lvl="1"/>
            <a:r>
              <a:rPr lang="en-US" sz="2400" dirty="0"/>
              <a:t>You are free to use any other code that exists in LLVM 12.0.1 or that you develop.</a:t>
            </a:r>
          </a:p>
          <a:p>
            <a:pPr lvl="1"/>
            <a:r>
              <a:rPr lang="en-US" sz="2400" b="1" dirty="0"/>
              <a:t>Read the documentation/source before asking for help!</a:t>
            </a:r>
          </a:p>
          <a:p>
            <a:pPr marL="914400" lvl="2" indent="0">
              <a:buNone/>
            </a:pPr>
            <a:r>
              <a:rPr lang="en-US" dirty="0">
                <a:hlinkClick r:id="rId3"/>
              </a:rPr>
              <a:t>http://llvm.org/docs/ProgrammersManual.html#helpful-hints-for-common-operations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03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8094"/>
    </mc:Choice>
    <mc:Fallback>
      <p:transition spd="slow" advTm="48094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Code: Manipulating Basic Blocks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41953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SplitBlock</a:t>
            </a:r>
            <a:r>
              <a:rPr lang="en-US" dirty="0"/>
              <a:t>(…) splits a BB at a specified </a:t>
            </a:r>
            <a:r>
              <a:rPr lang="en-US" dirty="0" err="1"/>
              <a:t>instr</a:t>
            </a:r>
            <a:r>
              <a:rPr lang="en-US" dirty="0"/>
              <a:t>, returns </a:t>
            </a:r>
            <a:r>
              <a:rPr lang="en-US" dirty="0" err="1"/>
              <a:t>ptr</a:t>
            </a:r>
            <a:r>
              <a:rPr lang="en-US" dirty="0"/>
              <a:t> to new BB that starts with the </a:t>
            </a:r>
            <a:r>
              <a:rPr lang="en-US" dirty="0" err="1"/>
              <a:t>instr</a:t>
            </a:r>
            <a:r>
              <a:rPr lang="en-US" dirty="0"/>
              <a:t>, connects the BBs with an unconditional branch</a:t>
            </a:r>
          </a:p>
          <a:p>
            <a:endParaRPr lang="en-US" dirty="0"/>
          </a:p>
          <a:p>
            <a:r>
              <a:rPr lang="en-US" dirty="0" err="1"/>
              <a:t>SplitEdge</a:t>
            </a:r>
            <a:r>
              <a:rPr lang="en-US" dirty="0"/>
              <a:t>(…) will insert a BB between two specified BBs</a:t>
            </a:r>
          </a:p>
          <a:p>
            <a:endParaRPr lang="en-US" dirty="0"/>
          </a:p>
          <a:p>
            <a:r>
              <a:rPr lang="en-US" dirty="0"/>
              <a:t>Code found in:</a:t>
            </a:r>
          </a:p>
          <a:p>
            <a:pPr lvl="1"/>
            <a:r>
              <a:rPr lang="en-US" sz="1500" dirty="0">
                <a:latin typeface="Courier"/>
                <a:cs typeface="Courier"/>
              </a:rPr>
              <a:t>&lt;</a:t>
            </a:r>
            <a:r>
              <a:rPr lang="en-US" sz="1500" dirty="0" err="1">
                <a:latin typeface="Courier"/>
                <a:cs typeface="Courier"/>
              </a:rPr>
              <a:t>llvm</a:t>
            </a:r>
            <a:r>
              <a:rPr lang="en-US" sz="1500" dirty="0">
                <a:latin typeface="Courier"/>
                <a:cs typeface="Courier"/>
              </a:rPr>
              <a:t>-</a:t>
            </a:r>
            <a:r>
              <a:rPr lang="en-US" sz="1500" dirty="0" err="1">
                <a:latin typeface="Courier"/>
                <a:cs typeface="Courier"/>
              </a:rPr>
              <a:t>src</a:t>
            </a:r>
            <a:r>
              <a:rPr lang="en-US" sz="1500" dirty="0">
                <a:latin typeface="Courier"/>
                <a:cs typeface="Courier"/>
              </a:rPr>
              <a:t>-root&gt;/include/</a:t>
            </a:r>
            <a:r>
              <a:rPr lang="en-US" sz="1500" dirty="0" err="1">
                <a:latin typeface="Courier"/>
                <a:cs typeface="Courier"/>
              </a:rPr>
              <a:t>llvm</a:t>
            </a:r>
            <a:r>
              <a:rPr lang="en-US" sz="1500" dirty="0">
                <a:latin typeface="Courier"/>
                <a:cs typeface="Courier"/>
              </a:rPr>
              <a:t>/Transforms/</a:t>
            </a:r>
            <a:r>
              <a:rPr lang="en-US" sz="1500" dirty="0" err="1">
                <a:latin typeface="Courier"/>
                <a:cs typeface="Courier"/>
              </a:rPr>
              <a:t>Utils</a:t>
            </a:r>
            <a:r>
              <a:rPr lang="en-US" sz="1500" dirty="0">
                <a:latin typeface="Courier"/>
                <a:cs typeface="Courier"/>
              </a:rPr>
              <a:t>/</a:t>
            </a:r>
            <a:r>
              <a:rPr lang="en-US" sz="1500" dirty="0" err="1">
                <a:latin typeface="Courier"/>
                <a:cs typeface="Courier"/>
              </a:rPr>
              <a:t>BasicBlockUtils.h</a:t>
            </a:r>
            <a:endParaRPr lang="en-US" sz="1500" dirty="0">
              <a:latin typeface="Courier"/>
              <a:cs typeface="Courier"/>
            </a:endParaRPr>
          </a:p>
          <a:p>
            <a:pPr lvl="1"/>
            <a:r>
              <a:rPr lang="en-US" sz="1500" dirty="0">
                <a:latin typeface="Courier"/>
                <a:cs typeface="Courier"/>
              </a:rPr>
              <a:t>&lt;</a:t>
            </a:r>
            <a:r>
              <a:rPr lang="en-US" sz="1500" dirty="0" err="1">
                <a:latin typeface="Courier"/>
                <a:cs typeface="Courier"/>
              </a:rPr>
              <a:t>llvm</a:t>
            </a:r>
            <a:r>
              <a:rPr lang="en-US" sz="1500" dirty="0">
                <a:latin typeface="Courier"/>
                <a:cs typeface="Courier"/>
              </a:rPr>
              <a:t>-</a:t>
            </a:r>
            <a:r>
              <a:rPr lang="en-US" sz="1500" dirty="0" err="1">
                <a:latin typeface="Courier"/>
                <a:cs typeface="Courier"/>
              </a:rPr>
              <a:t>src</a:t>
            </a:r>
            <a:r>
              <a:rPr lang="en-US" sz="1500" dirty="0">
                <a:latin typeface="Courier"/>
                <a:cs typeface="Courier"/>
              </a:rPr>
              <a:t>-root&gt;/lib/Transforms/</a:t>
            </a:r>
            <a:r>
              <a:rPr lang="en-US" sz="1500" dirty="0" err="1">
                <a:latin typeface="Courier"/>
                <a:cs typeface="Courier"/>
              </a:rPr>
              <a:t>Utils</a:t>
            </a:r>
            <a:r>
              <a:rPr lang="en-US" sz="1500" dirty="0">
                <a:latin typeface="Courier"/>
                <a:cs typeface="Courier"/>
              </a:rPr>
              <a:t>/</a:t>
            </a:r>
            <a:r>
              <a:rPr lang="en-US" sz="1500" dirty="0" err="1">
                <a:latin typeface="Courier"/>
                <a:cs typeface="Courier"/>
              </a:rPr>
              <a:t>BasicBlockUtils.cpp</a:t>
            </a:r>
            <a:endParaRPr lang="en-US" sz="1500" dirty="0">
              <a:latin typeface="Courier"/>
              <a:cs typeface="Courier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n-US" sz="16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6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6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6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16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// I is an Instruction*</a:t>
            </a:r>
          </a:p>
          <a:p>
            <a:pPr marL="0" indent="0">
              <a:buNone/>
            </a:pPr>
            <a:r>
              <a:rPr lang="en-US" sz="1600" dirty="0" err="1">
                <a:latin typeface="Courier"/>
                <a:cs typeface="Courier"/>
              </a:rPr>
              <a:t>BasicBlock</a:t>
            </a:r>
            <a:r>
              <a:rPr lang="en-US" sz="1600" dirty="0">
                <a:latin typeface="Courier"/>
                <a:cs typeface="Courier"/>
              </a:rPr>
              <a:t> *BB1 = I-&gt;</a:t>
            </a:r>
            <a:r>
              <a:rPr lang="en-US" sz="1600" dirty="0" err="1">
                <a:latin typeface="Courier"/>
                <a:cs typeface="Courier"/>
              </a:rPr>
              <a:t>getParent</a:t>
            </a:r>
            <a:r>
              <a:rPr lang="en-US" sz="1600" dirty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1600" dirty="0" err="1">
                <a:latin typeface="Courier"/>
                <a:cs typeface="Courier"/>
              </a:rPr>
              <a:t>BasicBlock</a:t>
            </a:r>
            <a:r>
              <a:rPr lang="en-US" sz="1600" dirty="0">
                <a:latin typeface="Courier"/>
                <a:cs typeface="Courier"/>
              </a:rPr>
              <a:t> *BB3 = 	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C0504D"/>
                </a:solidFill>
                <a:latin typeface="Courier"/>
                <a:cs typeface="Courier"/>
              </a:rPr>
              <a:t>	</a:t>
            </a:r>
            <a:r>
              <a:rPr lang="en-US" sz="1600" b="1" dirty="0" err="1">
                <a:solidFill>
                  <a:srgbClr val="C0504D"/>
                </a:solidFill>
                <a:latin typeface="Courier"/>
                <a:cs typeface="Courier"/>
              </a:rPr>
              <a:t>SplitBlock</a:t>
            </a:r>
            <a:r>
              <a:rPr lang="en-US" sz="1600" dirty="0">
                <a:latin typeface="Courier"/>
                <a:cs typeface="Courier"/>
              </a:rPr>
              <a:t>(BB1, I);</a:t>
            </a:r>
          </a:p>
          <a:p>
            <a:pPr marL="0" indent="0">
              <a:buNone/>
            </a:pPr>
            <a:r>
              <a:rPr lang="en-US" sz="1600" dirty="0" err="1">
                <a:latin typeface="Courier"/>
                <a:cs typeface="Courier"/>
              </a:rPr>
              <a:t>BasicBlock</a:t>
            </a:r>
            <a:r>
              <a:rPr lang="en-US" sz="1600" dirty="0">
                <a:latin typeface="Courier"/>
                <a:cs typeface="Courier"/>
              </a:rPr>
              <a:t> *BB2 = </a:t>
            </a:r>
          </a:p>
          <a:p>
            <a:pPr marL="0" indent="0">
              <a:buNone/>
            </a:pPr>
            <a:r>
              <a:rPr lang="en-US" sz="1600" dirty="0">
                <a:latin typeface="Courier"/>
                <a:cs typeface="Courier"/>
              </a:rPr>
              <a:t>	</a:t>
            </a:r>
            <a:r>
              <a:rPr lang="en-US" sz="1600" b="1" dirty="0" err="1">
                <a:solidFill>
                  <a:srgbClr val="C0504D"/>
                </a:solidFill>
                <a:latin typeface="Courier"/>
                <a:cs typeface="Courier"/>
              </a:rPr>
              <a:t>SplitEdge</a:t>
            </a:r>
            <a:r>
              <a:rPr lang="en-US" sz="1600" dirty="0">
                <a:latin typeface="Courier"/>
                <a:cs typeface="Courier"/>
              </a:rPr>
              <a:t>(BB1, BB3);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7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9448"/>
    </mc:Choice>
    <mc:Fallback>
      <p:transition spd="slow" advTm="39448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Code: Creating and Inserting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7799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Various ways to create &amp; insert instructions</a:t>
            </a:r>
          </a:p>
          <a:p>
            <a:endParaRPr lang="en-US" dirty="0"/>
          </a:p>
          <a:p>
            <a:r>
              <a:rPr lang="en-US" dirty="0"/>
              <a:t>Hint: Instructions have a </a:t>
            </a:r>
            <a:r>
              <a:rPr lang="en-US" b="1" dirty="0"/>
              <a:t>clone() </a:t>
            </a:r>
            <a:r>
              <a:rPr lang="en-US" dirty="0"/>
              <a:t>member function</a:t>
            </a:r>
          </a:p>
          <a:p>
            <a:endParaRPr lang="en-US" dirty="0"/>
          </a:p>
          <a:p>
            <a:r>
              <a:rPr lang="en-US" dirty="0"/>
              <a:t>See specific instruction constructors/member functions in:</a:t>
            </a:r>
          </a:p>
          <a:p>
            <a:pPr lvl="1"/>
            <a:r>
              <a:rPr lang="en-US" sz="1500" dirty="0">
                <a:latin typeface="Courier"/>
                <a:cs typeface="Courier"/>
              </a:rPr>
              <a:t>&lt;</a:t>
            </a:r>
            <a:r>
              <a:rPr lang="en-US" sz="1500" dirty="0" err="1">
                <a:latin typeface="Courier"/>
                <a:cs typeface="Courier"/>
              </a:rPr>
              <a:t>llvm</a:t>
            </a:r>
            <a:r>
              <a:rPr lang="en-US" sz="1500" dirty="0">
                <a:latin typeface="Courier"/>
                <a:cs typeface="Courier"/>
              </a:rPr>
              <a:t>-</a:t>
            </a:r>
            <a:r>
              <a:rPr lang="en-US" sz="1500" dirty="0" err="1">
                <a:latin typeface="Courier"/>
                <a:cs typeface="Courier"/>
              </a:rPr>
              <a:t>src</a:t>
            </a:r>
            <a:r>
              <a:rPr lang="en-US" sz="1500" dirty="0">
                <a:latin typeface="Courier"/>
                <a:cs typeface="Courier"/>
              </a:rPr>
              <a:t>-root&gt;/include/</a:t>
            </a:r>
            <a:r>
              <a:rPr lang="en-US" sz="1500" dirty="0" err="1">
                <a:latin typeface="Courier"/>
                <a:cs typeface="Courier"/>
              </a:rPr>
              <a:t>llvm</a:t>
            </a:r>
            <a:r>
              <a:rPr lang="en-US" sz="1500" dirty="0">
                <a:latin typeface="Courier"/>
                <a:cs typeface="Courier"/>
              </a:rPr>
              <a:t>/IR/</a:t>
            </a:r>
            <a:r>
              <a:rPr lang="en-US" sz="1500" dirty="0" err="1">
                <a:latin typeface="Courier"/>
                <a:cs typeface="Courier"/>
              </a:rPr>
              <a:t>Instructions.h</a:t>
            </a:r>
            <a:endParaRPr lang="en-US" sz="1500" dirty="0">
              <a:latin typeface="Courier"/>
              <a:cs typeface="Courier"/>
            </a:endParaRPr>
          </a:p>
          <a:p>
            <a:endParaRPr lang="en-US" dirty="0"/>
          </a:p>
          <a:p>
            <a:r>
              <a:rPr lang="en-US" dirty="0"/>
              <a:t>See general instruction functions available to all instructions in:</a:t>
            </a:r>
          </a:p>
          <a:p>
            <a:pPr lvl="1"/>
            <a:r>
              <a:rPr lang="en-US" sz="1500" dirty="0">
                <a:latin typeface="Courier"/>
                <a:cs typeface="Courier"/>
              </a:rPr>
              <a:t>&lt;</a:t>
            </a:r>
            <a:r>
              <a:rPr lang="en-US" sz="1500" dirty="0" err="1">
                <a:latin typeface="Courier"/>
                <a:cs typeface="Courier"/>
              </a:rPr>
              <a:t>llvm</a:t>
            </a:r>
            <a:r>
              <a:rPr lang="en-US" sz="1500" dirty="0">
                <a:latin typeface="Courier"/>
                <a:cs typeface="Courier"/>
              </a:rPr>
              <a:t>-</a:t>
            </a:r>
            <a:r>
              <a:rPr lang="en-US" sz="1500" dirty="0" err="1">
                <a:latin typeface="Courier"/>
                <a:cs typeface="Courier"/>
              </a:rPr>
              <a:t>src</a:t>
            </a:r>
            <a:r>
              <a:rPr lang="en-US" sz="1500" dirty="0">
                <a:latin typeface="Courier"/>
                <a:cs typeface="Courier"/>
              </a:rPr>
              <a:t>-root&gt;/include/</a:t>
            </a:r>
            <a:r>
              <a:rPr lang="en-US" sz="1500" dirty="0" err="1">
                <a:latin typeface="Courier"/>
                <a:cs typeface="Courier"/>
              </a:rPr>
              <a:t>llvm</a:t>
            </a:r>
            <a:r>
              <a:rPr lang="en-US" sz="1500" dirty="0">
                <a:latin typeface="Courier"/>
                <a:cs typeface="Courier"/>
              </a:rPr>
              <a:t>/IR/</a:t>
            </a:r>
            <a:r>
              <a:rPr lang="en-US" sz="1500" dirty="0" err="1">
                <a:latin typeface="Courier"/>
                <a:cs typeface="Courier"/>
              </a:rPr>
              <a:t>Instruction.h</a:t>
            </a:r>
            <a:endParaRPr lang="en-US" sz="1500" dirty="0">
              <a:latin typeface="Courier"/>
              <a:cs typeface="Courier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6693" y="1600200"/>
            <a:ext cx="4767308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>
                <a:solidFill>
                  <a:schemeClr val="tx2"/>
                </a:solidFill>
                <a:latin typeface="Courier"/>
                <a:cs typeface="Courier"/>
              </a:rPr>
              <a:t>// 1) create load, insert at end of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2"/>
                </a:solidFill>
                <a:latin typeface="Courier"/>
                <a:cs typeface="Courier"/>
              </a:rPr>
              <a:t>//    specified basic block</a:t>
            </a:r>
          </a:p>
          <a:p>
            <a:pPr marL="0" indent="0">
              <a:buNone/>
            </a:pPr>
            <a:r>
              <a:rPr lang="en-US" sz="1400" dirty="0" err="1">
                <a:latin typeface="Courier"/>
                <a:cs typeface="Courier"/>
              </a:rPr>
              <a:t>LoadInst</a:t>
            </a:r>
            <a:r>
              <a:rPr lang="en-US" sz="1400" dirty="0">
                <a:latin typeface="Courier"/>
                <a:cs typeface="Courier"/>
              </a:rPr>
              <a:t> *LD = 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	new </a:t>
            </a:r>
            <a:r>
              <a:rPr lang="en-US" sz="1400" dirty="0" err="1">
                <a:latin typeface="Courier"/>
                <a:cs typeface="Courier"/>
              </a:rPr>
              <a:t>LoadInst</a:t>
            </a:r>
            <a:r>
              <a:rPr lang="en-US" sz="1400" dirty="0">
                <a:latin typeface="Courier"/>
                <a:cs typeface="Courier"/>
              </a:rPr>
              <a:t>(</a:t>
            </a:r>
            <a:r>
              <a:rPr lang="en-US" altLang="zh-CN" sz="1400" dirty="0">
                <a:latin typeface="Courier"/>
                <a:cs typeface="Courier"/>
              </a:rPr>
              <a:t>Val</a:t>
            </a:r>
            <a:r>
              <a:rPr lang="en-US" sz="1400" dirty="0">
                <a:latin typeface="Courier"/>
                <a:cs typeface="Courier"/>
              </a:rPr>
              <a:t>, 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				“</a:t>
            </a:r>
            <a:r>
              <a:rPr lang="en-US" sz="1400" dirty="0" err="1">
                <a:latin typeface="Courier"/>
                <a:cs typeface="Courier"/>
              </a:rPr>
              <a:t>loadflag</a:t>
            </a:r>
            <a:r>
              <a:rPr lang="en-US" sz="1400" dirty="0">
                <a:latin typeface="Courier"/>
                <a:cs typeface="Courier"/>
              </a:rPr>
              <a:t>”,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				BB1);</a:t>
            </a:r>
          </a:p>
          <a:p>
            <a:pPr marL="0" indent="0">
              <a:buNone/>
            </a:pPr>
            <a:endParaRPr lang="en-US" sz="1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1F497D"/>
                </a:solidFill>
                <a:latin typeface="Courier"/>
                <a:cs typeface="Courier"/>
              </a:rPr>
              <a:t>// 2) create branch using Create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1F497D"/>
                </a:solidFill>
                <a:latin typeface="Courier"/>
                <a:cs typeface="Courier"/>
              </a:rPr>
              <a:t>//    method, insert before BB1’s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1F497D"/>
                </a:solidFill>
                <a:latin typeface="Courier"/>
                <a:cs typeface="Courier"/>
              </a:rPr>
              <a:t>//    terminating instruction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Branch::Create(BB1, BB2, flag, 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               BB1-&gt;</a:t>
            </a:r>
            <a:r>
              <a:rPr lang="en-US" sz="1400" dirty="0" err="1">
                <a:latin typeface="Courier"/>
                <a:cs typeface="Courier"/>
              </a:rPr>
              <a:t>getTerminator</a:t>
            </a:r>
            <a:r>
              <a:rPr lang="en-US" sz="1400" dirty="0">
                <a:latin typeface="Courier"/>
                <a:cs typeface="Courier"/>
              </a:rPr>
              <a:t>());</a:t>
            </a:r>
          </a:p>
          <a:p>
            <a:pPr marL="0" indent="0">
              <a:buNone/>
            </a:pPr>
            <a:endParaRPr lang="en-US" sz="1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1F497D"/>
                </a:solidFill>
                <a:latin typeface="Courier"/>
                <a:cs typeface="Courier"/>
              </a:rPr>
              <a:t>// 3) create a store </a:t>
            </a:r>
            <a:r>
              <a:rPr lang="en-US" sz="1400" dirty="0" err="1">
                <a:solidFill>
                  <a:srgbClr val="1F497D"/>
                </a:solidFill>
                <a:latin typeface="Courier"/>
                <a:cs typeface="Courier"/>
              </a:rPr>
              <a:t>inst</a:t>
            </a:r>
            <a:r>
              <a:rPr lang="en-US" sz="1400" dirty="0">
                <a:solidFill>
                  <a:srgbClr val="1F497D"/>
                </a:solidFill>
                <a:latin typeface="Courier"/>
                <a:cs typeface="Courier"/>
              </a:rPr>
              <a:t> that stores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1F497D"/>
                </a:solidFill>
                <a:latin typeface="Courier"/>
                <a:cs typeface="Courier"/>
              </a:rPr>
              <a:t>//    result of LD to some variable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1F497D"/>
                </a:solidFill>
                <a:latin typeface="Courier"/>
                <a:cs typeface="Courier"/>
              </a:rPr>
              <a:t>//    (related to next slide)</a:t>
            </a:r>
          </a:p>
          <a:p>
            <a:pPr marL="0" indent="0">
              <a:buNone/>
            </a:pPr>
            <a:r>
              <a:rPr lang="en-US" sz="1400" dirty="0" err="1">
                <a:latin typeface="Courier"/>
                <a:cs typeface="Courier"/>
              </a:rPr>
              <a:t>StoreInst</a:t>
            </a:r>
            <a:r>
              <a:rPr lang="en-US" sz="1400" dirty="0">
                <a:latin typeface="Courier"/>
                <a:cs typeface="Courier"/>
              </a:rPr>
              <a:t> *ST =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	new </a:t>
            </a:r>
            <a:r>
              <a:rPr lang="en-US" sz="1400" dirty="0" err="1">
                <a:latin typeface="Courier"/>
                <a:cs typeface="Courier"/>
              </a:rPr>
              <a:t>StoreInst</a:t>
            </a:r>
            <a:r>
              <a:rPr lang="en-US" sz="1400" dirty="0">
                <a:latin typeface="Courier"/>
                <a:cs typeface="Courier"/>
              </a:rPr>
              <a:t>(LD, </a:t>
            </a:r>
            <a:r>
              <a:rPr lang="en-US" sz="1400" dirty="0" err="1">
                <a:latin typeface="Courier"/>
                <a:cs typeface="Courier"/>
              </a:rPr>
              <a:t>var</a:t>
            </a:r>
            <a:r>
              <a:rPr lang="en-US" sz="1400" dirty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1F497D"/>
                </a:solidFill>
                <a:latin typeface="Courier"/>
                <a:cs typeface="Courier"/>
              </a:rPr>
              <a:t>//    inserting store into code</a:t>
            </a:r>
          </a:p>
          <a:p>
            <a:pPr marL="0" indent="0">
              <a:buNone/>
            </a:pPr>
            <a:r>
              <a:rPr lang="en-US" sz="1400" dirty="0">
                <a:latin typeface="Courier"/>
                <a:cs typeface="Courier"/>
              </a:rPr>
              <a:t>ST-&gt;</a:t>
            </a:r>
            <a:r>
              <a:rPr lang="en-US" sz="1400" dirty="0" err="1">
                <a:latin typeface="Courier"/>
                <a:cs typeface="Courier"/>
              </a:rPr>
              <a:t>insertAfter</a:t>
            </a:r>
            <a:r>
              <a:rPr lang="en-US" sz="1400" dirty="0">
                <a:latin typeface="Courier"/>
                <a:cs typeface="Courier"/>
              </a:rPr>
              <a:t>(LD);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565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373"/>
    </mc:Choice>
    <mc:Fallback>
      <p:transition spd="slow" advTm="57373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Code: Creating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</a:t>
            </a:r>
            <a:r>
              <a:rPr lang="en-US" dirty="0" err="1"/>
              <a:t>AllocaInst</a:t>
            </a:r>
            <a:r>
              <a:rPr lang="en-US" dirty="0"/>
              <a:t> to allocate memory space on the stack.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500" dirty="0">
                <a:solidFill>
                  <a:srgbClr val="1F497D"/>
                </a:solidFill>
                <a:latin typeface="Courier"/>
                <a:cs typeface="Courier"/>
              </a:rPr>
              <a:t>// 1) Create </a:t>
            </a:r>
            <a:r>
              <a:rPr lang="en-US" altLang="zh-CN" sz="1500" dirty="0">
                <a:solidFill>
                  <a:srgbClr val="1F497D"/>
                </a:solidFill>
                <a:latin typeface="Courier"/>
                <a:cs typeface="Courier"/>
              </a:rPr>
              <a:t>a</a:t>
            </a:r>
            <a:r>
              <a:rPr lang="en-US" sz="1500" dirty="0">
                <a:solidFill>
                  <a:srgbClr val="1F497D"/>
                </a:solidFill>
                <a:latin typeface="Courier"/>
                <a:cs typeface="Courier"/>
              </a:rPr>
              <a:t> variable in the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1F497D"/>
                </a:solidFill>
                <a:latin typeface="Courier"/>
                <a:cs typeface="Courier"/>
              </a:rPr>
              <a:t>//    function Entry block</a:t>
            </a:r>
          </a:p>
          <a:p>
            <a:pPr marL="0" indent="0">
              <a:buNone/>
            </a:pPr>
            <a:r>
              <a:rPr lang="en-US" sz="1500" dirty="0" err="1">
                <a:latin typeface="Courier"/>
                <a:cs typeface="Courier"/>
              </a:rPr>
              <a:t>AllocaInst</a:t>
            </a:r>
            <a:r>
              <a:rPr lang="en-US" sz="1500" dirty="0">
                <a:latin typeface="Courier"/>
                <a:cs typeface="Courier"/>
              </a:rPr>
              <a:t> *</a:t>
            </a:r>
            <a:r>
              <a:rPr lang="en-US" altLang="zh-CN" sz="1500" dirty="0">
                <a:latin typeface="Courier"/>
                <a:cs typeface="Courier"/>
              </a:rPr>
              <a:t>Val</a:t>
            </a:r>
            <a:r>
              <a:rPr lang="en-US" sz="1500" dirty="0">
                <a:latin typeface="Courier"/>
                <a:cs typeface="Courier"/>
              </a:rPr>
              <a:t> = new </a:t>
            </a:r>
            <a:r>
              <a:rPr lang="en-US" sz="1500" dirty="0" err="1">
                <a:latin typeface="Courier"/>
                <a:cs typeface="Courier"/>
              </a:rPr>
              <a:t>AllocaInst</a:t>
            </a:r>
            <a:r>
              <a:rPr lang="en-US" sz="1500" dirty="0">
                <a:latin typeface="Courier"/>
                <a:cs typeface="Courier"/>
              </a:rPr>
              <a:t>(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		</a:t>
            </a:r>
            <a:r>
              <a:rPr lang="en-US" altLang="zh-CN" sz="1500" dirty="0">
                <a:latin typeface="Courier"/>
                <a:cs typeface="Courier"/>
              </a:rPr>
              <a:t>I-&gt;</a:t>
            </a:r>
            <a:r>
              <a:rPr lang="en-US" altLang="zh-CN" sz="1500" dirty="0" err="1">
                <a:latin typeface="Courier"/>
                <a:cs typeface="Courier"/>
              </a:rPr>
              <a:t>getType</a:t>
            </a:r>
            <a:r>
              <a:rPr lang="en-US" altLang="zh-CN" sz="1500" dirty="0">
                <a:latin typeface="Courier"/>
                <a:cs typeface="Courier"/>
              </a:rPr>
              <a:t>(),</a:t>
            </a:r>
            <a:endParaRPr lang="en-US" sz="15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		</a:t>
            </a:r>
            <a:r>
              <a:rPr lang="en-US" altLang="zh-CN" sz="1500" dirty="0">
                <a:latin typeface="Courier"/>
                <a:cs typeface="Courier"/>
              </a:rPr>
              <a:t>0,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		</a:t>
            </a:r>
            <a:r>
              <a:rPr lang="en-US" sz="1500" dirty="0" err="1">
                <a:latin typeface="Courier"/>
                <a:cs typeface="Courier"/>
              </a:rPr>
              <a:t>nullptr</a:t>
            </a:r>
            <a:r>
              <a:rPr lang="en-US" sz="1500" dirty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		Entry-&gt;</a:t>
            </a:r>
            <a:r>
              <a:rPr lang="en-US" sz="1500" dirty="0" err="1">
                <a:latin typeface="Courier"/>
                <a:cs typeface="Courier"/>
              </a:rPr>
              <a:t>getTerminator</a:t>
            </a:r>
            <a:r>
              <a:rPr lang="en-US" sz="1500" dirty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		);</a:t>
            </a:r>
          </a:p>
          <a:p>
            <a:pPr marL="0" indent="0">
              <a:buNone/>
            </a:pPr>
            <a:endParaRPr lang="en-US" sz="15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500" dirty="0">
                <a:solidFill>
                  <a:srgbClr val="1F497D"/>
                </a:solidFill>
                <a:latin typeface="Courier"/>
                <a:cs typeface="Courier"/>
              </a:rPr>
              <a:t>// 2) </a:t>
            </a:r>
            <a:r>
              <a:rPr lang="en-US" altLang="zh-CN" sz="1500" dirty="0">
                <a:solidFill>
                  <a:srgbClr val="1F497D"/>
                </a:solidFill>
                <a:latin typeface="Courier"/>
                <a:cs typeface="Courier"/>
              </a:rPr>
              <a:t>store</a:t>
            </a:r>
            <a:r>
              <a:rPr lang="zh-CN" altLang="en-US" sz="1500" dirty="0">
                <a:solidFill>
                  <a:srgbClr val="1F497D"/>
                </a:solidFill>
                <a:latin typeface="Courier"/>
                <a:cs typeface="Courier"/>
              </a:rPr>
              <a:t> </a:t>
            </a:r>
            <a:r>
              <a:rPr lang="en-US" altLang="zh-CN" sz="1500" dirty="0">
                <a:solidFill>
                  <a:srgbClr val="1F497D"/>
                </a:solidFill>
                <a:latin typeface="Courier"/>
                <a:cs typeface="Courier"/>
              </a:rPr>
              <a:t>to</a:t>
            </a:r>
            <a:r>
              <a:rPr lang="zh-CN" altLang="en-US" sz="1500" dirty="0">
                <a:solidFill>
                  <a:srgbClr val="1F497D"/>
                </a:solidFill>
                <a:latin typeface="Courier"/>
                <a:cs typeface="Courier"/>
              </a:rPr>
              <a:t> </a:t>
            </a:r>
            <a:r>
              <a:rPr lang="en-US" altLang="zh-CN" sz="1500" dirty="0">
                <a:solidFill>
                  <a:srgbClr val="1F497D"/>
                </a:solidFill>
                <a:latin typeface="Courier"/>
                <a:cs typeface="Courier"/>
              </a:rPr>
              <a:t>the</a:t>
            </a:r>
            <a:r>
              <a:rPr lang="zh-CN" altLang="en-US" sz="1500" dirty="0">
                <a:solidFill>
                  <a:srgbClr val="1F497D"/>
                </a:solidFill>
                <a:latin typeface="Courier"/>
                <a:cs typeface="Courier"/>
              </a:rPr>
              <a:t> </a:t>
            </a:r>
            <a:r>
              <a:rPr lang="en-US" altLang="zh-CN" sz="1500" dirty="0">
                <a:solidFill>
                  <a:srgbClr val="1F497D"/>
                </a:solidFill>
                <a:latin typeface="Courier"/>
                <a:cs typeface="Courier"/>
              </a:rPr>
              <a:t>variable</a:t>
            </a:r>
            <a:endParaRPr lang="en-US" sz="1500" dirty="0">
              <a:solidFill>
                <a:srgbClr val="1F497D"/>
              </a:solidFill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500" dirty="0" err="1">
                <a:latin typeface="Courier"/>
                <a:cs typeface="Courier"/>
              </a:rPr>
              <a:t>StoreInst</a:t>
            </a:r>
            <a:r>
              <a:rPr lang="en-US" sz="1500" dirty="0">
                <a:latin typeface="Courier"/>
                <a:cs typeface="Courier"/>
              </a:rPr>
              <a:t> *ST = new </a:t>
            </a:r>
            <a:r>
              <a:rPr lang="en-US" sz="1500" dirty="0" err="1">
                <a:latin typeface="Courier"/>
                <a:cs typeface="Courier"/>
              </a:rPr>
              <a:t>StoreInst</a:t>
            </a:r>
            <a:r>
              <a:rPr lang="en-US" sz="1500" dirty="0">
                <a:latin typeface="Courier"/>
                <a:cs typeface="Courier"/>
              </a:rPr>
              <a:t>(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		</a:t>
            </a:r>
            <a:r>
              <a:rPr lang="en-US" altLang="zh-CN" sz="1500" dirty="0">
                <a:latin typeface="Courier"/>
                <a:cs typeface="Courier"/>
              </a:rPr>
              <a:t>Result</a:t>
            </a:r>
            <a:r>
              <a:rPr lang="en-US" sz="1500" dirty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		</a:t>
            </a:r>
            <a:r>
              <a:rPr lang="en-US" altLang="zh-CN" sz="1500" dirty="0">
                <a:latin typeface="Courier"/>
                <a:cs typeface="Courier"/>
              </a:rPr>
              <a:t>Val</a:t>
            </a:r>
            <a:r>
              <a:rPr lang="en-US" sz="1500" dirty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		Entry-&gt;</a:t>
            </a:r>
            <a:r>
              <a:rPr lang="en-US" sz="1500" dirty="0" err="1">
                <a:latin typeface="Courier"/>
                <a:cs typeface="Courier"/>
              </a:rPr>
              <a:t>getTerminator</a:t>
            </a:r>
            <a:r>
              <a:rPr lang="en-US" sz="1500" dirty="0">
                <a:latin typeface="Courier"/>
                <a:cs typeface="Courier"/>
              </a:rPr>
              <a:t>()</a:t>
            </a:r>
          </a:p>
          <a:p>
            <a:pPr marL="0" indent="0">
              <a:buNone/>
            </a:pPr>
            <a:r>
              <a:rPr lang="en-US" sz="1500" dirty="0">
                <a:latin typeface="Courier"/>
                <a:cs typeface="Courier"/>
              </a:rPr>
              <a:t>		);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04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7051"/>
    </mc:Choice>
    <mc:Fallback>
      <p:transition spd="slow" advTm="37051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Important: Maintaining SSA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8833"/>
          </a:xfrm>
        </p:spPr>
        <p:txBody>
          <a:bodyPr>
            <a:normAutofit/>
          </a:bodyPr>
          <a:lstStyle/>
          <a:p>
            <a:r>
              <a:rPr lang="en-US" sz="2400" dirty="0"/>
              <a:t>Static </a:t>
            </a:r>
            <a:r>
              <a:rPr lang="en-US" altLang="zh-CN" sz="2400" dirty="0"/>
              <a:t>Single </a:t>
            </a:r>
            <a:r>
              <a:rPr lang="en-US" sz="2400" dirty="0"/>
              <a:t>Assignment form requires unique destination registers for each instruction</a:t>
            </a:r>
          </a:p>
          <a:p>
            <a:pPr lvl="1"/>
            <a:r>
              <a:rPr lang="en-US" altLang="zh-CN" sz="2400" dirty="0"/>
              <a:t>Replicated</a:t>
            </a:r>
            <a:r>
              <a:rPr lang="en-US" sz="2400" dirty="0"/>
              <a:t> instructions in your </a:t>
            </a:r>
            <a:r>
              <a:rPr lang="en-US" altLang="zh-CN" sz="2400" dirty="0"/>
              <a:t>infrequent</a:t>
            </a:r>
            <a:r>
              <a:rPr lang="zh-CN" altLang="en-US" sz="2400" dirty="0"/>
              <a:t> </a:t>
            </a:r>
            <a:r>
              <a:rPr lang="en-US" altLang="zh-CN" sz="2400" dirty="0"/>
              <a:t>BB</a:t>
            </a:r>
            <a:r>
              <a:rPr lang="en-US" sz="2400" dirty="0"/>
              <a:t> will write to different </a:t>
            </a:r>
            <a:r>
              <a:rPr lang="en-US" sz="2400" dirty="0" err="1"/>
              <a:t>regs</a:t>
            </a:r>
            <a:r>
              <a:rPr lang="en-US" sz="2400" dirty="0"/>
              <a:t> compared to the instructions in the preheader!</a:t>
            </a:r>
          </a:p>
          <a:p>
            <a:pPr lvl="1"/>
            <a:r>
              <a:rPr lang="en-US" sz="2400" dirty="0"/>
              <a:t>Store results of hoisted </a:t>
            </a:r>
            <a:r>
              <a:rPr lang="en-US" sz="2400" dirty="0" err="1"/>
              <a:t>instrs</a:t>
            </a:r>
            <a:r>
              <a:rPr lang="en-US" sz="2400" dirty="0"/>
              <a:t> to stack variables (see prev. slide)</a:t>
            </a:r>
          </a:p>
          <a:p>
            <a:pPr lvl="1"/>
            <a:r>
              <a:rPr lang="en-US" sz="2400" dirty="0"/>
              <a:t>Make sure </a:t>
            </a:r>
            <a:r>
              <a:rPr lang="en-US" sz="2400" dirty="0" err="1"/>
              <a:t>AllocaInst’s</a:t>
            </a:r>
            <a:r>
              <a:rPr lang="en-US" sz="2400" dirty="0"/>
              <a:t> are in function’s entry BB!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88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7679"/>
    </mc:Choice>
    <mc:Fallback>
      <p:transition spd="slow" advTm="6767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39588"/>
            <a:ext cx="7744326" cy="543485"/>
          </a:xfrm>
        </p:spPr>
        <p:txBody>
          <a:bodyPr>
            <a:normAutofit fontScale="90000"/>
          </a:bodyPr>
          <a:lstStyle/>
          <a:p>
            <a:r>
              <a:rPr lang="en-US" dirty="0"/>
              <a:t>Loop Invariant Code Motion (LICM)</a:t>
            </a:r>
          </a:p>
        </p:txBody>
      </p:sp>
      <p:sp>
        <p:nvSpPr>
          <p:cNvPr id="2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189467C9-F94D-3242-95EE-55AD4CF01F2C}"/>
              </a:ext>
            </a:extLst>
          </p:cNvPr>
          <p:cNvSpPr txBox="1"/>
          <p:nvPr/>
        </p:nvSpPr>
        <p:spPr>
          <a:xfrm>
            <a:off x="886664" y="1778015"/>
            <a:ext cx="321665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500" dirty="0"/>
              <a:t>for</a:t>
            </a:r>
            <a:r>
              <a:rPr lang="zh-CN" altLang="en-US" sz="2500" dirty="0"/>
              <a:t> </a:t>
            </a:r>
            <a:r>
              <a:rPr lang="en-US" altLang="zh-CN" sz="2500" dirty="0"/>
              <a:t>(</a:t>
            </a:r>
            <a:r>
              <a:rPr lang="en-US" altLang="zh-CN" sz="2500" dirty="0" err="1"/>
              <a:t>int</a:t>
            </a:r>
            <a:r>
              <a:rPr lang="zh-CN" altLang="en-US" sz="2500" dirty="0"/>
              <a:t> </a:t>
            </a:r>
            <a:r>
              <a:rPr lang="en-US" altLang="zh-CN" sz="2500" dirty="0" err="1"/>
              <a:t>i</a:t>
            </a:r>
            <a:r>
              <a:rPr lang="zh-CN" altLang="en-US" sz="2500" dirty="0"/>
              <a:t> </a:t>
            </a:r>
            <a:r>
              <a:rPr lang="en-US" altLang="zh-CN" sz="2500" dirty="0"/>
              <a:t>=</a:t>
            </a:r>
            <a:r>
              <a:rPr lang="zh-CN" altLang="en-US" sz="2500" dirty="0"/>
              <a:t> </a:t>
            </a:r>
            <a:r>
              <a:rPr lang="en-US" altLang="zh-CN" sz="2500" dirty="0"/>
              <a:t>0;</a:t>
            </a:r>
            <a:r>
              <a:rPr lang="zh-CN" altLang="en-US" sz="2500" dirty="0"/>
              <a:t> </a:t>
            </a:r>
            <a:r>
              <a:rPr lang="en-US" altLang="zh-CN" sz="2500" dirty="0" err="1"/>
              <a:t>i</a:t>
            </a:r>
            <a:r>
              <a:rPr lang="zh-CN" altLang="en-US" sz="2500" dirty="0"/>
              <a:t> </a:t>
            </a:r>
            <a:r>
              <a:rPr lang="en-US" altLang="zh-CN" sz="2500" dirty="0"/>
              <a:t>&lt;</a:t>
            </a:r>
            <a:r>
              <a:rPr lang="zh-CN" altLang="en-US" sz="2500" dirty="0"/>
              <a:t> </a:t>
            </a:r>
            <a:r>
              <a:rPr lang="en-US" altLang="zh-CN" sz="2500" dirty="0"/>
              <a:t>n;</a:t>
            </a:r>
            <a:r>
              <a:rPr lang="zh-CN" altLang="en-US" sz="2500" dirty="0"/>
              <a:t> </a:t>
            </a:r>
            <a:r>
              <a:rPr lang="en-US" altLang="zh-CN" sz="2500" dirty="0" err="1"/>
              <a:t>i</a:t>
            </a:r>
            <a:r>
              <a:rPr lang="en-US" altLang="zh-CN" sz="2500" dirty="0"/>
              <a:t>++)</a:t>
            </a:r>
            <a:r>
              <a:rPr lang="zh-CN" altLang="en-US" sz="2500" dirty="0"/>
              <a:t> </a:t>
            </a:r>
            <a:r>
              <a:rPr lang="en-US" altLang="zh-CN" sz="2500" dirty="0"/>
              <a:t>{</a:t>
            </a:r>
          </a:p>
          <a:p>
            <a:r>
              <a:rPr kumimoji="1" lang="en-US" altLang="zh-CN" sz="2500" dirty="0"/>
              <a:t>	</a:t>
            </a:r>
            <a:r>
              <a:rPr kumimoji="1" lang="en-US" altLang="zh-CN" sz="2500" dirty="0">
                <a:solidFill>
                  <a:srgbClr val="FF0000"/>
                </a:solidFill>
              </a:rPr>
              <a:t>x</a:t>
            </a:r>
            <a:r>
              <a:rPr kumimoji="1" lang="zh-CN" altLang="en-US" sz="2500" dirty="0">
                <a:solidFill>
                  <a:srgbClr val="FF0000"/>
                </a:solidFill>
              </a:rPr>
              <a:t> </a:t>
            </a:r>
            <a:r>
              <a:rPr kumimoji="1" lang="en-US" altLang="zh-CN" sz="2500" dirty="0">
                <a:solidFill>
                  <a:srgbClr val="FF0000"/>
                </a:solidFill>
              </a:rPr>
              <a:t>=</a:t>
            </a:r>
            <a:r>
              <a:rPr kumimoji="1" lang="zh-CN" altLang="en-US" sz="2500" dirty="0">
                <a:solidFill>
                  <a:srgbClr val="FF0000"/>
                </a:solidFill>
              </a:rPr>
              <a:t> </a:t>
            </a:r>
            <a:r>
              <a:rPr kumimoji="1" lang="en-US" altLang="zh-CN" sz="2500" dirty="0">
                <a:solidFill>
                  <a:srgbClr val="FF0000"/>
                </a:solidFill>
              </a:rPr>
              <a:t>y</a:t>
            </a:r>
            <a:r>
              <a:rPr kumimoji="1" lang="zh-CN" altLang="en-US" sz="2500" dirty="0">
                <a:solidFill>
                  <a:srgbClr val="FF0000"/>
                </a:solidFill>
              </a:rPr>
              <a:t> </a:t>
            </a:r>
            <a:r>
              <a:rPr kumimoji="1" lang="en-US" altLang="zh-CN" sz="2500" dirty="0">
                <a:solidFill>
                  <a:srgbClr val="FF0000"/>
                </a:solidFill>
              </a:rPr>
              <a:t>+</a:t>
            </a:r>
            <a:r>
              <a:rPr kumimoji="1" lang="zh-CN" altLang="en-US" sz="2500" dirty="0">
                <a:solidFill>
                  <a:srgbClr val="FF0000"/>
                </a:solidFill>
              </a:rPr>
              <a:t> </a:t>
            </a:r>
            <a:r>
              <a:rPr kumimoji="1" lang="en-US" altLang="zh-CN" sz="2500" dirty="0">
                <a:solidFill>
                  <a:srgbClr val="FF0000"/>
                </a:solidFill>
              </a:rPr>
              <a:t>z;</a:t>
            </a:r>
          </a:p>
          <a:p>
            <a:r>
              <a:rPr kumimoji="1" lang="en-US" altLang="zh-CN" sz="2500" dirty="0"/>
              <a:t>	a[</a:t>
            </a:r>
            <a:r>
              <a:rPr kumimoji="1" lang="en-US" altLang="zh-CN" sz="2500" dirty="0" err="1"/>
              <a:t>i</a:t>
            </a:r>
            <a:r>
              <a:rPr kumimoji="1" lang="en-US" altLang="zh-CN" sz="2500" dirty="0"/>
              <a:t>]</a:t>
            </a:r>
            <a:r>
              <a:rPr kumimoji="1" lang="zh-CN" altLang="en-US" sz="2500" dirty="0"/>
              <a:t> </a:t>
            </a:r>
            <a:r>
              <a:rPr kumimoji="1" lang="en-US" altLang="zh-CN" sz="2500" dirty="0"/>
              <a:t>=</a:t>
            </a:r>
            <a:r>
              <a:rPr kumimoji="1" lang="zh-CN" altLang="en-US" sz="2500" dirty="0"/>
              <a:t> </a:t>
            </a:r>
            <a:r>
              <a:rPr kumimoji="1" lang="en-US" altLang="zh-CN" sz="2500" dirty="0"/>
              <a:t>6</a:t>
            </a:r>
            <a:r>
              <a:rPr kumimoji="1" lang="zh-CN" altLang="en-US" sz="2500" dirty="0"/>
              <a:t> * </a:t>
            </a:r>
            <a:r>
              <a:rPr kumimoji="1" lang="en-US" altLang="zh-CN" sz="2500" dirty="0" err="1"/>
              <a:t>i</a:t>
            </a:r>
            <a:r>
              <a:rPr kumimoji="1" lang="zh-CN" altLang="en-US" sz="2500" dirty="0"/>
              <a:t> </a:t>
            </a:r>
            <a:r>
              <a:rPr kumimoji="1" lang="en-US" altLang="zh-CN" sz="2500" dirty="0"/>
              <a:t>+</a:t>
            </a:r>
            <a:r>
              <a:rPr kumimoji="1" lang="zh-CN" altLang="en-US" sz="2500" dirty="0"/>
              <a:t> </a:t>
            </a:r>
            <a:r>
              <a:rPr kumimoji="1" lang="en-US" altLang="zh-CN" sz="2500" dirty="0">
                <a:solidFill>
                  <a:srgbClr val="FF0000"/>
                </a:solidFill>
              </a:rPr>
              <a:t>x</a:t>
            </a:r>
            <a:r>
              <a:rPr kumimoji="1" lang="zh-CN" altLang="en-US" sz="2500" dirty="0">
                <a:solidFill>
                  <a:srgbClr val="FF0000"/>
                </a:solidFill>
              </a:rPr>
              <a:t> * </a:t>
            </a:r>
            <a:r>
              <a:rPr kumimoji="1" lang="en-US" altLang="zh-CN" sz="2500" dirty="0">
                <a:solidFill>
                  <a:srgbClr val="FF0000"/>
                </a:solidFill>
              </a:rPr>
              <a:t>x</a:t>
            </a:r>
            <a:r>
              <a:rPr kumimoji="1" lang="en-US" altLang="zh-CN" sz="2500" dirty="0"/>
              <a:t>;</a:t>
            </a:r>
          </a:p>
          <a:p>
            <a:r>
              <a:rPr kumimoji="1" lang="en-US" altLang="zh-CN" sz="2500" dirty="0"/>
              <a:t>}</a:t>
            </a:r>
            <a:endParaRPr kumimoji="1" lang="zh-CN" altLang="en-US" sz="25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55DE691-582A-4CD3-9175-CB84B8D928F7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2678808" y="2459865"/>
            <a:ext cx="2313902" cy="0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A2490FB-32A9-4A1D-9965-2592A8A7F491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3711264" y="2459865"/>
            <a:ext cx="1281446" cy="352974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BE3339E-73CB-4155-A7FF-FE10DD93CEF5}"/>
              </a:ext>
            </a:extLst>
          </p:cNvPr>
          <p:cNvSpPr txBox="1"/>
          <p:nvPr/>
        </p:nvSpPr>
        <p:spPr>
          <a:xfrm>
            <a:off x="4992710" y="2136699"/>
            <a:ext cx="2468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Their values don’t change within the loop</a:t>
            </a:r>
          </a:p>
        </p:txBody>
      </p:sp>
    </p:spTree>
    <p:extLst>
      <p:ext uri="{BB962C8B-B14F-4D97-AF65-F5344CB8AC3E}">
        <p14:creationId xmlns:p14="http://schemas.microsoft.com/office/powerpoint/2010/main" val="4095933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636"/>
    </mc:Choice>
    <mc:Fallback>
      <p:transition spd="slow" advTm="24636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Notes Regarding HW2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Start early!</a:t>
            </a:r>
          </a:p>
          <a:p>
            <a:r>
              <a:rPr lang="en-US" sz="2400" dirty="0"/>
              <a:t>Will be released on 9/20 (Mon)</a:t>
            </a:r>
          </a:p>
          <a:p>
            <a:r>
              <a:rPr lang="en-US" altLang="zh-CN" sz="2400" dirty="0"/>
              <a:t>Make sure your optimization doesn’t break a program!</a:t>
            </a:r>
          </a:p>
          <a:p>
            <a:r>
              <a:rPr lang="en-US" altLang="zh-CN" sz="2400" dirty="0"/>
              <a:t>Start with script/template.</a:t>
            </a:r>
          </a:p>
          <a:p>
            <a:r>
              <a:rPr lang="en-US" altLang="zh-CN" sz="2400" dirty="0"/>
              <a:t>Try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bonus</a:t>
            </a:r>
            <a:r>
              <a:rPr lang="zh-CN" altLang="en-US" sz="2400" dirty="0"/>
              <a:t> </a:t>
            </a:r>
            <a:r>
              <a:rPr lang="en-US" altLang="zh-CN" sz="2400" dirty="0"/>
              <a:t>part</a:t>
            </a:r>
          </a:p>
          <a:p>
            <a:r>
              <a:rPr lang="en-US" sz="2400" dirty="0"/>
              <a:t>Check the piazza</a:t>
            </a:r>
          </a:p>
          <a:p>
            <a:r>
              <a:rPr lang="en-US" sz="2400" dirty="0"/>
              <a:t>Running/Debugging</a:t>
            </a:r>
          </a:p>
          <a:p>
            <a:r>
              <a:rPr lang="en-US" sz="2400" dirty="0"/>
              <a:t>Performance Competition: Generate </a:t>
            </a:r>
            <a:r>
              <a:rPr lang="en-US" altLang="zh-CN" sz="2400" dirty="0"/>
              <a:t>correct</a:t>
            </a:r>
            <a:r>
              <a:rPr lang="en-US" sz="2400" dirty="0"/>
              <a:t> </a:t>
            </a:r>
            <a:r>
              <a:rPr lang="en-US" sz="2400" b="1" dirty="0"/>
              <a:t>AND</a:t>
            </a:r>
            <a:r>
              <a:rPr lang="en-US" sz="2400" dirty="0"/>
              <a:t> </a:t>
            </a:r>
            <a:r>
              <a:rPr lang="en-US" altLang="zh-CN" sz="2400" dirty="0"/>
              <a:t>fast</a:t>
            </a:r>
            <a:r>
              <a:rPr lang="en-US" sz="2400" dirty="0"/>
              <a:t> </a:t>
            </a:r>
            <a:r>
              <a:rPr lang="en-US" sz="2400" dirty="0" err="1"/>
              <a:t>bitcode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231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821"/>
    </mc:Choice>
    <mc:Fallback>
      <p:transition spd="slow" advTm="5782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39588"/>
            <a:ext cx="7744326" cy="543485"/>
          </a:xfrm>
        </p:spPr>
        <p:txBody>
          <a:bodyPr>
            <a:normAutofit fontScale="90000"/>
          </a:bodyPr>
          <a:lstStyle/>
          <a:p>
            <a:r>
              <a:rPr lang="en-US" dirty="0"/>
              <a:t>Loop Invariant Code Motion (LICM)</a:t>
            </a:r>
          </a:p>
        </p:txBody>
      </p:sp>
      <p:sp>
        <p:nvSpPr>
          <p:cNvPr id="26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189467C9-F94D-3242-95EE-55AD4CF01F2C}"/>
              </a:ext>
            </a:extLst>
          </p:cNvPr>
          <p:cNvSpPr txBox="1"/>
          <p:nvPr/>
        </p:nvSpPr>
        <p:spPr>
          <a:xfrm>
            <a:off x="886664" y="1778015"/>
            <a:ext cx="321665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500" dirty="0"/>
              <a:t>for</a:t>
            </a:r>
            <a:r>
              <a:rPr lang="zh-CN" altLang="en-US" sz="2500" dirty="0"/>
              <a:t> </a:t>
            </a:r>
            <a:r>
              <a:rPr lang="en-US" altLang="zh-CN" sz="2500" dirty="0"/>
              <a:t>(</a:t>
            </a:r>
            <a:r>
              <a:rPr lang="en-US" altLang="zh-CN" sz="2500" dirty="0" err="1"/>
              <a:t>int</a:t>
            </a:r>
            <a:r>
              <a:rPr lang="zh-CN" altLang="en-US" sz="2500" dirty="0"/>
              <a:t> </a:t>
            </a:r>
            <a:r>
              <a:rPr lang="en-US" altLang="zh-CN" sz="2500" dirty="0" err="1"/>
              <a:t>i</a:t>
            </a:r>
            <a:r>
              <a:rPr lang="zh-CN" altLang="en-US" sz="2500" dirty="0"/>
              <a:t> </a:t>
            </a:r>
            <a:r>
              <a:rPr lang="en-US" altLang="zh-CN" sz="2500" dirty="0"/>
              <a:t>=</a:t>
            </a:r>
            <a:r>
              <a:rPr lang="zh-CN" altLang="en-US" sz="2500" dirty="0"/>
              <a:t> </a:t>
            </a:r>
            <a:r>
              <a:rPr lang="en-US" altLang="zh-CN" sz="2500" dirty="0"/>
              <a:t>0;</a:t>
            </a:r>
            <a:r>
              <a:rPr lang="zh-CN" altLang="en-US" sz="2500" dirty="0"/>
              <a:t> </a:t>
            </a:r>
            <a:r>
              <a:rPr lang="en-US" altLang="zh-CN" sz="2500" dirty="0" err="1"/>
              <a:t>i</a:t>
            </a:r>
            <a:r>
              <a:rPr lang="zh-CN" altLang="en-US" sz="2500" dirty="0"/>
              <a:t> </a:t>
            </a:r>
            <a:r>
              <a:rPr lang="en-US" altLang="zh-CN" sz="2500" dirty="0"/>
              <a:t>&lt;</a:t>
            </a:r>
            <a:r>
              <a:rPr lang="zh-CN" altLang="en-US" sz="2500" dirty="0"/>
              <a:t> </a:t>
            </a:r>
            <a:r>
              <a:rPr lang="en-US" altLang="zh-CN" sz="2500" dirty="0"/>
              <a:t>n;</a:t>
            </a:r>
            <a:r>
              <a:rPr lang="zh-CN" altLang="en-US" sz="2500" dirty="0"/>
              <a:t> </a:t>
            </a:r>
            <a:r>
              <a:rPr lang="en-US" altLang="zh-CN" sz="2500" dirty="0" err="1"/>
              <a:t>i</a:t>
            </a:r>
            <a:r>
              <a:rPr lang="en-US" altLang="zh-CN" sz="2500" dirty="0"/>
              <a:t>++)</a:t>
            </a:r>
            <a:r>
              <a:rPr lang="zh-CN" altLang="en-US" sz="2500" dirty="0"/>
              <a:t> </a:t>
            </a:r>
            <a:r>
              <a:rPr lang="en-US" altLang="zh-CN" sz="2500" dirty="0"/>
              <a:t>{</a:t>
            </a:r>
          </a:p>
          <a:p>
            <a:r>
              <a:rPr kumimoji="1" lang="en-US" altLang="zh-CN" sz="2500" dirty="0"/>
              <a:t>	</a:t>
            </a:r>
            <a:r>
              <a:rPr kumimoji="1" lang="en-US" altLang="zh-CN" sz="2500" dirty="0">
                <a:solidFill>
                  <a:srgbClr val="FF0000"/>
                </a:solidFill>
              </a:rPr>
              <a:t>x</a:t>
            </a:r>
            <a:r>
              <a:rPr kumimoji="1" lang="zh-CN" altLang="en-US" sz="2500" dirty="0">
                <a:solidFill>
                  <a:srgbClr val="FF0000"/>
                </a:solidFill>
              </a:rPr>
              <a:t> </a:t>
            </a:r>
            <a:r>
              <a:rPr kumimoji="1" lang="en-US" altLang="zh-CN" sz="2500" dirty="0">
                <a:solidFill>
                  <a:srgbClr val="FF0000"/>
                </a:solidFill>
              </a:rPr>
              <a:t>=</a:t>
            </a:r>
            <a:r>
              <a:rPr kumimoji="1" lang="zh-CN" altLang="en-US" sz="2500" dirty="0">
                <a:solidFill>
                  <a:srgbClr val="FF0000"/>
                </a:solidFill>
              </a:rPr>
              <a:t> </a:t>
            </a:r>
            <a:r>
              <a:rPr kumimoji="1" lang="en-US" altLang="zh-CN" sz="2500" dirty="0">
                <a:solidFill>
                  <a:srgbClr val="FF0000"/>
                </a:solidFill>
              </a:rPr>
              <a:t>y</a:t>
            </a:r>
            <a:r>
              <a:rPr kumimoji="1" lang="zh-CN" altLang="en-US" sz="2500" dirty="0">
                <a:solidFill>
                  <a:srgbClr val="FF0000"/>
                </a:solidFill>
              </a:rPr>
              <a:t> </a:t>
            </a:r>
            <a:r>
              <a:rPr kumimoji="1" lang="en-US" altLang="zh-CN" sz="2500" dirty="0">
                <a:solidFill>
                  <a:srgbClr val="FF0000"/>
                </a:solidFill>
              </a:rPr>
              <a:t>+</a:t>
            </a:r>
            <a:r>
              <a:rPr kumimoji="1" lang="zh-CN" altLang="en-US" sz="2500" dirty="0">
                <a:solidFill>
                  <a:srgbClr val="FF0000"/>
                </a:solidFill>
              </a:rPr>
              <a:t> </a:t>
            </a:r>
            <a:r>
              <a:rPr kumimoji="1" lang="en-US" altLang="zh-CN" sz="2500" dirty="0">
                <a:solidFill>
                  <a:srgbClr val="FF0000"/>
                </a:solidFill>
              </a:rPr>
              <a:t>z;</a:t>
            </a:r>
          </a:p>
          <a:p>
            <a:r>
              <a:rPr kumimoji="1" lang="en-US" altLang="zh-CN" sz="2500" dirty="0"/>
              <a:t>	a[</a:t>
            </a:r>
            <a:r>
              <a:rPr kumimoji="1" lang="en-US" altLang="zh-CN" sz="2500" dirty="0" err="1"/>
              <a:t>i</a:t>
            </a:r>
            <a:r>
              <a:rPr kumimoji="1" lang="en-US" altLang="zh-CN" sz="2500" dirty="0"/>
              <a:t>]</a:t>
            </a:r>
            <a:r>
              <a:rPr kumimoji="1" lang="zh-CN" altLang="en-US" sz="2500" dirty="0"/>
              <a:t> </a:t>
            </a:r>
            <a:r>
              <a:rPr kumimoji="1" lang="en-US" altLang="zh-CN" sz="2500" dirty="0"/>
              <a:t>=</a:t>
            </a:r>
            <a:r>
              <a:rPr kumimoji="1" lang="zh-CN" altLang="en-US" sz="2500" dirty="0"/>
              <a:t> </a:t>
            </a:r>
            <a:r>
              <a:rPr kumimoji="1" lang="en-US" altLang="zh-CN" sz="2500" dirty="0"/>
              <a:t>6</a:t>
            </a:r>
            <a:r>
              <a:rPr kumimoji="1" lang="zh-CN" altLang="en-US" sz="2500" dirty="0"/>
              <a:t> * </a:t>
            </a:r>
            <a:r>
              <a:rPr kumimoji="1" lang="en-US" altLang="zh-CN" sz="2500" dirty="0" err="1"/>
              <a:t>i</a:t>
            </a:r>
            <a:r>
              <a:rPr kumimoji="1" lang="zh-CN" altLang="en-US" sz="2500" dirty="0"/>
              <a:t> </a:t>
            </a:r>
            <a:r>
              <a:rPr kumimoji="1" lang="en-US" altLang="zh-CN" sz="2500" dirty="0"/>
              <a:t>+</a:t>
            </a:r>
            <a:r>
              <a:rPr kumimoji="1" lang="zh-CN" altLang="en-US" sz="2500" dirty="0"/>
              <a:t> </a:t>
            </a:r>
            <a:r>
              <a:rPr kumimoji="1" lang="en-US" altLang="zh-CN" sz="2500" dirty="0">
                <a:solidFill>
                  <a:srgbClr val="FF0000"/>
                </a:solidFill>
              </a:rPr>
              <a:t>x</a:t>
            </a:r>
            <a:r>
              <a:rPr kumimoji="1" lang="zh-CN" altLang="en-US" sz="2500" dirty="0">
                <a:solidFill>
                  <a:srgbClr val="FF0000"/>
                </a:solidFill>
              </a:rPr>
              <a:t> * </a:t>
            </a:r>
            <a:r>
              <a:rPr kumimoji="1" lang="en-US" altLang="zh-CN" sz="2500" dirty="0">
                <a:solidFill>
                  <a:srgbClr val="FF0000"/>
                </a:solidFill>
              </a:rPr>
              <a:t>x</a:t>
            </a:r>
            <a:r>
              <a:rPr kumimoji="1" lang="en-US" altLang="zh-CN" sz="2500" dirty="0"/>
              <a:t>;</a:t>
            </a:r>
          </a:p>
          <a:p>
            <a:r>
              <a:rPr kumimoji="1" lang="en-US" altLang="zh-CN" sz="2500" dirty="0"/>
              <a:t>}</a:t>
            </a:r>
            <a:endParaRPr kumimoji="1" lang="zh-CN" altLang="en-US" sz="25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265CBB0F-E01E-E049-A533-89DFCD3FB426}"/>
              </a:ext>
            </a:extLst>
          </p:cNvPr>
          <p:cNvSpPr txBox="1"/>
          <p:nvPr/>
        </p:nvSpPr>
        <p:spPr>
          <a:xfrm>
            <a:off x="886664" y="3904173"/>
            <a:ext cx="3216650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500" dirty="0">
                <a:solidFill>
                  <a:srgbClr val="00B050"/>
                </a:solidFill>
              </a:rPr>
              <a:t>x</a:t>
            </a:r>
            <a:r>
              <a:rPr kumimoji="1" lang="zh-CN" altLang="en-US" sz="2500" dirty="0">
                <a:solidFill>
                  <a:srgbClr val="00B050"/>
                </a:solidFill>
              </a:rPr>
              <a:t> </a:t>
            </a:r>
            <a:r>
              <a:rPr kumimoji="1" lang="en-US" altLang="zh-CN" sz="2500" dirty="0">
                <a:solidFill>
                  <a:srgbClr val="00B050"/>
                </a:solidFill>
              </a:rPr>
              <a:t>=</a:t>
            </a:r>
            <a:r>
              <a:rPr kumimoji="1" lang="zh-CN" altLang="en-US" sz="2500" dirty="0">
                <a:solidFill>
                  <a:srgbClr val="00B050"/>
                </a:solidFill>
              </a:rPr>
              <a:t> </a:t>
            </a:r>
            <a:r>
              <a:rPr kumimoji="1" lang="en-US" altLang="zh-CN" sz="2500" dirty="0">
                <a:solidFill>
                  <a:srgbClr val="00B050"/>
                </a:solidFill>
              </a:rPr>
              <a:t>y</a:t>
            </a:r>
            <a:r>
              <a:rPr kumimoji="1" lang="zh-CN" altLang="en-US" sz="2500" dirty="0">
                <a:solidFill>
                  <a:srgbClr val="00B050"/>
                </a:solidFill>
              </a:rPr>
              <a:t> </a:t>
            </a:r>
            <a:r>
              <a:rPr kumimoji="1" lang="en-US" altLang="zh-CN" sz="2500" dirty="0">
                <a:solidFill>
                  <a:srgbClr val="00B050"/>
                </a:solidFill>
              </a:rPr>
              <a:t>+</a:t>
            </a:r>
            <a:r>
              <a:rPr kumimoji="1" lang="zh-CN" altLang="en-US" sz="2500" dirty="0">
                <a:solidFill>
                  <a:srgbClr val="00B050"/>
                </a:solidFill>
              </a:rPr>
              <a:t> </a:t>
            </a:r>
            <a:r>
              <a:rPr kumimoji="1" lang="en-US" altLang="zh-CN" sz="2500" dirty="0">
                <a:solidFill>
                  <a:srgbClr val="00B050"/>
                </a:solidFill>
              </a:rPr>
              <a:t>z;</a:t>
            </a:r>
          </a:p>
          <a:p>
            <a:r>
              <a:rPr lang="en-US" altLang="zh-CN" sz="2500" dirty="0">
                <a:solidFill>
                  <a:srgbClr val="00B050"/>
                </a:solidFill>
              </a:rPr>
              <a:t>t1</a:t>
            </a:r>
            <a:r>
              <a:rPr lang="zh-CN" altLang="en-US" sz="2500" dirty="0">
                <a:solidFill>
                  <a:srgbClr val="00B050"/>
                </a:solidFill>
              </a:rPr>
              <a:t> </a:t>
            </a:r>
            <a:r>
              <a:rPr lang="en-US" altLang="zh-CN" sz="2500" dirty="0">
                <a:solidFill>
                  <a:srgbClr val="00B050"/>
                </a:solidFill>
              </a:rPr>
              <a:t>=</a:t>
            </a:r>
            <a:r>
              <a:rPr lang="zh-CN" altLang="en-US" sz="2500" dirty="0">
                <a:solidFill>
                  <a:srgbClr val="00B050"/>
                </a:solidFill>
              </a:rPr>
              <a:t> </a:t>
            </a:r>
            <a:r>
              <a:rPr lang="en-US" altLang="zh-CN" sz="2500" dirty="0">
                <a:solidFill>
                  <a:srgbClr val="00B050"/>
                </a:solidFill>
              </a:rPr>
              <a:t>x</a:t>
            </a:r>
            <a:r>
              <a:rPr lang="zh-CN" altLang="en-US" sz="2500" dirty="0">
                <a:solidFill>
                  <a:srgbClr val="00B050"/>
                </a:solidFill>
              </a:rPr>
              <a:t> * </a:t>
            </a:r>
            <a:r>
              <a:rPr lang="en-US" altLang="zh-CN" sz="2500" dirty="0">
                <a:solidFill>
                  <a:srgbClr val="00B050"/>
                </a:solidFill>
              </a:rPr>
              <a:t>x;</a:t>
            </a:r>
          </a:p>
          <a:p>
            <a:r>
              <a:rPr lang="en-US" altLang="zh-CN" sz="2500" dirty="0"/>
              <a:t>for</a:t>
            </a:r>
            <a:r>
              <a:rPr lang="zh-CN" altLang="en-US" sz="2500" dirty="0"/>
              <a:t> </a:t>
            </a:r>
            <a:r>
              <a:rPr lang="en-US" altLang="zh-CN" sz="2500" dirty="0"/>
              <a:t>(</a:t>
            </a:r>
            <a:r>
              <a:rPr lang="en-US" altLang="zh-CN" sz="2500" dirty="0" err="1"/>
              <a:t>int</a:t>
            </a:r>
            <a:r>
              <a:rPr lang="zh-CN" altLang="en-US" sz="2500" dirty="0"/>
              <a:t> </a:t>
            </a:r>
            <a:r>
              <a:rPr lang="en-US" altLang="zh-CN" sz="2500" dirty="0" err="1"/>
              <a:t>i</a:t>
            </a:r>
            <a:r>
              <a:rPr lang="zh-CN" altLang="en-US" sz="2500" dirty="0"/>
              <a:t> </a:t>
            </a:r>
            <a:r>
              <a:rPr lang="en-US" altLang="zh-CN" sz="2500" dirty="0"/>
              <a:t>=</a:t>
            </a:r>
            <a:r>
              <a:rPr lang="zh-CN" altLang="en-US" sz="2500" dirty="0"/>
              <a:t> </a:t>
            </a:r>
            <a:r>
              <a:rPr lang="en-US" altLang="zh-CN" sz="2500" dirty="0"/>
              <a:t>0;</a:t>
            </a:r>
            <a:r>
              <a:rPr lang="zh-CN" altLang="en-US" sz="2500" dirty="0"/>
              <a:t> </a:t>
            </a:r>
            <a:r>
              <a:rPr lang="en-US" altLang="zh-CN" sz="2500" dirty="0" err="1"/>
              <a:t>i</a:t>
            </a:r>
            <a:r>
              <a:rPr lang="zh-CN" altLang="en-US" sz="2500" dirty="0"/>
              <a:t> </a:t>
            </a:r>
            <a:r>
              <a:rPr lang="en-US" altLang="zh-CN" sz="2500" dirty="0"/>
              <a:t>&lt;</a:t>
            </a:r>
            <a:r>
              <a:rPr lang="zh-CN" altLang="en-US" sz="2500" dirty="0"/>
              <a:t> </a:t>
            </a:r>
            <a:r>
              <a:rPr lang="en-US" altLang="zh-CN" sz="2500" dirty="0"/>
              <a:t>n;</a:t>
            </a:r>
            <a:r>
              <a:rPr lang="zh-CN" altLang="en-US" sz="2500" dirty="0"/>
              <a:t> </a:t>
            </a:r>
            <a:r>
              <a:rPr lang="en-US" altLang="zh-CN" sz="2500" dirty="0" err="1"/>
              <a:t>i</a:t>
            </a:r>
            <a:r>
              <a:rPr lang="en-US" altLang="zh-CN" sz="2500" dirty="0"/>
              <a:t>++)</a:t>
            </a:r>
            <a:r>
              <a:rPr lang="zh-CN" altLang="en-US" sz="2500" dirty="0"/>
              <a:t> </a:t>
            </a:r>
            <a:r>
              <a:rPr lang="en-US" altLang="zh-CN" sz="2500" dirty="0"/>
              <a:t>{</a:t>
            </a:r>
          </a:p>
          <a:p>
            <a:r>
              <a:rPr kumimoji="1" lang="en-US" altLang="zh-CN" sz="2500" dirty="0"/>
              <a:t>		a[</a:t>
            </a:r>
            <a:r>
              <a:rPr kumimoji="1" lang="en-US" altLang="zh-CN" sz="2500" dirty="0" err="1"/>
              <a:t>i</a:t>
            </a:r>
            <a:r>
              <a:rPr kumimoji="1" lang="en-US" altLang="zh-CN" sz="2500" dirty="0"/>
              <a:t>]</a:t>
            </a:r>
            <a:r>
              <a:rPr kumimoji="1" lang="zh-CN" altLang="en-US" sz="2500" dirty="0"/>
              <a:t> </a:t>
            </a:r>
            <a:r>
              <a:rPr kumimoji="1" lang="en-US" altLang="zh-CN" sz="2500" dirty="0"/>
              <a:t>=</a:t>
            </a:r>
            <a:r>
              <a:rPr kumimoji="1" lang="zh-CN" altLang="en-US" sz="2500" dirty="0"/>
              <a:t> </a:t>
            </a:r>
            <a:r>
              <a:rPr kumimoji="1" lang="en-US" altLang="zh-CN" sz="2500" dirty="0"/>
              <a:t>6</a:t>
            </a:r>
            <a:r>
              <a:rPr kumimoji="1" lang="zh-CN" altLang="en-US" sz="2500" dirty="0"/>
              <a:t> * </a:t>
            </a:r>
            <a:r>
              <a:rPr kumimoji="1" lang="en-US" altLang="zh-CN" sz="2500" dirty="0" err="1"/>
              <a:t>i</a:t>
            </a:r>
            <a:r>
              <a:rPr kumimoji="1" lang="zh-CN" altLang="en-US" sz="2500" dirty="0"/>
              <a:t> </a:t>
            </a:r>
            <a:r>
              <a:rPr kumimoji="1" lang="en-US" altLang="zh-CN" sz="2500" dirty="0"/>
              <a:t>+</a:t>
            </a:r>
            <a:r>
              <a:rPr kumimoji="1" lang="zh-CN" altLang="en-US" sz="2500" dirty="0"/>
              <a:t> </a:t>
            </a:r>
            <a:r>
              <a:rPr kumimoji="1" lang="en-US" altLang="zh-CN" sz="2500" dirty="0">
                <a:solidFill>
                  <a:srgbClr val="00B050"/>
                </a:solidFill>
              </a:rPr>
              <a:t>t1</a:t>
            </a:r>
            <a:r>
              <a:rPr kumimoji="1" lang="en-US" altLang="zh-CN" sz="2500" dirty="0"/>
              <a:t>;</a:t>
            </a:r>
          </a:p>
          <a:p>
            <a:r>
              <a:rPr kumimoji="1" lang="en-US" altLang="zh-CN" sz="2500" dirty="0"/>
              <a:t>}</a:t>
            </a:r>
            <a:endParaRPr kumimoji="1" lang="zh-CN" altLang="en-US" sz="250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A1DF00-5679-48E2-B1E0-FEB3C86C5CE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376444" y="1515596"/>
            <a:ext cx="4656222" cy="4602816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dirty="0"/>
              <a:t>Move operations whose source operands do not change within the loop to the loop </a:t>
            </a:r>
            <a:r>
              <a:rPr lang="en-US" dirty="0" err="1"/>
              <a:t>preheader</a:t>
            </a:r>
            <a:endParaRPr lang="en-US" dirty="0"/>
          </a:p>
          <a:p>
            <a:pPr lvl="1"/>
            <a:r>
              <a:rPr lang="en-US" dirty="0">
                <a:solidFill>
                  <a:schemeClr val="accent2"/>
                </a:solidFill>
              </a:rPr>
              <a:t>Execute them only 1x per invocation of the loop</a:t>
            </a:r>
          </a:p>
          <a:p>
            <a:pPr lvl="1"/>
            <a:r>
              <a:rPr lang="en-US" dirty="0"/>
              <a:t>Be careful with memory operations!</a:t>
            </a:r>
          </a:p>
          <a:p>
            <a:pPr lvl="1"/>
            <a:r>
              <a:rPr lang="en-US" dirty="0"/>
              <a:t>Be careful with ops not executed every iteration</a:t>
            </a:r>
          </a:p>
          <a:p>
            <a:endParaRPr lang="en-US" dirty="0"/>
          </a:p>
          <a:p>
            <a:r>
              <a:rPr lang="en-US" dirty="0"/>
              <a:t>LICM code exists in LLVM!</a:t>
            </a:r>
          </a:p>
          <a:p>
            <a:pPr lvl="1"/>
            <a:r>
              <a:rPr lang="en-US" dirty="0"/>
              <a:t>/lib/Transforms/Scalar/</a:t>
            </a:r>
            <a:r>
              <a:rPr lang="en-US" dirty="0" err="1"/>
              <a:t>LICM.cpp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459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309"/>
    </mc:Choice>
    <mc:Fallback>
      <p:transition spd="slow" advTm="6030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Your Assignment: </a:t>
            </a:r>
            <a:r>
              <a:rPr lang="en-US" altLang="zh-CN" dirty="0"/>
              <a:t>Frequent</a:t>
            </a:r>
            <a:r>
              <a:rPr lang="zh-CN" altLang="en-US" dirty="0"/>
              <a:t> </a:t>
            </a:r>
            <a:r>
              <a:rPr lang="en-US" altLang="zh-CN" dirty="0"/>
              <a:t>Path</a:t>
            </a:r>
            <a:r>
              <a:rPr lang="en-US" dirty="0"/>
              <a:t> LICM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1731818" y="1546412"/>
            <a:ext cx="1316182" cy="80682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r1 = </a:t>
            </a:r>
            <a:r>
              <a:rPr lang="en-US" altLang="zh-CN" dirty="0"/>
              <a:t>&amp;A</a:t>
            </a:r>
            <a:endParaRPr lang="en-US" dirty="0"/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1731818" y="2667825"/>
            <a:ext cx="1316182" cy="82841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r4 = load(</a:t>
            </a:r>
            <a:r>
              <a:rPr lang="en-US" altLang="zh-CN" b="1" dirty="0"/>
              <a:t>r1</a:t>
            </a:r>
            <a:r>
              <a:rPr lang="en-US" dirty="0"/>
              <a:t>)</a:t>
            </a:r>
          </a:p>
          <a:p>
            <a:pPr algn="ctr"/>
            <a:r>
              <a:rPr lang="en-US" dirty="0"/>
              <a:t>r7 = r4 * 3</a:t>
            </a:r>
          </a:p>
          <a:p>
            <a:pPr algn="ctr"/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r5</a:t>
            </a:r>
            <a:endParaRPr lang="en-US" dirty="0"/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2770909" y="3697941"/>
            <a:ext cx="1316182" cy="53679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r2 = r2 + 1</a:t>
            </a:r>
            <a:endParaRPr lang="en-US" dirty="0"/>
          </a:p>
          <a:p>
            <a:pPr algn="ctr"/>
            <a:r>
              <a:rPr lang="en-US" dirty="0"/>
              <a:t>store (r</a:t>
            </a:r>
            <a:r>
              <a:rPr lang="en-US" altLang="zh-CN" dirty="0"/>
              <a:t>2</a:t>
            </a:r>
            <a:r>
              <a:rPr lang="en-US" dirty="0"/>
              <a:t>, </a:t>
            </a:r>
            <a:r>
              <a:rPr lang="en-US" b="1" dirty="0"/>
              <a:t>r</a:t>
            </a:r>
            <a:r>
              <a:rPr lang="en-US" altLang="zh-CN" b="1" dirty="0"/>
              <a:t>1</a:t>
            </a:r>
            <a:r>
              <a:rPr lang="en-US" dirty="0"/>
              <a:t>)</a:t>
            </a: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1731818" y="4546460"/>
            <a:ext cx="1316182" cy="53679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r8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r2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7</a:t>
            </a:r>
          </a:p>
          <a:p>
            <a:pPr algn="ctr"/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(r3,</a:t>
            </a:r>
            <a:r>
              <a:rPr lang="zh-CN" altLang="en-US" dirty="0"/>
              <a:t> </a:t>
            </a:r>
            <a:r>
              <a:rPr lang="en-US" altLang="zh-CN" dirty="0"/>
              <a:t>r8)</a:t>
            </a:r>
            <a:endParaRPr lang="en-US" dirty="0"/>
          </a:p>
        </p:txBody>
      </p:sp>
      <p:sp>
        <p:nvSpPr>
          <p:cNvPr id="16392" name="Line 11"/>
          <p:cNvSpPr>
            <a:spLocks noChangeShapeType="1"/>
          </p:cNvSpPr>
          <p:nvPr/>
        </p:nvSpPr>
        <p:spPr bwMode="auto">
          <a:xfrm>
            <a:off x="2424545" y="2353235"/>
            <a:ext cx="0" cy="3145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4" name="Line 13"/>
          <p:cNvSpPr>
            <a:spLocks noChangeShapeType="1"/>
          </p:cNvSpPr>
          <p:nvPr/>
        </p:nvSpPr>
        <p:spPr bwMode="auto">
          <a:xfrm>
            <a:off x="2424546" y="3496235"/>
            <a:ext cx="969816" cy="17974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6" name="Line 15"/>
          <p:cNvSpPr>
            <a:spLocks noChangeShapeType="1"/>
          </p:cNvSpPr>
          <p:nvPr/>
        </p:nvSpPr>
        <p:spPr bwMode="auto">
          <a:xfrm flipH="1">
            <a:off x="2424540" y="4234736"/>
            <a:ext cx="969821" cy="3336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7" name="Line 16"/>
          <p:cNvSpPr>
            <a:spLocks noChangeShapeType="1"/>
          </p:cNvSpPr>
          <p:nvPr/>
        </p:nvSpPr>
        <p:spPr bwMode="auto">
          <a:xfrm>
            <a:off x="2424540" y="5083256"/>
            <a:ext cx="0" cy="22724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8" name="Line 17"/>
          <p:cNvSpPr>
            <a:spLocks noChangeShapeType="1"/>
          </p:cNvSpPr>
          <p:nvPr/>
        </p:nvSpPr>
        <p:spPr bwMode="auto">
          <a:xfrm>
            <a:off x="2008908" y="5083255"/>
            <a:ext cx="0" cy="22724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9" name="Line 18"/>
          <p:cNvSpPr>
            <a:spLocks noChangeShapeType="1"/>
          </p:cNvSpPr>
          <p:nvPr/>
        </p:nvSpPr>
        <p:spPr bwMode="auto">
          <a:xfrm flipH="1">
            <a:off x="1381443" y="5310500"/>
            <a:ext cx="6274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0" name="Line 19"/>
          <p:cNvSpPr>
            <a:spLocks noChangeShapeType="1"/>
          </p:cNvSpPr>
          <p:nvPr/>
        </p:nvSpPr>
        <p:spPr bwMode="auto">
          <a:xfrm flipV="1">
            <a:off x="1381444" y="2554940"/>
            <a:ext cx="0" cy="27555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1" name="Line 20"/>
          <p:cNvSpPr>
            <a:spLocks noChangeShapeType="1"/>
          </p:cNvSpPr>
          <p:nvPr/>
        </p:nvSpPr>
        <p:spPr bwMode="auto">
          <a:xfrm>
            <a:off x="1381443" y="2554941"/>
            <a:ext cx="4889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2" name="Line 21"/>
          <p:cNvSpPr>
            <a:spLocks noChangeShapeType="1"/>
          </p:cNvSpPr>
          <p:nvPr/>
        </p:nvSpPr>
        <p:spPr bwMode="auto">
          <a:xfrm>
            <a:off x="1870364" y="2554941"/>
            <a:ext cx="0" cy="11288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3" name="Text Box 25"/>
          <p:cNvSpPr txBox="1">
            <a:spLocks noChangeArrowheads="1"/>
          </p:cNvSpPr>
          <p:nvPr/>
        </p:nvSpPr>
        <p:spPr bwMode="auto">
          <a:xfrm>
            <a:off x="2617932" y="2991971"/>
            <a:ext cx="165719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3</a:t>
            </a:fld>
            <a:endParaRPr lang="en-US" dirty="0"/>
          </a:p>
        </p:txBody>
      </p:sp>
      <p:sp>
        <p:nvSpPr>
          <p:cNvPr id="29" name="Line 13">
            <a:extLst>
              <a:ext uri="{FF2B5EF4-FFF2-40B4-BE49-F238E27FC236}">
                <a16:creationId xmlns:a16="http://schemas.microsoft.com/office/drawing/2014/main" id="{4B98C1DD-626D-E647-B2B2-BA4EC6802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543" y="3496235"/>
            <a:ext cx="0" cy="1050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978F6DB-0C17-F64A-84AC-340150D16447}"/>
              </a:ext>
            </a:extLst>
          </p:cNvPr>
          <p:cNvSpPr txBox="1"/>
          <p:nvPr/>
        </p:nvSpPr>
        <p:spPr>
          <a:xfrm>
            <a:off x="3053153" y="33325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1</a:t>
            </a:r>
            <a:endParaRPr kumimoji="1" lang="zh-CN" altLang="en-US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6D74770-B7CE-8946-86E6-8BE0EF98118C}"/>
              </a:ext>
            </a:extLst>
          </p:cNvPr>
          <p:cNvSpPr txBox="1"/>
          <p:nvPr/>
        </p:nvSpPr>
        <p:spPr>
          <a:xfrm>
            <a:off x="3048000" y="4266081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1</a:t>
            </a:r>
            <a:endParaRPr kumimoji="1" lang="zh-CN" altLang="en-US" dirty="0"/>
          </a:p>
        </p:txBody>
      </p:sp>
      <p:sp>
        <p:nvSpPr>
          <p:cNvPr id="22" name="文本框 2">
            <a:extLst>
              <a:ext uri="{FF2B5EF4-FFF2-40B4-BE49-F238E27FC236}">
                <a16:creationId xmlns:a16="http://schemas.microsoft.com/office/drawing/2014/main" id="{5CB273BE-DC4C-42EE-A0A0-1574C7DD9F0E}"/>
              </a:ext>
            </a:extLst>
          </p:cNvPr>
          <p:cNvSpPr txBox="1"/>
          <p:nvPr/>
        </p:nvSpPr>
        <p:spPr>
          <a:xfrm>
            <a:off x="2019059" y="38228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99</a:t>
            </a:r>
            <a:endParaRPr kumimoji="1" lang="zh-CN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1B22E3-8922-47A4-93E8-16CE1473BFBE}"/>
              </a:ext>
            </a:extLst>
          </p:cNvPr>
          <p:cNvSpPr txBox="1"/>
          <p:nvPr/>
        </p:nvSpPr>
        <p:spPr>
          <a:xfrm>
            <a:off x="3206961" y="2854156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01D916F-76EB-411C-BE33-6284EBB4AFDF}"/>
              </a:ext>
            </a:extLst>
          </p:cNvPr>
          <p:cNvSpPr txBox="1"/>
          <p:nvPr/>
        </p:nvSpPr>
        <p:spPr>
          <a:xfrm>
            <a:off x="1173639" y="1698812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88C4935-ABA3-40E0-860F-CDA9163676B6}"/>
              </a:ext>
            </a:extLst>
          </p:cNvPr>
          <p:cNvSpPr txBox="1"/>
          <p:nvPr/>
        </p:nvSpPr>
        <p:spPr>
          <a:xfrm>
            <a:off x="3053153" y="4704967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C7F4572-F6DF-4F4C-AEBE-2BB715A9B7AB}"/>
              </a:ext>
            </a:extLst>
          </p:cNvPr>
          <p:cNvSpPr txBox="1"/>
          <p:nvPr/>
        </p:nvSpPr>
        <p:spPr>
          <a:xfrm>
            <a:off x="4093652" y="3803879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BB3</a:t>
            </a:r>
          </a:p>
        </p:txBody>
      </p:sp>
    </p:spTree>
    <p:extLst>
      <p:ext uri="{BB962C8B-B14F-4D97-AF65-F5344CB8AC3E}">
        <p14:creationId xmlns:p14="http://schemas.microsoft.com/office/powerpoint/2010/main" val="3140273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3464"/>
    </mc:Choice>
    <mc:Fallback>
      <p:transition spd="slow" advTm="1346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Your Assignment: </a:t>
            </a:r>
            <a:r>
              <a:rPr lang="en-US" altLang="zh-CN" dirty="0"/>
              <a:t>Frequent</a:t>
            </a:r>
            <a:r>
              <a:rPr lang="zh-CN" altLang="en-US" dirty="0"/>
              <a:t> </a:t>
            </a:r>
            <a:r>
              <a:rPr lang="en-US" altLang="zh-CN" dirty="0"/>
              <a:t>Path</a:t>
            </a:r>
            <a:r>
              <a:rPr lang="en-US" dirty="0"/>
              <a:t> LICM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1731818" y="1546412"/>
            <a:ext cx="1316182" cy="80682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r1 = </a:t>
            </a:r>
            <a:r>
              <a:rPr lang="en-US" altLang="zh-CN" dirty="0"/>
              <a:t>&amp;A</a:t>
            </a:r>
            <a:endParaRPr lang="en-US" dirty="0"/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1731818" y="2667825"/>
            <a:ext cx="1316182" cy="82841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r4 = load(</a:t>
            </a:r>
            <a:r>
              <a:rPr lang="en-US" altLang="zh-CN" b="1" dirty="0"/>
              <a:t>r1</a:t>
            </a:r>
            <a:r>
              <a:rPr lang="en-US" dirty="0"/>
              <a:t>)</a:t>
            </a:r>
          </a:p>
          <a:p>
            <a:pPr algn="ctr"/>
            <a:r>
              <a:rPr lang="en-US" dirty="0"/>
              <a:t>r7 = r4 * 3</a:t>
            </a:r>
          </a:p>
          <a:p>
            <a:pPr algn="ctr"/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r5</a:t>
            </a:r>
            <a:endParaRPr lang="en-US" dirty="0"/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2770909" y="3697941"/>
            <a:ext cx="1316182" cy="53679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r2 = r2 + 1</a:t>
            </a:r>
            <a:endParaRPr lang="en-US" dirty="0"/>
          </a:p>
          <a:p>
            <a:pPr algn="ctr"/>
            <a:r>
              <a:rPr lang="en-US" dirty="0"/>
              <a:t>store (r</a:t>
            </a:r>
            <a:r>
              <a:rPr lang="en-US" altLang="zh-CN" dirty="0"/>
              <a:t>2</a:t>
            </a:r>
            <a:r>
              <a:rPr lang="en-US" dirty="0"/>
              <a:t>, </a:t>
            </a:r>
            <a:r>
              <a:rPr lang="en-US" b="1" dirty="0"/>
              <a:t>r</a:t>
            </a:r>
            <a:r>
              <a:rPr lang="en-US" altLang="zh-CN" b="1" dirty="0"/>
              <a:t>1</a:t>
            </a:r>
            <a:r>
              <a:rPr lang="en-US" dirty="0"/>
              <a:t>)</a:t>
            </a: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1731818" y="4546460"/>
            <a:ext cx="1316182" cy="53679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r8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r2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7</a:t>
            </a:r>
          </a:p>
          <a:p>
            <a:pPr algn="ctr"/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(r3,</a:t>
            </a:r>
            <a:r>
              <a:rPr lang="zh-CN" altLang="en-US" dirty="0"/>
              <a:t> </a:t>
            </a:r>
            <a:r>
              <a:rPr lang="en-US" altLang="zh-CN" dirty="0"/>
              <a:t>r8)</a:t>
            </a:r>
            <a:endParaRPr lang="en-US" dirty="0"/>
          </a:p>
        </p:txBody>
      </p:sp>
      <p:sp>
        <p:nvSpPr>
          <p:cNvPr id="16392" name="Line 11"/>
          <p:cNvSpPr>
            <a:spLocks noChangeShapeType="1"/>
          </p:cNvSpPr>
          <p:nvPr/>
        </p:nvSpPr>
        <p:spPr bwMode="auto">
          <a:xfrm>
            <a:off x="2424545" y="2353235"/>
            <a:ext cx="0" cy="3145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4" name="Line 13"/>
          <p:cNvSpPr>
            <a:spLocks noChangeShapeType="1"/>
          </p:cNvSpPr>
          <p:nvPr/>
        </p:nvSpPr>
        <p:spPr bwMode="auto">
          <a:xfrm>
            <a:off x="2424546" y="3496235"/>
            <a:ext cx="969816" cy="17974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6" name="Line 15"/>
          <p:cNvSpPr>
            <a:spLocks noChangeShapeType="1"/>
          </p:cNvSpPr>
          <p:nvPr/>
        </p:nvSpPr>
        <p:spPr bwMode="auto">
          <a:xfrm flipH="1">
            <a:off x="2424540" y="4234736"/>
            <a:ext cx="969821" cy="3336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7" name="Line 16"/>
          <p:cNvSpPr>
            <a:spLocks noChangeShapeType="1"/>
          </p:cNvSpPr>
          <p:nvPr/>
        </p:nvSpPr>
        <p:spPr bwMode="auto">
          <a:xfrm>
            <a:off x="2424540" y="5083256"/>
            <a:ext cx="0" cy="22724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8" name="Line 17"/>
          <p:cNvSpPr>
            <a:spLocks noChangeShapeType="1"/>
          </p:cNvSpPr>
          <p:nvPr/>
        </p:nvSpPr>
        <p:spPr bwMode="auto">
          <a:xfrm>
            <a:off x="2008908" y="5083255"/>
            <a:ext cx="0" cy="22724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9" name="Line 18"/>
          <p:cNvSpPr>
            <a:spLocks noChangeShapeType="1"/>
          </p:cNvSpPr>
          <p:nvPr/>
        </p:nvSpPr>
        <p:spPr bwMode="auto">
          <a:xfrm flipH="1">
            <a:off x="1381443" y="5310500"/>
            <a:ext cx="6274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0" name="Line 19"/>
          <p:cNvSpPr>
            <a:spLocks noChangeShapeType="1"/>
          </p:cNvSpPr>
          <p:nvPr/>
        </p:nvSpPr>
        <p:spPr bwMode="auto">
          <a:xfrm flipV="1">
            <a:off x="1381444" y="2554940"/>
            <a:ext cx="0" cy="27555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1" name="Line 20"/>
          <p:cNvSpPr>
            <a:spLocks noChangeShapeType="1"/>
          </p:cNvSpPr>
          <p:nvPr/>
        </p:nvSpPr>
        <p:spPr bwMode="auto">
          <a:xfrm>
            <a:off x="1381443" y="2554941"/>
            <a:ext cx="4889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2" name="Line 21"/>
          <p:cNvSpPr>
            <a:spLocks noChangeShapeType="1"/>
          </p:cNvSpPr>
          <p:nvPr/>
        </p:nvSpPr>
        <p:spPr bwMode="auto">
          <a:xfrm>
            <a:off x="1870364" y="2554941"/>
            <a:ext cx="0" cy="11288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3" name="Text Box 25"/>
          <p:cNvSpPr txBox="1">
            <a:spLocks noChangeArrowheads="1"/>
          </p:cNvSpPr>
          <p:nvPr/>
        </p:nvSpPr>
        <p:spPr bwMode="auto">
          <a:xfrm>
            <a:off x="2617932" y="2991971"/>
            <a:ext cx="165719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4</a:t>
            </a:fld>
            <a:endParaRPr lang="en-US" dirty="0"/>
          </a:p>
        </p:txBody>
      </p:sp>
      <p:sp>
        <p:nvSpPr>
          <p:cNvPr id="29" name="Line 13">
            <a:extLst>
              <a:ext uri="{FF2B5EF4-FFF2-40B4-BE49-F238E27FC236}">
                <a16:creationId xmlns:a16="http://schemas.microsoft.com/office/drawing/2014/main" id="{4B98C1DD-626D-E647-B2B2-BA4EC6802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543" y="3496235"/>
            <a:ext cx="0" cy="1050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978F6DB-0C17-F64A-84AC-340150D16447}"/>
              </a:ext>
            </a:extLst>
          </p:cNvPr>
          <p:cNvSpPr txBox="1"/>
          <p:nvPr/>
        </p:nvSpPr>
        <p:spPr>
          <a:xfrm>
            <a:off x="3053153" y="33325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1</a:t>
            </a:r>
            <a:endParaRPr kumimoji="1" lang="zh-CN" altLang="en-US" dirty="0"/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6D74770-B7CE-8946-86E6-8BE0EF98118C}"/>
              </a:ext>
            </a:extLst>
          </p:cNvPr>
          <p:cNvSpPr txBox="1"/>
          <p:nvPr/>
        </p:nvSpPr>
        <p:spPr>
          <a:xfrm>
            <a:off x="3048000" y="4266081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1</a:t>
            </a:r>
            <a:endParaRPr kumimoji="1" lang="zh-CN" altLang="en-US" dirty="0"/>
          </a:p>
        </p:txBody>
      </p:sp>
      <p:sp>
        <p:nvSpPr>
          <p:cNvPr id="22" name="Line 28">
            <a:extLst>
              <a:ext uri="{FF2B5EF4-FFF2-40B4-BE49-F238E27FC236}">
                <a16:creationId xmlns:a16="http://schemas.microsoft.com/office/drawing/2014/main" id="{5AC92AF3-790B-2E46-85FD-57EBAE3F4B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7038" y="2802293"/>
            <a:ext cx="861036" cy="122680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3" name="Text Box 27">
            <a:extLst>
              <a:ext uri="{FF2B5EF4-FFF2-40B4-BE49-F238E27FC236}">
                <a16:creationId xmlns:a16="http://schemas.microsoft.com/office/drawing/2014/main" id="{49788AD6-06DE-DB42-95BD-9CE0437C5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745" y="1724303"/>
            <a:ext cx="4294909" cy="63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Cannot perform LICM on load, because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store-load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dependency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Line 26">
            <a:extLst>
              <a:ext uri="{FF2B5EF4-FFF2-40B4-BE49-F238E27FC236}">
                <a16:creationId xmlns:a16="http://schemas.microsoft.com/office/drawing/2014/main" id="{DB163B61-078D-FF4C-BE7E-96D3E5CEB1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7273" y="2353235"/>
            <a:ext cx="1731818" cy="470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5" name="文本框 2">
            <a:extLst>
              <a:ext uri="{FF2B5EF4-FFF2-40B4-BE49-F238E27FC236}">
                <a16:creationId xmlns:a16="http://schemas.microsoft.com/office/drawing/2014/main" id="{A4BD7033-F423-496D-9568-95882A19CDB7}"/>
              </a:ext>
            </a:extLst>
          </p:cNvPr>
          <p:cNvSpPr txBox="1"/>
          <p:nvPr/>
        </p:nvSpPr>
        <p:spPr>
          <a:xfrm>
            <a:off x="2019059" y="38228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99</a:t>
            </a:r>
            <a:endParaRPr kumimoji="1" lang="zh-CN" alt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D5D11E7-9853-421F-AF74-8F8FD7B197CB}"/>
              </a:ext>
            </a:extLst>
          </p:cNvPr>
          <p:cNvSpPr txBox="1"/>
          <p:nvPr/>
        </p:nvSpPr>
        <p:spPr>
          <a:xfrm>
            <a:off x="3206961" y="2854156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EFE3187-DF03-4E73-99A2-7B00DC6909EF}"/>
              </a:ext>
            </a:extLst>
          </p:cNvPr>
          <p:cNvSpPr txBox="1"/>
          <p:nvPr/>
        </p:nvSpPr>
        <p:spPr>
          <a:xfrm>
            <a:off x="1173639" y="1698812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BEEE686-E04C-410E-89E4-0152E2FAC841}"/>
              </a:ext>
            </a:extLst>
          </p:cNvPr>
          <p:cNvSpPr txBox="1"/>
          <p:nvPr/>
        </p:nvSpPr>
        <p:spPr>
          <a:xfrm>
            <a:off x="3053153" y="4704967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F0A33B6-D238-4C1E-9D8A-DF9E9C514A8E}"/>
              </a:ext>
            </a:extLst>
          </p:cNvPr>
          <p:cNvSpPr txBox="1"/>
          <p:nvPr/>
        </p:nvSpPr>
        <p:spPr>
          <a:xfrm>
            <a:off x="4093652" y="3803879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BB3</a:t>
            </a:r>
          </a:p>
        </p:txBody>
      </p:sp>
    </p:spTree>
    <p:extLst>
      <p:ext uri="{BB962C8B-B14F-4D97-AF65-F5344CB8AC3E}">
        <p14:creationId xmlns:p14="http://schemas.microsoft.com/office/powerpoint/2010/main" val="2888685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6419"/>
    </mc:Choice>
    <mc:Fallback>
      <p:transition spd="slow" advTm="5641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Your Assignment: </a:t>
            </a:r>
            <a:r>
              <a:rPr lang="en-US" altLang="zh-CN" dirty="0"/>
              <a:t>Frequent</a:t>
            </a:r>
            <a:r>
              <a:rPr lang="zh-CN" altLang="en-US" dirty="0"/>
              <a:t> </a:t>
            </a:r>
            <a:r>
              <a:rPr lang="en-US" altLang="zh-CN" dirty="0"/>
              <a:t>Path</a:t>
            </a:r>
            <a:r>
              <a:rPr lang="en-US" dirty="0"/>
              <a:t> LICM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1731818" y="1546412"/>
            <a:ext cx="1316182" cy="80682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r1 = </a:t>
            </a:r>
            <a:r>
              <a:rPr lang="en-US" altLang="zh-CN" dirty="0"/>
              <a:t>&amp;A</a:t>
            </a:r>
            <a:endParaRPr lang="en-US" dirty="0"/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1731818" y="2667825"/>
            <a:ext cx="1316182" cy="82841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r4 = load(</a:t>
            </a:r>
            <a:r>
              <a:rPr lang="en-US" altLang="zh-CN" b="1" dirty="0"/>
              <a:t>r1</a:t>
            </a:r>
            <a:r>
              <a:rPr lang="en-US" dirty="0"/>
              <a:t>)</a:t>
            </a:r>
          </a:p>
          <a:p>
            <a:pPr algn="ctr"/>
            <a:r>
              <a:rPr lang="en-US" dirty="0"/>
              <a:t>r7 = r4 * 3</a:t>
            </a:r>
          </a:p>
          <a:p>
            <a:pPr algn="ctr"/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r5</a:t>
            </a:r>
            <a:endParaRPr lang="en-US" dirty="0"/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2770909" y="3697941"/>
            <a:ext cx="1316182" cy="536795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r2 = r2 + 1</a:t>
            </a:r>
            <a:endParaRPr lang="en-US" dirty="0"/>
          </a:p>
          <a:p>
            <a:pPr algn="ctr"/>
            <a:r>
              <a:rPr lang="en-US" dirty="0"/>
              <a:t>store (r</a:t>
            </a:r>
            <a:r>
              <a:rPr lang="en-US" altLang="zh-CN" dirty="0"/>
              <a:t>2</a:t>
            </a:r>
            <a:r>
              <a:rPr lang="en-US" dirty="0"/>
              <a:t>, </a:t>
            </a:r>
            <a:r>
              <a:rPr lang="en-US" b="1" dirty="0"/>
              <a:t>r</a:t>
            </a:r>
            <a:r>
              <a:rPr lang="en-US" altLang="zh-CN" b="1" dirty="0"/>
              <a:t>1</a:t>
            </a:r>
            <a:r>
              <a:rPr lang="en-US" dirty="0"/>
              <a:t>)</a:t>
            </a: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1731818" y="4546460"/>
            <a:ext cx="1316182" cy="53679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r8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r2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7</a:t>
            </a:r>
          </a:p>
          <a:p>
            <a:pPr algn="ctr"/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(r3,</a:t>
            </a:r>
            <a:r>
              <a:rPr lang="zh-CN" altLang="en-US" dirty="0"/>
              <a:t> </a:t>
            </a:r>
            <a:r>
              <a:rPr lang="en-US" altLang="zh-CN" dirty="0"/>
              <a:t>r8)</a:t>
            </a:r>
            <a:endParaRPr lang="en-US" dirty="0"/>
          </a:p>
        </p:txBody>
      </p:sp>
      <p:sp>
        <p:nvSpPr>
          <p:cNvPr id="16392" name="Line 11"/>
          <p:cNvSpPr>
            <a:spLocks noChangeShapeType="1"/>
          </p:cNvSpPr>
          <p:nvPr/>
        </p:nvSpPr>
        <p:spPr bwMode="auto">
          <a:xfrm>
            <a:off x="2424545" y="2353235"/>
            <a:ext cx="0" cy="3145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4" name="Line 13"/>
          <p:cNvSpPr>
            <a:spLocks noChangeShapeType="1"/>
          </p:cNvSpPr>
          <p:nvPr/>
        </p:nvSpPr>
        <p:spPr bwMode="auto">
          <a:xfrm>
            <a:off x="2424546" y="3496235"/>
            <a:ext cx="969816" cy="17974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6" name="Line 15"/>
          <p:cNvSpPr>
            <a:spLocks noChangeShapeType="1"/>
          </p:cNvSpPr>
          <p:nvPr/>
        </p:nvSpPr>
        <p:spPr bwMode="auto">
          <a:xfrm flipH="1">
            <a:off x="2424540" y="4234736"/>
            <a:ext cx="969821" cy="33369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7" name="Line 16"/>
          <p:cNvSpPr>
            <a:spLocks noChangeShapeType="1"/>
          </p:cNvSpPr>
          <p:nvPr/>
        </p:nvSpPr>
        <p:spPr bwMode="auto">
          <a:xfrm>
            <a:off x="2424540" y="5083256"/>
            <a:ext cx="0" cy="22724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8" name="Line 17"/>
          <p:cNvSpPr>
            <a:spLocks noChangeShapeType="1"/>
          </p:cNvSpPr>
          <p:nvPr/>
        </p:nvSpPr>
        <p:spPr bwMode="auto">
          <a:xfrm>
            <a:off x="2008908" y="5083255"/>
            <a:ext cx="0" cy="22724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9" name="Line 18"/>
          <p:cNvSpPr>
            <a:spLocks noChangeShapeType="1"/>
          </p:cNvSpPr>
          <p:nvPr/>
        </p:nvSpPr>
        <p:spPr bwMode="auto">
          <a:xfrm flipH="1">
            <a:off x="1381443" y="5310500"/>
            <a:ext cx="6274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0" name="Line 19"/>
          <p:cNvSpPr>
            <a:spLocks noChangeShapeType="1"/>
          </p:cNvSpPr>
          <p:nvPr/>
        </p:nvSpPr>
        <p:spPr bwMode="auto">
          <a:xfrm flipV="1">
            <a:off x="1381444" y="2554940"/>
            <a:ext cx="0" cy="27555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1" name="Line 20"/>
          <p:cNvSpPr>
            <a:spLocks noChangeShapeType="1"/>
          </p:cNvSpPr>
          <p:nvPr/>
        </p:nvSpPr>
        <p:spPr bwMode="auto">
          <a:xfrm>
            <a:off x="1381443" y="2554941"/>
            <a:ext cx="4889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2" name="Line 21"/>
          <p:cNvSpPr>
            <a:spLocks noChangeShapeType="1"/>
          </p:cNvSpPr>
          <p:nvPr/>
        </p:nvSpPr>
        <p:spPr bwMode="auto">
          <a:xfrm>
            <a:off x="1870364" y="2554941"/>
            <a:ext cx="0" cy="11288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3" name="Text Box 25"/>
          <p:cNvSpPr txBox="1">
            <a:spLocks noChangeArrowheads="1"/>
          </p:cNvSpPr>
          <p:nvPr/>
        </p:nvSpPr>
        <p:spPr bwMode="auto">
          <a:xfrm>
            <a:off x="2617932" y="2991971"/>
            <a:ext cx="165719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5</a:t>
            </a:fld>
            <a:endParaRPr lang="en-US" dirty="0"/>
          </a:p>
        </p:txBody>
      </p:sp>
      <p:sp>
        <p:nvSpPr>
          <p:cNvPr id="29" name="Line 13">
            <a:extLst>
              <a:ext uri="{FF2B5EF4-FFF2-40B4-BE49-F238E27FC236}">
                <a16:creationId xmlns:a16="http://schemas.microsoft.com/office/drawing/2014/main" id="{4B98C1DD-626D-E647-B2B2-BA4EC6802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543" y="3496235"/>
            <a:ext cx="0" cy="1050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978F6DB-0C17-F64A-84AC-340150D16447}"/>
              </a:ext>
            </a:extLst>
          </p:cNvPr>
          <p:cNvSpPr txBox="1"/>
          <p:nvPr/>
        </p:nvSpPr>
        <p:spPr>
          <a:xfrm>
            <a:off x="3053153" y="33325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6D74770-B7CE-8946-86E6-8BE0EF98118C}"/>
              </a:ext>
            </a:extLst>
          </p:cNvPr>
          <p:cNvSpPr txBox="1"/>
          <p:nvPr/>
        </p:nvSpPr>
        <p:spPr>
          <a:xfrm>
            <a:off x="3048000" y="4266081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22" name="Line 28">
            <a:extLst>
              <a:ext uri="{FF2B5EF4-FFF2-40B4-BE49-F238E27FC236}">
                <a16:creationId xmlns:a16="http://schemas.microsoft.com/office/drawing/2014/main" id="{5AC92AF3-790B-2E46-85FD-57EBAE3F4B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7038" y="2802293"/>
            <a:ext cx="861036" cy="122680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3" name="Text Box 27">
            <a:extLst>
              <a:ext uri="{FF2B5EF4-FFF2-40B4-BE49-F238E27FC236}">
                <a16:creationId xmlns:a16="http://schemas.microsoft.com/office/drawing/2014/main" id="{49788AD6-06DE-DB42-95BD-9CE0437C5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745" y="1724303"/>
            <a:ext cx="4294909" cy="63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Cannot perform LICM on load, because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store-load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dependency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Line 26">
            <a:extLst>
              <a:ext uri="{FF2B5EF4-FFF2-40B4-BE49-F238E27FC236}">
                <a16:creationId xmlns:a16="http://schemas.microsoft.com/office/drawing/2014/main" id="{DB163B61-078D-FF4C-BE7E-96D3E5CEB1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7273" y="2353235"/>
            <a:ext cx="1731818" cy="470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5" name="Text Box 30">
            <a:extLst>
              <a:ext uri="{FF2B5EF4-FFF2-40B4-BE49-F238E27FC236}">
                <a16:creationId xmlns:a16="http://schemas.microsoft.com/office/drawing/2014/main" id="{C0D34213-E8FF-5D4B-A882-1F20BE86A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745" y="2554940"/>
            <a:ext cx="4156364" cy="63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But… profile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dirty="0"/>
              <a:t>says that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rarely</a:t>
            </a:r>
            <a:r>
              <a:rPr lang="zh-CN" altLang="en-US" dirty="0"/>
              <a:t> </a:t>
            </a:r>
            <a:r>
              <a:rPr lang="en-US" altLang="zh-CN" dirty="0"/>
              <a:t>happens</a:t>
            </a:r>
            <a:endParaRPr lang="en-US" dirty="0"/>
          </a:p>
        </p:txBody>
      </p:sp>
      <p:sp>
        <p:nvSpPr>
          <p:cNvPr id="26" name="文本框 2">
            <a:extLst>
              <a:ext uri="{FF2B5EF4-FFF2-40B4-BE49-F238E27FC236}">
                <a16:creationId xmlns:a16="http://schemas.microsoft.com/office/drawing/2014/main" id="{7AA772FB-10BB-4043-A786-F41A462D654D}"/>
              </a:ext>
            </a:extLst>
          </p:cNvPr>
          <p:cNvSpPr txBox="1"/>
          <p:nvPr/>
        </p:nvSpPr>
        <p:spPr>
          <a:xfrm>
            <a:off x="2019059" y="38228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99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1F135E7-792C-404E-AA4B-23B1B81008C2}"/>
              </a:ext>
            </a:extLst>
          </p:cNvPr>
          <p:cNvSpPr txBox="1"/>
          <p:nvPr/>
        </p:nvSpPr>
        <p:spPr>
          <a:xfrm>
            <a:off x="3206961" y="2854156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18184B5-33DB-423E-B931-208E5E355F77}"/>
              </a:ext>
            </a:extLst>
          </p:cNvPr>
          <p:cNvSpPr txBox="1"/>
          <p:nvPr/>
        </p:nvSpPr>
        <p:spPr>
          <a:xfrm>
            <a:off x="1173639" y="1698812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435CDB1-0E4A-4E23-BF4E-16D3B483B509}"/>
              </a:ext>
            </a:extLst>
          </p:cNvPr>
          <p:cNvSpPr txBox="1"/>
          <p:nvPr/>
        </p:nvSpPr>
        <p:spPr>
          <a:xfrm>
            <a:off x="3053153" y="4704967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12D1006-C086-4531-8DED-AB049CE7644C}"/>
              </a:ext>
            </a:extLst>
          </p:cNvPr>
          <p:cNvSpPr txBox="1"/>
          <p:nvPr/>
        </p:nvSpPr>
        <p:spPr>
          <a:xfrm>
            <a:off x="4093652" y="3803879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BB3</a:t>
            </a:r>
          </a:p>
        </p:txBody>
      </p:sp>
    </p:spTree>
    <p:extLst>
      <p:ext uri="{BB962C8B-B14F-4D97-AF65-F5344CB8AC3E}">
        <p14:creationId xmlns:p14="http://schemas.microsoft.com/office/powerpoint/2010/main" val="4112105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493"/>
    </mc:Choice>
    <mc:Fallback>
      <p:transition spd="slow" advTm="20493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Your Assignment: </a:t>
            </a:r>
            <a:r>
              <a:rPr lang="en-US" altLang="zh-CN" dirty="0"/>
              <a:t>Frequent</a:t>
            </a:r>
            <a:r>
              <a:rPr lang="zh-CN" altLang="en-US" dirty="0"/>
              <a:t> </a:t>
            </a:r>
            <a:r>
              <a:rPr lang="en-US" altLang="zh-CN" dirty="0"/>
              <a:t>Path</a:t>
            </a:r>
            <a:r>
              <a:rPr lang="en-US" dirty="0"/>
              <a:t> LICM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1731818" y="1546412"/>
            <a:ext cx="1316182" cy="80682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r1 = </a:t>
            </a:r>
            <a:r>
              <a:rPr lang="en-US" altLang="zh-CN" dirty="0"/>
              <a:t>&amp;A</a:t>
            </a:r>
            <a:endParaRPr lang="en-US" dirty="0"/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1731818" y="2667825"/>
            <a:ext cx="1316182" cy="82841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r4 = load(</a:t>
            </a:r>
            <a:r>
              <a:rPr lang="en-US" altLang="zh-CN" b="1" dirty="0"/>
              <a:t>r1</a:t>
            </a:r>
            <a:r>
              <a:rPr lang="en-US" dirty="0"/>
              <a:t>)</a:t>
            </a:r>
          </a:p>
          <a:p>
            <a:pPr algn="ctr"/>
            <a:r>
              <a:rPr lang="en-US" dirty="0"/>
              <a:t>r7 = r4 * 3</a:t>
            </a:r>
          </a:p>
          <a:p>
            <a:pPr algn="ctr"/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r5</a:t>
            </a:r>
            <a:endParaRPr lang="en-US" dirty="0"/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2770909" y="3697941"/>
            <a:ext cx="1316182" cy="536795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r2 = r2 + 1</a:t>
            </a:r>
            <a:endParaRPr lang="en-US" dirty="0"/>
          </a:p>
          <a:p>
            <a:pPr algn="ctr"/>
            <a:r>
              <a:rPr lang="en-US" dirty="0"/>
              <a:t>store (r</a:t>
            </a:r>
            <a:r>
              <a:rPr lang="en-US" altLang="zh-CN" dirty="0"/>
              <a:t>2</a:t>
            </a:r>
            <a:r>
              <a:rPr lang="en-US" dirty="0"/>
              <a:t>, </a:t>
            </a:r>
            <a:r>
              <a:rPr lang="en-US" b="1" dirty="0"/>
              <a:t>r</a:t>
            </a:r>
            <a:r>
              <a:rPr lang="en-US" altLang="zh-CN" b="1" dirty="0"/>
              <a:t>1</a:t>
            </a:r>
            <a:r>
              <a:rPr lang="en-US" dirty="0"/>
              <a:t>)</a:t>
            </a: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1731818" y="4546460"/>
            <a:ext cx="1316182" cy="53679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r8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r2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7</a:t>
            </a:r>
          </a:p>
          <a:p>
            <a:pPr algn="ctr"/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(r3,</a:t>
            </a:r>
            <a:r>
              <a:rPr lang="zh-CN" altLang="en-US" dirty="0"/>
              <a:t> </a:t>
            </a:r>
            <a:r>
              <a:rPr lang="en-US" altLang="zh-CN" dirty="0"/>
              <a:t>r8)</a:t>
            </a:r>
            <a:endParaRPr lang="en-US" dirty="0"/>
          </a:p>
        </p:txBody>
      </p:sp>
      <p:sp>
        <p:nvSpPr>
          <p:cNvPr id="16392" name="Line 11"/>
          <p:cNvSpPr>
            <a:spLocks noChangeShapeType="1"/>
          </p:cNvSpPr>
          <p:nvPr/>
        </p:nvSpPr>
        <p:spPr bwMode="auto">
          <a:xfrm>
            <a:off x="2424545" y="2353235"/>
            <a:ext cx="0" cy="3145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4" name="Line 13"/>
          <p:cNvSpPr>
            <a:spLocks noChangeShapeType="1"/>
          </p:cNvSpPr>
          <p:nvPr/>
        </p:nvSpPr>
        <p:spPr bwMode="auto">
          <a:xfrm>
            <a:off x="2424546" y="3496235"/>
            <a:ext cx="969816" cy="17974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6" name="Line 15"/>
          <p:cNvSpPr>
            <a:spLocks noChangeShapeType="1"/>
          </p:cNvSpPr>
          <p:nvPr/>
        </p:nvSpPr>
        <p:spPr bwMode="auto">
          <a:xfrm flipH="1">
            <a:off x="2424540" y="4234736"/>
            <a:ext cx="969821" cy="33369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7" name="Line 16"/>
          <p:cNvSpPr>
            <a:spLocks noChangeShapeType="1"/>
          </p:cNvSpPr>
          <p:nvPr/>
        </p:nvSpPr>
        <p:spPr bwMode="auto">
          <a:xfrm>
            <a:off x="2424540" y="5083256"/>
            <a:ext cx="0" cy="22724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8" name="Line 17"/>
          <p:cNvSpPr>
            <a:spLocks noChangeShapeType="1"/>
          </p:cNvSpPr>
          <p:nvPr/>
        </p:nvSpPr>
        <p:spPr bwMode="auto">
          <a:xfrm>
            <a:off x="2008908" y="5083255"/>
            <a:ext cx="0" cy="22724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9" name="Line 18"/>
          <p:cNvSpPr>
            <a:spLocks noChangeShapeType="1"/>
          </p:cNvSpPr>
          <p:nvPr/>
        </p:nvSpPr>
        <p:spPr bwMode="auto">
          <a:xfrm flipH="1">
            <a:off x="1381443" y="5310500"/>
            <a:ext cx="6274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0" name="Line 19"/>
          <p:cNvSpPr>
            <a:spLocks noChangeShapeType="1"/>
          </p:cNvSpPr>
          <p:nvPr/>
        </p:nvSpPr>
        <p:spPr bwMode="auto">
          <a:xfrm flipV="1">
            <a:off x="1381444" y="2554940"/>
            <a:ext cx="0" cy="27555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1" name="Line 20"/>
          <p:cNvSpPr>
            <a:spLocks noChangeShapeType="1"/>
          </p:cNvSpPr>
          <p:nvPr/>
        </p:nvSpPr>
        <p:spPr bwMode="auto">
          <a:xfrm>
            <a:off x="1381443" y="2554941"/>
            <a:ext cx="4889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2" name="Line 21"/>
          <p:cNvSpPr>
            <a:spLocks noChangeShapeType="1"/>
          </p:cNvSpPr>
          <p:nvPr/>
        </p:nvSpPr>
        <p:spPr bwMode="auto">
          <a:xfrm>
            <a:off x="1870364" y="2554941"/>
            <a:ext cx="0" cy="11288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3" name="Text Box 25"/>
          <p:cNvSpPr txBox="1">
            <a:spLocks noChangeArrowheads="1"/>
          </p:cNvSpPr>
          <p:nvPr/>
        </p:nvSpPr>
        <p:spPr bwMode="auto">
          <a:xfrm>
            <a:off x="2617932" y="2991971"/>
            <a:ext cx="165719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6</a:t>
            </a:fld>
            <a:endParaRPr lang="en-US" dirty="0"/>
          </a:p>
        </p:txBody>
      </p:sp>
      <p:sp>
        <p:nvSpPr>
          <p:cNvPr id="29" name="Line 13">
            <a:extLst>
              <a:ext uri="{FF2B5EF4-FFF2-40B4-BE49-F238E27FC236}">
                <a16:creationId xmlns:a16="http://schemas.microsoft.com/office/drawing/2014/main" id="{4B98C1DD-626D-E647-B2B2-BA4EC6802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543" y="3496235"/>
            <a:ext cx="0" cy="1050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978F6DB-0C17-F64A-84AC-340150D16447}"/>
              </a:ext>
            </a:extLst>
          </p:cNvPr>
          <p:cNvSpPr txBox="1"/>
          <p:nvPr/>
        </p:nvSpPr>
        <p:spPr>
          <a:xfrm>
            <a:off x="3053153" y="33325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6D74770-B7CE-8946-86E6-8BE0EF98118C}"/>
              </a:ext>
            </a:extLst>
          </p:cNvPr>
          <p:cNvSpPr txBox="1"/>
          <p:nvPr/>
        </p:nvSpPr>
        <p:spPr>
          <a:xfrm>
            <a:off x="3048000" y="4266081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23" name="Text Box 27">
            <a:extLst>
              <a:ext uri="{FF2B5EF4-FFF2-40B4-BE49-F238E27FC236}">
                <a16:creationId xmlns:a16="http://schemas.microsoft.com/office/drawing/2014/main" id="{49788AD6-06DE-DB42-95BD-9CE0437C5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745" y="1724303"/>
            <a:ext cx="4294909" cy="63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Cannot perform LICM on load, because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store-load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dependency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Line 26">
            <a:extLst>
              <a:ext uri="{FF2B5EF4-FFF2-40B4-BE49-F238E27FC236}">
                <a16:creationId xmlns:a16="http://schemas.microsoft.com/office/drawing/2014/main" id="{DB163B61-078D-FF4C-BE7E-96D3E5CEB1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7273" y="2353235"/>
            <a:ext cx="1731818" cy="470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5" name="Text Box 30">
            <a:extLst>
              <a:ext uri="{FF2B5EF4-FFF2-40B4-BE49-F238E27FC236}">
                <a16:creationId xmlns:a16="http://schemas.microsoft.com/office/drawing/2014/main" id="{C0D34213-E8FF-5D4B-A882-1F20BE86A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745" y="2554940"/>
            <a:ext cx="4156364" cy="63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But… profile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dirty="0"/>
              <a:t>says that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rarely</a:t>
            </a:r>
            <a:r>
              <a:rPr lang="zh-CN" altLang="en-US" dirty="0"/>
              <a:t> </a:t>
            </a:r>
            <a:r>
              <a:rPr lang="en-US" altLang="zh-CN" dirty="0"/>
              <a:t>happens</a:t>
            </a:r>
            <a:endParaRPr lang="en-US" dirty="0"/>
          </a:p>
        </p:txBody>
      </p:sp>
      <p:sp>
        <p:nvSpPr>
          <p:cNvPr id="26" name="Text Box 31">
            <a:extLst>
              <a:ext uri="{FF2B5EF4-FFF2-40B4-BE49-F238E27FC236}">
                <a16:creationId xmlns:a16="http://schemas.microsoft.com/office/drawing/2014/main" id="{D8A2E1BF-84CC-9947-A3EC-0D83A8994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7483" y="4057499"/>
            <a:ext cx="4006517" cy="913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Frequent</a:t>
            </a:r>
            <a:r>
              <a:rPr lang="zh-CN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Path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LICM:</a:t>
            </a:r>
          </a:p>
          <a:p>
            <a:pPr>
              <a:buFontTx/>
              <a:buAutoNum type="arabicParenR"/>
            </a:pP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Ignore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infrequent dependence between loads and stores</a:t>
            </a:r>
          </a:p>
        </p:txBody>
      </p:sp>
      <p:sp>
        <p:nvSpPr>
          <p:cNvPr id="27" name="文本框 2">
            <a:extLst>
              <a:ext uri="{FF2B5EF4-FFF2-40B4-BE49-F238E27FC236}">
                <a16:creationId xmlns:a16="http://schemas.microsoft.com/office/drawing/2014/main" id="{CAA9937D-8BF6-4239-9E8D-4694D2482731}"/>
              </a:ext>
            </a:extLst>
          </p:cNvPr>
          <p:cNvSpPr txBox="1"/>
          <p:nvPr/>
        </p:nvSpPr>
        <p:spPr>
          <a:xfrm>
            <a:off x="2019059" y="38228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99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582ABA6-9C99-4A44-A038-59B11DA831DE}"/>
              </a:ext>
            </a:extLst>
          </p:cNvPr>
          <p:cNvSpPr txBox="1"/>
          <p:nvPr/>
        </p:nvSpPr>
        <p:spPr>
          <a:xfrm>
            <a:off x="3206961" y="2854156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D7E5BB2-15B5-4110-A026-3B42178892D3}"/>
              </a:ext>
            </a:extLst>
          </p:cNvPr>
          <p:cNvSpPr txBox="1"/>
          <p:nvPr/>
        </p:nvSpPr>
        <p:spPr>
          <a:xfrm>
            <a:off x="1173639" y="1698812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915B817-B68C-45AA-AD18-27693A5F4B20}"/>
              </a:ext>
            </a:extLst>
          </p:cNvPr>
          <p:cNvSpPr txBox="1"/>
          <p:nvPr/>
        </p:nvSpPr>
        <p:spPr>
          <a:xfrm>
            <a:off x="3053153" y="4704967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A66A15F-D229-4F8E-9DCA-2C1F76778366}"/>
              </a:ext>
            </a:extLst>
          </p:cNvPr>
          <p:cNvSpPr txBox="1"/>
          <p:nvPr/>
        </p:nvSpPr>
        <p:spPr>
          <a:xfrm>
            <a:off x="4093652" y="3803879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BB3</a:t>
            </a:r>
          </a:p>
        </p:txBody>
      </p:sp>
    </p:spTree>
    <p:extLst>
      <p:ext uri="{BB962C8B-B14F-4D97-AF65-F5344CB8AC3E}">
        <p14:creationId xmlns:p14="http://schemas.microsoft.com/office/powerpoint/2010/main" val="2993061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309"/>
    </mc:Choice>
    <mc:Fallback>
      <p:transition spd="slow" advTm="1830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Your Assignment: </a:t>
            </a:r>
            <a:r>
              <a:rPr lang="en-US" altLang="zh-CN" dirty="0"/>
              <a:t>Frequent</a:t>
            </a:r>
            <a:r>
              <a:rPr lang="zh-CN" altLang="en-US" dirty="0"/>
              <a:t> </a:t>
            </a:r>
            <a:r>
              <a:rPr lang="en-US" altLang="zh-CN" dirty="0"/>
              <a:t>Path</a:t>
            </a:r>
            <a:r>
              <a:rPr lang="en-US" dirty="0"/>
              <a:t> LICM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1731818" y="1546412"/>
            <a:ext cx="1316182" cy="80682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r1 = </a:t>
            </a:r>
            <a:r>
              <a:rPr lang="en-US" altLang="zh-CN" dirty="0"/>
              <a:t>&amp;A</a:t>
            </a:r>
            <a:endParaRPr lang="en-US" dirty="0"/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1731818" y="2667825"/>
            <a:ext cx="1316182" cy="82841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r4 = load(</a:t>
            </a:r>
            <a:r>
              <a:rPr lang="en-US" altLang="zh-CN" b="1" dirty="0"/>
              <a:t>r1</a:t>
            </a:r>
            <a:r>
              <a:rPr lang="en-US" dirty="0"/>
              <a:t>)</a:t>
            </a:r>
          </a:p>
          <a:p>
            <a:pPr algn="ctr"/>
            <a:r>
              <a:rPr lang="en-US" dirty="0"/>
              <a:t>r7 = r4 * 3</a:t>
            </a:r>
          </a:p>
          <a:p>
            <a:pPr algn="ctr"/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r5</a:t>
            </a:r>
            <a:endParaRPr lang="en-US" dirty="0"/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2770909" y="3697941"/>
            <a:ext cx="1316182" cy="536795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r2 = r2 + 1</a:t>
            </a:r>
            <a:endParaRPr lang="en-US" dirty="0"/>
          </a:p>
          <a:p>
            <a:pPr algn="ctr"/>
            <a:r>
              <a:rPr lang="en-US" dirty="0"/>
              <a:t>store (r</a:t>
            </a:r>
            <a:r>
              <a:rPr lang="en-US" altLang="zh-CN" dirty="0"/>
              <a:t>2</a:t>
            </a:r>
            <a:r>
              <a:rPr lang="en-US" dirty="0"/>
              <a:t>, </a:t>
            </a:r>
            <a:r>
              <a:rPr lang="en-US" b="1" dirty="0"/>
              <a:t>r</a:t>
            </a:r>
            <a:r>
              <a:rPr lang="en-US" altLang="zh-CN" b="1" dirty="0"/>
              <a:t>1</a:t>
            </a:r>
            <a:r>
              <a:rPr lang="en-US" dirty="0"/>
              <a:t>)</a:t>
            </a: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1731818" y="4546460"/>
            <a:ext cx="1316182" cy="53679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r8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r2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7</a:t>
            </a:r>
          </a:p>
          <a:p>
            <a:pPr algn="ctr"/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(r3,</a:t>
            </a:r>
            <a:r>
              <a:rPr lang="zh-CN" altLang="en-US" dirty="0"/>
              <a:t> </a:t>
            </a:r>
            <a:r>
              <a:rPr lang="en-US" altLang="zh-CN" dirty="0"/>
              <a:t>r8)</a:t>
            </a:r>
            <a:endParaRPr lang="en-US" dirty="0"/>
          </a:p>
        </p:txBody>
      </p:sp>
      <p:sp>
        <p:nvSpPr>
          <p:cNvPr id="16392" name="Line 11"/>
          <p:cNvSpPr>
            <a:spLocks noChangeShapeType="1"/>
          </p:cNvSpPr>
          <p:nvPr/>
        </p:nvSpPr>
        <p:spPr bwMode="auto">
          <a:xfrm>
            <a:off x="2424545" y="2353235"/>
            <a:ext cx="0" cy="3145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4" name="Line 13"/>
          <p:cNvSpPr>
            <a:spLocks noChangeShapeType="1"/>
          </p:cNvSpPr>
          <p:nvPr/>
        </p:nvSpPr>
        <p:spPr bwMode="auto">
          <a:xfrm>
            <a:off x="2424546" y="3496235"/>
            <a:ext cx="969816" cy="17974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6" name="Line 15"/>
          <p:cNvSpPr>
            <a:spLocks noChangeShapeType="1"/>
          </p:cNvSpPr>
          <p:nvPr/>
        </p:nvSpPr>
        <p:spPr bwMode="auto">
          <a:xfrm flipH="1">
            <a:off x="2424540" y="4234736"/>
            <a:ext cx="969821" cy="33369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7" name="Line 16"/>
          <p:cNvSpPr>
            <a:spLocks noChangeShapeType="1"/>
          </p:cNvSpPr>
          <p:nvPr/>
        </p:nvSpPr>
        <p:spPr bwMode="auto">
          <a:xfrm>
            <a:off x="2424540" y="5083256"/>
            <a:ext cx="0" cy="22724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8" name="Line 17"/>
          <p:cNvSpPr>
            <a:spLocks noChangeShapeType="1"/>
          </p:cNvSpPr>
          <p:nvPr/>
        </p:nvSpPr>
        <p:spPr bwMode="auto">
          <a:xfrm>
            <a:off x="2008908" y="5083255"/>
            <a:ext cx="0" cy="22724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9" name="Line 18"/>
          <p:cNvSpPr>
            <a:spLocks noChangeShapeType="1"/>
          </p:cNvSpPr>
          <p:nvPr/>
        </p:nvSpPr>
        <p:spPr bwMode="auto">
          <a:xfrm flipH="1">
            <a:off x="1381443" y="5310500"/>
            <a:ext cx="6274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0" name="Line 19"/>
          <p:cNvSpPr>
            <a:spLocks noChangeShapeType="1"/>
          </p:cNvSpPr>
          <p:nvPr/>
        </p:nvSpPr>
        <p:spPr bwMode="auto">
          <a:xfrm flipV="1">
            <a:off x="1381444" y="2554940"/>
            <a:ext cx="0" cy="27555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1" name="Line 20"/>
          <p:cNvSpPr>
            <a:spLocks noChangeShapeType="1"/>
          </p:cNvSpPr>
          <p:nvPr/>
        </p:nvSpPr>
        <p:spPr bwMode="auto">
          <a:xfrm>
            <a:off x="1381443" y="2554941"/>
            <a:ext cx="4889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2" name="Line 21"/>
          <p:cNvSpPr>
            <a:spLocks noChangeShapeType="1"/>
          </p:cNvSpPr>
          <p:nvPr/>
        </p:nvSpPr>
        <p:spPr bwMode="auto">
          <a:xfrm>
            <a:off x="1870364" y="2554941"/>
            <a:ext cx="0" cy="11288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3" name="Text Box 25"/>
          <p:cNvSpPr txBox="1">
            <a:spLocks noChangeArrowheads="1"/>
          </p:cNvSpPr>
          <p:nvPr/>
        </p:nvSpPr>
        <p:spPr bwMode="auto">
          <a:xfrm>
            <a:off x="2617932" y="2991971"/>
            <a:ext cx="165719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7</a:t>
            </a:fld>
            <a:endParaRPr lang="en-US" dirty="0"/>
          </a:p>
        </p:txBody>
      </p:sp>
      <p:sp>
        <p:nvSpPr>
          <p:cNvPr id="29" name="Line 13">
            <a:extLst>
              <a:ext uri="{FF2B5EF4-FFF2-40B4-BE49-F238E27FC236}">
                <a16:creationId xmlns:a16="http://schemas.microsoft.com/office/drawing/2014/main" id="{4B98C1DD-626D-E647-B2B2-BA4EC6802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543" y="3496235"/>
            <a:ext cx="0" cy="1050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978F6DB-0C17-F64A-84AC-340150D16447}"/>
              </a:ext>
            </a:extLst>
          </p:cNvPr>
          <p:cNvSpPr txBox="1"/>
          <p:nvPr/>
        </p:nvSpPr>
        <p:spPr>
          <a:xfrm>
            <a:off x="3053153" y="33325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6D74770-B7CE-8946-86E6-8BE0EF98118C}"/>
              </a:ext>
            </a:extLst>
          </p:cNvPr>
          <p:cNvSpPr txBox="1"/>
          <p:nvPr/>
        </p:nvSpPr>
        <p:spPr>
          <a:xfrm>
            <a:off x="3048000" y="4266081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23" name="Text Box 27">
            <a:extLst>
              <a:ext uri="{FF2B5EF4-FFF2-40B4-BE49-F238E27FC236}">
                <a16:creationId xmlns:a16="http://schemas.microsoft.com/office/drawing/2014/main" id="{49788AD6-06DE-DB42-95BD-9CE0437C5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745" y="1724303"/>
            <a:ext cx="4294909" cy="63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Cannot perform LICM on load, because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store-load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dependency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Line 26">
            <a:extLst>
              <a:ext uri="{FF2B5EF4-FFF2-40B4-BE49-F238E27FC236}">
                <a16:creationId xmlns:a16="http://schemas.microsoft.com/office/drawing/2014/main" id="{DB163B61-078D-FF4C-BE7E-96D3E5CEB1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7273" y="2353235"/>
            <a:ext cx="1731818" cy="470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5" name="Text Box 30">
            <a:extLst>
              <a:ext uri="{FF2B5EF4-FFF2-40B4-BE49-F238E27FC236}">
                <a16:creationId xmlns:a16="http://schemas.microsoft.com/office/drawing/2014/main" id="{C0D34213-E8FF-5D4B-A882-1F20BE86A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745" y="2554940"/>
            <a:ext cx="4156364" cy="63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But… profile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dirty="0"/>
              <a:t>says that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rarely</a:t>
            </a:r>
            <a:r>
              <a:rPr lang="zh-CN" altLang="en-US" dirty="0"/>
              <a:t> </a:t>
            </a:r>
            <a:r>
              <a:rPr lang="en-US" altLang="zh-CN" dirty="0"/>
              <a:t>happens</a:t>
            </a:r>
            <a:endParaRPr lang="en-US" dirty="0"/>
          </a:p>
        </p:txBody>
      </p:sp>
      <p:sp>
        <p:nvSpPr>
          <p:cNvPr id="27" name="Freeform 32">
            <a:extLst>
              <a:ext uri="{FF2B5EF4-FFF2-40B4-BE49-F238E27FC236}">
                <a16:creationId xmlns:a16="http://schemas.microsoft.com/office/drawing/2014/main" id="{CB904C10-1DAB-884B-844C-54ED7DD8CD3D}"/>
              </a:ext>
            </a:extLst>
          </p:cNvPr>
          <p:cNvSpPr>
            <a:spLocks/>
          </p:cNvSpPr>
          <p:nvPr/>
        </p:nvSpPr>
        <p:spPr bwMode="auto">
          <a:xfrm>
            <a:off x="958273" y="2173941"/>
            <a:ext cx="1050636" cy="649941"/>
          </a:xfrm>
          <a:custGeom>
            <a:avLst/>
            <a:gdLst>
              <a:gd name="T0" fmla="*/ 1548236904 w 680"/>
              <a:gd name="T1" fmla="*/ 1290320000 h 512"/>
              <a:gd name="T2" fmla="*/ 161755511 w 680"/>
              <a:gd name="T3" fmla="*/ 564515000 h 512"/>
              <a:gd name="T4" fmla="*/ 577700439 w 680"/>
              <a:gd name="T5" fmla="*/ 80645000 h 512"/>
              <a:gd name="T6" fmla="*/ 1964180132 w 680"/>
              <a:gd name="T7" fmla="*/ 80645000 h 5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80" h="512">
                <a:moveTo>
                  <a:pt x="536" y="512"/>
                </a:moveTo>
                <a:cubicBezTo>
                  <a:pt x="324" y="408"/>
                  <a:pt x="112" y="304"/>
                  <a:pt x="56" y="224"/>
                </a:cubicBezTo>
                <a:cubicBezTo>
                  <a:pt x="0" y="144"/>
                  <a:pt x="96" y="64"/>
                  <a:pt x="200" y="32"/>
                </a:cubicBezTo>
                <a:cubicBezTo>
                  <a:pt x="304" y="0"/>
                  <a:pt x="492" y="16"/>
                  <a:pt x="680" y="3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F4A21A54-A84B-C44D-BAD7-23EEC2651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7483" y="4057499"/>
            <a:ext cx="4006517" cy="1190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Frequent</a:t>
            </a:r>
            <a:r>
              <a:rPr lang="zh-CN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Path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LICM:</a:t>
            </a:r>
          </a:p>
          <a:p>
            <a:pPr>
              <a:buFontTx/>
              <a:buAutoNum type="arabicParenR"/>
            </a:pP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Ignore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infrequent dependence between loads and stores</a:t>
            </a:r>
          </a:p>
          <a:p>
            <a:pPr>
              <a:buFontTx/>
              <a:buAutoNum type="arabicParenR"/>
            </a:pP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 LICM on load</a:t>
            </a:r>
          </a:p>
        </p:txBody>
      </p:sp>
      <p:sp>
        <p:nvSpPr>
          <p:cNvPr id="30" name="文本框 2">
            <a:extLst>
              <a:ext uri="{FF2B5EF4-FFF2-40B4-BE49-F238E27FC236}">
                <a16:creationId xmlns:a16="http://schemas.microsoft.com/office/drawing/2014/main" id="{6DC493B1-8301-4D99-8357-0C7C27C55DE6}"/>
              </a:ext>
            </a:extLst>
          </p:cNvPr>
          <p:cNvSpPr txBox="1"/>
          <p:nvPr/>
        </p:nvSpPr>
        <p:spPr>
          <a:xfrm>
            <a:off x="2019059" y="38228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99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40133E4-DF99-4E53-B692-434D902EBDA4}"/>
              </a:ext>
            </a:extLst>
          </p:cNvPr>
          <p:cNvSpPr txBox="1"/>
          <p:nvPr/>
        </p:nvSpPr>
        <p:spPr>
          <a:xfrm>
            <a:off x="3206961" y="2854156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8AAFB94-23D5-404D-BFE1-94884D5A9498}"/>
              </a:ext>
            </a:extLst>
          </p:cNvPr>
          <p:cNvSpPr txBox="1"/>
          <p:nvPr/>
        </p:nvSpPr>
        <p:spPr>
          <a:xfrm>
            <a:off x="1173639" y="1698812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A98B9F6-1DDA-4009-9BD4-DA4F9F4DD5DE}"/>
              </a:ext>
            </a:extLst>
          </p:cNvPr>
          <p:cNvSpPr txBox="1"/>
          <p:nvPr/>
        </p:nvSpPr>
        <p:spPr>
          <a:xfrm>
            <a:off x="3053153" y="4704967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B33E5E0-88FE-4527-9AD9-84AA4A50EA03}"/>
              </a:ext>
            </a:extLst>
          </p:cNvPr>
          <p:cNvSpPr txBox="1"/>
          <p:nvPr/>
        </p:nvSpPr>
        <p:spPr>
          <a:xfrm>
            <a:off x="4093652" y="3803879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BB3</a:t>
            </a:r>
          </a:p>
        </p:txBody>
      </p:sp>
    </p:spTree>
    <p:extLst>
      <p:ext uri="{BB962C8B-B14F-4D97-AF65-F5344CB8AC3E}">
        <p14:creationId xmlns:p14="http://schemas.microsoft.com/office/powerpoint/2010/main" val="555466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465"/>
    </mc:Choice>
    <mc:Fallback>
      <p:transition spd="slow" advTm="3465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Your Assignment: </a:t>
            </a:r>
            <a:r>
              <a:rPr lang="en-US" altLang="zh-CN" dirty="0"/>
              <a:t>Frequent</a:t>
            </a:r>
            <a:r>
              <a:rPr lang="zh-CN" altLang="en-US" dirty="0"/>
              <a:t> </a:t>
            </a:r>
            <a:r>
              <a:rPr lang="en-US" altLang="zh-CN" dirty="0"/>
              <a:t>Path</a:t>
            </a:r>
            <a:r>
              <a:rPr lang="en-US" dirty="0"/>
              <a:t> LICM</a:t>
            </a: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1731818" y="1546412"/>
            <a:ext cx="1316182" cy="80682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r1 = </a:t>
            </a:r>
            <a:r>
              <a:rPr lang="en-US" altLang="zh-CN" dirty="0"/>
              <a:t>&amp;A</a:t>
            </a:r>
            <a:endParaRPr lang="en-US" dirty="0"/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1731818" y="2667825"/>
            <a:ext cx="1316182" cy="82841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dirty="0"/>
              <a:t>r4 = load(</a:t>
            </a:r>
            <a:r>
              <a:rPr lang="en-US" altLang="zh-CN" b="1" dirty="0"/>
              <a:t>r1</a:t>
            </a:r>
            <a:r>
              <a:rPr lang="en-US" dirty="0"/>
              <a:t>)</a:t>
            </a:r>
          </a:p>
          <a:p>
            <a:pPr algn="ctr"/>
            <a:r>
              <a:rPr lang="en-US" dirty="0"/>
              <a:t>r7 = r4 * 3</a:t>
            </a:r>
          </a:p>
          <a:p>
            <a:pPr algn="ctr"/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r3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r5</a:t>
            </a:r>
            <a:endParaRPr lang="en-US" dirty="0"/>
          </a:p>
        </p:txBody>
      </p:sp>
      <p:sp>
        <p:nvSpPr>
          <p:cNvPr id="16390" name="Rectangle 8"/>
          <p:cNvSpPr>
            <a:spLocks noChangeArrowheads="1"/>
          </p:cNvSpPr>
          <p:nvPr/>
        </p:nvSpPr>
        <p:spPr bwMode="auto">
          <a:xfrm>
            <a:off x="2770909" y="3697941"/>
            <a:ext cx="1316182" cy="536795"/>
          </a:xfrm>
          <a:prstGeom prst="rect">
            <a:avLst/>
          </a:prstGeom>
          <a:solidFill>
            <a:srgbClr val="FFFF00"/>
          </a:solidFill>
          <a:ln w="28575">
            <a:solidFill>
              <a:srgbClr val="0070C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r2 = r2 + 1</a:t>
            </a:r>
            <a:endParaRPr lang="en-US" dirty="0"/>
          </a:p>
          <a:p>
            <a:pPr algn="ctr"/>
            <a:r>
              <a:rPr lang="en-US" dirty="0"/>
              <a:t>store (r</a:t>
            </a:r>
            <a:r>
              <a:rPr lang="en-US" altLang="zh-CN" dirty="0"/>
              <a:t>2</a:t>
            </a:r>
            <a:r>
              <a:rPr lang="en-US" dirty="0"/>
              <a:t>, </a:t>
            </a:r>
            <a:r>
              <a:rPr lang="en-US" b="1" dirty="0"/>
              <a:t>r</a:t>
            </a:r>
            <a:r>
              <a:rPr lang="en-US" altLang="zh-CN" b="1" dirty="0"/>
              <a:t>1</a:t>
            </a:r>
            <a:r>
              <a:rPr lang="en-US" dirty="0"/>
              <a:t>)</a:t>
            </a:r>
          </a:p>
        </p:txBody>
      </p:sp>
      <p:sp>
        <p:nvSpPr>
          <p:cNvPr id="16391" name="Rectangle 9"/>
          <p:cNvSpPr>
            <a:spLocks noChangeArrowheads="1"/>
          </p:cNvSpPr>
          <p:nvPr/>
        </p:nvSpPr>
        <p:spPr bwMode="auto">
          <a:xfrm>
            <a:off x="1731818" y="4546460"/>
            <a:ext cx="1316182" cy="53679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 anchor="ctr"/>
          <a:lstStyle/>
          <a:p>
            <a:pPr algn="ctr"/>
            <a:r>
              <a:rPr lang="en-US" altLang="zh-CN" dirty="0"/>
              <a:t>r8</a:t>
            </a:r>
            <a:r>
              <a:rPr lang="zh-CN" altLang="en-US" dirty="0"/>
              <a:t> </a:t>
            </a:r>
            <a:r>
              <a:rPr lang="en-US" altLang="zh-CN" dirty="0"/>
              <a:t>=</a:t>
            </a:r>
            <a:r>
              <a:rPr lang="zh-CN" altLang="en-US" dirty="0"/>
              <a:t> </a:t>
            </a:r>
            <a:r>
              <a:rPr lang="en-US" altLang="zh-CN" dirty="0"/>
              <a:t>r2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7</a:t>
            </a:r>
          </a:p>
          <a:p>
            <a:pPr algn="ctr"/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(r3,</a:t>
            </a:r>
            <a:r>
              <a:rPr lang="zh-CN" altLang="en-US" dirty="0"/>
              <a:t> </a:t>
            </a:r>
            <a:r>
              <a:rPr lang="en-US" altLang="zh-CN" dirty="0"/>
              <a:t>r8)</a:t>
            </a:r>
            <a:endParaRPr lang="en-US" dirty="0"/>
          </a:p>
        </p:txBody>
      </p:sp>
      <p:sp>
        <p:nvSpPr>
          <p:cNvPr id="16392" name="Line 11"/>
          <p:cNvSpPr>
            <a:spLocks noChangeShapeType="1"/>
          </p:cNvSpPr>
          <p:nvPr/>
        </p:nvSpPr>
        <p:spPr bwMode="auto">
          <a:xfrm>
            <a:off x="2424545" y="2353235"/>
            <a:ext cx="0" cy="31459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4" name="Line 13"/>
          <p:cNvSpPr>
            <a:spLocks noChangeShapeType="1"/>
          </p:cNvSpPr>
          <p:nvPr/>
        </p:nvSpPr>
        <p:spPr bwMode="auto">
          <a:xfrm>
            <a:off x="2424546" y="3496235"/>
            <a:ext cx="969816" cy="17974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6" name="Line 15"/>
          <p:cNvSpPr>
            <a:spLocks noChangeShapeType="1"/>
          </p:cNvSpPr>
          <p:nvPr/>
        </p:nvSpPr>
        <p:spPr bwMode="auto">
          <a:xfrm flipH="1">
            <a:off x="2424540" y="4234736"/>
            <a:ext cx="969821" cy="33369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7" name="Line 16"/>
          <p:cNvSpPr>
            <a:spLocks noChangeShapeType="1"/>
          </p:cNvSpPr>
          <p:nvPr/>
        </p:nvSpPr>
        <p:spPr bwMode="auto">
          <a:xfrm>
            <a:off x="2424540" y="5083256"/>
            <a:ext cx="0" cy="22724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8" name="Line 17"/>
          <p:cNvSpPr>
            <a:spLocks noChangeShapeType="1"/>
          </p:cNvSpPr>
          <p:nvPr/>
        </p:nvSpPr>
        <p:spPr bwMode="auto">
          <a:xfrm>
            <a:off x="2008908" y="5083255"/>
            <a:ext cx="0" cy="22724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399" name="Line 18"/>
          <p:cNvSpPr>
            <a:spLocks noChangeShapeType="1"/>
          </p:cNvSpPr>
          <p:nvPr/>
        </p:nvSpPr>
        <p:spPr bwMode="auto">
          <a:xfrm flipH="1">
            <a:off x="1381443" y="5310500"/>
            <a:ext cx="6274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0" name="Line 19"/>
          <p:cNvSpPr>
            <a:spLocks noChangeShapeType="1"/>
          </p:cNvSpPr>
          <p:nvPr/>
        </p:nvSpPr>
        <p:spPr bwMode="auto">
          <a:xfrm flipV="1">
            <a:off x="1381444" y="2554940"/>
            <a:ext cx="0" cy="27555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1" name="Line 20"/>
          <p:cNvSpPr>
            <a:spLocks noChangeShapeType="1"/>
          </p:cNvSpPr>
          <p:nvPr/>
        </p:nvSpPr>
        <p:spPr bwMode="auto">
          <a:xfrm>
            <a:off x="1381443" y="2554941"/>
            <a:ext cx="48892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2" name="Line 21"/>
          <p:cNvSpPr>
            <a:spLocks noChangeShapeType="1"/>
          </p:cNvSpPr>
          <p:nvPr/>
        </p:nvSpPr>
        <p:spPr bwMode="auto">
          <a:xfrm>
            <a:off x="1870364" y="2554941"/>
            <a:ext cx="0" cy="11288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16403" name="Text Box 25"/>
          <p:cNvSpPr txBox="1">
            <a:spLocks noChangeArrowheads="1"/>
          </p:cNvSpPr>
          <p:nvPr/>
        </p:nvSpPr>
        <p:spPr bwMode="auto">
          <a:xfrm>
            <a:off x="2617932" y="2991971"/>
            <a:ext cx="165719" cy="359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84156-E2BE-B742-B1A4-4AE902C9F8FD}" type="slidenum">
              <a:rPr lang="en-US" smtClean="0"/>
              <a:t>8</a:t>
            </a:fld>
            <a:endParaRPr lang="en-US" dirty="0"/>
          </a:p>
        </p:txBody>
      </p:sp>
      <p:sp>
        <p:nvSpPr>
          <p:cNvPr id="29" name="Line 13">
            <a:extLst>
              <a:ext uri="{FF2B5EF4-FFF2-40B4-BE49-F238E27FC236}">
                <a16:creationId xmlns:a16="http://schemas.microsoft.com/office/drawing/2014/main" id="{4B98C1DD-626D-E647-B2B2-BA4EC6802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543" y="3496235"/>
            <a:ext cx="0" cy="10502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978F6DB-0C17-F64A-84AC-340150D16447}"/>
              </a:ext>
            </a:extLst>
          </p:cNvPr>
          <p:cNvSpPr txBox="1"/>
          <p:nvPr/>
        </p:nvSpPr>
        <p:spPr>
          <a:xfrm>
            <a:off x="3053153" y="33325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6D74770-B7CE-8946-86E6-8BE0EF98118C}"/>
              </a:ext>
            </a:extLst>
          </p:cNvPr>
          <p:cNvSpPr txBox="1"/>
          <p:nvPr/>
        </p:nvSpPr>
        <p:spPr>
          <a:xfrm>
            <a:off x="3048000" y="4266081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>
                <a:solidFill>
                  <a:srgbClr val="0070C0"/>
                </a:solidFill>
              </a:rPr>
              <a:t>1</a:t>
            </a:r>
            <a:endParaRPr kumimoji="1" lang="zh-CN" altLang="en-US" dirty="0">
              <a:solidFill>
                <a:srgbClr val="0070C0"/>
              </a:solidFill>
            </a:endParaRPr>
          </a:p>
        </p:txBody>
      </p:sp>
      <p:sp>
        <p:nvSpPr>
          <p:cNvPr id="23" name="Text Box 27">
            <a:extLst>
              <a:ext uri="{FF2B5EF4-FFF2-40B4-BE49-F238E27FC236}">
                <a16:creationId xmlns:a16="http://schemas.microsoft.com/office/drawing/2014/main" id="{49788AD6-06DE-DB42-95BD-9CE0437C5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745" y="1724303"/>
            <a:ext cx="4294909" cy="63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Cannot perform LICM on load, because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store-load</a:t>
            </a:r>
            <a:r>
              <a:rPr lang="zh-CN" alt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dependency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Line 26">
            <a:extLst>
              <a:ext uri="{FF2B5EF4-FFF2-40B4-BE49-F238E27FC236}">
                <a16:creationId xmlns:a16="http://schemas.microsoft.com/office/drawing/2014/main" id="{DB163B61-078D-FF4C-BE7E-96D3E5CEB1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17273" y="2353235"/>
            <a:ext cx="1731818" cy="4706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5" name="Text Box 30">
            <a:extLst>
              <a:ext uri="{FF2B5EF4-FFF2-40B4-BE49-F238E27FC236}">
                <a16:creationId xmlns:a16="http://schemas.microsoft.com/office/drawing/2014/main" id="{C0D34213-E8FF-5D4B-A882-1F20BE86A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5745" y="2554940"/>
            <a:ext cx="4156364" cy="636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But… profile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dirty="0"/>
              <a:t>says that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store</a:t>
            </a:r>
            <a:r>
              <a:rPr lang="zh-CN" altLang="en-US" dirty="0"/>
              <a:t> </a:t>
            </a:r>
            <a:r>
              <a:rPr lang="en-US" altLang="zh-CN" dirty="0"/>
              <a:t>rarely</a:t>
            </a:r>
            <a:r>
              <a:rPr lang="zh-CN" altLang="en-US" dirty="0"/>
              <a:t> </a:t>
            </a:r>
            <a:r>
              <a:rPr lang="en-US" altLang="zh-CN" dirty="0"/>
              <a:t>happens</a:t>
            </a:r>
            <a:endParaRPr lang="en-US" dirty="0"/>
          </a:p>
        </p:txBody>
      </p:sp>
      <p:sp>
        <p:nvSpPr>
          <p:cNvPr id="27" name="Freeform 32">
            <a:extLst>
              <a:ext uri="{FF2B5EF4-FFF2-40B4-BE49-F238E27FC236}">
                <a16:creationId xmlns:a16="http://schemas.microsoft.com/office/drawing/2014/main" id="{CB904C10-1DAB-884B-844C-54ED7DD8CD3D}"/>
              </a:ext>
            </a:extLst>
          </p:cNvPr>
          <p:cNvSpPr>
            <a:spLocks/>
          </p:cNvSpPr>
          <p:nvPr/>
        </p:nvSpPr>
        <p:spPr bwMode="auto">
          <a:xfrm>
            <a:off x="958273" y="2173941"/>
            <a:ext cx="1050636" cy="649941"/>
          </a:xfrm>
          <a:custGeom>
            <a:avLst/>
            <a:gdLst>
              <a:gd name="T0" fmla="*/ 1548236904 w 680"/>
              <a:gd name="T1" fmla="*/ 1290320000 h 512"/>
              <a:gd name="T2" fmla="*/ 161755511 w 680"/>
              <a:gd name="T3" fmla="*/ 564515000 h 512"/>
              <a:gd name="T4" fmla="*/ 577700439 w 680"/>
              <a:gd name="T5" fmla="*/ 80645000 h 512"/>
              <a:gd name="T6" fmla="*/ 1964180132 w 680"/>
              <a:gd name="T7" fmla="*/ 80645000 h 51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80" h="512">
                <a:moveTo>
                  <a:pt x="536" y="512"/>
                </a:moveTo>
                <a:cubicBezTo>
                  <a:pt x="324" y="408"/>
                  <a:pt x="112" y="304"/>
                  <a:pt x="56" y="224"/>
                </a:cubicBezTo>
                <a:cubicBezTo>
                  <a:pt x="0" y="144"/>
                  <a:pt x="96" y="64"/>
                  <a:pt x="200" y="32"/>
                </a:cubicBezTo>
                <a:cubicBezTo>
                  <a:pt x="304" y="0"/>
                  <a:pt x="492" y="16"/>
                  <a:pt x="680" y="3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28" name="Freeform 33">
            <a:extLst>
              <a:ext uri="{FF2B5EF4-FFF2-40B4-BE49-F238E27FC236}">
                <a16:creationId xmlns:a16="http://schemas.microsoft.com/office/drawing/2014/main" id="{ABFE4E8D-CA60-AE4A-BC56-83BFA7D2DFA9}"/>
              </a:ext>
            </a:extLst>
          </p:cNvPr>
          <p:cNvSpPr>
            <a:spLocks/>
          </p:cNvSpPr>
          <p:nvPr/>
        </p:nvSpPr>
        <p:spPr bwMode="auto">
          <a:xfrm>
            <a:off x="1212273" y="2313522"/>
            <a:ext cx="796635" cy="779302"/>
          </a:xfrm>
          <a:custGeom>
            <a:avLst/>
            <a:gdLst>
              <a:gd name="T0" fmla="*/ 1028223750 w 456"/>
              <a:gd name="T1" fmla="*/ 1451610000 h 576"/>
              <a:gd name="T2" fmla="*/ 423386250 w 456"/>
              <a:gd name="T3" fmla="*/ 1209675000 h 576"/>
              <a:gd name="T4" fmla="*/ 60483750 w 456"/>
              <a:gd name="T5" fmla="*/ 846772500 h 576"/>
              <a:gd name="T6" fmla="*/ 181451250 w 456"/>
              <a:gd name="T7" fmla="*/ 241935000 h 576"/>
              <a:gd name="T8" fmla="*/ 1149191250 w 456"/>
              <a:gd name="T9" fmla="*/ 0 h 5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56" h="576">
                <a:moveTo>
                  <a:pt x="408" y="576"/>
                </a:moveTo>
                <a:cubicBezTo>
                  <a:pt x="320" y="548"/>
                  <a:pt x="232" y="520"/>
                  <a:pt x="168" y="480"/>
                </a:cubicBezTo>
                <a:cubicBezTo>
                  <a:pt x="104" y="440"/>
                  <a:pt x="40" y="400"/>
                  <a:pt x="24" y="336"/>
                </a:cubicBezTo>
                <a:cubicBezTo>
                  <a:pt x="8" y="272"/>
                  <a:pt x="0" y="152"/>
                  <a:pt x="72" y="96"/>
                </a:cubicBezTo>
                <a:cubicBezTo>
                  <a:pt x="144" y="40"/>
                  <a:pt x="300" y="20"/>
                  <a:pt x="45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2058" tIns="41029" rIns="82058" bIns="41029"/>
          <a:lstStyle/>
          <a:p>
            <a:endParaRPr lang="en-US"/>
          </a:p>
        </p:txBody>
      </p:sp>
      <p:sp>
        <p:nvSpPr>
          <p:cNvPr id="30" name="Text Box 31">
            <a:extLst>
              <a:ext uri="{FF2B5EF4-FFF2-40B4-BE49-F238E27FC236}">
                <a16:creationId xmlns:a16="http://schemas.microsoft.com/office/drawing/2014/main" id="{7875DB0E-A5DA-2D41-A4E7-CBAFBEBF4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7483" y="4057499"/>
            <a:ext cx="4006517" cy="20218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82058" tIns="41029" rIns="82058" bIns="41029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Frequent</a:t>
            </a:r>
            <a:r>
              <a:rPr lang="zh-CN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Path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LICM:</a:t>
            </a:r>
          </a:p>
          <a:p>
            <a:pPr>
              <a:buFontTx/>
              <a:buAutoNum type="arabicParenR"/>
            </a:pP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Ignore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infrequent dependence between loads and stores</a:t>
            </a:r>
          </a:p>
          <a:p>
            <a:pPr>
              <a:buFontTx/>
              <a:buAutoNum type="arabicParenR"/>
            </a:pP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 LICM on load</a:t>
            </a:r>
          </a:p>
          <a:p>
            <a:pPr>
              <a:buFontTx/>
              <a:buAutoNum type="arabicParenR"/>
            </a:pPr>
            <a:r>
              <a:rPr lang="en-US" altLang="zh-CN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 LICM on any consumers of the load that become invariant</a:t>
            </a:r>
          </a:p>
          <a:p>
            <a:pPr>
              <a:buFontTx/>
              <a:buAutoNum type="arabicParenR"/>
            </a:pPr>
            <a:endParaRPr lang="en-US" altLang="zh-CN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文本框 2">
            <a:extLst>
              <a:ext uri="{FF2B5EF4-FFF2-40B4-BE49-F238E27FC236}">
                <a16:creationId xmlns:a16="http://schemas.microsoft.com/office/drawing/2014/main" id="{7E8AA0C4-E457-4265-AF6F-64613061408A}"/>
              </a:ext>
            </a:extLst>
          </p:cNvPr>
          <p:cNvSpPr txBox="1"/>
          <p:nvPr/>
        </p:nvSpPr>
        <p:spPr>
          <a:xfrm>
            <a:off x="2019059" y="382282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99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CF6226D-59A5-442B-97F8-1931576B8556}"/>
              </a:ext>
            </a:extLst>
          </p:cNvPr>
          <p:cNvSpPr txBox="1"/>
          <p:nvPr/>
        </p:nvSpPr>
        <p:spPr>
          <a:xfrm>
            <a:off x="3206961" y="2854156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07C4AEA-4082-4C4A-B54D-30920FAC8C86}"/>
              </a:ext>
            </a:extLst>
          </p:cNvPr>
          <p:cNvSpPr txBox="1"/>
          <p:nvPr/>
        </p:nvSpPr>
        <p:spPr>
          <a:xfrm>
            <a:off x="1173639" y="1698812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B21BDA0-53B5-4606-8F89-0FD929A6399A}"/>
              </a:ext>
            </a:extLst>
          </p:cNvPr>
          <p:cNvSpPr txBox="1"/>
          <p:nvPr/>
        </p:nvSpPr>
        <p:spPr>
          <a:xfrm>
            <a:off x="3053153" y="4704967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4AE1FF7-C92E-4561-A8BF-692DB944EFF4}"/>
              </a:ext>
            </a:extLst>
          </p:cNvPr>
          <p:cNvSpPr txBox="1"/>
          <p:nvPr/>
        </p:nvSpPr>
        <p:spPr>
          <a:xfrm>
            <a:off x="4093652" y="3803879"/>
            <a:ext cx="835269" cy="379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BB3</a:t>
            </a:r>
          </a:p>
        </p:txBody>
      </p:sp>
    </p:spTree>
    <p:extLst>
      <p:ext uri="{BB962C8B-B14F-4D97-AF65-F5344CB8AC3E}">
        <p14:creationId xmlns:p14="http://schemas.microsoft.com/office/powerpoint/2010/main" val="1690524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951"/>
    </mc:Choice>
    <mc:Fallback>
      <p:transition spd="slow" advTm="30951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1770</TotalTime>
  <Words>1896</Words>
  <Application>Microsoft Office PowerPoint</Application>
  <PresentationFormat>On-screen Show (4:3)</PresentationFormat>
  <Paragraphs>353</Paragraphs>
  <Slides>20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Courier</vt:lpstr>
      <vt:lpstr>Arial</vt:lpstr>
      <vt:lpstr>Calibri</vt:lpstr>
      <vt:lpstr>Courier New</vt:lpstr>
      <vt:lpstr>Times New Roman</vt:lpstr>
      <vt:lpstr>Office Theme</vt:lpstr>
      <vt:lpstr>HW2 – Frequent Path Loop Invariant Code Motion</vt:lpstr>
      <vt:lpstr>Loop Invariant Code Motion (LICM)</vt:lpstr>
      <vt:lpstr>Loop Invariant Code Motion (LICM)</vt:lpstr>
      <vt:lpstr>Your Assignment: Frequent Path LICM</vt:lpstr>
      <vt:lpstr>Your Assignment: Frequent Path LICM</vt:lpstr>
      <vt:lpstr>Your Assignment: Frequent Path LICM</vt:lpstr>
      <vt:lpstr>Your Assignment: Frequent Path LICM</vt:lpstr>
      <vt:lpstr>Your Assignment: Frequent Path LICM</vt:lpstr>
      <vt:lpstr>Your Assignment: Frequent Path LICM</vt:lpstr>
      <vt:lpstr>Your Assignment: Frequent Path LICM</vt:lpstr>
      <vt:lpstr>Your Assignment: Frequent Path LICM</vt:lpstr>
      <vt:lpstr>HW2: Frequent Path (FP) LICM</vt:lpstr>
      <vt:lpstr>FPLICM: What constitutes to FP</vt:lpstr>
      <vt:lpstr>HW2: Useful Resources</vt:lpstr>
      <vt:lpstr>LLVM Code of Interest</vt:lpstr>
      <vt:lpstr>Code: Manipulating Basic Blocks</vt:lpstr>
      <vt:lpstr>Code: Creating and Inserting Instructions</vt:lpstr>
      <vt:lpstr>Code: Creating Variables</vt:lpstr>
      <vt:lpstr>Important: Maintaining SSA Form</vt:lpstr>
      <vt:lpstr>General Notes Regarding HW2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 Invariant Code Motion, LLVM, and HW2</dc:title>
  <dc:creator>D J</dc:creator>
  <cp:lastModifiedBy>潘 云洁</cp:lastModifiedBy>
  <cp:revision>145</cp:revision>
  <dcterms:created xsi:type="dcterms:W3CDTF">2013-09-22T19:04:19Z</dcterms:created>
  <dcterms:modified xsi:type="dcterms:W3CDTF">2021-09-20T01:47:00Z</dcterms:modified>
</cp:coreProperties>
</file>