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Work Sans Medium"/>
      <p:regular r:id="rId22"/>
      <p:bold r:id="rId23"/>
      <p:italic r:id="rId24"/>
      <p:boldItalic r:id="rId25"/>
    </p:embeddedFont>
    <p:embeddedFont>
      <p:font typeface="Work Sans"/>
      <p:regular r:id="rId26"/>
      <p:bold r:id="rId27"/>
      <p:italic r:id="rId28"/>
      <p:boldItalic r:id="rId29"/>
    </p:embeddedFont>
    <p:embeddedFont>
      <p:font typeface="Work Sans Light"/>
      <p:regular r:id="rId30"/>
      <p:bold r:id="rId31"/>
      <p:italic r:id="rId32"/>
      <p:boldItalic r:id="rId33"/>
    </p:embeddedFont>
    <p:embeddedFont>
      <p:font typeface="Work Sans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WorkSansMedium-regular.fntdata"/><Relationship Id="rId21" Type="http://schemas.openxmlformats.org/officeDocument/2006/relationships/slide" Target="slides/slide16.xml"/><Relationship Id="rId24" Type="http://schemas.openxmlformats.org/officeDocument/2006/relationships/font" Target="fonts/WorkSansMedium-italic.fntdata"/><Relationship Id="rId23" Type="http://schemas.openxmlformats.org/officeDocument/2006/relationships/font" Target="fonts/WorkSa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regular.fntdata"/><Relationship Id="rId25" Type="http://schemas.openxmlformats.org/officeDocument/2006/relationships/font" Target="fonts/WorkSansMedium-boldItalic.fntdata"/><Relationship Id="rId28" Type="http://schemas.openxmlformats.org/officeDocument/2006/relationships/font" Target="fonts/WorkSans-italic.fntdata"/><Relationship Id="rId27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Light-bold.fntdata"/><Relationship Id="rId30" Type="http://schemas.openxmlformats.org/officeDocument/2006/relationships/font" Target="fonts/WorkSansLight-regular.fntdata"/><Relationship Id="rId11" Type="http://schemas.openxmlformats.org/officeDocument/2006/relationships/slide" Target="slides/slide6.xml"/><Relationship Id="rId33" Type="http://schemas.openxmlformats.org/officeDocument/2006/relationships/font" Target="fonts/WorkSans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WorkSansLight-italic.fntdata"/><Relationship Id="rId13" Type="http://schemas.openxmlformats.org/officeDocument/2006/relationships/slide" Target="slides/slide8.xml"/><Relationship Id="rId35" Type="http://schemas.openxmlformats.org/officeDocument/2006/relationships/font" Target="fonts/WorkSansSemiBold-bold.fntdata"/><Relationship Id="rId12" Type="http://schemas.openxmlformats.org/officeDocument/2006/relationships/slide" Target="slides/slide7.xml"/><Relationship Id="rId34" Type="http://schemas.openxmlformats.org/officeDocument/2006/relationships/font" Target="fonts/WorkSans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WorkSans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WorkSansSemiBol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c1f45cdd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c1f45cdd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c1ff76a9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c1ff76a9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c1ff76a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c1ff76a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a2a9969a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a2a9969a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a2a9969aa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a2a9969aa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a2a9969a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a2a9969a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a2a9969aa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a2a9969aa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c1ff76a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c1ff76a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a2a9969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a2a9969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c1f45cdd0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c1f45cdd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c1ff76a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c1ff76a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2a9969a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2a9969a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c1ff76a9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c1ff76a9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c1f45cdd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c1f45cdd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a33e14d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a33e14d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B4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87550" y="942775"/>
            <a:ext cx="7968900" cy="25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44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Compiler Code Transformations for Superscalar-Based High-Performance Systems</a:t>
            </a:r>
            <a:endParaRPr sz="3044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Scott A. Mahlke | William Y. Chen | John C. Gyllenhaal</a:t>
            </a:r>
            <a:endParaRPr sz="24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Wen-mei W. Hwu | Pohua P. Chang | Tokuzo Kiyohara</a:t>
            </a:r>
            <a:endParaRPr sz="24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87550" y="3890950"/>
            <a:ext cx="784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Brendan Freeman, Sri Cherukuri, Sahas Dendukuri</a:t>
            </a:r>
            <a:endParaRPr sz="18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87550" y="273850"/>
            <a:ext cx="529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EECS 583 Fall 2021</a:t>
            </a:r>
            <a:endParaRPr sz="10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2355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3: Strength Reduction, Height Reduction (review)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Start with back substitution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Create balanced tree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High will be ceil(log</a:t>
            </a:r>
            <a:r>
              <a:rPr baseline="-25000" lang="en"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(n))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May not work with floats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 = r1 * 10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can be strength reduced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temp1 = r1 &lt;&lt; 3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temp2 = r1 &lt;&lt; 1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 = temp1 + temp2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= 0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L1:	r1 = r1 + 1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r2 = r1 * 10</a:t>
            </a:r>
            <a:endParaRPr b="1"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r3 = MEM(r2)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r4 = r4 + r3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blt (r1 100) L1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can be strength reduced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r1 = 0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r2 = 0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L2:	r1 = r1 + 1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r2 = r2 + 10</a:t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r3 = MEM(r2)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r4 = r4 + r3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blt (r1 100) L2</a:t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47" y="1152472"/>
            <a:ext cx="3492200" cy="21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017726"/>
            <a:ext cx="3688541" cy="40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4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: 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Accumulator Variable Expansion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 (review)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61150"/>
            <a:ext cx="3999900" cy="219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4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: 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Induction Variable Expansion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 (review)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65125"/>
            <a:ext cx="3999901" cy="1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017725"/>
            <a:ext cx="3999899" cy="414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4: Search variable expansion (new!)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Eliminate the chain of flow dependencies in a loop body between successive tests and updates of a search variable by creating temporary search variables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Arises often for i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terative search values, like finding the maximum or minimum value of matrices or arrays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Similar to accumulator expansion but for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comparison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instead of accumulation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2" name="Google Shape;152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assume r5 is a multiple of 3</a:t>
            </a: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r3 = MEM(r1)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L1:	r2 = MEM(4+r1)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r3 = max(r3,r2)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r1 = r1 + 4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blt (r1 r5) L1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can be loop unrolled/inducted/op-combo-ed by factor = 3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r3 = MEM(r1)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L2:	r12 = MEM(4+r1)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r3 = max(r3,r12)</a:t>
            </a:r>
            <a:endParaRPr b="1"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r22 = MEM(8+r1)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r3 = max(r3,r22)</a:t>
            </a:r>
            <a:endParaRPr b="1"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r32 = MEM(12+r1)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r3 = max(r3,r32)</a:t>
            </a:r>
            <a:endParaRPr b="1"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r1 = r1 + 12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blt (r1 r5) L2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can be search variable expanded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r3 = MEM(r1)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L3:	r12 = MEM(4+r1)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r13 = max(r13,r2)</a:t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r22 = MEM(8+r1)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r23 = max(r23,r22)</a:t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r32 = MEM(12+r1)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r33 = max(r33,r32)</a:t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r1 = r1 + 12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750"/>
              <a:buNone/>
            </a:pPr>
            <a:r>
              <a:rPr lang="en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blt (r1 r5) L3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750"/>
              <a:buFont typeface="Arial"/>
              <a:buNone/>
            </a:pPr>
            <a:r>
              <a:rPr b="1" lang="en" sz="1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r3 = max(r13,r23,r33)</a:t>
            </a:r>
            <a:endParaRPr b="1" sz="1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Evaluation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Transformations incorporated into IMPACT-I compiler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Assumed m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icroarchitecture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: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RISC instruction set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Infinite registers (counted)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100% cache hit rate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Simulated with 2,4, and 8 way superscalar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 order processor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40 different test cases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13-6000 iterations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1-71 instructions in loop body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Results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443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Loop unroll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Moderately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ineffective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by itself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Register renaming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&amp; induction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Biggest speedup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Accumulator &amp; search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Next best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Only apply to some loops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Tree height &amp; operation combining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Slight help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Apply to most loops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Strength reduction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Smallest impact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Partially due to test processor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400" y="333997"/>
            <a:ext cx="3746776" cy="19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821" y="2752675"/>
            <a:ext cx="3563350" cy="19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DOALL vs non-DOALL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407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DOALL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Iterations independant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Renaming very helpful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non-DOALL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Step 3 helps some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Step 4 helps a lot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Better register usage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425" y="342900"/>
            <a:ext cx="4184425" cy="21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425" y="2838282"/>
            <a:ext cx="4184425" cy="216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6282000" y="44825"/>
            <a:ext cx="255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DOALL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6102550" y="2660575"/>
            <a:ext cx="255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non-</a:t>
            </a:r>
            <a:r>
              <a:rPr lang="en">
                <a:latin typeface="Work Sans Medium"/>
                <a:ea typeface="Work Sans Medium"/>
                <a:cs typeface="Work Sans Medium"/>
                <a:sym typeface="Work Sans Medium"/>
              </a:rPr>
              <a:t>DOALL</a:t>
            </a:r>
            <a:endParaRPr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Motivation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Parallel hardware is becoming increasingly popular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Want compiler transformations that can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maximize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ILP to fully utilize  superscalar processors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Relevance to </a:t>
            </a:r>
            <a:r>
              <a:rPr b="1"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our p</a:t>
            </a:r>
            <a:r>
              <a:rPr b="1"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roject</a:t>
            </a:r>
            <a:endParaRPr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se of processor specifications (i.e superscalar size) as metric for loop unroll factor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Use ILP optimizations presented here to support loop unrolling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Compare performance of n-scale against other heuristics as an unrolling factor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Loop unrolling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Register renaming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Accumulator variable expansion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Induction variable expansion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Strength reduction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Tree height reduction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Search variable expansion (new!)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-32575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ork Sans"/>
              <a:buAutoNum type="arabicPeriod"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Operation combining (new!)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Presented Code Transformations</a:t>
            </a:r>
            <a:endParaRPr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Optimization Levels</a:t>
            </a:r>
            <a:endParaRPr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0" name="Google Shape;80;p17"/>
          <p:cNvSpPr/>
          <p:nvPr/>
        </p:nvSpPr>
        <p:spPr>
          <a:xfrm rot="10800000">
            <a:off x="1540350" y="1359950"/>
            <a:ext cx="6063300" cy="3379200"/>
          </a:xfrm>
          <a:prstGeom prst="triangle">
            <a:avLst>
              <a:gd fmla="val 49794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260350" y="1424625"/>
            <a:ext cx="462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Accumulator Variable Expansion, Induction Variable Expansion, Search Variable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Expansion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82" name="Google Shape;82;p17"/>
          <p:cNvCxnSpPr/>
          <p:nvPr/>
        </p:nvCxnSpPr>
        <p:spPr>
          <a:xfrm>
            <a:off x="2213850" y="2095025"/>
            <a:ext cx="474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7"/>
          <p:cNvSpPr txBox="1"/>
          <p:nvPr/>
        </p:nvSpPr>
        <p:spPr>
          <a:xfrm>
            <a:off x="2260350" y="2095025"/>
            <a:ext cx="462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Operation Combining, Strength Reduction, 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Height Reduction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331750" y="2849450"/>
            <a:ext cx="46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Register Renaming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85" name="Google Shape;85;p17"/>
          <p:cNvCxnSpPr/>
          <p:nvPr/>
        </p:nvCxnSpPr>
        <p:spPr>
          <a:xfrm flipH="1" rot="10800000">
            <a:off x="2803825" y="2744150"/>
            <a:ext cx="3534600" cy="2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2255550" y="3611925"/>
            <a:ext cx="46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Loop Unrolling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 flipH="1" rot="10800000">
            <a:off x="3334800" y="3335025"/>
            <a:ext cx="2531400" cy="2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7"/>
          <p:cNvSpPr txBox="1"/>
          <p:nvPr/>
        </p:nvSpPr>
        <p:spPr>
          <a:xfrm>
            <a:off x="111400" y="1574725"/>
            <a:ext cx="20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4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35425" y="2244738"/>
            <a:ext cx="20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3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86625" y="2961163"/>
            <a:ext cx="20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2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255475" y="3708888"/>
            <a:ext cx="20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1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1: Loop Unrolling (review)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Replicating loop body n times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Overlap execution of instructions across loops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224" y="1152475"/>
            <a:ext cx="2616251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6826600" y="2363050"/>
            <a:ext cx="1358400" cy="22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2: Register Renaming (review)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Rename registers to reduce data dependencies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224" y="1152475"/>
            <a:ext cx="2616251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3: Operation Combining (new!)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Eliminates flow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dependencies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between pairs of instructions with compile-time constant source operands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Often arises between: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address calculation and memory access instructions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Work Sans"/>
              <a:buChar char="○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loop variable increments and loop exit branches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97150"/>
            <a:ext cx="3999900" cy="232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95675"/>
            <a:ext cx="3999900" cy="51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Level 3: Operation Combining (new!)</a:t>
            </a:r>
            <a:endParaRPr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ork Sans"/>
              <a:buChar char="●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Combinations limited to same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precedence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and data type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op1 and/or op3	=&gt;	op2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97150"/>
            <a:ext cx="3999900" cy="232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95675"/>
            <a:ext cx="3999900" cy="5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38" y="2747785"/>
            <a:ext cx="370522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