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Nunito"/>
      <p:regular r:id="rId20"/>
      <p:bold r:id="rId21"/>
      <p:italic r:id="rId22"/>
      <p:boldItalic r:id="rId23"/>
    </p:embeddedFont>
    <p:embeddedFont>
      <p:font typeface="EB Garamond"/>
      <p:regular r:id="rId24"/>
      <p:bold r:id="rId25"/>
      <p:italic r:id="rId26"/>
      <p:boldItalic r:id="rId27"/>
    </p:embeddedFont>
    <p:embeddedFont>
      <p:font typeface="Roboto Mon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EBGaramond-regular.fntdata"/><Relationship Id="rId23" Type="http://schemas.openxmlformats.org/officeDocument/2006/relationships/font" Target="fonts/Nuni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EBGaramond-italic.fntdata"/><Relationship Id="rId25" Type="http://schemas.openxmlformats.org/officeDocument/2006/relationships/font" Target="fonts/EBGaramond-bold.fntdata"/><Relationship Id="rId28" Type="http://schemas.openxmlformats.org/officeDocument/2006/relationships/font" Target="fonts/RobotoMono-regular.fntdata"/><Relationship Id="rId27" Type="http://schemas.openxmlformats.org/officeDocument/2006/relationships/font" Target="fonts/EBGaramond-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Mon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Mono-boldItalic.fntdata"/><Relationship Id="rId30" Type="http://schemas.openxmlformats.org/officeDocument/2006/relationships/font" Target="fonts/RobotoMono-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048000ba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048000ba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048000ba6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048000ba6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reminder if the score is higher than the threshold memory would be placed in fast memory (DRAM) so in the graph with higher threshold, more and more memory allocations are placed in the slower non-volatile memory and as it is shown the execution time increases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04b4e3e4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04b4e3e4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Recall the definition of the </a:t>
            </a:r>
            <a:r>
              <a:rPr lang="en"/>
              <a:t>threshold</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04617a98c8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04617a98c8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048000ba6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048000ba6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goal of our </a:t>
            </a:r>
            <a:r>
              <a:rPr lang="en"/>
              <a:t>project</a:t>
            </a:r>
            <a:r>
              <a:rPr lang="en"/>
              <a:t> is to modify the cycle percentage of memory allocation for a program to be able to use it as a tool to mimic the behaviour of what is </a:t>
            </a:r>
            <a:r>
              <a:rPr lang="en"/>
              <a:t>predicted</a:t>
            </a:r>
            <a:r>
              <a:rPr lang="en"/>
              <a:t> for that program in the future and inspect the hardware </a:t>
            </a:r>
            <a:r>
              <a:rPr lang="en"/>
              <a:t>implications</a:t>
            </a:r>
            <a:r>
              <a:rPr lang="en"/>
              <a:t> of it.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048000ba63_2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048000ba63_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04617a98c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04617a98c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1st) Give high level design--w/o programmer assigning memory, let program. </a:t>
            </a:r>
            <a:endParaRPr/>
          </a:p>
          <a:p>
            <a:pPr indent="0" lvl="0" marL="0" rtl="0" algn="l">
              <a:spcBef>
                <a:spcPts val="0"/>
              </a:spcBef>
              <a:spcAft>
                <a:spcPts val="0"/>
              </a:spcAft>
              <a:buNone/>
            </a:pPr>
            <a:r>
              <a:rPr lang="en"/>
              <a:t>DRAM most common memory. Heterogeneity -- </a:t>
            </a:r>
            <a:r>
              <a:rPr lang="en"/>
              <a:t>dual data rate dynamic random-access memory (DDR DRAM), and newer "slow" non-volatile memory (NVRAM).</a:t>
            </a:r>
            <a:endParaRPr/>
          </a:p>
          <a:p>
            <a:pPr indent="0" lvl="0" marL="0" rtl="0" algn="l">
              <a:spcBef>
                <a:spcPts val="0"/>
              </a:spcBef>
              <a:spcAft>
                <a:spcPts val="0"/>
              </a:spcAft>
              <a:buNone/>
            </a:pPr>
            <a:r>
              <a:rPr lang="en"/>
              <a:t>goals: At core, </a:t>
            </a:r>
            <a:r>
              <a:rPr lang="en">
                <a:solidFill>
                  <a:schemeClr val="dk1"/>
                </a:solidFill>
              </a:rPr>
              <a:t>THE PROBLEM IS WHERE WHAT GOES and automatic rather than manual ass.</a:t>
            </a:r>
            <a:endParaRPr>
              <a:solidFill>
                <a:schemeClr val="dk1"/>
              </a:solidFill>
            </a:endParaRPr>
          </a:p>
          <a:p>
            <a:pPr indent="0" lvl="0" marL="0" rtl="0" algn="l">
              <a:spcBef>
                <a:spcPts val="0"/>
              </a:spcBef>
              <a:spcAft>
                <a:spcPts val="0"/>
              </a:spcAft>
              <a:buNone/>
            </a:pPr>
            <a:r>
              <a:rPr lang="en">
                <a:solidFill>
                  <a:schemeClr val="dk1"/>
                </a:solidFill>
              </a:rPr>
              <a:t>In this, simulates into two levels via automatic realloc of Malloc calls</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4617a98c8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04617a98c8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04617a98c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04617a98c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picture shows the code before and after the LLVM pass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04617a98c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04617a98c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4617a98c8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4617a98c8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more times a value is used, the lower the memory should be in the hierarchy (because the lower memory levels are faster)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Accesses within a loop are assumed to be more important than accesses outside of a loop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15 seems somewhat arbitrary, and the paper doesn’t explain why they chose this value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4617a98c8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04617a98c8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of the T accesses to the memory location allocated by this instruction </a:t>
            </a:r>
            <a:r>
              <a:rPr lang="en"/>
              <a:t>contributes a value</a:t>
            </a:r>
            <a:r>
              <a:rPr lang="en"/>
              <a:t> (potentially 0) to the score of this instruction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first case: the more instructions there are between this access and the next, the lower the contribution to the score</a:t>
            </a:r>
            <a:endParaRPr/>
          </a:p>
          <a:p>
            <a:pPr indent="0" lvl="0" marL="0" rtl="0" algn="l">
              <a:spcBef>
                <a:spcPts val="0"/>
              </a:spcBef>
              <a:spcAft>
                <a:spcPts val="0"/>
              </a:spcAft>
              <a:buNone/>
            </a:pPr>
            <a:r>
              <a:rPr lang="en"/>
              <a:t>Second case: if there are 15 or more instructions between this access and the next, then the </a:t>
            </a:r>
            <a:r>
              <a:rPr lang="en"/>
              <a:t>contribution</a:t>
            </a:r>
            <a:r>
              <a:rPr lang="en"/>
              <a:t> of this access to the score is 0</a:t>
            </a:r>
            <a:endParaRPr/>
          </a:p>
          <a:p>
            <a:pPr indent="0" lvl="0" marL="0" rtl="0" algn="l">
              <a:spcBef>
                <a:spcPts val="0"/>
              </a:spcBef>
              <a:spcAft>
                <a:spcPts val="0"/>
              </a:spcAft>
              <a:buNone/>
            </a:pPr>
            <a:r>
              <a:rPr lang="en"/>
              <a:t>Third case: if the loop depth of the access is 0, then the contribution is 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Slight technical issue: What is inst_T? It should be zero since there are only T total accesses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LaTex source: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\textbf{score} = T + \sum_{n=1}^T \begin{cases} </a:t>
            </a:r>
            <a:endParaRPr/>
          </a:p>
          <a:p>
            <a:pPr indent="0" lvl="0" marL="0" rtl="0" algn="l">
              <a:spcBef>
                <a:spcPts val="0"/>
              </a:spcBef>
              <a:spcAft>
                <a:spcPts val="0"/>
              </a:spcAft>
              <a:buNone/>
            </a:pPr>
            <a:r>
              <a:rPr lang="en"/>
              <a:t>      (15 - \textbf{inst}_n)^{2 \cdot \textbf{depth}_n} &amp; \text{if } 15 - \textbf{inst}_n &gt; 0 \\</a:t>
            </a:r>
            <a:endParaRPr/>
          </a:p>
          <a:p>
            <a:pPr indent="0" lvl="0" marL="0" rtl="0" algn="l">
              <a:spcBef>
                <a:spcPts val="0"/>
              </a:spcBef>
              <a:spcAft>
                <a:spcPts val="0"/>
              </a:spcAft>
              <a:buNone/>
            </a:pPr>
            <a:r>
              <a:rPr lang="en"/>
              <a:t>      0 &amp; \text{if } 15 - \textbf{inst}_n \le 0 \\</a:t>
            </a:r>
            <a:endParaRPr/>
          </a:p>
          <a:p>
            <a:pPr indent="0" lvl="0" marL="0" rtl="0" algn="l">
              <a:spcBef>
                <a:spcPts val="0"/>
              </a:spcBef>
              <a:spcAft>
                <a:spcPts val="0"/>
              </a:spcAft>
              <a:buNone/>
            </a:pPr>
            <a:r>
              <a:rPr lang="en"/>
              <a:t>      0 &amp; \text{if } \textbf{depth}_n = 0</a:t>
            </a:r>
            <a:endParaRPr/>
          </a:p>
          <a:p>
            <a:pPr indent="0" lvl="0" marL="0" rtl="0" algn="l">
              <a:spcBef>
                <a:spcPts val="0"/>
              </a:spcBef>
              <a:spcAft>
                <a:spcPts val="0"/>
              </a:spcAft>
              <a:buNone/>
            </a:pPr>
            <a:r>
              <a:rPr lang="en"/>
              <a:t>\end{cases}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04617a98c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04617a98c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b="1" lang="en" sz="1800">
                <a:solidFill>
                  <a:srgbClr val="595959"/>
                </a:solidFill>
              </a:rPr>
              <a:t>Traditional memory allocation</a:t>
            </a:r>
            <a:r>
              <a:rPr lang="en" sz="1800">
                <a:solidFill>
                  <a:srgbClr val="595959"/>
                </a:solidFill>
              </a:rPr>
              <a:t> =&gt; </a:t>
            </a:r>
            <a:r>
              <a:rPr b="1" lang="en" sz="1800">
                <a:solidFill>
                  <a:srgbClr val="595959"/>
                </a:solidFill>
              </a:rPr>
              <a:t>internal memory allocation functions </a:t>
            </a:r>
            <a:r>
              <a:rPr lang="en" sz="1800">
                <a:solidFill>
                  <a:srgbClr val="595959"/>
                </a:solidFill>
              </a:rPr>
              <a:t>to allow for dynamic analysis.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02c93df86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02c93df86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jpg"/><Relationship Id="rId5" Type="http://schemas.openxmlformats.org/officeDocument/2006/relationships/hyperlink" Target="https://dl.acm.org/doi/pdf/10.1145/2749469.275039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5300">
                <a:solidFill>
                  <a:srgbClr val="073763"/>
                </a:solidFill>
                <a:latin typeface="Nunito"/>
                <a:ea typeface="Nunito"/>
                <a:cs typeface="Nunito"/>
                <a:sym typeface="Nunito"/>
              </a:rPr>
              <a:t>LLAMA</a:t>
            </a:r>
            <a:r>
              <a:rPr lang="en">
                <a:solidFill>
                  <a:srgbClr val="073763"/>
                </a:solidFill>
                <a:latin typeface="Nunito"/>
                <a:ea typeface="Nunito"/>
                <a:cs typeface="Nunito"/>
                <a:sym typeface="Nunito"/>
              </a:rPr>
              <a:t> </a:t>
            </a:r>
            <a:br>
              <a:rPr lang="en">
                <a:solidFill>
                  <a:srgbClr val="073763"/>
                </a:solidFill>
                <a:latin typeface="Nunito"/>
                <a:ea typeface="Nunito"/>
                <a:cs typeface="Nunito"/>
                <a:sym typeface="Nunito"/>
              </a:rPr>
            </a:br>
            <a:r>
              <a:rPr lang="en" sz="2650">
                <a:solidFill>
                  <a:srgbClr val="073763"/>
                </a:solidFill>
                <a:latin typeface="Nunito"/>
                <a:ea typeface="Nunito"/>
                <a:cs typeface="Nunito"/>
                <a:sym typeface="Nunito"/>
              </a:rPr>
              <a:t>(LLVM Pass and Library for Automatically Determining Memory Allocations)</a:t>
            </a:r>
            <a:endParaRPr sz="2650">
              <a:solidFill>
                <a:srgbClr val="073763"/>
              </a:solidFill>
              <a:latin typeface="Nunito"/>
              <a:ea typeface="Nunito"/>
              <a:cs typeface="Nunito"/>
              <a:sym typeface="Nunito"/>
            </a:endParaRPr>
          </a:p>
        </p:txBody>
      </p:sp>
      <p:sp>
        <p:nvSpPr>
          <p:cNvPr id="55" name="Google Shape;55;p13"/>
          <p:cNvSpPr txBox="1"/>
          <p:nvPr>
            <p:ph idx="1" type="subTitle"/>
          </p:nvPr>
        </p:nvSpPr>
        <p:spPr>
          <a:xfrm>
            <a:off x="311700" y="2834125"/>
            <a:ext cx="8520600" cy="12993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500">
                <a:latin typeface="Nunito"/>
                <a:ea typeface="Nunito"/>
                <a:cs typeface="Nunito"/>
                <a:sym typeface="Nunito"/>
              </a:rPr>
              <a:t>Eric Giovannini, Frederick Zhang, </a:t>
            </a:r>
            <a:br>
              <a:rPr lang="en" sz="2500">
                <a:latin typeface="Nunito"/>
                <a:ea typeface="Nunito"/>
                <a:cs typeface="Nunito"/>
                <a:sym typeface="Nunito"/>
              </a:rPr>
            </a:br>
            <a:r>
              <a:rPr lang="en" sz="2500">
                <a:latin typeface="Nunito"/>
                <a:ea typeface="Nunito"/>
                <a:cs typeface="Nunito"/>
                <a:sym typeface="Nunito"/>
              </a:rPr>
              <a:t>Mollie Bakal, Sara Mahdizadeh Shahri</a:t>
            </a:r>
            <a:br>
              <a:rPr b="1" lang="en">
                <a:latin typeface="Nunito"/>
                <a:ea typeface="Nunito"/>
                <a:cs typeface="Nunito"/>
                <a:sym typeface="Nunito"/>
              </a:rPr>
            </a:br>
            <a:r>
              <a:rPr b="1" lang="en">
                <a:latin typeface="Nunito"/>
                <a:ea typeface="Nunito"/>
                <a:cs typeface="Nunito"/>
                <a:sym typeface="Nunito"/>
              </a:rPr>
              <a:t>Group 8</a:t>
            </a:r>
            <a:endParaRPr b="1">
              <a:latin typeface="Nunito"/>
              <a:ea typeface="Nunito"/>
              <a:cs typeface="Nunito"/>
              <a:sym typeface="Nunito"/>
            </a:endParaRPr>
          </a:p>
        </p:txBody>
      </p:sp>
      <p:pic>
        <p:nvPicPr>
          <p:cNvPr id="56" name="Google Shape;56;p13"/>
          <p:cNvPicPr preferRelativeResize="0"/>
          <p:nvPr/>
        </p:nvPicPr>
        <p:blipFill>
          <a:blip r:embed="rId3">
            <a:alphaModFix/>
          </a:blip>
          <a:stretch>
            <a:fillRect/>
          </a:stretch>
        </p:blipFill>
        <p:spPr>
          <a:xfrm>
            <a:off x="7461400" y="3357075"/>
            <a:ext cx="1682600" cy="1786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rgbClr val="073763"/>
                </a:solidFill>
                <a:latin typeface="Nunito"/>
                <a:ea typeface="Nunito"/>
                <a:cs typeface="Nunito"/>
                <a:sym typeface="Nunito"/>
              </a:rPr>
              <a:t>Methodology</a:t>
            </a:r>
            <a:endParaRPr b="1" sz="2820">
              <a:solidFill>
                <a:srgbClr val="073763"/>
              </a:solidFill>
              <a:latin typeface="Nunito"/>
              <a:ea typeface="Nunito"/>
              <a:cs typeface="Nunito"/>
              <a:sym typeface="Nunito"/>
            </a:endParaRPr>
          </a:p>
        </p:txBody>
      </p:sp>
      <p:sp>
        <p:nvSpPr>
          <p:cNvPr id="154" name="Google Shape;154;p22"/>
          <p:cNvSpPr txBox="1"/>
          <p:nvPr>
            <p:ph idx="1" type="body"/>
          </p:nvPr>
        </p:nvSpPr>
        <p:spPr>
          <a:xfrm>
            <a:off x="311700" y="1152475"/>
            <a:ext cx="8520600" cy="186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Nunito"/>
                <a:ea typeface="Nunito"/>
                <a:cs typeface="Nunito"/>
                <a:sym typeface="Nunito"/>
              </a:rPr>
              <a:t>Benchmarks</a:t>
            </a:r>
            <a:endParaRPr sz="2200">
              <a:solidFill>
                <a:schemeClr val="dk1"/>
              </a:solidFill>
              <a:latin typeface="Nunito"/>
              <a:ea typeface="Nunito"/>
              <a:cs typeface="Nunito"/>
              <a:sym typeface="Nunito"/>
            </a:endParaRPr>
          </a:p>
          <a:p>
            <a:pPr indent="-361950" lvl="0" marL="457200" rtl="0" algn="l">
              <a:spcBef>
                <a:spcPts val="1200"/>
              </a:spcBef>
              <a:spcAft>
                <a:spcPts val="0"/>
              </a:spcAft>
              <a:buClr>
                <a:schemeClr val="dk1"/>
              </a:buClr>
              <a:buSzPts val="2100"/>
              <a:buFont typeface="Nunito"/>
              <a:buChar char="-"/>
            </a:pPr>
            <a:r>
              <a:rPr lang="en" sz="2100">
                <a:solidFill>
                  <a:schemeClr val="dk1"/>
                </a:solidFill>
                <a:latin typeface="Nunito"/>
                <a:ea typeface="Nunito"/>
                <a:cs typeface="Nunito"/>
                <a:sym typeface="Nunito"/>
              </a:rPr>
              <a:t>Memory Allocator</a:t>
            </a:r>
            <a:endParaRPr sz="2100">
              <a:solidFill>
                <a:schemeClr val="dk1"/>
              </a:solidFill>
              <a:latin typeface="Nunito"/>
              <a:ea typeface="Nunito"/>
              <a:cs typeface="Nunito"/>
              <a:sym typeface="Nunito"/>
            </a:endParaRPr>
          </a:p>
          <a:p>
            <a:pPr indent="-361950" lvl="0" marL="457200" rtl="0" algn="l">
              <a:spcBef>
                <a:spcPts val="0"/>
              </a:spcBef>
              <a:spcAft>
                <a:spcPts val="0"/>
              </a:spcAft>
              <a:buClr>
                <a:schemeClr val="dk1"/>
              </a:buClr>
              <a:buSzPts val="2100"/>
              <a:buFont typeface="Nunito"/>
              <a:buChar char="-"/>
            </a:pPr>
            <a:r>
              <a:rPr lang="en" sz="2100">
                <a:solidFill>
                  <a:schemeClr val="dk1"/>
                </a:solidFill>
                <a:latin typeface="Nunito"/>
                <a:ea typeface="Nunito"/>
                <a:cs typeface="Nunito"/>
                <a:sym typeface="Nunito"/>
              </a:rPr>
              <a:t>Matrix Multiplier</a:t>
            </a:r>
            <a:endParaRPr sz="2100">
              <a:solidFill>
                <a:schemeClr val="dk1"/>
              </a:solidFill>
              <a:latin typeface="Nunito"/>
              <a:ea typeface="Nunito"/>
              <a:cs typeface="Nunito"/>
              <a:sym typeface="Nunito"/>
            </a:endParaRPr>
          </a:p>
          <a:p>
            <a:pPr indent="-361950" lvl="0" marL="457200" rtl="0" algn="l">
              <a:spcBef>
                <a:spcPts val="0"/>
              </a:spcBef>
              <a:spcAft>
                <a:spcPts val="0"/>
              </a:spcAft>
              <a:buClr>
                <a:schemeClr val="dk1"/>
              </a:buClr>
              <a:buSzPts val="2100"/>
              <a:buFont typeface="Nunito"/>
              <a:buChar char="-"/>
            </a:pPr>
            <a:r>
              <a:rPr lang="en" sz="2100">
                <a:solidFill>
                  <a:schemeClr val="dk1"/>
                </a:solidFill>
                <a:latin typeface="Nunito"/>
                <a:ea typeface="Nunito"/>
                <a:cs typeface="Nunito"/>
                <a:sym typeface="Nunito"/>
              </a:rPr>
              <a:t>XSBench</a:t>
            </a:r>
            <a:endParaRPr sz="2100">
              <a:solidFill>
                <a:schemeClr val="dk1"/>
              </a:solidFill>
              <a:latin typeface="Nunito"/>
              <a:ea typeface="Nunito"/>
              <a:cs typeface="Nunito"/>
              <a:sym typeface="Nunito"/>
            </a:endParaRPr>
          </a:p>
          <a:p>
            <a:pPr indent="-361950" lvl="0" marL="457200" rtl="0" algn="l">
              <a:spcBef>
                <a:spcPts val="0"/>
              </a:spcBef>
              <a:spcAft>
                <a:spcPts val="0"/>
              </a:spcAft>
              <a:buClr>
                <a:schemeClr val="dk1"/>
              </a:buClr>
              <a:buSzPts val="2100"/>
              <a:buFont typeface="Nunito"/>
              <a:buChar char="-"/>
            </a:pPr>
            <a:r>
              <a:rPr lang="en" sz="2100">
                <a:solidFill>
                  <a:schemeClr val="dk1"/>
                </a:solidFill>
                <a:latin typeface="Nunito"/>
                <a:ea typeface="Nunito"/>
                <a:cs typeface="Nunito"/>
                <a:sym typeface="Nunito"/>
              </a:rPr>
              <a:t>SimpleMOC Kernel</a:t>
            </a:r>
            <a:endParaRPr sz="2100">
              <a:solidFill>
                <a:schemeClr val="dk1"/>
              </a:solidFill>
              <a:latin typeface="Nunito"/>
              <a:ea typeface="Nunito"/>
              <a:cs typeface="Nunito"/>
              <a:sym typeface="Nunito"/>
            </a:endParaRPr>
          </a:p>
        </p:txBody>
      </p:sp>
      <p:sp>
        <p:nvSpPr>
          <p:cNvPr id="155" name="Google Shape;155;p22"/>
          <p:cNvSpPr txBox="1"/>
          <p:nvPr>
            <p:ph idx="1" type="body"/>
          </p:nvPr>
        </p:nvSpPr>
        <p:spPr>
          <a:xfrm>
            <a:off x="311700" y="3353525"/>
            <a:ext cx="8520600" cy="808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200">
                <a:solidFill>
                  <a:schemeClr val="dk1"/>
                </a:solidFill>
                <a:latin typeface="Nunito"/>
                <a:ea typeface="Nunito"/>
                <a:cs typeface="Nunito"/>
                <a:sym typeface="Nunito"/>
              </a:rPr>
              <a:t>System Configuration</a:t>
            </a:r>
            <a:endParaRPr sz="2200">
              <a:solidFill>
                <a:schemeClr val="dk1"/>
              </a:solidFill>
              <a:latin typeface="Nunito"/>
              <a:ea typeface="Nunito"/>
              <a:cs typeface="Nunito"/>
              <a:sym typeface="Nunito"/>
            </a:endParaRPr>
          </a:p>
        </p:txBody>
      </p:sp>
      <p:sp>
        <p:nvSpPr>
          <p:cNvPr id="156" name="Google Shape;156;p22"/>
          <p:cNvSpPr/>
          <p:nvPr/>
        </p:nvSpPr>
        <p:spPr>
          <a:xfrm>
            <a:off x="4196575" y="3980375"/>
            <a:ext cx="508500" cy="518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EB Garamond"/>
                <a:ea typeface="EB Garamond"/>
                <a:cs typeface="EB Garamond"/>
                <a:sym typeface="EB Garamond"/>
              </a:rPr>
              <a:t>C</a:t>
            </a:r>
            <a:endParaRPr sz="2000">
              <a:latin typeface="EB Garamond"/>
              <a:ea typeface="EB Garamond"/>
              <a:cs typeface="EB Garamond"/>
              <a:sym typeface="EB Garamond"/>
            </a:endParaRPr>
          </a:p>
        </p:txBody>
      </p:sp>
      <p:sp>
        <p:nvSpPr>
          <p:cNvPr id="157" name="Google Shape;157;p22"/>
          <p:cNvSpPr/>
          <p:nvPr/>
        </p:nvSpPr>
        <p:spPr>
          <a:xfrm>
            <a:off x="5246125" y="3980375"/>
            <a:ext cx="508500" cy="518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EB Garamond"/>
                <a:ea typeface="EB Garamond"/>
                <a:cs typeface="EB Garamond"/>
                <a:sym typeface="EB Garamond"/>
              </a:rPr>
              <a:t>C</a:t>
            </a:r>
            <a:endParaRPr sz="2000">
              <a:latin typeface="EB Garamond"/>
              <a:ea typeface="EB Garamond"/>
              <a:cs typeface="EB Garamond"/>
              <a:sym typeface="EB Garamond"/>
            </a:endParaRPr>
          </a:p>
        </p:txBody>
      </p:sp>
      <p:sp>
        <p:nvSpPr>
          <p:cNvPr id="158" name="Google Shape;158;p22"/>
          <p:cNvSpPr/>
          <p:nvPr/>
        </p:nvSpPr>
        <p:spPr>
          <a:xfrm>
            <a:off x="4146775" y="3449256"/>
            <a:ext cx="608100" cy="30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EB Garamond"/>
                <a:ea typeface="EB Garamond"/>
                <a:cs typeface="EB Garamond"/>
                <a:sym typeface="EB Garamond"/>
              </a:rPr>
              <a:t>L1</a:t>
            </a:r>
            <a:endParaRPr sz="2000">
              <a:latin typeface="EB Garamond"/>
              <a:ea typeface="EB Garamond"/>
              <a:cs typeface="EB Garamond"/>
              <a:sym typeface="EB Garamond"/>
            </a:endParaRPr>
          </a:p>
        </p:txBody>
      </p:sp>
      <p:sp>
        <p:nvSpPr>
          <p:cNvPr id="159" name="Google Shape;159;p22"/>
          <p:cNvSpPr/>
          <p:nvPr/>
        </p:nvSpPr>
        <p:spPr>
          <a:xfrm>
            <a:off x="5196325" y="3449256"/>
            <a:ext cx="608100" cy="30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EB Garamond"/>
                <a:ea typeface="EB Garamond"/>
                <a:cs typeface="EB Garamond"/>
                <a:sym typeface="EB Garamond"/>
              </a:rPr>
              <a:t>L1</a:t>
            </a:r>
            <a:endParaRPr sz="2000">
              <a:latin typeface="EB Garamond"/>
              <a:ea typeface="EB Garamond"/>
              <a:cs typeface="EB Garamond"/>
              <a:sym typeface="EB Garamond"/>
            </a:endParaRPr>
          </a:p>
        </p:txBody>
      </p:sp>
      <p:sp>
        <p:nvSpPr>
          <p:cNvPr id="160" name="Google Shape;160;p22"/>
          <p:cNvSpPr/>
          <p:nvPr/>
        </p:nvSpPr>
        <p:spPr>
          <a:xfrm>
            <a:off x="6295675" y="3980375"/>
            <a:ext cx="508500" cy="518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EB Garamond"/>
                <a:ea typeface="EB Garamond"/>
                <a:cs typeface="EB Garamond"/>
                <a:sym typeface="EB Garamond"/>
              </a:rPr>
              <a:t>C</a:t>
            </a:r>
            <a:endParaRPr sz="2000">
              <a:latin typeface="EB Garamond"/>
              <a:ea typeface="EB Garamond"/>
              <a:cs typeface="EB Garamond"/>
              <a:sym typeface="EB Garamond"/>
            </a:endParaRPr>
          </a:p>
        </p:txBody>
      </p:sp>
      <p:sp>
        <p:nvSpPr>
          <p:cNvPr id="161" name="Google Shape;161;p22"/>
          <p:cNvSpPr/>
          <p:nvPr/>
        </p:nvSpPr>
        <p:spPr>
          <a:xfrm>
            <a:off x="7345225" y="3980375"/>
            <a:ext cx="508500" cy="518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EB Garamond"/>
                <a:ea typeface="EB Garamond"/>
                <a:cs typeface="EB Garamond"/>
                <a:sym typeface="EB Garamond"/>
              </a:rPr>
              <a:t>C</a:t>
            </a:r>
            <a:endParaRPr sz="2000">
              <a:latin typeface="EB Garamond"/>
              <a:ea typeface="EB Garamond"/>
              <a:cs typeface="EB Garamond"/>
              <a:sym typeface="EB Garamond"/>
            </a:endParaRPr>
          </a:p>
        </p:txBody>
      </p:sp>
      <p:sp>
        <p:nvSpPr>
          <p:cNvPr id="162" name="Google Shape;162;p22"/>
          <p:cNvSpPr/>
          <p:nvPr/>
        </p:nvSpPr>
        <p:spPr>
          <a:xfrm>
            <a:off x="6245875" y="3449256"/>
            <a:ext cx="608100" cy="30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EB Garamond"/>
                <a:ea typeface="EB Garamond"/>
                <a:cs typeface="EB Garamond"/>
                <a:sym typeface="EB Garamond"/>
              </a:rPr>
              <a:t>L1</a:t>
            </a:r>
            <a:endParaRPr sz="2000">
              <a:latin typeface="EB Garamond"/>
              <a:ea typeface="EB Garamond"/>
              <a:cs typeface="EB Garamond"/>
              <a:sym typeface="EB Garamond"/>
            </a:endParaRPr>
          </a:p>
        </p:txBody>
      </p:sp>
      <p:sp>
        <p:nvSpPr>
          <p:cNvPr id="163" name="Google Shape;163;p22"/>
          <p:cNvSpPr/>
          <p:nvPr/>
        </p:nvSpPr>
        <p:spPr>
          <a:xfrm>
            <a:off x="7295425" y="3449256"/>
            <a:ext cx="608100" cy="30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EB Garamond"/>
                <a:ea typeface="EB Garamond"/>
                <a:cs typeface="EB Garamond"/>
                <a:sym typeface="EB Garamond"/>
              </a:rPr>
              <a:t>L1</a:t>
            </a:r>
            <a:endParaRPr sz="1900">
              <a:latin typeface="EB Garamond"/>
              <a:ea typeface="EB Garamond"/>
              <a:cs typeface="EB Garamond"/>
              <a:sym typeface="EB Garamond"/>
            </a:endParaRPr>
          </a:p>
        </p:txBody>
      </p:sp>
      <p:sp>
        <p:nvSpPr>
          <p:cNvPr id="164" name="Google Shape;164;p22"/>
          <p:cNvSpPr/>
          <p:nvPr/>
        </p:nvSpPr>
        <p:spPr>
          <a:xfrm>
            <a:off x="4072075" y="2659197"/>
            <a:ext cx="757500" cy="51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EB Garamond"/>
                <a:ea typeface="EB Garamond"/>
                <a:cs typeface="EB Garamond"/>
                <a:sym typeface="EB Garamond"/>
              </a:rPr>
              <a:t>L2</a:t>
            </a:r>
            <a:endParaRPr sz="2000">
              <a:latin typeface="EB Garamond"/>
              <a:ea typeface="EB Garamond"/>
              <a:cs typeface="EB Garamond"/>
              <a:sym typeface="EB Garamond"/>
            </a:endParaRPr>
          </a:p>
        </p:txBody>
      </p:sp>
      <p:sp>
        <p:nvSpPr>
          <p:cNvPr id="165" name="Google Shape;165;p22"/>
          <p:cNvSpPr/>
          <p:nvPr/>
        </p:nvSpPr>
        <p:spPr>
          <a:xfrm>
            <a:off x="5121625" y="2659197"/>
            <a:ext cx="757500" cy="51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EB Garamond"/>
                <a:ea typeface="EB Garamond"/>
                <a:cs typeface="EB Garamond"/>
                <a:sym typeface="EB Garamond"/>
              </a:rPr>
              <a:t>L2</a:t>
            </a:r>
            <a:endParaRPr sz="2000">
              <a:latin typeface="EB Garamond"/>
              <a:ea typeface="EB Garamond"/>
              <a:cs typeface="EB Garamond"/>
              <a:sym typeface="EB Garamond"/>
            </a:endParaRPr>
          </a:p>
        </p:txBody>
      </p:sp>
      <p:sp>
        <p:nvSpPr>
          <p:cNvPr id="166" name="Google Shape;166;p22"/>
          <p:cNvSpPr/>
          <p:nvPr/>
        </p:nvSpPr>
        <p:spPr>
          <a:xfrm>
            <a:off x="6171175" y="2659197"/>
            <a:ext cx="757500" cy="51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EB Garamond"/>
                <a:ea typeface="EB Garamond"/>
                <a:cs typeface="EB Garamond"/>
                <a:sym typeface="EB Garamond"/>
              </a:rPr>
              <a:t>L2</a:t>
            </a:r>
            <a:endParaRPr sz="2000">
              <a:latin typeface="EB Garamond"/>
              <a:ea typeface="EB Garamond"/>
              <a:cs typeface="EB Garamond"/>
              <a:sym typeface="EB Garamond"/>
            </a:endParaRPr>
          </a:p>
        </p:txBody>
      </p:sp>
      <p:sp>
        <p:nvSpPr>
          <p:cNvPr id="167" name="Google Shape;167;p22"/>
          <p:cNvSpPr/>
          <p:nvPr/>
        </p:nvSpPr>
        <p:spPr>
          <a:xfrm>
            <a:off x="7220725" y="2659197"/>
            <a:ext cx="757500" cy="51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EB Garamond"/>
                <a:ea typeface="EB Garamond"/>
                <a:cs typeface="EB Garamond"/>
                <a:sym typeface="EB Garamond"/>
              </a:rPr>
              <a:t>L2</a:t>
            </a:r>
            <a:endParaRPr sz="2000">
              <a:latin typeface="EB Garamond"/>
              <a:ea typeface="EB Garamond"/>
              <a:cs typeface="EB Garamond"/>
              <a:sym typeface="EB Garamond"/>
            </a:endParaRPr>
          </a:p>
        </p:txBody>
      </p:sp>
      <p:sp>
        <p:nvSpPr>
          <p:cNvPr id="168" name="Google Shape;168;p22"/>
          <p:cNvSpPr/>
          <p:nvPr/>
        </p:nvSpPr>
        <p:spPr>
          <a:xfrm>
            <a:off x="3946225" y="2016751"/>
            <a:ext cx="4032000" cy="22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EB Garamond"/>
                <a:ea typeface="EB Garamond"/>
                <a:cs typeface="EB Garamond"/>
                <a:sym typeface="EB Garamond"/>
              </a:rPr>
              <a:t>NoC</a:t>
            </a:r>
            <a:endParaRPr sz="2000">
              <a:latin typeface="EB Garamond"/>
              <a:ea typeface="EB Garamond"/>
              <a:cs typeface="EB Garamond"/>
              <a:sym typeface="EB Garamond"/>
            </a:endParaRPr>
          </a:p>
        </p:txBody>
      </p:sp>
      <p:sp>
        <p:nvSpPr>
          <p:cNvPr id="169" name="Google Shape;169;p22"/>
          <p:cNvSpPr/>
          <p:nvPr/>
        </p:nvSpPr>
        <p:spPr>
          <a:xfrm>
            <a:off x="6474025" y="652250"/>
            <a:ext cx="1429500" cy="8085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latin typeface="EB Garamond"/>
                <a:ea typeface="EB Garamond"/>
                <a:cs typeface="EB Garamond"/>
                <a:sym typeface="EB Garamond"/>
              </a:rPr>
              <a:t>NVM</a:t>
            </a:r>
            <a:endParaRPr sz="2300">
              <a:latin typeface="EB Garamond"/>
              <a:ea typeface="EB Garamond"/>
              <a:cs typeface="EB Garamond"/>
              <a:sym typeface="EB Garamond"/>
            </a:endParaRPr>
          </a:p>
          <a:p>
            <a:pPr indent="0" lvl="0" marL="0" rtl="0" algn="ctr">
              <a:spcBef>
                <a:spcPts val="0"/>
              </a:spcBef>
              <a:spcAft>
                <a:spcPts val="0"/>
              </a:spcAft>
              <a:buNone/>
            </a:pPr>
            <a:r>
              <a:rPr lang="en" sz="2300">
                <a:latin typeface="EB Garamond"/>
                <a:ea typeface="EB Garamond"/>
                <a:cs typeface="EB Garamond"/>
                <a:sym typeface="EB Garamond"/>
              </a:rPr>
              <a:t>(Level 1)</a:t>
            </a:r>
            <a:endParaRPr sz="2300">
              <a:latin typeface="EB Garamond"/>
              <a:ea typeface="EB Garamond"/>
              <a:cs typeface="EB Garamond"/>
              <a:sym typeface="EB Garamond"/>
            </a:endParaRPr>
          </a:p>
        </p:txBody>
      </p:sp>
      <p:sp>
        <p:nvSpPr>
          <p:cNvPr id="170" name="Google Shape;170;p22"/>
          <p:cNvSpPr/>
          <p:nvPr/>
        </p:nvSpPr>
        <p:spPr>
          <a:xfrm>
            <a:off x="3946225" y="652250"/>
            <a:ext cx="1429500" cy="8085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latin typeface="EB Garamond"/>
                <a:ea typeface="EB Garamond"/>
                <a:cs typeface="EB Garamond"/>
                <a:sym typeface="EB Garamond"/>
              </a:rPr>
              <a:t>DRAM</a:t>
            </a:r>
            <a:endParaRPr sz="2300">
              <a:latin typeface="EB Garamond"/>
              <a:ea typeface="EB Garamond"/>
              <a:cs typeface="EB Garamond"/>
              <a:sym typeface="EB Garamond"/>
            </a:endParaRPr>
          </a:p>
          <a:p>
            <a:pPr indent="0" lvl="0" marL="0" rtl="0" algn="ctr">
              <a:spcBef>
                <a:spcPts val="0"/>
              </a:spcBef>
              <a:spcAft>
                <a:spcPts val="0"/>
              </a:spcAft>
              <a:buNone/>
            </a:pPr>
            <a:r>
              <a:rPr lang="en" sz="2300">
                <a:latin typeface="EB Garamond"/>
                <a:ea typeface="EB Garamond"/>
                <a:cs typeface="EB Garamond"/>
                <a:sym typeface="EB Garamond"/>
              </a:rPr>
              <a:t>(Level 0)</a:t>
            </a:r>
            <a:endParaRPr sz="2300">
              <a:latin typeface="EB Garamond"/>
              <a:ea typeface="EB Garamond"/>
              <a:cs typeface="EB Garamond"/>
              <a:sym typeface="EB Garamond"/>
            </a:endParaRPr>
          </a:p>
        </p:txBody>
      </p:sp>
      <p:sp>
        <p:nvSpPr>
          <p:cNvPr id="171" name="Google Shape;171;p22"/>
          <p:cNvSpPr/>
          <p:nvPr/>
        </p:nvSpPr>
        <p:spPr>
          <a:xfrm>
            <a:off x="4424575" y="1627976"/>
            <a:ext cx="472800" cy="30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latin typeface="EB Garamond"/>
                <a:ea typeface="EB Garamond"/>
                <a:cs typeface="EB Garamond"/>
                <a:sym typeface="EB Garamond"/>
              </a:rPr>
              <a:t>DC</a:t>
            </a:r>
            <a:endParaRPr sz="1500">
              <a:latin typeface="EB Garamond"/>
              <a:ea typeface="EB Garamond"/>
              <a:cs typeface="EB Garamond"/>
              <a:sym typeface="EB Garamond"/>
            </a:endParaRPr>
          </a:p>
        </p:txBody>
      </p:sp>
      <p:sp>
        <p:nvSpPr>
          <p:cNvPr id="172" name="Google Shape;172;p22"/>
          <p:cNvSpPr/>
          <p:nvPr/>
        </p:nvSpPr>
        <p:spPr>
          <a:xfrm>
            <a:off x="6952375" y="1586951"/>
            <a:ext cx="472800" cy="30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latin typeface="EB Garamond"/>
                <a:ea typeface="EB Garamond"/>
                <a:cs typeface="EB Garamond"/>
                <a:sym typeface="EB Garamond"/>
              </a:rPr>
              <a:t>DC</a:t>
            </a:r>
            <a:endParaRPr sz="1500">
              <a:latin typeface="EB Garamond"/>
              <a:ea typeface="EB Garamond"/>
              <a:cs typeface="EB Garamond"/>
              <a:sym typeface="EB Garamond"/>
            </a:endParaRPr>
          </a:p>
        </p:txBody>
      </p:sp>
      <p:cxnSp>
        <p:nvCxnSpPr>
          <p:cNvPr id="173" name="Google Shape;173;p22"/>
          <p:cNvCxnSpPr>
            <a:stCxn id="156" idx="0"/>
            <a:endCxn id="158" idx="2"/>
          </p:cNvCxnSpPr>
          <p:nvPr/>
        </p:nvCxnSpPr>
        <p:spPr>
          <a:xfrm rot="10800000">
            <a:off x="4450825" y="3752975"/>
            <a:ext cx="0" cy="227400"/>
          </a:xfrm>
          <a:prstGeom prst="straightConnector1">
            <a:avLst/>
          </a:prstGeom>
          <a:noFill/>
          <a:ln cap="flat" cmpd="sng" w="9525">
            <a:solidFill>
              <a:schemeClr val="dk2"/>
            </a:solidFill>
            <a:prstDash val="solid"/>
            <a:round/>
            <a:headEnd len="med" w="med" type="none"/>
            <a:tailEnd len="med" w="med" type="none"/>
          </a:ln>
        </p:spPr>
      </p:cxnSp>
      <p:cxnSp>
        <p:nvCxnSpPr>
          <p:cNvPr id="174" name="Google Shape;174;p22"/>
          <p:cNvCxnSpPr>
            <a:stCxn id="158" idx="0"/>
            <a:endCxn id="164" idx="2"/>
          </p:cNvCxnSpPr>
          <p:nvPr/>
        </p:nvCxnSpPr>
        <p:spPr>
          <a:xfrm rot="10800000">
            <a:off x="4450825" y="3177456"/>
            <a:ext cx="0" cy="271800"/>
          </a:xfrm>
          <a:prstGeom prst="straightConnector1">
            <a:avLst/>
          </a:prstGeom>
          <a:noFill/>
          <a:ln cap="flat" cmpd="sng" w="9525">
            <a:solidFill>
              <a:schemeClr val="dk2"/>
            </a:solidFill>
            <a:prstDash val="solid"/>
            <a:round/>
            <a:headEnd len="med" w="med" type="none"/>
            <a:tailEnd len="med" w="med" type="none"/>
          </a:ln>
        </p:spPr>
      </p:cxnSp>
      <p:cxnSp>
        <p:nvCxnSpPr>
          <p:cNvPr id="175" name="Google Shape;175;p22"/>
          <p:cNvCxnSpPr>
            <a:stCxn id="164" idx="0"/>
            <a:endCxn id="168" idx="2"/>
          </p:cNvCxnSpPr>
          <p:nvPr/>
        </p:nvCxnSpPr>
        <p:spPr>
          <a:xfrm flipH="1" rot="10800000">
            <a:off x="4450825" y="2242797"/>
            <a:ext cx="1511400" cy="416400"/>
          </a:xfrm>
          <a:prstGeom prst="straightConnector1">
            <a:avLst/>
          </a:prstGeom>
          <a:noFill/>
          <a:ln cap="flat" cmpd="sng" w="9525">
            <a:solidFill>
              <a:schemeClr val="dk2"/>
            </a:solidFill>
            <a:prstDash val="solid"/>
            <a:round/>
            <a:headEnd len="med" w="med" type="none"/>
            <a:tailEnd len="med" w="med" type="none"/>
          </a:ln>
        </p:spPr>
      </p:cxnSp>
      <p:cxnSp>
        <p:nvCxnSpPr>
          <p:cNvPr id="176" name="Google Shape;176;p22"/>
          <p:cNvCxnSpPr>
            <a:endCxn id="159" idx="2"/>
          </p:cNvCxnSpPr>
          <p:nvPr/>
        </p:nvCxnSpPr>
        <p:spPr>
          <a:xfrm rot="10800000">
            <a:off x="5500375" y="3752856"/>
            <a:ext cx="0" cy="227400"/>
          </a:xfrm>
          <a:prstGeom prst="straightConnector1">
            <a:avLst/>
          </a:prstGeom>
          <a:noFill/>
          <a:ln cap="flat" cmpd="sng" w="9525">
            <a:solidFill>
              <a:schemeClr val="dk2"/>
            </a:solidFill>
            <a:prstDash val="solid"/>
            <a:round/>
            <a:headEnd len="med" w="med" type="none"/>
            <a:tailEnd len="med" w="med" type="none"/>
          </a:ln>
        </p:spPr>
      </p:cxnSp>
      <p:cxnSp>
        <p:nvCxnSpPr>
          <p:cNvPr id="177" name="Google Shape;177;p22"/>
          <p:cNvCxnSpPr>
            <a:stCxn id="159" idx="0"/>
            <a:endCxn id="165" idx="2"/>
          </p:cNvCxnSpPr>
          <p:nvPr/>
        </p:nvCxnSpPr>
        <p:spPr>
          <a:xfrm rot="10800000">
            <a:off x="5500375" y="3177456"/>
            <a:ext cx="0" cy="271800"/>
          </a:xfrm>
          <a:prstGeom prst="straightConnector1">
            <a:avLst/>
          </a:prstGeom>
          <a:noFill/>
          <a:ln cap="flat" cmpd="sng" w="9525">
            <a:solidFill>
              <a:schemeClr val="dk2"/>
            </a:solidFill>
            <a:prstDash val="solid"/>
            <a:round/>
            <a:headEnd len="med" w="med" type="none"/>
            <a:tailEnd len="med" w="med" type="none"/>
          </a:ln>
        </p:spPr>
      </p:cxnSp>
      <p:cxnSp>
        <p:nvCxnSpPr>
          <p:cNvPr id="178" name="Google Shape;178;p22"/>
          <p:cNvCxnSpPr>
            <a:stCxn id="165" idx="0"/>
            <a:endCxn id="168" idx="2"/>
          </p:cNvCxnSpPr>
          <p:nvPr/>
        </p:nvCxnSpPr>
        <p:spPr>
          <a:xfrm flipH="1" rot="10800000">
            <a:off x="5500375" y="2242797"/>
            <a:ext cx="462000" cy="416400"/>
          </a:xfrm>
          <a:prstGeom prst="straightConnector1">
            <a:avLst/>
          </a:prstGeom>
          <a:noFill/>
          <a:ln cap="flat" cmpd="sng" w="9525">
            <a:solidFill>
              <a:schemeClr val="dk2"/>
            </a:solidFill>
            <a:prstDash val="solid"/>
            <a:round/>
            <a:headEnd len="med" w="med" type="none"/>
            <a:tailEnd len="med" w="med" type="none"/>
          </a:ln>
        </p:spPr>
      </p:cxnSp>
      <p:cxnSp>
        <p:nvCxnSpPr>
          <p:cNvPr id="179" name="Google Shape;179;p22"/>
          <p:cNvCxnSpPr>
            <a:stCxn id="160" idx="0"/>
            <a:endCxn id="162" idx="2"/>
          </p:cNvCxnSpPr>
          <p:nvPr/>
        </p:nvCxnSpPr>
        <p:spPr>
          <a:xfrm rot="10800000">
            <a:off x="6549925" y="3752975"/>
            <a:ext cx="0" cy="227400"/>
          </a:xfrm>
          <a:prstGeom prst="straightConnector1">
            <a:avLst/>
          </a:prstGeom>
          <a:noFill/>
          <a:ln cap="flat" cmpd="sng" w="9525">
            <a:solidFill>
              <a:schemeClr val="dk2"/>
            </a:solidFill>
            <a:prstDash val="solid"/>
            <a:round/>
            <a:headEnd len="med" w="med" type="none"/>
            <a:tailEnd len="med" w="med" type="none"/>
          </a:ln>
        </p:spPr>
      </p:cxnSp>
      <p:cxnSp>
        <p:nvCxnSpPr>
          <p:cNvPr id="180" name="Google Shape;180;p22"/>
          <p:cNvCxnSpPr>
            <a:stCxn id="162" idx="0"/>
            <a:endCxn id="166" idx="2"/>
          </p:cNvCxnSpPr>
          <p:nvPr/>
        </p:nvCxnSpPr>
        <p:spPr>
          <a:xfrm rot="10800000">
            <a:off x="6549925" y="3177456"/>
            <a:ext cx="0" cy="271800"/>
          </a:xfrm>
          <a:prstGeom prst="straightConnector1">
            <a:avLst/>
          </a:prstGeom>
          <a:noFill/>
          <a:ln cap="flat" cmpd="sng" w="9525">
            <a:solidFill>
              <a:schemeClr val="dk2"/>
            </a:solidFill>
            <a:prstDash val="solid"/>
            <a:round/>
            <a:headEnd len="med" w="med" type="none"/>
            <a:tailEnd len="med" w="med" type="none"/>
          </a:ln>
        </p:spPr>
      </p:cxnSp>
      <p:cxnSp>
        <p:nvCxnSpPr>
          <p:cNvPr id="181" name="Google Shape;181;p22"/>
          <p:cNvCxnSpPr>
            <a:stCxn id="166" idx="0"/>
            <a:endCxn id="168" idx="2"/>
          </p:cNvCxnSpPr>
          <p:nvPr/>
        </p:nvCxnSpPr>
        <p:spPr>
          <a:xfrm rot="10800000">
            <a:off x="5962225" y="2242797"/>
            <a:ext cx="587700" cy="416400"/>
          </a:xfrm>
          <a:prstGeom prst="straightConnector1">
            <a:avLst/>
          </a:prstGeom>
          <a:noFill/>
          <a:ln cap="flat" cmpd="sng" w="9525">
            <a:solidFill>
              <a:schemeClr val="dk2"/>
            </a:solidFill>
            <a:prstDash val="solid"/>
            <a:round/>
            <a:headEnd len="med" w="med" type="none"/>
            <a:tailEnd len="med" w="med" type="none"/>
          </a:ln>
        </p:spPr>
      </p:cxnSp>
      <p:cxnSp>
        <p:nvCxnSpPr>
          <p:cNvPr id="182" name="Google Shape;182;p22"/>
          <p:cNvCxnSpPr>
            <a:stCxn id="161" idx="0"/>
            <a:endCxn id="163" idx="2"/>
          </p:cNvCxnSpPr>
          <p:nvPr/>
        </p:nvCxnSpPr>
        <p:spPr>
          <a:xfrm rot="10800000">
            <a:off x="7599475" y="3752975"/>
            <a:ext cx="0" cy="227400"/>
          </a:xfrm>
          <a:prstGeom prst="straightConnector1">
            <a:avLst/>
          </a:prstGeom>
          <a:noFill/>
          <a:ln cap="flat" cmpd="sng" w="9525">
            <a:solidFill>
              <a:schemeClr val="dk2"/>
            </a:solidFill>
            <a:prstDash val="solid"/>
            <a:round/>
            <a:headEnd len="med" w="med" type="none"/>
            <a:tailEnd len="med" w="med" type="none"/>
          </a:ln>
        </p:spPr>
      </p:cxnSp>
      <p:cxnSp>
        <p:nvCxnSpPr>
          <p:cNvPr id="183" name="Google Shape;183;p22"/>
          <p:cNvCxnSpPr>
            <a:stCxn id="163" idx="0"/>
            <a:endCxn id="167" idx="2"/>
          </p:cNvCxnSpPr>
          <p:nvPr/>
        </p:nvCxnSpPr>
        <p:spPr>
          <a:xfrm rot="10800000">
            <a:off x="7599475" y="3177456"/>
            <a:ext cx="0" cy="271800"/>
          </a:xfrm>
          <a:prstGeom prst="straightConnector1">
            <a:avLst/>
          </a:prstGeom>
          <a:noFill/>
          <a:ln cap="flat" cmpd="sng" w="9525">
            <a:solidFill>
              <a:schemeClr val="dk2"/>
            </a:solidFill>
            <a:prstDash val="solid"/>
            <a:round/>
            <a:headEnd len="med" w="med" type="none"/>
            <a:tailEnd len="med" w="med" type="none"/>
          </a:ln>
        </p:spPr>
      </p:cxnSp>
      <p:cxnSp>
        <p:nvCxnSpPr>
          <p:cNvPr id="184" name="Google Shape;184;p22"/>
          <p:cNvCxnSpPr>
            <a:stCxn id="167" idx="0"/>
            <a:endCxn id="168" idx="2"/>
          </p:cNvCxnSpPr>
          <p:nvPr/>
        </p:nvCxnSpPr>
        <p:spPr>
          <a:xfrm rot="10800000">
            <a:off x="5962075" y="2242797"/>
            <a:ext cx="1637400" cy="416400"/>
          </a:xfrm>
          <a:prstGeom prst="straightConnector1">
            <a:avLst/>
          </a:prstGeom>
          <a:noFill/>
          <a:ln cap="flat" cmpd="sng" w="9525">
            <a:solidFill>
              <a:schemeClr val="dk2"/>
            </a:solidFill>
            <a:prstDash val="solid"/>
            <a:round/>
            <a:headEnd len="med" w="med" type="none"/>
            <a:tailEnd len="med" w="med" type="none"/>
          </a:ln>
        </p:spPr>
      </p:cxnSp>
      <p:cxnSp>
        <p:nvCxnSpPr>
          <p:cNvPr id="185" name="Google Shape;185;p22"/>
          <p:cNvCxnSpPr>
            <a:stCxn id="171" idx="2"/>
            <a:endCxn id="168" idx="0"/>
          </p:cNvCxnSpPr>
          <p:nvPr/>
        </p:nvCxnSpPr>
        <p:spPr>
          <a:xfrm>
            <a:off x="4660975" y="1931576"/>
            <a:ext cx="1301400" cy="85200"/>
          </a:xfrm>
          <a:prstGeom prst="straightConnector1">
            <a:avLst/>
          </a:prstGeom>
          <a:noFill/>
          <a:ln cap="flat" cmpd="sng" w="9525">
            <a:solidFill>
              <a:schemeClr val="dk2"/>
            </a:solidFill>
            <a:prstDash val="solid"/>
            <a:round/>
            <a:headEnd len="med" w="med" type="none"/>
            <a:tailEnd len="med" w="med" type="none"/>
          </a:ln>
        </p:spPr>
      </p:cxnSp>
      <p:cxnSp>
        <p:nvCxnSpPr>
          <p:cNvPr id="186" name="Google Shape;186;p22"/>
          <p:cNvCxnSpPr>
            <a:stCxn id="168" idx="0"/>
            <a:endCxn id="172" idx="2"/>
          </p:cNvCxnSpPr>
          <p:nvPr/>
        </p:nvCxnSpPr>
        <p:spPr>
          <a:xfrm flipH="1" rot="10800000">
            <a:off x="5962225" y="1890451"/>
            <a:ext cx="1226700" cy="126300"/>
          </a:xfrm>
          <a:prstGeom prst="straightConnector1">
            <a:avLst/>
          </a:prstGeom>
          <a:noFill/>
          <a:ln cap="flat" cmpd="sng" w="9525">
            <a:solidFill>
              <a:schemeClr val="dk2"/>
            </a:solidFill>
            <a:prstDash val="solid"/>
            <a:round/>
            <a:headEnd len="med" w="med" type="none"/>
            <a:tailEnd len="med" w="med" type="none"/>
          </a:ln>
        </p:spPr>
      </p:cxnSp>
      <p:cxnSp>
        <p:nvCxnSpPr>
          <p:cNvPr id="187" name="Google Shape;187;p22"/>
          <p:cNvCxnSpPr>
            <a:stCxn id="171" idx="0"/>
            <a:endCxn id="170" idx="2"/>
          </p:cNvCxnSpPr>
          <p:nvPr/>
        </p:nvCxnSpPr>
        <p:spPr>
          <a:xfrm rot="10800000">
            <a:off x="4660975" y="1460876"/>
            <a:ext cx="0" cy="167100"/>
          </a:xfrm>
          <a:prstGeom prst="straightConnector1">
            <a:avLst/>
          </a:prstGeom>
          <a:noFill/>
          <a:ln cap="flat" cmpd="sng" w="9525">
            <a:solidFill>
              <a:schemeClr val="dk2"/>
            </a:solidFill>
            <a:prstDash val="solid"/>
            <a:round/>
            <a:headEnd len="med" w="med" type="none"/>
            <a:tailEnd len="med" w="med" type="none"/>
          </a:ln>
        </p:spPr>
      </p:cxnSp>
      <p:cxnSp>
        <p:nvCxnSpPr>
          <p:cNvPr id="188" name="Google Shape;188;p22"/>
          <p:cNvCxnSpPr>
            <a:stCxn id="172" idx="0"/>
          </p:cNvCxnSpPr>
          <p:nvPr/>
        </p:nvCxnSpPr>
        <p:spPr>
          <a:xfrm>
            <a:off x="7188775" y="1586951"/>
            <a:ext cx="0" cy="0"/>
          </a:xfrm>
          <a:prstGeom prst="straightConnector1">
            <a:avLst/>
          </a:prstGeom>
          <a:noFill/>
          <a:ln cap="flat" cmpd="sng" w="9525">
            <a:solidFill>
              <a:schemeClr val="dk2"/>
            </a:solidFill>
            <a:prstDash val="solid"/>
            <a:round/>
            <a:headEnd len="med" w="med" type="none"/>
            <a:tailEnd len="med" w="med" type="none"/>
          </a:ln>
        </p:spPr>
      </p:cxnSp>
      <p:cxnSp>
        <p:nvCxnSpPr>
          <p:cNvPr id="189" name="Google Shape;189;p22"/>
          <p:cNvCxnSpPr>
            <a:stCxn id="172" idx="0"/>
            <a:endCxn id="169" idx="2"/>
          </p:cNvCxnSpPr>
          <p:nvPr/>
        </p:nvCxnSpPr>
        <p:spPr>
          <a:xfrm rot="10800000">
            <a:off x="7188775" y="1460651"/>
            <a:ext cx="0" cy="126300"/>
          </a:xfrm>
          <a:prstGeom prst="straightConnector1">
            <a:avLst/>
          </a:prstGeom>
          <a:noFill/>
          <a:ln cap="flat" cmpd="sng" w="9525">
            <a:solidFill>
              <a:schemeClr val="dk2"/>
            </a:solidFill>
            <a:prstDash val="solid"/>
            <a:round/>
            <a:headEnd len="med" w="med" type="none"/>
            <a:tailEnd len="med" w="med" type="none"/>
          </a:ln>
        </p:spPr>
      </p:cxnSp>
      <p:pic>
        <p:nvPicPr>
          <p:cNvPr id="190" name="Google Shape;190;p22"/>
          <p:cNvPicPr preferRelativeResize="0"/>
          <p:nvPr/>
        </p:nvPicPr>
        <p:blipFill>
          <a:blip r:embed="rId3">
            <a:alphaModFix/>
          </a:blip>
          <a:stretch>
            <a:fillRect/>
          </a:stretch>
        </p:blipFill>
        <p:spPr>
          <a:xfrm>
            <a:off x="0" y="0"/>
            <a:ext cx="2518350" cy="478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rgbClr val="073763"/>
                </a:solidFill>
                <a:latin typeface="Nunito"/>
                <a:ea typeface="Nunito"/>
                <a:cs typeface="Nunito"/>
                <a:sym typeface="Nunito"/>
              </a:rPr>
              <a:t>Performance by Threshold</a:t>
            </a:r>
            <a:endParaRPr b="1" sz="2820">
              <a:solidFill>
                <a:srgbClr val="073763"/>
              </a:solidFill>
              <a:latin typeface="Nunito"/>
              <a:ea typeface="Nunito"/>
              <a:cs typeface="Nunito"/>
              <a:sym typeface="Nunito"/>
            </a:endParaRPr>
          </a:p>
        </p:txBody>
      </p:sp>
      <p:pic>
        <p:nvPicPr>
          <p:cNvPr id="196" name="Google Shape;196;p23"/>
          <p:cNvPicPr preferRelativeResize="0"/>
          <p:nvPr/>
        </p:nvPicPr>
        <p:blipFill rotWithShape="1">
          <a:blip r:embed="rId3">
            <a:alphaModFix/>
          </a:blip>
          <a:srcRect b="0" l="0" r="0" t="2095"/>
          <a:stretch/>
        </p:blipFill>
        <p:spPr>
          <a:xfrm>
            <a:off x="5000309" y="986051"/>
            <a:ext cx="3372092" cy="3974350"/>
          </a:xfrm>
          <a:prstGeom prst="rect">
            <a:avLst/>
          </a:prstGeom>
          <a:noFill/>
          <a:ln>
            <a:noFill/>
          </a:ln>
        </p:spPr>
      </p:pic>
      <p:pic>
        <p:nvPicPr>
          <p:cNvPr id="197" name="Google Shape;197;p23"/>
          <p:cNvPicPr preferRelativeResize="0"/>
          <p:nvPr/>
        </p:nvPicPr>
        <p:blipFill>
          <a:blip r:embed="rId4">
            <a:alphaModFix/>
          </a:blip>
          <a:stretch>
            <a:fillRect/>
          </a:stretch>
        </p:blipFill>
        <p:spPr>
          <a:xfrm>
            <a:off x="743459" y="954378"/>
            <a:ext cx="3523100" cy="4037701"/>
          </a:xfrm>
          <a:prstGeom prst="rect">
            <a:avLst/>
          </a:prstGeom>
          <a:noFill/>
          <a:ln>
            <a:noFill/>
          </a:ln>
        </p:spPr>
      </p:pic>
      <p:cxnSp>
        <p:nvCxnSpPr>
          <p:cNvPr id="198" name="Google Shape;198;p23"/>
          <p:cNvCxnSpPr/>
          <p:nvPr/>
        </p:nvCxnSpPr>
        <p:spPr>
          <a:xfrm flipH="1" rot="10800000">
            <a:off x="1782225" y="1914400"/>
            <a:ext cx="1335600" cy="648000"/>
          </a:xfrm>
          <a:prstGeom prst="straightConnector1">
            <a:avLst/>
          </a:prstGeom>
          <a:noFill/>
          <a:ln cap="flat" cmpd="sng" w="28575">
            <a:solidFill>
              <a:schemeClr val="dk1"/>
            </a:solidFill>
            <a:prstDash val="solid"/>
            <a:round/>
            <a:headEnd len="med" w="med" type="none"/>
            <a:tailEnd len="med" w="med" type="triangle"/>
          </a:ln>
        </p:spPr>
      </p:cxnSp>
      <p:cxnSp>
        <p:nvCxnSpPr>
          <p:cNvPr id="199" name="Google Shape;199;p23"/>
          <p:cNvCxnSpPr/>
          <p:nvPr/>
        </p:nvCxnSpPr>
        <p:spPr>
          <a:xfrm flipH="1" rot="10800000">
            <a:off x="6187538" y="1846900"/>
            <a:ext cx="1561500" cy="67500"/>
          </a:xfrm>
          <a:prstGeom prst="straightConnector1">
            <a:avLst/>
          </a:prstGeom>
          <a:noFill/>
          <a:ln cap="flat" cmpd="sng" w="28575">
            <a:solidFill>
              <a:schemeClr val="dk1"/>
            </a:solidFill>
            <a:prstDash val="solid"/>
            <a:round/>
            <a:headEnd len="med" w="med" type="none"/>
            <a:tailEnd len="med" w="med" type="triangle"/>
          </a:ln>
        </p:spPr>
      </p:cxnSp>
      <p:sp>
        <p:nvSpPr>
          <p:cNvPr id="200" name="Google Shape;200;p23"/>
          <p:cNvSpPr/>
          <p:nvPr/>
        </p:nvSpPr>
        <p:spPr>
          <a:xfrm>
            <a:off x="1178304" y="4615200"/>
            <a:ext cx="524100" cy="219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a:off x="3749893" y="4615200"/>
            <a:ext cx="408600" cy="219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2" name="Google Shape;202;p23"/>
          <p:cNvPicPr preferRelativeResize="0"/>
          <p:nvPr/>
        </p:nvPicPr>
        <p:blipFill>
          <a:blip r:embed="rId5">
            <a:alphaModFix/>
          </a:blip>
          <a:stretch>
            <a:fillRect/>
          </a:stretch>
        </p:blipFill>
        <p:spPr>
          <a:xfrm>
            <a:off x="0" y="0"/>
            <a:ext cx="2518350" cy="478475"/>
          </a:xfrm>
          <a:prstGeom prst="rect">
            <a:avLst/>
          </a:prstGeom>
          <a:noFill/>
          <a:ln>
            <a:noFill/>
          </a:ln>
        </p:spPr>
      </p:pic>
      <p:cxnSp>
        <p:nvCxnSpPr>
          <p:cNvPr id="203" name="Google Shape;203;p23"/>
          <p:cNvCxnSpPr/>
          <p:nvPr/>
        </p:nvCxnSpPr>
        <p:spPr>
          <a:xfrm>
            <a:off x="311700" y="1572400"/>
            <a:ext cx="0" cy="2929800"/>
          </a:xfrm>
          <a:prstGeom prst="straightConnector1">
            <a:avLst/>
          </a:prstGeom>
          <a:noFill/>
          <a:ln cap="flat" cmpd="sng" w="28575">
            <a:solidFill>
              <a:srgbClr val="38761D"/>
            </a:solidFill>
            <a:prstDash val="solid"/>
            <a:round/>
            <a:headEnd len="med" w="med" type="none"/>
            <a:tailEnd len="med" w="med" type="triangle"/>
          </a:ln>
        </p:spPr>
      </p:cxnSp>
      <p:sp>
        <p:nvSpPr>
          <p:cNvPr id="204" name="Google Shape;204;p23"/>
          <p:cNvSpPr txBox="1"/>
          <p:nvPr/>
        </p:nvSpPr>
        <p:spPr>
          <a:xfrm>
            <a:off x="263527" y="1736575"/>
            <a:ext cx="965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38761D"/>
                </a:solidFill>
                <a:latin typeface="EB Garamond"/>
                <a:ea typeface="EB Garamond"/>
                <a:cs typeface="EB Garamond"/>
                <a:sym typeface="EB Garamond"/>
              </a:rPr>
              <a:t>better</a:t>
            </a:r>
            <a:endParaRPr b="1" sz="2200">
              <a:solidFill>
                <a:srgbClr val="38761D"/>
              </a:solidFill>
              <a:latin typeface="EB Garamond"/>
              <a:ea typeface="EB Garamond"/>
              <a:cs typeface="EB Garamond"/>
              <a:sym typeface="EB Garamond"/>
            </a:endParaRPr>
          </a:p>
        </p:txBody>
      </p:sp>
      <p:sp>
        <p:nvSpPr>
          <p:cNvPr id="205" name="Google Shape;205;p23"/>
          <p:cNvSpPr/>
          <p:nvPr/>
        </p:nvSpPr>
        <p:spPr>
          <a:xfrm>
            <a:off x="2384000" y="4772175"/>
            <a:ext cx="680100" cy="219900"/>
          </a:xfrm>
          <a:prstGeom prst="rect">
            <a:avLst/>
          </a:prstGeom>
          <a:no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24"/>
          <p:cNvPicPr preferRelativeResize="0"/>
          <p:nvPr/>
        </p:nvPicPr>
        <p:blipFill>
          <a:blip r:embed="rId3">
            <a:alphaModFix/>
          </a:blip>
          <a:stretch>
            <a:fillRect/>
          </a:stretch>
        </p:blipFill>
        <p:spPr>
          <a:xfrm>
            <a:off x="4868080" y="1138375"/>
            <a:ext cx="3690275" cy="3746077"/>
          </a:xfrm>
          <a:prstGeom prst="rect">
            <a:avLst/>
          </a:prstGeom>
          <a:noFill/>
          <a:ln>
            <a:noFill/>
          </a:ln>
        </p:spPr>
      </p:pic>
      <p:sp>
        <p:nvSpPr>
          <p:cNvPr id="211" name="Google Shape;21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rgbClr val="073763"/>
                </a:solidFill>
                <a:latin typeface="Nunito"/>
                <a:ea typeface="Nunito"/>
                <a:cs typeface="Nunito"/>
                <a:sym typeface="Nunito"/>
              </a:rPr>
              <a:t>Performance by Threshold (cont)</a:t>
            </a:r>
            <a:endParaRPr b="1" sz="2820">
              <a:solidFill>
                <a:srgbClr val="073763"/>
              </a:solidFill>
              <a:latin typeface="Nunito"/>
              <a:ea typeface="Nunito"/>
              <a:cs typeface="Nunito"/>
              <a:sym typeface="Nunito"/>
            </a:endParaRPr>
          </a:p>
        </p:txBody>
      </p:sp>
      <p:pic>
        <p:nvPicPr>
          <p:cNvPr id="212" name="Google Shape;212;p24"/>
          <p:cNvPicPr preferRelativeResize="0"/>
          <p:nvPr/>
        </p:nvPicPr>
        <p:blipFill>
          <a:blip r:embed="rId4">
            <a:alphaModFix/>
          </a:blip>
          <a:stretch>
            <a:fillRect/>
          </a:stretch>
        </p:blipFill>
        <p:spPr>
          <a:xfrm>
            <a:off x="876150" y="1187074"/>
            <a:ext cx="3690275" cy="3697250"/>
          </a:xfrm>
          <a:prstGeom prst="rect">
            <a:avLst/>
          </a:prstGeom>
          <a:noFill/>
          <a:ln>
            <a:noFill/>
          </a:ln>
        </p:spPr>
      </p:pic>
      <p:cxnSp>
        <p:nvCxnSpPr>
          <p:cNvPr id="213" name="Google Shape;213;p24"/>
          <p:cNvCxnSpPr/>
          <p:nvPr/>
        </p:nvCxnSpPr>
        <p:spPr>
          <a:xfrm flipH="1" rot="10800000">
            <a:off x="2349750" y="1864425"/>
            <a:ext cx="1283100" cy="1121400"/>
          </a:xfrm>
          <a:prstGeom prst="straightConnector1">
            <a:avLst/>
          </a:prstGeom>
          <a:noFill/>
          <a:ln cap="flat" cmpd="sng" w="28575">
            <a:solidFill>
              <a:schemeClr val="dk1"/>
            </a:solidFill>
            <a:prstDash val="solid"/>
            <a:round/>
            <a:headEnd len="med" w="med" type="none"/>
            <a:tailEnd len="med" w="med" type="triangle"/>
          </a:ln>
        </p:spPr>
      </p:cxnSp>
      <p:pic>
        <p:nvPicPr>
          <p:cNvPr id="214" name="Google Shape;214;p24"/>
          <p:cNvPicPr preferRelativeResize="0"/>
          <p:nvPr/>
        </p:nvPicPr>
        <p:blipFill>
          <a:blip r:embed="rId5">
            <a:alphaModFix/>
          </a:blip>
          <a:stretch>
            <a:fillRect/>
          </a:stretch>
        </p:blipFill>
        <p:spPr>
          <a:xfrm>
            <a:off x="0" y="0"/>
            <a:ext cx="2518350" cy="478475"/>
          </a:xfrm>
          <a:prstGeom prst="rect">
            <a:avLst/>
          </a:prstGeom>
          <a:noFill/>
          <a:ln>
            <a:noFill/>
          </a:ln>
        </p:spPr>
      </p:pic>
      <p:cxnSp>
        <p:nvCxnSpPr>
          <p:cNvPr id="215" name="Google Shape;215;p24"/>
          <p:cNvCxnSpPr/>
          <p:nvPr/>
        </p:nvCxnSpPr>
        <p:spPr>
          <a:xfrm flipH="1" rot="10800000">
            <a:off x="6339075" y="2011050"/>
            <a:ext cx="1283100" cy="1121400"/>
          </a:xfrm>
          <a:prstGeom prst="straightConnector1">
            <a:avLst/>
          </a:prstGeom>
          <a:noFill/>
          <a:ln cap="flat" cmpd="sng" w="28575">
            <a:solidFill>
              <a:schemeClr val="dk1"/>
            </a:solidFill>
            <a:prstDash val="solid"/>
            <a:round/>
            <a:headEnd len="med" w="med" type="none"/>
            <a:tailEnd len="med" w="med" type="triangle"/>
          </a:ln>
        </p:spPr>
      </p:cxnSp>
      <p:cxnSp>
        <p:nvCxnSpPr>
          <p:cNvPr id="216" name="Google Shape;216;p24"/>
          <p:cNvCxnSpPr/>
          <p:nvPr/>
        </p:nvCxnSpPr>
        <p:spPr>
          <a:xfrm>
            <a:off x="311700" y="1572400"/>
            <a:ext cx="0" cy="2929800"/>
          </a:xfrm>
          <a:prstGeom prst="straightConnector1">
            <a:avLst/>
          </a:prstGeom>
          <a:noFill/>
          <a:ln cap="flat" cmpd="sng" w="28575">
            <a:solidFill>
              <a:srgbClr val="38761D"/>
            </a:solidFill>
            <a:prstDash val="solid"/>
            <a:round/>
            <a:headEnd len="med" w="med" type="none"/>
            <a:tailEnd len="med" w="med" type="triangle"/>
          </a:ln>
        </p:spPr>
      </p:cxnSp>
      <p:sp>
        <p:nvSpPr>
          <p:cNvPr id="217" name="Google Shape;217;p24"/>
          <p:cNvSpPr txBox="1"/>
          <p:nvPr/>
        </p:nvSpPr>
        <p:spPr>
          <a:xfrm>
            <a:off x="263527" y="1736575"/>
            <a:ext cx="965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38761D"/>
                </a:solidFill>
                <a:latin typeface="EB Garamond"/>
                <a:ea typeface="EB Garamond"/>
                <a:cs typeface="EB Garamond"/>
                <a:sym typeface="EB Garamond"/>
              </a:rPr>
              <a:t>better</a:t>
            </a:r>
            <a:endParaRPr b="1" sz="2200">
              <a:solidFill>
                <a:srgbClr val="38761D"/>
              </a:solidFill>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rgbClr val="073763"/>
                </a:solidFill>
                <a:latin typeface="Nunito"/>
                <a:ea typeface="Nunito"/>
                <a:cs typeface="Nunito"/>
                <a:sym typeface="Nunito"/>
              </a:rPr>
              <a:t>Strengths and Weaknesses</a:t>
            </a:r>
            <a:endParaRPr b="1" sz="2820">
              <a:solidFill>
                <a:srgbClr val="073763"/>
              </a:solidFill>
              <a:latin typeface="Nunito"/>
              <a:ea typeface="Nunito"/>
              <a:cs typeface="Nunito"/>
              <a:sym typeface="Nunito"/>
            </a:endParaRPr>
          </a:p>
        </p:txBody>
      </p:sp>
      <p:sp>
        <p:nvSpPr>
          <p:cNvPr id="223" name="Google Shape;223;p25"/>
          <p:cNvSpPr txBox="1"/>
          <p:nvPr>
            <p:ph idx="1" type="body"/>
          </p:nvPr>
        </p:nvSpPr>
        <p:spPr>
          <a:xfrm>
            <a:off x="311700" y="1152475"/>
            <a:ext cx="4366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latin typeface="Nunito"/>
                <a:ea typeface="Nunito"/>
                <a:cs typeface="Nunito"/>
                <a:sym typeface="Nunito"/>
              </a:rPr>
              <a:t>Strengths</a:t>
            </a:r>
            <a:endParaRPr b="1" sz="2000">
              <a:latin typeface="Nunito"/>
              <a:ea typeface="Nunito"/>
              <a:cs typeface="Nunito"/>
              <a:sym typeface="Nunito"/>
            </a:endParaRPr>
          </a:p>
          <a:p>
            <a:pPr indent="-336550" lvl="0" marL="457200" rtl="0" algn="l">
              <a:spcBef>
                <a:spcPts val="1200"/>
              </a:spcBef>
              <a:spcAft>
                <a:spcPts val="0"/>
              </a:spcAft>
              <a:buSzPts val="1700"/>
              <a:buFont typeface="Nunito"/>
              <a:buChar char="-"/>
            </a:pPr>
            <a:r>
              <a:rPr lang="en" sz="1700">
                <a:latin typeface="Nunito"/>
                <a:ea typeface="Nunito"/>
                <a:cs typeface="Nunito"/>
                <a:sym typeface="Nunito"/>
              </a:rPr>
              <a:t>Automatically</a:t>
            </a:r>
            <a:r>
              <a:rPr lang="en" sz="1700">
                <a:latin typeface="Nunito"/>
                <a:ea typeface="Nunito"/>
                <a:cs typeface="Nunito"/>
                <a:sym typeface="Nunito"/>
              </a:rPr>
              <a:t> places data based on size and access behaviour in “fast” or “slow” memory</a:t>
            </a:r>
            <a:endParaRPr sz="1700">
              <a:latin typeface="Nunito"/>
              <a:ea typeface="Nunito"/>
              <a:cs typeface="Nunito"/>
              <a:sym typeface="Nunito"/>
            </a:endParaRPr>
          </a:p>
          <a:p>
            <a:pPr indent="-336550" lvl="0" marL="457200" rtl="0" algn="l">
              <a:spcBef>
                <a:spcPts val="0"/>
              </a:spcBef>
              <a:spcAft>
                <a:spcPts val="0"/>
              </a:spcAft>
              <a:buSzPts val="1700"/>
              <a:buFont typeface="Nunito"/>
              <a:buChar char="-"/>
            </a:pPr>
            <a:r>
              <a:rPr lang="en" sz="1700">
                <a:latin typeface="Nunito"/>
                <a:ea typeface="Nunito"/>
                <a:cs typeface="Nunito"/>
                <a:sym typeface="Nunito"/>
              </a:rPr>
              <a:t>Heuristic makes sense; more frequent access should be faster</a:t>
            </a:r>
            <a:endParaRPr sz="1700">
              <a:latin typeface="Nunito"/>
              <a:ea typeface="Nunito"/>
              <a:cs typeface="Nunito"/>
              <a:sym typeface="Nunito"/>
            </a:endParaRPr>
          </a:p>
          <a:p>
            <a:pPr indent="-336550" lvl="0" marL="457200" rtl="0" algn="l">
              <a:spcBef>
                <a:spcPts val="0"/>
              </a:spcBef>
              <a:spcAft>
                <a:spcPts val="0"/>
              </a:spcAft>
              <a:buSzPts val="1700"/>
              <a:buFont typeface="Nunito"/>
              <a:buChar char="-"/>
            </a:pPr>
            <a:r>
              <a:rPr lang="en" sz="1700">
                <a:latin typeface="Nunito"/>
                <a:ea typeface="Nunito"/>
                <a:cs typeface="Nunito"/>
                <a:sym typeface="Nunito"/>
              </a:rPr>
              <a:t>Requires no modification to hardware</a:t>
            </a:r>
            <a:endParaRPr sz="1700">
              <a:latin typeface="Nunito"/>
              <a:ea typeface="Nunito"/>
              <a:cs typeface="Nunito"/>
              <a:sym typeface="Nunito"/>
            </a:endParaRPr>
          </a:p>
        </p:txBody>
      </p:sp>
      <p:sp>
        <p:nvSpPr>
          <p:cNvPr id="224" name="Google Shape;224;p25"/>
          <p:cNvSpPr txBox="1"/>
          <p:nvPr>
            <p:ph idx="2" type="body"/>
          </p:nvPr>
        </p:nvSpPr>
        <p:spPr>
          <a:xfrm>
            <a:off x="4678500" y="1152475"/>
            <a:ext cx="4153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Nunito"/>
                <a:ea typeface="Nunito"/>
                <a:cs typeface="Nunito"/>
                <a:sym typeface="Nunito"/>
              </a:rPr>
              <a:t>Weaknesses</a:t>
            </a:r>
            <a:endParaRPr b="1" sz="2000">
              <a:latin typeface="Nunito"/>
              <a:ea typeface="Nunito"/>
              <a:cs typeface="Nunito"/>
              <a:sym typeface="Nunito"/>
            </a:endParaRPr>
          </a:p>
          <a:p>
            <a:pPr indent="-336550" lvl="0" marL="457200" rtl="0" algn="l">
              <a:spcBef>
                <a:spcPts val="1200"/>
              </a:spcBef>
              <a:spcAft>
                <a:spcPts val="0"/>
              </a:spcAft>
              <a:buSzPts val="1700"/>
              <a:buFont typeface="Nunito"/>
              <a:buChar char="-"/>
            </a:pPr>
            <a:r>
              <a:rPr lang="en" sz="1700">
                <a:latin typeface="Nunito"/>
                <a:ea typeface="Nunito"/>
                <a:cs typeface="Nunito"/>
                <a:sym typeface="Nunito"/>
              </a:rPr>
              <a:t>Not clear how to deal with code with large memory footprint</a:t>
            </a:r>
            <a:endParaRPr sz="1700">
              <a:latin typeface="Nunito"/>
              <a:ea typeface="Nunito"/>
              <a:cs typeface="Nunito"/>
              <a:sym typeface="Nunito"/>
            </a:endParaRPr>
          </a:p>
          <a:p>
            <a:pPr indent="-336550" lvl="0" marL="457200" rtl="0" algn="l">
              <a:spcBef>
                <a:spcPts val="0"/>
              </a:spcBef>
              <a:spcAft>
                <a:spcPts val="0"/>
              </a:spcAft>
              <a:buSzPts val="1700"/>
              <a:buFont typeface="Nunito"/>
              <a:buChar char="-"/>
            </a:pPr>
            <a:r>
              <a:rPr lang="en" sz="1700">
                <a:latin typeface="Nunito"/>
                <a:ea typeface="Nunito"/>
                <a:cs typeface="Nunito"/>
                <a:sym typeface="Nunito"/>
              </a:rPr>
              <a:t>Constants that appear in the formula for the score of a memory allocation are not well explained</a:t>
            </a:r>
            <a:endParaRPr sz="1700">
              <a:latin typeface="Nunito"/>
              <a:ea typeface="Nunito"/>
              <a:cs typeface="Nunito"/>
              <a:sym typeface="Nunito"/>
            </a:endParaRPr>
          </a:p>
          <a:p>
            <a:pPr indent="-336550" lvl="0" marL="457200" rtl="0" algn="l">
              <a:spcBef>
                <a:spcPts val="0"/>
              </a:spcBef>
              <a:spcAft>
                <a:spcPts val="0"/>
              </a:spcAft>
              <a:buSzPts val="1700"/>
              <a:buFont typeface="Nunito"/>
              <a:buChar char="-"/>
            </a:pPr>
            <a:r>
              <a:rPr lang="en" sz="1700">
                <a:latin typeface="Nunito"/>
                <a:ea typeface="Nunito"/>
                <a:cs typeface="Nunito"/>
                <a:sym typeface="Nunito"/>
              </a:rPr>
              <a:t>Requires manually finding the effective threshold</a:t>
            </a:r>
            <a:endParaRPr sz="1700">
              <a:latin typeface="Nunito"/>
              <a:ea typeface="Nunito"/>
              <a:cs typeface="Nunito"/>
              <a:sym typeface="Nunito"/>
            </a:endParaRPr>
          </a:p>
          <a:p>
            <a:pPr indent="-336550" lvl="0" marL="457200" rtl="0" algn="l">
              <a:spcBef>
                <a:spcPts val="0"/>
              </a:spcBef>
              <a:spcAft>
                <a:spcPts val="0"/>
              </a:spcAft>
              <a:buSzPts val="1700"/>
              <a:buFont typeface="Nunito"/>
              <a:buChar char="-"/>
            </a:pPr>
            <a:r>
              <a:rPr lang="en" sz="1700">
                <a:latin typeface="Nunito"/>
                <a:ea typeface="Nunito"/>
                <a:cs typeface="Nunito"/>
                <a:sym typeface="Nunito"/>
              </a:rPr>
              <a:t>Unrealistic simulation configuration</a:t>
            </a:r>
            <a:endParaRPr sz="1700">
              <a:latin typeface="Nunito"/>
              <a:ea typeface="Nunito"/>
              <a:cs typeface="Nunito"/>
              <a:sym typeface="Nunito"/>
            </a:endParaRPr>
          </a:p>
          <a:p>
            <a:pPr indent="-336550" lvl="0" marL="457200" rtl="0" algn="l">
              <a:spcBef>
                <a:spcPts val="0"/>
              </a:spcBef>
              <a:spcAft>
                <a:spcPts val="0"/>
              </a:spcAft>
              <a:buSzPts val="1700"/>
              <a:buFont typeface="Nunito"/>
              <a:buChar char="-"/>
            </a:pPr>
            <a:r>
              <a:rPr lang="en" sz="1700">
                <a:latin typeface="Nunito"/>
                <a:ea typeface="Nunito"/>
                <a:cs typeface="Nunito"/>
                <a:sym typeface="Nunito"/>
              </a:rPr>
              <a:t>Only supports C</a:t>
            </a:r>
            <a:endParaRPr sz="1700">
              <a:latin typeface="Nunito"/>
              <a:ea typeface="Nunito"/>
              <a:cs typeface="Nunito"/>
              <a:sym typeface="Nunito"/>
            </a:endParaRPr>
          </a:p>
          <a:p>
            <a:pPr indent="0" lvl="0" marL="0" rtl="0" algn="l">
              <a:spcBef>
                <a:spcPts val="1200"/>
              </a:spcBef>
              <a:spcAft>
                <a:spcPts val="0"/>
              </a:spcAft>
              <a:buNone/>
            </a:pPr>
            <a:r>
              <a:t/>
            </a:r>
            <a:endParaRPr sz="1700">
              <a:latin typeface="Nunito"/>
              <a:ea typeface="Nunito"/>
              <a:cs typeface="Nunito"/>
              <a:sym typeface="Nunito"/>
            </a:endParaRPr>
          </a:p>
          <a:p>
            <a:pPr indent="0" lvl="0" marL="0" rtl="0" algn="l">
              <a:spcBef>
                <a:spcPts val="1200"/>
              </a:spcBef>
              <a:spcAft>
                <a:spcPts val="1200"/>
              </a:spcAft>
              <a:buNone/>
            </a:pPr>
            <a:r>
              <a:t/>
            </a:r>
            <a:endParaRPr sz="1700">
              <a:latin typeface="Nunito"/>
              <a:ea typeface="Nunito"/>
              <a:cs typeface="Nunito"/>
              <a:sym typeface="Nunito"/>
            </a:endParaRPr>
          </a:p>
        </p:txBody>
      </p:sp>
      <p:sp>
        <p:nvSpPr>
          <p:cNvPr id="225" name="Google Shape;225;p25"/>
          <p:cNvSpPr/>
          <p:nvPr/>
        </p:nvSpPr>
        <p:spPr>
          <a:xfrm>
            <a:off x="1641225" y="1152475"/>
            <a:ext cx="511500" cy="463500"/>
          </a:xfrm>
          <a:prstGeom prst="mathPlus">
            <a:avLst>
              <a:gd fmla="val 23520" name="adj1"/>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5"/>
          <p:cNvSpPr/>
          <p:nvPr/>
        </p:nvSpPr>
        <p:spPr>
          <a:xfrm>
            <a:off x="6277175" y="1152485"/>
            <a:ext cx="511500" cy="463500"/>
          </a:xfrm>
          <a:prstGeom prst="mathMinus">
            <a:avLst>
              <a:gd fmla="val 23520" name="adj1"/>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7" name="Google Shape;227;p25"/>
          <p:cNvPicPr preferRelativeResize="0"/>
          <p:nvPr/>
        </p:nvPicPr>
        <p:blipFill>
          <a:blip r:embed="rId3">
            <a:alphaModFix/>
          </a:blip>
          <a:stretch>
            <a:fillRect/>
          </a:stretch>
        </p:blipFill>
        <p:spPr>
          <a:xfrm>
            <a:off x="0" y="0"/>
            <a:ext cx="2518350" cy="478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6"/>
          <p:cNvPicPr preferRelativeResize="0"/>
          <p:nvPr/>
        </p:nvPicPr>
        <p:blipFill>
          <a:blip r:embed="rId3">
            <a:alphaModFix/>
          </a:blip>
          <a:stretch>
            <a:fillRect/>
          </a:stretch>
        </p:blipFill>
        <p:spPr>
          <a:xfrm>
            <a:off x="1491275" y="2325000"/>
            <a:ext cx="6514600" cy="2436775"/>
          </a:xfrm>
          <a:prstGeom prst="rect">
            <a:avLst/>
          </a:prstGeom>
          <a:noFill/>
          <a:ln>
            <a:noFill/>
          </a:ln>
        </p:spPr>
      </p:pic>
      <p:sp>
        <p:nvSpPr>
          <p:cNvPr id="233" name="Google Shape;233;p26"/>
          <p:cNvSpPr/>
          <p:nvPr/>
        </p:nvSpPr>
        <p:spPr>
          <a:xfrm>
            <a:off x="1738348" y="3722293"/>
            <a:ext cx="447000" cy="532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
          <p:cNvSpPr/>
          <p:nvPr/>
        </p:nvSpPr>
        <p:spPr>
          <a:xfrm rot="5400000">
            <a:off x="7082016" y="3220794"/>
            <a:ext cx="246000" cy="876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rgbClr val="073763"/>
                </a:solidFill>
                <a:latin typeface="Nunito"/>
                <a:ea typeface="Nunito"/>
                <a:cs typeface="Nunito"/>
                <a:sym typeface="Nunito"/>
              </a:rPr>
              <a:t>Project Parallels with LLAMA</a:t>
            </a:r>
            <a:endParaRPr b="1" sz="2820">
              <a:solidFill>
                <a:srgbClr val="073763"/>
              </a:solidFill>
              <a:latin typeface="Nunito"/>
              <a:ea typeface="Nunito"/>
              <a:cs typeface="Nunito"/>
              <a:sym typeface="Nunito"/>
            </a:endParaRPr>
          </a:p>
        </p:txBody>
      </p:sp>
      <p:sp>
        <p:nvSpPr>
          <p:cNvPr id="236" name="Google Shape;236;p26"/>
          <p:cNvSpPr txBox="1"/>
          <p:nvPr>
            <p:ph idx="1" type="body"/>
          </p:nvPr>
        </p:nvSpPr>
        <p:spPr>
          <a:xfrm>
            <a:off x="311700" y="1152475"/>
            <a:ext cx="8406900" cy="16659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Nunito"/>
              <a:buChar char="-"/>
            </a:pPr>
            <a:r>
              <a:rPr lang="en" sz="2000">
                <a:latin typeface="Nunito"/>
                <a:ea typeface="Nunito"/>
                <a:cs typeface="Nunito"/>
                <a:sym typeface="Nunito"/>
              </a:rPr>
              <a:t>Project motivation vs LLAMA’s goal</a:t>
            </a:r>
            <a:endParaRPr sz="2000">
              <a:latin typeface="Nunito"/>
              <a:ea typeface="Nunito"/>
              <a:cs typeface="Nunito"/>
              <a:sym typeface="Nunito"/>
            </a:endParaRPr>
          </a:p>
          <a:p>
            <a:pPr indent="-355600" lvl="0" marL="457200" rtl="0" algn="l">
              <a:spcBef>
                <a:spcPts val="0"/>
              </a:spcBef>
              <a:spcAft>
                <a:spcPts val="0"/>
              </a:spcAft>
              <a:buSzPts val="2000"/>
              <a:buFont typeface="Nunito"/>
              <a:buChar char="-"/>
            </a:pPr>
            <a:r>
              <a:rPr lang="en" sz="2000">
                <a:latin typeface="Nunito"/>
                <a:ea typeface="Nunito"/>
                <a:cs typeface="Nunito"/>
                <a:sym typeface="Nunito"/>
              </a:rPr>
              <a:t>Both: Memory allocation, leveraging llvm pass and a library to track memory locations, methodology</a:t>
            </a:r>
            <a:endParaRPr sz="2000">
              <a:latin typeface="Nunito"/>
              <a:ea typeface="Nunito"/>
              <a:cs typeface="Nunito"/>
              <a:sym typeface="Nunito"/>
            </a:endParaRPr>
          </a:p>
        </p:txBody>
      </p:sp>
      <p:pic>
        <p:nvPicPr>
          <p:cNvPr id="237" name="Google Shape;237;p26"/>
          <p:cNvPicPr preferRelativeResize="0"/>
          <p:nvPr/>
        </p:nvPicPr>
        <p:blipFill>
          <a:blip r:embed="rId4">
            <a:alphaModFix/>
          </a:blip>
          <a:stretch>
            <a:fillRect/>
          </a:stretch>
        </p:blipFill>
        <p:spPr>
          <a:xfrm>
            <a:off x="0" y="0"/>
            <a:ext cx="2518350" cy="478475"/>
          </a:xfrm>
          <a:prstGeom prst="rect">
            <a:avLst/>
          </a:prstGeom>
          <a:noFill/>
          <a:ln>
            <a:noFill/>
          </a:ln>
        </p:spPr>
      </p:pic>
      <p:sp>
        <p:nvSpPr>
          <p:cNvPr id="238" name="Google Shape;238;p26"/>
          <p:cNvSpPr txBox="1"/>
          <p:nvPr/>
        </p:nvSpPr>
        <p:spPr>
          <a:xfrm>
            <a:off x="163350" y="4659600"/>
            <a:ext cx="8520600" cy="4839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1170">
                <a:solidFill>
                  <a:srgbClr val="000000"/>
                </a:solidFill>
                <a:latin typeface="Nunito"/>
                <a:ea typeface="Nunito"/>
                <a:cs typeface="Nunito"/>
                <a:sym typeface="Nunito"/>
              </a:rPr>
              <a:t>[1] </a:t>
            </a:r>
            <a:r>
              <a:rPr lang="en" sz="1170" u="sng">
                <a:solidFill>
                  <a:srgbClr val="0097A7"/>
                </a:solidFill>
                <a:latin typeface="Nunito"/>
                <a:ea typeface="Nunito"/>
                <a:cs typeface="Nunito"/>
                <a:sym typeface="Nunito"/>
                <a:hlinkClick r:id="rId5">
                  <a:extLst>
                    <a:ext uri="{A12FA001-AC4F-418D-AE19-62706E023703}">
                      <ahyp:hlinkClr val="tx"/>
                    </a:ext>
                  </a:extLst>
                </a:hlinkClick>
              </a:rPr>
              <a:t>Profiling a warehouse-scale computer</a:t>
            </a:r>
            <a:endParaRPr sz="1520">
              <a:solidFill>
                <a:srgbClr val="595959"/>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5300">
                <a:solidFill>
                  <a:srgbClr val="073763"/>
                </a:solidFill>
                <a:latin typeface="Nunito"/>
                <a:ea typeface="Nunito"/>
                <a:cs typeface="Nunito"/>
                <a:sym typeface="Nunito"/>
              </a:rPr>
              <a:t>Thank You!</a:t>
            </a:r>
            <a:r>
              <a:rPr lang="en">
                <a:solidFill>
                  <a:srgbClr val="073763"/>
                </a:solidFill>
                <a:latin typeface="Nunito"/>
                <a:ea typeface="Nunito"/>
                <a:cs typeface="Nunito"/>
                <a:sym typeface="Nunito"/>
              </a:rPr>
              <a:t> </a:t>
            </a:r>
            <a:br>
              <a:rPr lang="en">
                <a:solidFill>
                  <a:srgbClr val="073763"/>
                </a:solidFill>
                <a:latin typeface="Nunito"/>
                <a:ea typeface="Nunito"/>
                <a:cs typeface="Nunito"/>
                <a:sym typeface="Nunito"/>
              </a:rPr>
            </a:br>
            <a:endParaRPr sz="2650">
              <a:solidFill>
                <a:srgbClr val="073763"/>
              </a:solidFill>
              <a:latin typeface="Nunito"/>
              <a:ea typeface="Nunito"/>
              <a:cs typeface="Nunito"/>
              <a:sym typeface="Nunito"/>
            </a:endParaRPr>
          </a:p>
        </p:txBody>
      </p:sp>
      <p:sp>
        <p:nvSpPr>
          <p:cNvPr id="244" name="Google Shape;244;p27"/>
          <p:cNvSpPr txBox="1"/>
          <p:nvPr>
            <p:ph idx="1" type="subTitle"/>
          </p:nvPr>
        </p:nvSpPr>
        <p:spPr>
          <a:xfrm>
            <a:off x="311700" y="2834125"/>
            <a:ext cx="8520600" cy="1895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a:latin typeface="Nunito"/>
              <a:ea typeface="Nunito"/>
              <a:cs typeface="Nunito"/>
              <a:sym typeface="Nunito"/>
            </a:endParaRPr>
          </a:p>
          <a:p>
            <a:pPr indent="0" lvl="0" marL="0" rtl="0" algn="ctr">
              <a:spcBef>
                <a:spcPts val="0"/>
              </a:spcBef>
              <a:spcAft>
                <a:spcPts val="0"/>
              </a:spcAft>
              <a:buNone/>
            </a:pPr>
            <a:r>
              <a:rPr b="1" lang="en">
                <a:latin typeface="Nunito"/>
                <a:ea typeface="Nunito"/>
                <a:cs typeface="Nunito"/>
                <a:sym typeface="Nunito"/>
              </a:rPr>
              <a:t>Questions?</a:t>
            </a:r>
            <a:endParaRPr b="1">
              <a:latin typeface="Nunito"/>
              <a:ea typeface="Nunito"/>
              <a:cs typeface="Nunito"/>
              <a:sym typeface="Nunito"/>
            </a:endParaRPr>
          </a:p>
        </p:txBody>
      </p:sp>
      <p:pic>
        <p:nvPicPr>
          <p:cNvPr id="245" name="Google Shape;245;p27"/>
          <p:cNvPicPr preferRelativeResize="0"/>
          <p:nvPr/>
        </p:nvPicPr>
        <p:blipFill>
          <a:blip r:embed="rId3">
            <a:alphaModFix/>
          </a:blip>
          <a:stretch>
            <a:fillRect/>
          </a:stretch>
        </p:blipFill>
        <p:spPr>
          <a:xfrm>
            <a:off x="7461400" y="3357075"/>
            <a:ext cx="1682600" cy="1786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22380" l="0" r="0" t="4600"/>
          <a:stretch/>
        </p:blipFill>
        <p:spPr>
          <a:xfrm>
            <a:off x="4316225" y="849025"/>
            <a:ext cx="4827775" cy="3130950"/>
          </a:xfrm>
          <a:prstGeom prst="rect">
            <a:avLst/>
          </a:prstGeom>
          <a:noFill/>
          <a:ln>
            <a:noFill/>
          </a:ln>
        </p:spPr>
      </p:pic>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rgbClr val="073763"/>
                </a:solidFill>
                <a:latin typeface="Nunito"/>
                <a:ea typeface="Nunito"/>
                <a:cs typeface="Nunito"/>
                <a:sym typeface="Nunito"/>
              </a:rPr>
              <a:t>Background and Motivation</a:t>
            </a:r>
            <a:endParaRPr b="1" sz="2820">
              <a:solidFill>
                <a:srgbClr val="073763"/>
              </a:solidFill>
              <a:latin typeface="Nunito"/>
              <a:ea typeface="Nunito"/>
              <a:cs typeface="Nunito"/>
              <a:sym typeface="Nunito"/>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Font typeface="Nunito"/>
              <a:buChar char="-"/>
            </a:pPr>
            <a:r>
              <a:rPr lang="en" sz="2100">
                <a:latin typeface="Nunito"/>
                <a:ea typeface="Nunito"/>
                <a:cs typeface="Nunito"/>
                <a:sym typeface="Nunito"/>
              </a:rPr>
              <a:t>Memory hierarchy</a:t>
            </a:r>
            <a:endParaRPr sz="2100">
              <a:latin typeface="Nunito"/>
              <a:ea typeface="Nunito"/>
              <a:cs typeface="Nunito"/>
              <a:sym typeface="Nunito"/>
            </a:endParaRPr>
          </a:p>
          <a:p>
            <a:pPr indent="-361950" lvl="0" marL="457200" rtl="0" algn="l">
              <a:spcBef>
                <a:spcPts val="0"/>
              </a:spcBef>
              <a:spcAft>
                <a:spcPts val="0"/>
              </a:spcAft>
              <a:buSzPts val="2100"/>
              <a:buFont typeface="Nunito"/>
              <a:buChar char="-"/>
            </a:pPr>
            <a:r>
              <a:rPr lang="en" sz="2100">
                <a:latin typeface="Nunito"/>
                <a:ea typeface="Nunito"/>
                <a:cs typeface="Nunito"/>
                <a:sym typeface="Nunito"/>
              </a:rPr>
              <a:t>DRAM vs NVRAM</a:t>
            </a:r>
            <a:endParaRPr sz="2100">
              <a:latin typeface="Nunito"/>
              <a:ea typeface="Nunito"/>
              <a:cs typeface="Nunito"/>
              <a:sym typeface="Nunito"/>
            </a:endParaRPr>
          </a:p>
          <a:p>
            <a:pPr indent="-361950" lvl="0" marL="457200" rtl="0" algn="l">
              <a:spcBef>
                <a:spcPts val="0"/>
              </a:spcBef>
              <a:spcAft>
                <a:spcPts val="0"/>
              </a:spcAft>
              <a:buSzPts val="2100"/>
              <a:buFont typeface="Nunito"/>
              <a:buChar char="-"/>
            </a:pPr>
            <a:r>
              <a:rPr lang="en" sz="2100">
                <a:latin typeface="Nunito"/>
                <a:ea typeface="Nunito"/>
                <a:cs typeface="Nunito"/>
                <a:sym typeface="Nunito"/>
              </a:rPr>
              <a:t>Goal: simulate MLM</a:t>
            </a:r>
            <a:r>
              <a:rPr lang="en" sz="2100">
                <a:latin typeface="Nunito"/>
                <a:ea typeface="Nunito"/>
                <a:cs typeface="Nunito"/>
                <a:sym typeface="Nunito"/>
              </a:rPr>
              <a:t> compilation</a:t>
            </a:r>
            <a:endParaRPr sz="2100">
              <a:latin typeface="Nunito"/>
              <a:ea typeface="Nunito"/>
              <a:cs typeface="Nunito"/>
              <a:sym typeface="Nunito"/>
            </a:endParaRPr>
          </a:p>
          <a:p>
            <a:pPr indent="-361950" lvl="0" marL="457200" rtl="0" algn="l">
              <a:spcBef>
                <a:spcPts val="0"/>
              </a:spcBef>
              <a:spcAft>
                <a:spcPts val="0"/>
              </a:spcAft>
              <a:buSzPts val="2100"/>
              <a:buFont typeface="Nunito"/>
              <a:buChar char="-"/>
            </a:pPr>
            <a:r>
              <a:rPr lang="en" sz="2100">
                <a:latin typeface="Nunito"/>
                <a:ea typeface="Nunito"/>
                <a:cs typeface="Nunito"/>
                <a:sym typeface="Nunito"/>
              </a:rPr>
              <a:t>At present, specialized hardware</a:t>
            </a:r>
            <a:endParaRPr sz="2100">
              <a:latin typeface="Nunito"/>
              <a:ea typeface="Nunito"/>
              <a:cs typeface="Nunito"/>
              <a:sym typeface="Nunito"/>
            </a:endParaRPr>
          </a:p>
        </p:txBody>
      </p:sp>
      <p:pic>
        <p:nvPicPr>
          <p:cNvPr id="64" name="Google Shape;64;p14"/>
          <p:cNvPicPr preferRelativeResize="0"/>
          <p:nvPr/>
        </p:nvPicPr>
        <p:blipFill>
          <a:blip r:embed="rId4">
            <a:alphaModFix/>
          </a:blip>
          <a:stretch>
            <a:fillRect/>
          </a:stretch>
        </p:blipFill>
        <p:spPr>
          <a:xfrm>
            <a:off x="0" y="0"/>
            <a:ext cx="2518350" cy="478475"/>
          </a:xfrm>
          <a:prstGeom prst="rect">
            <a:avLst/>
          </a:prstGeom>
          <a:noFill/>
          <a:ln>
            <a:noFill/>
          </a:ln>
        </p:spPr>
      </p:pic>
      <p:sp>
        <p:nvSpPr>
          <p:cNvPr id="65" name="Google Shape;65;p14"/>
          <p:cNvSpPr/>
          <p:nvPr/>
        </p:nvSpPr>
        <p:spPr>
          <a:xfrm>
            <a:off x="5424575" y="2248700"/>
            <a:ext cx="2866800" cy="6501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a:latin typeface="Nunito"/>
                <a:ea typeface="Nunito"/>
                <a:cs typeface="Nunito"/>
                <a:sym typeface="Nunito"/>
              </a:rPr>
              <a:t>Two portions of LLAMA:</a:t>
            </a:r>
            <a:endParaRPr sz="2100">
              <a:latin typeface="Nunito"/>
              <a:ea typeface="Nunito"/>
              <a:cs typeface="Nunito"/>
              <a:sym typeface="Nunito"/>
            </a:endParaRPr>
          </a:p>
          <a:p>
            <a:pPr indent="-361950" lvl="0" marL="457200" rtl="0" algn="l">
              <a:spcBef>
                <a:spcPts val="1200"/>
              </a:spcBef>
              <a:spcAft>
                <a:spcPts val="0"/>
              </a:spcAft>
              <a:buSzPts val="2100"/>
              <a:buFont typeface="Nunito"/>
              <a:buAutoNum type="arabicPeriod"/>
            </a:pPr>
            <a:r>
              <a:rPr lang="en" sz="2100">
                <a:latin typeface="Nunito"/>
                <a:ea typeface="Nunito"/>
                <a:cs typeface="Nunito"/>
                <a:sym typeface="Nunito"/>
              </a:rPr>
              <a:t>LLVM pass</a:t>
            </a:r>
            <a:endParaRPr sz="2100">
              <a:latin typeface="Nunito"/>
              <a:ea typeface="Nunito"/>
              <a:cs typeface="Nunito"/>
              <a:sym typeface="Nunito"/>
            </a:endParaRPr>
          </a:p>
          <a:p>
            <a:pPr indent="-361950" lvl="0" marL="457200" rtl="0" algn="l">
              <a:spcBef>
                <a:spcPts val="0"/>
              </a:spcBef>
              <a:spcAft>
                <a:spcPts val="0"/>
              </a:spcAft>
              <a:buSzPts val="2100"/>
              <a:buFont typeface="Nunito"/>
              <a:buAutoNum type="arabicPeriod"/>
            </a:pPr>
            <a:r>
              <a:rPr lang="en" sz="2100">
                <a:latin typeface="Nunito"/>
                <a:ea typeface="Nunito"/>
                <a:cs typeface="Nunito"/>
                <a:sym typeface="Nunito"/>
              </a:rPr>
              <a:t>Library</a:t>
            </a:r>
            <a:endParaRPr sz="2100">
              <a:latin typeface="Nunito"/>
              <a:ea typeface="Nunito"/>
              <a:cs typeface="Nunito"/>
              <a:sym typeface="Nunito"/>
            </a:endParaRPr>
          </a:p>
        </p:txBody>
      </p:sp>
      <p:sp>
        <p:nvSpPr>
          <p:cNvPr id="71" name="Google Shape;71;p15"/>
          <p:cNvSpPr/>
          <p:nvPr/>
        </p:nvSpPr>
        <p:spPr>
          <a:xfrm>
            <a:off x="2799149" y="2184775"/>
            <a:ext cx="2117100" cy="238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EB Garamond"/>
                <a:ea typeface="EB Garamond"/>
                <a:cs typeface="EB Garamond"/>
                <a:sym typeface="EB Garamond"/>
              </a:rPr>
              <a:t>LLVM Pass</a:t>
            </a:r>
            <a:endParaRPr b="1" sz="2400">
              <a:solidFill>
                <a:schemeClr val="dk1"/>
              </a:solidFill>
              <a:latin typeface="EB Garamond"/>
              <a:ea typeface="EB Garamond"/>
              <a:cs typeface="EB Garamond"/>
              <a:sym typeface="EB Garamond"/>
            </a:endParaRPr>
          </a:p>
        </p:txBody>
      </p:sp>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rgbClr val="073763"/>
                </a:solidFill>
                <a:latin typeface="Nunito"/>
                <a:ea typeface="Nunito"/>
                <a:cs typeface="Nunito"/>
                <a:sym typeface="Nunito"/>
              </a:rPr>
              <a:t>Design Overview</a:t>
            </a:r>
            <a:endParaRPr b="1" sz="2820">
              <a:solidFill>
                <a:srgbClr val="073763"/>
              </a:solidFill>
              <a:latin typeface="Nunito"/>
              <a:ea typeface="Nunito"/>
              <a:cs typeface="Nunito"/>
              <a:sym typeface="Nunito"/>
            </a:endParaRPr>
          </a:p>
        </p:txBody>
      </p:sp>
      <p:sp>
        <p:nvSpPr>
          <p:cNvPr id="73" name="Google Shape;73;p15"/>
          <p:cNvSpPr/>
          <p:nvPr/>
        </p:nvSpPr>
        <p:spPr>
          <a:xfrm>
            <a:off x="5458274" y="2184775"/>
            <a:ext cx="2117100" cy="238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solidFill>
                  <a:schemeClr val="dk1"/>
                </a:solidFill>
                <a:latin typeface="EB Garamond"/>
                <a:ea typeface="EB Garamond"/>
                <a:cs typeface="EB Garamond"/>
                <a:sym typeface="EB Garamond"/>
              </a:rPr>
              <a:t>Library</a:t>
            </a:r>
            <a:endParaRPr b="1" sz="2400">
              <a:latin typeface="EB Garamond"/>
              <a:ea typeface="EB Garamond"/>
              <a:cs typeface="EB Garamond"/>
              <a:sym typeface="EB Garamond"/>
            </a:endParaRPr>
          </a:p>
        </p:txBody>
      </p:sp>
      <p:sp>
        <p:nvSpPr>
          <p:cNvPr id="74" name="Google Shape;74;p15"/>
          <p:cNvSpPr/>
          <p:nvPr/>
        </p:nvSpPr>
        <p:spPr>
          <a:xfrm>
            <a:off x="3309125" y="2472525"/>
            <a:ext cx="1182900" cy="511500"/>
          </a:xfrm>
          <a:prstGeom prst="roundRect">
            <a:avLst>
              <a:gd fmla="val 16667" name="adj"/>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EB Garamond"/>
                <a:ea typeface="EB Garamond"/>
                <a:cs typeface="EB Garamond"/>
                <a:sym typeface="EB Garamond"/>
              </a:rPr>
              <a:t>Score</a:t>
            </a:r>
            <a:endParaRPr sz="2400">
              <a:latin typeface="EB Garamond"/>
              <a:ea typeface="EB Garamond"/>
              <a:cs typeface="EB Garamond"/>
              <a:sym typeface="EB Garamond"/>
            </a:endParaRPr>
          </a:p>
        </p:txBody>
      </p:sp>
      <p:sp>
        <p:nvSpPr>
          <p:cNvPr id="75" name="Google Shape;75;p15"/>
          <p:cNvSpPr/>
          <p:nvPr/>
        </p:nvSpPr>
        <p:spPr>
          <a:xfrm>
            <a:off x="5605725" y="2472525"/>
            <a:ext cx="1822200" cy="511500"/>
          </a:xfrm>
          <a:prstGeom prst="roundRect">
            <a:avLst>
              <a:gd fmla="val 16667"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EB Garamond"/>
                <a:ea typeface="EB Garamond"/>
                <a:cs typeface="EB Garamond"/>
                <a:sym typeface="EB Garamond"/>
              </a:rPr>
              <a:t>Final </a:t>
            </a:r>
            <a:r>
              <a:rPr lang="en" sz="2400">
                <a:latin typeface="EB Garamond"/>
                <a:ea typeface="EB Garamond"/>
                <a:cs typeface="EB Garamond"/>
                <a:sym typeface="EB Garamond"/>
              </a:rPr>
              <a:t>Scores</a:t>
            </a:r>
            <a:endParaRPr sz="2400">
              <a:latin typeface="EB Garamond"/>
              <a:ea typeface="EB Garamond"/>
              <a:cs typeface="EB Garamond"/>
              <a:sym typeface="EB Garamond"/>
            </a:endParaRPr>
          </a:p>
        </p:txBody>
      </p:sp>
      <p:sp>
        <p:nvSpPr>
          <p:cNvPr id="76" name="Google Shape;76;p15"/>
          <p:cNvSpPr/>
          <p:nvPr/>
        </p:nvSpPr>
        <p:spPr>
          <a:xfrm>
            <a:off x="5521575" y="3728550"/>
            <a:ext cx="1990500" cy="7215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EB Garamond"/>
                <a:ea typeface="EB Garamond"/>
                <a:cs typeface="EB Garamond"/>
                <a:sym typeface="EB Garamond"/>
              </a:rPr>
              <a:t>Function Redefinitions</a:t>
            </a:r>
            <a:endParaRPr sz="2400">
              <a:latin typeface="EB Garamond"/>
              <a:ea typeface="EB Garamond"/>
              <a:cs typeface="EB Garamond"/>
              <a:sym typeface="EB Garamond"/>
            </a:endParaRPr>
          </a:p>
        </p:txBody>
      </p:sp>
      <p:cxnSp>
        <p:nvCxnSpPr>
          <p:cNvPr id="77" name="Google Shape;77;p15"/>
          <p:cNvCxnSpPr>
            <a:stCxn id="71" idx="0"/>
            <a:endCxn id="73" idx="0"/>
          </p:cNvCxnSpPr>
          <p:nvPr/>
        </p:nvCxnSpPr>
        <p:spPr>
          <a:xfrm flipH="1" rot="-5400000">
            <a:off x="5186999" y="855475"/>
            <a:ext cx="600" cy="2659200"/>
          </a:xfrm>
          <a:prstGeom prst="curvedConnector3">
            <a:avLst>
              <a:gd fmla="val -95916667" name="adj1"/>
            </a:avLst>
          </a:prstGeom>
          <a:noFill/>
          <a:ln cap="flat" cmpd="sng" w="28575">
            <a:solidFill>
              <a:srgbClr val="000000"/>
            </a:solidFill>
            <a:prstDash val="solid"/>
            <a:round/>
            <a:headEnd len="med" w="med" type="none"/>
            <a:tailEnd len="med" w="med" type="triangle"/>
          </a:ln>
        </p:spPr>
      </p:cxnSp>
      <p:cxnSp>
        <p:nvCxnSpPr>
          <p:cNvPr id="78" name="Google Shape;78;p15"/>
          <p:cNvCxnSpPr>
            <a:stCxn id="73" idx="2"/>
            <a:endCxn id="71" idx="2"/>
          </p:cNvCxnSpPr>
          <p:nvPr/>
        </p:nvCxnSpPr>
        <p:spPr>
          <a:xfrm rot="5400000">
            <a:off x="5186924" y="3238075"/>
            <a:ext cx="600" cy="2659200"/>
          </a:xfrm>
          <a:prstGeom prst="curvedConnector3">
            <a:avLst>
              <a:gd fmla="val 82479167" name="adj1"/>
            </a:avLst>
          </a:prstGeom>
          <a:noFill/>
          <a:ln cap="flat" cmpd="sng" w="28575">
            <a:solidFill>
              <a:schemeClr val="dk1"/>
            </a:solidFill>
            <a:prstDash val="solid"/>
            <a:round/>
            <a:headEnd len="med" w="med" type="none"/>
            <a:tailEnd len="med" w="med" type="triangle"/>
          </a:ln>
        </p:spPr>
      </p:cxnSp>
      <p:sp>
        <p:nvSpPr>
          <p:cNvPr id="79" name="Google Shape;79;p15"/>
          <p:cNvSpPr/>
          <p:nvPr/>
        </p:nvSpPr>
        <p:spPr>
          <a:xfrm>
            <a:off x="7356900" y="445025"/>
            <a:ext cx="1292400" cy="7215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EB Garamond"/>
                <a:ea typeface="EB Garamond"/>
                <a:cs typeface="EB Garamond"/>
                <a:sym typeface="EB Garamond"/>
              </a:rPr>
              <a:t>NVM</a:t>
            </a:r>
            <a:endParaRPr sz="2200">
              <a:latin typeface="EB Garamond"/>
              <a:ea typeface="EB Garamond"/>
              <a:cs typeface="EB Garamond"/>
              <a:sym typeface="EB Garamond"/>
            </a:endParaRPr>
          </a:p>
          <a:p>
            <a:pPr indent="0" lvl="0" marL="0" rtl="0" algn="ctr">
              <a:spcBef>
                <a:spcPts val="0"/>
              </a:spcBef>
              <a:spcAft>
                <a:spcPts val="0"/>
              </a:spcAft>
              <a:buNone/>
            </a:pPr>
            <a:r>
              <a:rPr lang="en" sz="2200">
                <a:latin typeface="EB Garamond"/>
                <a:ea typeface="EB Garamond"/>
                <a:cs typeface="EB Garamond"/>
                <a:sym typeface="EB Garamond"/>
              </a:rPr>
              <a:t>(Level 1)</a:t>
            </a:r>
            <a:endParaRPr sz="2200">
              <a:latin typeface="EB Garamond"/>
              <a:ea typeface="EB Garamond"/>
              <a:cs typeface="EB Garamond"/>
              <a:sym typeface="EB Garamond"/>
            </a:endParaRPr>
          </a:p>
        </p:txBody>
      </p:sp>
      <p:sp>
        <p:nvSpPr>
          <p:cNvPr id="80" name="Google Shape;80;p15"/>
          <p:cNvSpPr/>
          <p:nvPr/>
        </p:nvSpPr>
        <p:spPr>
          <a:xfrm>
            <a:off x="5744275" y="445025"/>
            <a:ext cx="1292400" cy="7215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EB Garamond"/>
                <a:ea typeface="EB Garamond"/>
                <a:cs typeface="EB Garamond"/>
                <a:sym typeface="EB Garamond"/>
              </a:rPr>
              <a:t>DRAM</a:t>
            </a:r>
            <a:endParaRPr sz="2200">
              <a:latin typeface="EB Garamond"/>
              <a:ea typeface="EB Garamond"/>
              <a:cs typeface="EB Garamond"/>
              <a:sym typeface="EB Garamond"/>
            </a:endParaRPr>
          </a:p>
          <a:p>
            <a:pPr indent="0" lvl="0" marL="0" rtl="0" algn="ctr">
              <a:spcBef>
                <a:spcPts val="0"/>
              </a:spcBef>
              <a:spcAft>
                <a:spcPts val="0"/>
              </a:spcAft>
              <a:buNone/>
            </a:pPr>
            <a:r>
              <a:rPr lang="en" sz="2200">
                <a:latin typeface="EB Garamond"/>
                <a:ea typeface="EB Garamond"/>
                <a:cs typeface="EB Garamond"/>
                <a:sym typeface="EB Garamond"/>
              </a:rPr>
              <a:t>(Level 0)</a:t>
            </a:r>
            <a:endParaRPr sz="2200">
              <a:latin typeface="EB Garamond"/>
              <a:ea typeface="EB Garamond"/>
              <a:cs typeface="EB Garamond"/>
              <a:sym typeface="EB Garamond"/>
            </a:endParaRPr>
          </a:p>
        </p:txBody>
      </p:sp>
      <p:cxnSp>
        <p:nvCxnSpPr>
          <p:cNvPr id="81" name="Google Shape;81;p15"/>
          <p:cNvCxnSpPr>
            <a:endCxn id="79" idx="2"/>
          </p:cNvCxnSpPr>
          <p:nvPr/>
        </p:nvCxnSpPr>
        <p:spPr>
          <a:xfrm flipH="1" rot="10800000">
            <a:off x="7140300" y="1166525"/>
            <a:ext cx="862800" cy="1018200"/>
          </a:xfrm>
          <a:prstGeom prst="straightConnector1">
            <a:avLst/>
          </a:prstGeom>
          <a:noFill/>
          <a:ln cap="flat" cmpd="sng" w="19050">
            <a:solidFill>
              <a:schemeClr val="dk1"/>
            </a:solidFill>
            <a:prstDash val="solid"/>
            <a:round/>
            <a:headEnd len="med" w="med" type="none"/>
            <a:tailEnd len="med" w="med" type="triangle"/>
          </a:ln>
        </p:spPr>
      </p:cxnSp>
      <p:cxnSp>
        <p:nvCxnSpPr>
          <p:cNvPr id="82" name="Google Shape;82;p15"/>
          <p:cNvCxnSpPr>
            <a:endCxn id="80" idx="2"/>
          </p:cNvCxnSpPr>
          <p:nvPr/>
        </p:nvCxnSpPr>
        <p:spPr>
          <a:xfrm rot="10800000">
            <a:off x="6390475" y="1166525"/>
            <a:ext cx="728400" cy="1018200"/>
          </a:xfrm>
          <a:prstGeom prst="straightConnector1">
            <a:avLst/>
          </a:prstGeom>
          <a:noFill/>
          <a:ln cap="flat" cmpd="sng" w="19050">
            <a:solidFill>
              <a:schemeClr val="dk1"/>
            </a:solidFill>
            <a:prstDash val="solid"/>
            <a:round/>
            <a:headEnd len="med" w="med" type="none"/>
            <a:tailEnd len="med" w="med" type="triangle"/>
          </a:ln>
        </p:spPr>
      </p:cxnSp>
      <p:sp>
        <p:nvSpPr>
          <p:cNvPr id="83" name="Google Shape;83;p15"/>
          <p:cNvSpPr txBox="1"/>
          <p:nvPr/>
        </p:nvSpPr>
        <p:spPr>
          <a:xfrm>
            <a:off x="4205521" y="1741950"/>
            <a:ext cx="251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oboto Mono"/>
                <a:ea typeface="Roboto Mono"/>
                <a:cs typeface="Roboto Mono"/>
                <a:sym typeface="Roboto Mono"/>
              </a:rPr>
              <a:t>setLLVMScore()</a:t>
            </a:r>
            <a:endParaRPr sz="1800">
              <a:latin typeface="Roboto Mono"/>
              <a:ea typeface="Roboto Mono"/>
              <a:cs typeface="Roboto Mono"/>
              <a:sym typeface="Roboto Mono"/>
            </a:endParaRPr>
          </a:p>
        </p:txBody>
      </p:sp>
      <p:sp>
        <p:nvSpPr>
          <p:cNvPr id="84" name="Google Shape;84;p15"/>
          <p:cNvSpPr txBox="1"/>
          <p:nvPr/>
        </p:nvSpPr>
        <p:spPr>
          <a:xfrm>
            <a:off x="5141750" y="1159200"/>
            <a:ext cx="1460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EB Garamond"/>
                <a:ea typeface="EB Garamond"/>
                <a:cs typeface="EB Garamond"/>
                <a:sym typeface="EB Garamond"/>
              </a:rPr>
              <a:t>&lt; threshold</a:t>
            </a:r>
            <a:endParaRPr sz="2100">
              <a:latin typeface="EB Garamond"/>
              <a:ea typeface="EB Garamond"/>
              <a:cs typeface="EB Garamond"/>
              <a:sym typeface="EB Garamond"/>
            </a:endParaRPr>
          </a:p>
        </p:txBody>
      </p:sp>
      <p:sp>
        <p:nvSpPr>
          <p:cNvPr id="85" name="Google Shape;85;p15"/>
          <p:cNvSpPr txBox="1"/>
          <p:nvPr/>
        </p:nvSpPr>
        <p:spPr>
          <a:xfrm>
            <a:off x="7664475" y="1276950"/>
            <a:ext cx="1632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EB Garamond"/>
                <a:ea typeface="EB Garamond"/>
                <a:cs typeface="EB Garamond"/>
                <a:sym typeface="EB Garamond"/>
              </a:rPr>
              <a:t>&gt;=</a:t>
            </a:r>
            <a:r>
              <a:rPr lang="en" sz="2100">
                <a:latin typeface="EB Garamond"/>
                <a:ea typeface="EB Garamond"/>
                <a:cs typeface="EB Garamond"/>
                <a:sym typeface="EB Garamond"/>
              </a:rPr>
              <a:t> threshold</a:t>
            </a:r>
            <a:endParaRPr sz="2100">
              <a:latin typeface="EB Garamond"/>
              <a:ea typeface="EB Garamond"/>
              <a:cs typeface="EB Garamond"/>
              <a:sym typeface="EB Garamond"/>
            </a:endParaRPr>
          </a:p>
        </p:txBody>
      </p:sp>
      <p:pic>
        <p:nvPicPr>
          <p:cNvPr id="86" name="Google Shape;86;p15"/>
          <p:cNvPicPr preferRelativeResize="0"/>
          <p:nvPr/>
        </p:nvPicPr>
        <p:blipFill>
          <a:blip r:embed="rId3">
            <a:alphaModFix/>
          </a:blip>
          <a:stretch>
            <a:fillRect/>
          </a:stretch>
        </p:blipFill>
        <p:spPr>
          <a:xfrm>
            <a:off x="0" y="0"/>
            <a:ext cx="2518350" cy="478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rgbClr val="073763"/>
                </a:solidFill>
                <a:latin typeface="Nunito"/>
                <a:ea typeface="Nunito"/>
                <a:cs typeface="Nunito"/>
                <a:sym typeface="Nunito"/>
              </a:rPr>
              <a:t>LLVM Pass</a:t>
            </a:r>
            <a:endParaRPr b="1" sz="2820">
              <a:solidFill>
                <a:srgbClr val="073763"/>
              </a:solidFill>
              <a:latin typeface="Nunito"/>
              <a:ea typeface="Nunito"/>
              <a:cs typeface="Nunito"/>
              <a:sym typeface="Nunito"/>
            </a:endParaRPr>
          </a:p>
        </p:txBody>
      </p:sp>
      <p:sp>
        <p:nvSpPr>
          <p:cNvPr id="92" name="Google Shape;92;p16"/>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Nunito"/>
                <a:ea typeface="Nunito"/>
                <a:cs typeface="Nunito"/>
                <a:sym typeface="Nunito"/>
              </a:rPr>
              <a:t>The main contribution of LLAMA</a:t>
            </a:r>
            <a:endParaRPr sz="1600">
              <a:latin typeface="Nunito"/>
              <a:ea typeface="Nunito"/>
              <a:cs typeface="Nunito"/>
              <a:sym typeface="Nunito"/>
            </a:endParaRPr>
          </a:p>
          <a:p>
            <a:pPr indent="0" lvl="0" marL="0" rtl="0" algn="l">
              <a:spcBef>
                <a:spcPts val="1200"/>
              </a:spcBef>
              <a:spcAft>
                <a:spcPts val="0"/>
              </a:spcAft>
              <a:buNone/>
            </a:pPr>
            <a:r>
              <a:rPr b="1" lang="en" sz="1600">
                <a:latin typeface="Nunito"/>
                <a:ea typeface="Nunito"/>
                <a:cs typeface="Nunito"/>
                <a:sym typeface="Nunito"/>
              </a:rPr>
              <a:t>Two parts</a:t>
            </a:r>
            <a:r>
              <a:rPr lang="en" sz="1600">
                <a:latin typeface="Nunito"/>
                <a:ea typeface="Nunito"/>
                <a:cs typeface="Nunito"/>
                <a:sym typeface="Nunito"/>
              </a:rPr>
              <a:t>: analysis phase and modifying phase</a:t>
            </a:r>
            <a:endParaRPr sz="1600">
              <a:latin typeface="Nunito"/>
              <a:ea typeface="Nunito"/>
              <a:cs typeface="Nunito"/>
              <a:sym typeface="Nunito"/>
            </a:endParaRPr>
          </a:p>
          <a:p>
            <a:pPr indent="-330200" lvl="0" marL="457200" rtl="0" algn="l">
              <a:spcBef>
                <a:spcPts val="1200"/>
              </a:spcBef>
              <a:spcAft>
                <a:spcPts val="0"/>
              </a:spcAft>
              <a:buSzPts val="1600"/>
              <a:buAutoNum type="arabicPeriod"/>
            </a:pPr>
            <a:r>
              <a:rPr b="1" lang="en" sz="1600">
                <a:latin typeface="Nunito"/>
                <a:ea typeface="Nunito"/>
                <a:cs typeface="Nunito"/>
                <a:sym typeface="Nunito"/>
              </a:rPr>
              <a:t>Analysis phase</a:t>
            </a:r>
            <a:r>
              <a:rPr lang="en" sz="1600">
                <a:latin typeface="Nunito"/>
                <a:ea typeface="Nunito"/>
                <a:cs typeface="Nunito"/>
                <a:sym typeface="Nunito"/>
              </a:rPr>
              <a:t>: analyze code and score </a:t>
            </a:r>
            <a:r>
              <a:rPr lang="en" sz="1600">
                <a:latin typeface="Nunito"/>
                <a:ea typeface="Nunito"/>
                <a:cs typeface="Nunito"/>
                <a:sym typeface="Nunito"/>
              </a:rPr>
              <a:t>individual</a:t>
            </a:r>
            <a:r>
              <a:rPr lang="en" sz="1600">
                <a:latin typeface="Nunito"/>
                <a:ea typeface="Nunito"/>
                <a:cs typeface="Nunito"/>
                <a:sym typeface="Nunito"/>
              </a:rPr>
              <a:t> memory allocations</a:t>
            </a:r>
            <a:endParaRPr sz="1600">
              <a:latin typeface="Nunito"/>
              <a:ea typeface="Nunito"/>
              <a:cs typeface="Nunito"/>
              <a:sym typeface="Nunito"/>
            </a:endParaRPr>
          </a:p>
          <a:p>
            <a:pPr indent="-330200" lvl="0" marL="457200" rtl="0" algn="l">
              <a:spcBef>
                <a:spcPts val="0"/>
              </a:spcBef>
              <a:spcAft>
                <a:spcPts val="0"/>
              </a:spcAft>
              <a:buSzPts val="1600"/>
              <a:buAutoNum type="arabicPeriod"/>
            </a:pPr>
            <a:r>
              <a:rPr b="1" lang="en" sz="1600">
                <a:latin typeface="Nunito"/>
                <a:ea typeface="Nunito"/>
                <a:cs typeface="Nunito"/>
                <a:sym typeface="Nunito"/>
              </a:rPr>
              <a:t>Modifying phase</a:t>
            </a:r>
            <a:r>
              <a:rPr lang="en" sz="1600">
                <a:latin typeface="Nunito"/>
                <a:ea typeface="Nunito"/>
                <a:cs typeface="Nunito"/>
                <a:sym typeface="Nunito"/>
              </a:rPr>
              <a:t>: Informs the library of the scores computed by LLVM pass by inserting calls to the </a:t>
            </a:r>
            <a:r>
              <a:rPr lang="en" sz="1600">
                <a:latin typeface="Roboto Mono"/>
                <a:ea typeface="Roboto Mono"/>
                <a:cs typeface="Roboto Mono"/>
                <a:sym typeface="Roboto Mono"/>
              </a:rPr>
              <a:t>setLLVMScore()</a:t>
            </a:r>
            <a:r>
              <a:rPr lang="en" sz="1600">
                <a:latin typeface="Nunito"/>
                <a:ea typeface="Nunito"/>
                <a:cs typeface="Nunito"/>
                <a:sym typeface="Nunito"/>
              </a:rPr>
              <a:t> function</a:t>
            </a:r>
            <a:endParaRPr sz="1600">
              <a:latin typeface="Nunito"/>
              <a:ea typeface="Nunito"/>
              <a:cs typeface="Nunito"/>
              <a:sym typeface="Nunito"/>
            </a:endParaRPr>
          </a:p>
          <a:p>
            <a:pPr indent="0" lvl="0" marL="0" rtl="0" algn="l">
              <a:spcBef>
                <a:spcPts val="1200"/>
              </a:spcBef>
              <a:spcAft>
                <a:spcPts val="0"/>
              </a:spcAft>
              <a:buNone/>
            </a:pPr>
            <a:r>
              <a:t/>
            </a:r>
            <a:endParaRPr sz="1700">
              <a:latin typeface="Nunito"/>
              <a:ea typeface="Nunito"/>
              <a:cs typeface="Nunito"/>
              <a:sym typeface="Nunito"/>
            </a:endParaRPr>
          </a:p>
          <a:p>
            <a:pPr indent="0" lvl="0" marL="0" rtl="0" algn="l">
              <a:spcBef>
                <a:spcPts val="1200"/>
              </a:spcBef>
              <a:spcAft>
                <a:spcPts val="1200"/>
              </a:spcAft>
              <a:buNone/>
            </a:pPr>
            <a:r>
              <a:t/>
            </a:r>
            <a:endParaRPr sz="1700">
              <a:latin typeface="Nunito"/>
              <a:ea typeface="Nunito"/>
              <a:cs typeface="Nunito"/>
              <a:sym typeface="Nunito"/>
            </a:endParaRPr>
          </a:p>
        </p:txBody>
      </p:sp>
      <p:sp>
        <p:nvSpPr>
          <p:cNvPr id="93" name="Google Shape;93;p16"/>
          <p:cNvSpPr/>
          <p:nvPr/>
        </p:nvSpPr>
        <p:spPr>
          <a:xfrm>
            <a:off x="1929850" y="3138525"/>
            <a:ext cx="1813800" cy="1765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Roboto Mono"/>
                <a:ea typeface="Roboto Mono"/>
                <a:cs typeface="Roboto Mono"/>
                <a:sym typeface="Roboto Mono"/>
              </a:rPr>
              <a:t>...</a:t>
            </a:r>
            <a:endParaRPr sz="1600">
              <a:latin typeface="Roboto Mono"/>
              <a:ea typeface="Roboto Mono"/>
              <a:cs typeface="Roboto Mono"/>
              <a:sym typeface="Roboto Mono"/>
            </a:endParaRPr>
          </a:p>
          <a:p>
            <a:pPr indent="0" lvl="0" marL="0" rtl="0" algn="l">
              <a:spcBef>
                <a:spcPts val="0"/>
              </a:spcBef>
              <a:spcAft>
                <a:spcPts val="0"/>
              </a:spcAft>
              <a:buNone/>
            </a:pPr>
            <a:r>
              <a:rPr lang="en" sz="1600">
                <a:latin typeface="Roboto Mono"/>
                <a:ea typeface="Roboto Mono"/>
                <a:cs typeface="Roboto Mono"/>
                <a:sym typeface="Roboto Mono"/>
              </a:rPr>
              <a:t>malloc</a:t>
            </a:r>
            <a:r>
              <a:rPr baseline="-25000" lang="en" sz="1600">
                <a:latin typeface="Roboto Mono"/>
                <a:ea typeface="Roboto Mono"/>
                <a:cs typeface="Roboto Mono"/>
                <a:sym typeface="Roboto Mono"/>
              </a:rPr>
              <a:t>1</a:t>
            </a:r>
            <a:r>
              <a:rPr lang="en" sz="1600">
                <a:latin typeface="Roboto Mono"/>
                <a:ea typeface="Roboto Mono"/>
                <a:cs typeface="Roboto Mono"/>
                <a:sym typeface="Roboto Mono"/>
              </a:rPr>
              <a:t>()</a:t>
            </a:r>
            <a:endParaRPr sz="1600">
              <a:latin typeface="Roboto Mono"/>
              <a:ea typeface="Roboto Mono"/>
              <a:cs typeface="Roboto Mono"/>
              <a:sym typeface="Roboto Mono"/>
            </a:endParaRPr>
          </a:p>
          <a:p>
            <a:pPr indent="0" lvl="0" marL="0" rtl="0" algn="ctr">
              <a:spcBef>
                <a:spcPts val="0"/>
              </a:spcBef>
              <a:spcAft>
                <a:spcPts val="0"/>
              </a:spcAft>
              <a:buNone/>
            </a:pPr>
            <a:r>
              <a:rPr lang="en" sz="1600">
                <a:latin typeface="Roboto Mono"/>
                <a:ea typeface="Roboto Mono"/>
                <a:cs typeface="Roboto Mono"/>
                <a:sym typeface="Roboto Mono"/>
              </a:rPr>
              <a:t>...</a:t>
            </a:r>
            <a:endParaRPr sz="1600">
              <a:latin typeface="Roboto Mono"/>
              <a:ea typeface="Roboto Mono"/>
              <a:cs typeface="Roboto Mono"/>
              <a:sym typeface="Roboto Mono"/>
            </a:endParaRPr>
          </a:p>
          <a:p>
            <a:pPr indent="0" lvl="0" marL="0" rtl="0" algn="l">
              <a:spcBef>
                <a:spcPts val="0"/>
              </a:spcBef>
              <a:spcAft>
                <a:spcPts val="0"/>
              </a:spcAft>
              <a:buNone/>
            </a:pPr>
            <a:r>
              <a:rPr lang="en" sz="1600">
                <a:latin typeface="Roboto Mono"/>
                <a:ea typeface="Roboto Mono"/>
                <a:cs typeface="Roboto Mono"/>
                <a:sym typeface="Roboto Mono"/>
              </a:rPr>
              <a:t>malloc</a:t>
            </a:r>
            <a:r>
              <a:rPr baseline="-25000" lang="en" sz="1600">
                <a:latin typeface="Roboto Mono"/>
                <a:ea typeface="Roboto Mono"/>
                <a:cs typeface="Roboto Mono"/>
                <a:sym typeface="Roboto Mono"/>
              </a:rPr>
              <a:t>2</a:t>
            </a:r>
            <a:r>
              <a:rPr lang="en" sz="1600">
                <a:latin typeface="Roboto Mono"/>
                <a:ea typeface="Roboto Mono"/>
                <a:cs typeface="Roboto Mono"/>
                <a:sym typeface="Roboto Mono"/>
              </a:rPr>
              <a:t>()</a:t>
            </a:r>
            <a:endParaRPr sz="1600">
              <a:latin typeface="Roboto Mono"/>
              <a:ea typeface="Roboto Mono"/>
              <a:cs typeface="Roboto Mono"/>
              <a:sym typeface="Roboto Mono"/>
            </a:endParaRPr>
          </a:p>
          <a:p>
            <a:pPr indent="0" lvl="0" marL="0" rtl="0" algn="ctr">
              <a:spcBef>
                <a:spcPts val="0"/>
              </a:spcBef>
              <a:spcAft>
                <a:spcPts val="0"/>
              </a:spcAft>
              <a:buNone/>
            </a:pPr>
            <a:r>
              <a:rPr lang="en" sz="1600">
                <a:latin typeface="Roboto Mono"/>
                <a:ea typeface="Roboto Mono"/>
                <a:cs typeface="Roboto Mono"/>
                <a:sym typeface="Roboto Mono"/>
              </a:rPr>
              <a:t>...</a:t>
            </a:r>
            <a:endParaRPr sz="1600">
              <a:latin typeface="Roboto Mono"/>
              <a:ea typeface="Roboto Mono"/>
              <a:cs typeface="Roboto Mono"/>
              <a:sym typeface="Roboto Mono"/>
            </a:endParaRPr>
          </a:p>
          <a:p>
            <a:pPr indent="0" lvl="0" marL="0" rtl="0" algn="l">
              <a:spcBef>
                <a:spcPts val="0"/>
              </a:spcBef>
              <a:spcAft>
                <a:spcPts val="0"/>
              </a:spcAft>
              <a:buNone/>
            </a:pPr>
            <a:r>
              <a:rPr lang="en" sz="1600">
                <a:latin typeface="Roboto Mono"/>
                <a:ea typeface="Roboto Mono"/>
                <a:cs typeface="Roboto Mono"/>
                <a:sym typeface="Roboto Mono"/>
              </a:rPr>
              <a:t>malloc</a:t>
            </a:r>
            <a:r>
              <a:rPr baseline="-25000" lang="en" sz="1600">
                <a:latin typeface="Roboto Mono"/>
                <a:ea typeface="Roboto Mono"/>
                <a:cs typeface="Roboto Mono"/>
                <a:sym typeface="Roboto Mono"/>
              </a:rPr>
              <a:t>3</a:t>
            </a:r>
            <a:r>
              <a:rPr lang="en" sz="1600">
                <a:latin typeface="Roboto Mono"/>
                <a:ea typeface="Roboto Mono"/>
                <a:cs typeface="Roboto Mono"/>
                <a:sym typeface="Roboto Mono"/>
              </a:rPr>
              <a:t>()</a:t>
            </a:r>
            <a:endParaRPr sz="1600">
              <a:latin typeface="Roboto Mono"/>
              <a:ea typeface="Roboto Mono"/>
              <a:cs typeface="Roboto Mono"/>
              <a:sym typeface="Roboto Mono"/>
            </a:endParaRPr>
          </a:p>
          <a:p>
            <a:pPr indent="0" lvl="0" marL="0" rtl="0" algn="ctr">
              <a:spcBef>
                <a:spcPts val="0"/>
              </a:spcBef>
              <a:spcAft>
                <a:spcPts val="0"/>
              </a:spcAft>
              <a:buNone/>
            </a:pPr>
            <a:r>
              <a:rPr lang="en" sz="1600">
                <a:latin typeface="Roboto Mono"/>
                <a:ea typeface="Roboto Mono"/>
                <a:cs typeface="Roboto Mono"/>
                <a:sym typeface="Roboto Mono"/>
              </a:rPr>
              <a:t>...</a:t>
            </a:r>
            <a:endParaRPr sz="1600">
              <a:latin typeface="Roboto Mono"/>
              <a:ea typeface="Roboto Mono"/>
              <a:cs typeface="Roboto Mono"/>
              <a:sym typeface="Roboto Mono"/>
            </a:endParaRPr>
          </a:p>
        </p:txBody>
      </p:sp>
      <p:sp>
        <p:nvSpPr>
          <p:cNvPr id="94" name="Google Shape;94;p16"/>
          <p:cNvSpPr txBox="1"/>
          <p:nvPr/>
        </p:nvSpPr>
        <p:spPr>
          <a:xfrm>
            <a:off x="3581694" y="3233500"/>
            <a:ext cx="1089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FF0000"/>
                </a:solidFill>
                <a:latin typeface="EB Garamond"/>
                <a:ea typeface="EB Garamond"/>
                <a:cs typeface="EB Garamond"/>
                <a:sym typeface="EB Garamond"/>
              </a:rPr>
              <a:t>score</a:t>
            </a:r>
            <a:r>
              <a:rPr b="1" baseline="-25000" lang="en" sz="2200">
                <a:solidFill>
                  <a:srgbClr val="FF0000"/>
                </a:solidFill>
                <a:latin typeface="EB Garamond"/>
                <a:ea typeface="EB Garamond"/>
                <a:cs typeface="EB Garamond"/>
                <a:sym typeface="EB Garamond"/>
              </a:rPr>
              <a:t>1</a:t>
            </a:r>
            <a:endParaRPr b="1" baseline="-25000" sz="2200">
              <a:solidFill>
                <a:srgbClr val="FF0000"/>
              </a:solidFill>
              <a:latin typeface="EB Garamond"/>
              <a:ea typeface="EB Garamond"/>
              <a:cs typeface="EB Garamond"/>
              <a:sym typeface="EB Garamond"/>
            </a:endParaRPr>
          </a:p>
        </p:txBody>
      </p:sp>
      <p:sp>
        <p:nvSpPr>
          <p:cNvPr id="95" name="Google Shape;95;p16"/>
          <p:cNvSpPr txBox="1"/>
          <p:nvPr/>
        </p:nvSpPr>
        <p:spPr>
          <a:xfrm>
            <a:off x="3581669" y="3668925"/>
            <a:ext cx="1089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FF0000"/>
                </a:solidFill>
                <a:latin typeface="EB Garamond"/>
                <a:ea typeface="EB Garamond"/>
                <a:cs typeface="EB Garamond"/>
                <a:sym typeface="EB Garamond"/>
              </a:rPr>
              <a:t>score</a:t>
            </a:r>
            <a:r>
              <a:rPr b="1" baseline="-25000" lang="en" sz="2200">
                <a:solidFill>
                  <a:srgbClr val="FF0000"/>
                </a:solidFill>
                <a:latin typeface="EB Garamond"/>
                <a:ea typeface="EB Garamond"/>
                <a:cs typeface="EB Garamond"/>
                <a:sym typeface="EB Garamond"/>
              </a:rPr>
              <a:t>2</a:t>
            </a:r>
            <a:endParaRPr b="1" baseline="-25000" sz="2200">
              <a:solidFill>
                <a:srgbClr val="FF0000"/>
              </a:solidFill>
              <a:latin typeface="EB Garamond"/>
              <a:ea typeface="EB Garamond"/>
              <a:cs typeface="EB Garamond"/>
              <a:sym typeface="EB Garamond"/>
            </a:endParaRPr>
          </a:p>
        </p:txBody>
      </p:sp>
      <p:sp>
        <p:nvSpPr>
          <p:cNvPr id="96" name="Google Shape;96;p16"/>
          <p:cNvSpPr txBox="1"/>
          <p:nvPr/>
        </p:nvSpPr>
        <p:spPr>
          <a:xfrm>
            <a:off x="3581669" y="4221525"/>
            <a:ext cx="1089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FF0000"/>
                </a:solidFill>
                <a:latin typeface="EB Garamond"/>
                <a:ea typeface="EB Garamond"/>
                <a:cs typeface="EB Garamond"/>
                <a:sym typeface="EB Garamond"/>
              </a:rPr>
              <a:t>score</a:t>
            </a:r>
            <a:r>
              <a:rPr b="1" baseline="-25000" lang="en" sz="2200">
                <a:solidFill>
                  <a:srgbClr val="FF0000"/>
                </a:solidFill>
                <a:latin typeface="EB Garamond"/>
                <a:ea typeface="EB Garamond"/>
                <a:cs typeface="EB Garamond"/>
                <a:sym typeface="EB Garamond"/>
              </a:rPr>
              <a:t>3</a:t>
            </a:r>
            <a:endParaRPr b="1" baseline="-25000" sz="2200">
              <a:solidFill>
                <a:srgbClr val="FF0000"/>
              </a:solidFill>
              <a:latin typeface="EB Garamond"/>
              <a:ea typeface="EB Garamond"/>
              <a:cs typeface="EB Garamond"/>
              <a:sym typeface="EB Garamond"/>
            </a:endParaRPr>
          </a:p>
        </p:txBody>
      </p:sp>
      <p:sp>
        <p:nvSpPr>
          <p:cNvPr id="97" name="Google Shape;97;p16"/>
          <p:cNvSpPr/>
          <p:nvPr/>
        </p:nvSpPr>
        <p:spPr>
          <a:xfrm>
            <a:off x="4527219" y="3967375"/>
            <a:ext cx="927600" cy="323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pic>
        <p:nvPicPr>
          <p:cNvPr id="98" name="Google Shape;98;p16"/>
          <p:cNvPicPr preferRelativeResize="0"/>
          <p:nvPr/>
        </p:nvPicPr>
        <p:blipFill>
          <a:blip r:embed="rId3">
            <a:alphaModFix/>
          </a:blip>
          <a:stretch>
            <a:fillRect/>
          </a:stretch>
        </p:blipFill>
        <p:spPr>
          <a:xfrm>
            <a:off x="0" y="0"/>
            <a:ext cx="2518350" cy="478475"/>
          </a:xfrm>
          <a:prstGeom prst="rect">
            <a:avLst/>
          </a:prstGeom>
          <a:noFill/>
          <a:ln>
            <a:noFill/>
          </a:ln>
        </p:spPr>
      </p:pic>
      <p:sp>
        <p:nvSpPr>
          <p:cNvPr id="99" name="Google Shape;99;p16"/>
          <p:cNvSpPr/>
          <p:nvPr/>
        </p:nvSpPr>
        <p:spPr>
          <a:xfrm>
            <a:off x="5684625" y="2923750"/>
            <a:ext cx="2672400" cy="2128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Mono"/>
                <a:ea typeface="Roboto Mono"/>
                <a:cs typeface="Roboto Mono"/>
                <a:sym typeface="Roboto Mono"/>
              </a:rPr>
              <a:t>...</a:t>
            </a:r>
            <a:endParaRPr sz="1200">
              <a:latin typeface="Roboto Mono"/>
              <a:ea typeface="Roboto Mono"/>
              <a:cs typeface="Roboto Mono"/>
              <a:sym typeface="Roboto Mono"/>
            </a:endParaRPr>
          </a:p>
          <a:p>
            <a:pPr indent="0" lvl="0" marL="0" rtl="0" algn="l">
              <a:spcBef>
                <a:spcPts val="0"/>
              </a:spcBef>
              <a:spcAft>
                <a:spcPts val="0"/>
              </a:spcAft>
              <a:buNone/>
            </a:pPr>
            <a:r>
              <a:rPr lang="en" sz="1200">
                <a:solidFill>
                  <a:srgbClr val="FF0000"/>
                </a:solidFill>
                <a:latin typeface="Roboto Mono"/>
                <a:ea typeface="Roboto Mono"/>
                <a:cs typeface="Roboto Mono"/>
                <a:sym typeface="Roboto Mono"/>
              </a:rPr>
              <a:t>setLLVMScore(score</a:t>
            </a:r>
            <a:r>
              <a:rPr baseline="-25000" lang="en" sz="1200">
                <a:solidFill>
                  <a:srgbClr val="FF0000"/>
                </a:solidFill>
                <a:latin typeface="Roboto Mono"/>
                <a:ea typeface="Roboto Mono"/>
                <a:cs typeface="Roboto Mono"/>
                <a:sym typeface="Roboto Mono"/>
              </a:rPr>
              <a:t>1</a:t>
            </a:r>
            <a:r>
              <a:rPr lang="en" sz="1200">
                <a:solidFill>
                  <a:srgbClr val="FF0000"/>
                </a:solidFill>
                <a:latin typeface="Roboto Mono"/>
                <a:ea typeface="Roboto Mono"/>
                <a:cs typeface="Roboto Mono"/>
                <a:sym typeface="Roboto Mono"/>
              </a:rPr>
              <a:t>)</a:t>
            </a:r>
            <a:endParaRPr sz="12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1200">
                <a:latin typeface="Roboto Mono"/>
                <a:ea typeface="Roboto Mono"/>
                <a:cs typeface="Roboto Mono"/>
                <a:sym typeface="Roboto Mono"/>
              </a:rPr>
              <a:t>malloc</a:t>
            </a:r>
            <a:r>
              <a:rPr baseline="-25000" lang="en" sz="1200">
                <a:latin typeface="Roboto Mono"/>
                <a:ea typeface="Roboto Mono"/>
                <a:cs typeface="Roboto Mono"/>
                <a:sym typeface="Roboto Mono"/>
              </a:rPr>
              <a:t>1</a:t>
            </a:r>
            <a:r>
              <a:rPr lang="en" sz="1200">
                <a:latin typeface="Roboto Mono"/>
                <a:ea typeface="Roboto Mono"/>
                <a:cs typeface="Roboto Mono"/>
                <a:sym typeface="Roboto Mono"/>
              </a:rPr>
              <a:t>()</a:t>
            </a:r>
            <a:endParaRPr sz="1200">
              <a:latin typeface="Roboto Mono"/>
              <a:ea typeface="Roboto Mono"/>
              <a:cs typeface="Roboto Mono"/>
              <a:sym typeface="Roboto Mono"/>
            </a:endParaRPr>
          </a:p>
          <a:p>
            <a:pPr indent="0" lvl="0" marL="0" rtl="0" algn="ctr">
              <a:spcBef>
                <a:spcPts val="0"/>
              </a:spcBef>
              <a:spcAft>
                <a:spcPts val="0"/>
              </a:spcAft>
              <a:buNone/>
            </a:pPr>
            <a:r>
              <a:rPr lang="en" sz="1200">
                <a:latin typeface="Roboto Mono"/>
                <a:ea typeface="Roboto Mono"/>
                <a:cs typeface="Roboto Mono"/>
                <a:sym typeface="Roboto Mono"/>
              </a:rPr>
              <a:t>...</a:t>
            </a:r>
            <a:endParaRPr sz="1200">
              <a:latin typeface="Roboto Mono"/>
              <a:ea typeface="Roboto Mono"/>
              <a:cs typeface="Roboto Mono"/>
              <a:sym typeface="Roboto Mono"/>
            </a:endParaRPr>
          </a:p>
          <a:p>
            <a:pPr indent="0" lvl="0" marL="0" rtl="0" algn="l">
              <a:spcBef>
                <a:spcPts val="0"/>
              </a:spcBef>
              <a:spcAft>
                <a:spcPts val="0"/>
              </a:spcAft>
              <a:buNone/>
            </a:pPr>
            <a:r>
              <a:rPr lang="en" sz="1200">
                <a:solidFill>
                  <a:srgbClr val="FF0000"/>
                </a:solidFill>
                <a:latin typeface="Roboto Mono"/>
                <a:ea typeface="Roboto Mono"/>
                <a:cs typeface="Roboto Mono"/>
                <a:sym typeface="Roboto Mono"/>
              </a:rPr>
              <a:t>setLLVMScore(score</a:t>
            </a:r>
            <a:r>
              <a:rPr baseline="-25000" lang="en" sz="1200">
                <a:solidFill>
                  <a:srgbClr val="FF0000"/>
                </a:solidFill>
                <a:latin typeface="Roboto Mono"/>
                <a:ea typeface="Roboto Mono"/>
                <a:cs typeface="Roboto Mono"/>
                <a:sym typeface="Roboto Mono"/>
              </a:rPr>
              <a:t>2</a:t>
            </a:r>
            <a:r>
              <a:rPr lang="en" sz="1200">
                <a:solidFill>
                  <a:srgbClr val="FF0000"/>
                </a:solidFill>
                <a:latin typeface="Roboto Mono"/>
                <a:ea typeface="Roboto Mono"/>
                <a:cs typeface="Roboto Mono"/>
                <a:sym typeface="Roboto Mono"/>
              </a:rPr>
              <a:t>)</a:t>
            </a:r>
            <a:endParaRPr sz="12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1200">
                <a:latin typeface="Roboto Mono"/>
                <a:ea typeface="Roboto Mono"/>
                <a:cs typeface="Roboto Mono"/>
                <a:sym typeface="Roboto Mono"/>
              </a:rPr>
              <a:t>malloc</a:t>
            </a:r>
            <a:r>
              <a:rPr baseline="-25000" lang="en" sz="1200">
                <a:latin typeface="Roboto Mono"/>
                <a:ea typeface="Roboto Mono"/>
                <a:cs typeface="Roboto Mono"/>
                <a:sym typeface="Roboto Mono"/>
              </a:rPr>
              <a:t>2</a:t>
            </a:r>
            <a:r>
              <a:rPr lang="en" sz="1200">
                <a:latin typeface="Roboto Mono"/>
                <a:ea typeface="Roboto Mono"/>
                <a:cs typeface="Roboto Mono"/>
                <a:sym typeface="Roboto Mono"/>
              </a:rPr>
              <a:t>()</a:t>
            </a:r>
            <a:endParaRPr sz="1200">
              <a:latin typeface="Roboto Mono"/>
              <a:ea typeface="Roboto Mono"/>
              <a:cs typeface="Roboto Mono"/>
              <a:sym typeface="Roboto Mono"/>
            </a:endParaRPr>
          </a:p>
          <a:p>
            <a:pPr indent="0" lvl="0" marL="0" rtl="0" algn="ctr">
              <a:spcBef>
                <a:spcPts val="0"/>
              </a:spcBef>
              <a:spcAft>
                <a:spcPts val="0"/>
              </a:spcAft>
              <a:buNone/>
            </a:pPr>
            <a:r>
              <a:rPr lang="en" sz="1200">
                <a:latin typeface="Roboto Mono"/>
                <a:ea typeface="Roboto Mono"/>
                <a:cs typeface="Roboto Mono"/>
                <a:sym typeface="Roboto Mono"/>
              </a:rPr>
              <a:t>...</a:t>
            </a:r>
            <a:endParaRPr sz="1200">
              <a:latin typeface="Roboto Mono"/>
              <a:ea typeface="Roboto Mono"/>
              <a:cs typeface="Roboto Mono"/>
              <a:sym typeface="Roboto Mono"/>
            </a:endParaRPr>
          </a:p>
          <a:p>
            <a:pPr indent="0" lvl="0" marL="0" rtl="0" algn="l">
              <a:spcBef>
                <a:spcPts val="0"/>
              </a:spcBef>
              <a:spcAft>
                <a:spcPts val="0"/>
              </a:spcAft>
              <a:buNone/>
            </a:pPr>
            <a:r>
              <a:rPr lang="en" sz="1200">
                <a:solidFill>
                  <a:srgbClr val="FF0000"/>
                </a:solidFill>
                <a:latin typeface="Roboto Mono"/>
                <a:ea typeface="Roboto Mono"/>
                <a:cs typeface="Roboto Mono"/>
                <a:sym typeface="Roboto Mono"/>
              </a:rPr>
              <a:t>setLLVMScore(score</a:t>
            </a:r>
            <a:r>
              <a:rPr baseline="-25000" lang="en" sz="1200">
                <a:solidFill>
                  <a:srgbClr val="FF0000"/>
                </a:solidFill>
                <a:latin typeface="Roboto Mono"/>
                <a:ea typeface="Roboto Mono"/>
                <a:cs typeface="Roboto Mono"/>
                <a:sym typeface="Roboto Mono"/>
              </a:rPr>
              <a:t>3</a:t>
            </a:r>
            <a:r>
              <a:rPr lang="en" sz="1200">
                <a:solidFill>
                  <a:srgbClr val="FF0000"/>
                </a:solidFill>
                <a:latin typeface="Roboto Mono"/>
                <a:ea typeface="Roboto Mono"/>
                <a:cs typeface="Roboto Mono"/>
                <a:sym typeface="Roboto Mono"/>
              </a:rPr>
              <a:t>)</a:t>
            </a:r>
            <a:endParaRPr sz="12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1200">
                <a:latin typeface="Roboto Mono"/>
                <a:ea typeface="Roboto Mono"/>
                <a:cs typeface="Roboto Mono"/>
                <a:sym typeface="Roboto Mono"/>
              </a:rPr>
              <a:t>malloc</a:t>
            </a:r>
            <a:r>
              <a:rPr baseline="-25000" lang="en" sz="1200">
                <a:latin typeface="Roboto Mono"/>
                <a:ea typeface="Roboto Mono"/>
                <a:cs typeface="Roboto Mono"/>
                <a:sym typeface="Roboto Mono"/>
              </a:rPr>
              <a:t>3</a:t>
            </a:r>
            <a:r>
              <a:rPr lang="en" sz="1200">
                <a:latin typeface="Roboto Mono"/>
                <a:ea typeface="Roboto Mono"/>
                <a:cs typeface="Roboto Mono"/>
                <a:sym typeface="Roboto Mono"/>
              </a:rPr>
              <a:t>()</a:t>
            </a:r>
            <a:endParaRPr sz="1200">
              <a:latin typeface="Roboto Mono"/>
              <a:ea typeface="Roboto Mono"/>
              <a:cs typeface="Roboto Mono"/>
              <a:sym typeface="Roboto Mono"/>
            </a:endParaRPr>
          </a:p>
          <a:p>
            <a:pPr indent="0" lvl="0" marL="0" rtl="0" algn="ctr">
              <a:spcBef>
                <a:spcPts val="0"/>
              </a:spcBef>
              <a:spcAft>
                <a:spcPts val="0"/>
              </a:spcAft>
              <a:buNone/>
            </a:pPr>
            <a:r>
              <a:rPr lang="en" sz="1200">
                <a:latin typeface="Roboto Mono"/>
                <a:ea typeface="Roboto Mono"/>
                <a:cs typeface="Roboto Mono"/>
                <a:sym typeface="Roboto Mono"/>
              </a:rPr>
              <a:t>...</a:t>
            </a:r>
            <a:endParaRPr sz="1200">
              <a:latin typeface="Roboto Mono"/>
              <a:ea typeface="Roboto Mono"/>
              <a:cs typeface="Roboto Mono"/>
              <a:sym typeface="Roboto Mono"/>
            </a:endParaRPr>
          </a:p>
        </p:txBody>
      </p:sp>
      <p:cxnSp>
        <p:nvCxnSpPr>
          <p:cNvPr id="100" name="Google Shape;100;p16"/>
          <p:cNvCxnSpPr/>
          <p:nvPr/>
        </p:nvCxnSpPr>
        <p:spPr>
          <a:xfrm flipH="1">
            <a:off x="3196950" y="3550600"/>
            <a:ext cx="579900" cy="41400"/>
          </a:xfrm>
          <a:prstGeom prst="straightConnector1">
            <a:avLst/>
          </a:prstGeom>
          <a:noFill/>
          <a:ln cap="flat" cmpd="sng" w="38100">
            <a:solidFill>
              <a:srgbClr val="FF0000"/>
            </a:solidFill>
            <a:prstDash val="solid"/>
            <a:round/>
            <a:headEnd len="med" w="med" type="none"/>
            <a:tailEnd len="med" w="med" type="triangle"/>
          </a:ln>
        </p:spPr>
      </p:cxnSp>
      <p:cxnSp>
        <p:nvCxnSpPr>
          <p:cNvPr id="101" name="Google Shape;101;p16"/>
          <p:cNvCxnSpPr/>
          <p:nvPr/>
        </p:nvCxnSpPr>
        <p:spPr>
          <a:xfrm flipH="1">
            <a:off x="3196950" y="4000725"/>
            <a:ext cx="579900" cy="41400"/>
          </a:xfrm>
          <a:prstGeom prst="straightConnector1">
            <a:avLst/>
          </a:prstGeom>
          <a:noFill/>
          <a:ln cap="flat" cmpd="sng" w="38100">
            <a:solidFill>
              <a:srgbClr val="FF0000"/>
            </a:solidFill>
            <a:prstDash val="solid"/>
            <a:round/>
            <a:headEnd len="med" w="med" type="none"/>
            <a:tailEnd len="med" w="med" type="triangle"/>
          </a:ln>
        </p:spPr>
      </p:cxnSp>
      <p:cxnSp>
        <p:nvCxnSpPr>
          <p:cNvPr id="102" name="Google Shape;102;p16"/>
          <p:cNvCxnSpPr/>
          <p:nvPr/>
        </p:nvCxnSpPr>
        <p:spPr>
          <a:xfrm flipH="1">
            <a:off x="3196950" y="4527475"/>
            <a:ext cx="579900" cy="414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rgbClr val="073763"/>
                </a:solidFill>
                <a:latin typeface="Nunito"/>
                <a:ea typeface="Nunito"/>
                <a:cs typeface="Nunito"/>
                <a:sym typeface="Nunito"/>
              </a:rPr>
              <a:t>LLVM Pass: Analysis Phase</a:t>
            </a:r>
            <a:endParaRPr b="1" sz="2820">
              <a:solidFill>
                <a:srgbClr val="073763"/>
              </a:solidFill>
              <a:latin typeface="Nunito"/>
              <a:ea typeface="Nunito"/>
              <a:cs typeface="Nunito"/>
              <a:sym typeface="Nunito"/>
            </a:endParaRPr>
          </a:p>
        </p:txBody>
      </p:sp>
      <p:sp>
        <p:nvSpPr>
          <p:cNvPr id="108" name="Google Shape;108;p17"/>
          <p:cNvSpPr txBox="1"/>
          <p:nvPr>
            <p:ph idx="1" type="body"/>
          </p:nvPr>
        </p:nvSpPr>
        <p:spPr>
          <a:xfrm>
            <a:off x="311700" y="1152475"/>
            <a:ext cx="8520600" cy="385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100">
                <a:latin typeface="Nunito"/>
                <a:ea typeface="Nunito"/>
                <a:cs typeface="Nunito"/>
                <a:sym typeface="Nunito"/>
              </a:rPr>
              <a:t>Goal</a:t>
            </a:r>
            <a:r>
              <a:rPr lang="en" sz="2100">
                <a:latin typeface="Nunito"/>
                <a:ea typeface="Nunito"/>
                <a:cs typeface="Nunito"/>
                <a:sym typeface="Nunito"/>
              </a:rPr>
              <a:t>: </a:t>
            </a:r>
            <a:r>
              <a:rPr lang="en" sz="2100">
                <a:latin typeface="Nunito"/>
                <a:ea typeface="Nunito"/>
                <a:cs typeface="Nunito"/>
                <a:sym typeface="Nunito"/>
              </a:rPr>
              <a:t>Assign a </a:t>
            </a:r>
            <a:r>
              <a:rPr b="1" lang="en" sz="2100">
                <a:latin typeface="Nunito"/>
                <a:ea typeface="Nunito"/>
                <a:cs typeface="Nunito"/>
                <a:sym typeface="Nunito"/>
              </a:rPr>
              <a:t>score</a:t>
            </a:r>
            <a:r>
              <a:rPr lang="en" sz="2100">
                <a:latin typeface="Nunito"/>
                <a:ea typeface="Nunito"/>
                <a:cs typeface="Nunito"/>
                <a:sym typeface="Nunito"/>
              </a:rPr>
              <a:t> to each memory allocation function call</a:t>
            </a:r>
            <a:endParaRPr sz="2100">
              <a:latin typeface="Nunito"/>
              <a:ea typeface="Nunito"/>
              <a:cs typeface="Nunito"/>
              <a:sym typeface="Nunito"/>
            </a:endParaRPr>
          </a:p>
          <a:p>
            <a:pPr indent="0" lvl="0" marL="0" rtl="0" algn="l">
              <a:spcBef>
                <a:spcPts val="1200"/>
              </a:spcBef>
              <a:spcAft>
                <a:spcPts val="0"/>
              </a:spcAft>
              <a:buNone/>
            </a:pPr>
            <a:r>
              <a:rPr b="1" lang="en" sz="2100">
                <a:latin typeface="Nunito"/>
                <a:ea typeface="Nunito"/>
                <a:cs typeface="Nunito"/>
                <a:sym typeface="Nunito"/>
              </a:rPr>
              <a:t>Idea</a:t>
            </a:r>
            <a:r>
              <a:rPr lang="en" sz="2100">
                <a:latin typeface="Nunito"/>
                <a:ea typeface="Nunito"/>
                <a:cs typeface="Nunito"/>
                <a:sym typeface="Nunito"/>
              </a:rPr>
              <a:t>: the score assigned to each memory allocation call determines where the corresponding value will live in the memory hierarchy</a:t>
            </a:r>
            <a:endParaRPr sz="2100">
              <a:latin typeface="Nunito"/>
              <a:ea typeface="Nunito"/>
              <a:cs typeface="Nunito"/>
              <a:sym typeface="Nunito"/>
            </a:endParaRPr>
          </a:p>
          <a:p>
            <a:pPr indent="0" lvl="0" marL="0" rtl="0" algn="l">
              <a:spcBef>
                <a:spcPts val="1200"/>
              </a:spcBef>
              <a:spcAft>
                <a:spcPts val="0"/>
              </a:spcAft>
              <a:buNone/>
            </a:pPr>
            <a:r>
              <a:rPr lang="en" sz="2100">
                <a:latin typeface="Nunito"/>
                <a:ea typeface="Nunito"/>
                <a:cs typeface="Nunito"/>
                <a:sym typeface="Nunito"/>
              </a:rPr>
              <a:t>	(Higher score ⇒ lower in memory hierarchy)</a:t>
            </a:r>
            <a:endParaRPr sz="2100">
              <a:latin typeface="Nunito"/>
              <a:ea typeface="Nunito"/>
              <a:cs typeface="Nunito"/>
              <a:sym typeface="Nunito"/>
            </a:endParaRPr>
          </a:p>
          <a:p>
            <a:pPr indent="0" lvl="0" marL="0" rtl="0" algn="l">
              <a:spcBef>
                <a:spcPts val="1200"/>
              </a:spcBef>
              <a:spcAft>
                <a:spcPts val="1200"/>
              </a:spcAft>
              <a:buNone/>
            </a:pPr>
            <a:r>
              <a:rPr lang="en" sz="2100">
                <a:latin typeface="Nunito"/>
                <a:ea typeface="Nunito"/>
                <a:cs typeface="Nunito"/>
                <a:sym typeface="Nunito"/>
              </a:rPr>
              <a:t>These scores are used by the </a:t>
            </a:r>
            <a:r>
              <a:rPr b="1" lang="en" sz="2100">
                <a:latin typeface="Nunito"/>
                <a:ea typeface="Nunito"/>
                <a:cs typeface="Nunito"/>
                <a:sym typeface="Nunito"/>
              </a:rPr>
              <a:t>modifying phase</a:t>
            </a:r>
            <a:r>
              <a:rPr lang="en" sz="2100">
                <a:latin typeface="Nunito"/>
                <a:ea typeface="Nunito"/>
                <a:cs typeface="Nunito"/>
                <a:sym typeface="Nunito"/>
              </a:rPr>
              <a:t> of the LLVM pass, which inserts calls to </a:t>
            </a:r>
            <a:r>
              <a:rPr lang="en" sz="2100">
                <a:latin typeface="Roboto Mono"/>
                <a:ea typeface="Roboto Mono"/>
                <a:cs typeface="Roboto Mono"/>
                <a:sym typeface="Roboto Mono"/>
              </a:rPr>
              <a:t>setLLVMScore()</a:t>
            </a:r>
            <a:r>
              <a:rPr lang="en" sz="2100">
                <a:latin typeface="Nunito"/>
                <a:ea typeface="Nunito"/>
                <a:cs typeface="Nunito"/>
                <a:sym typeface="Nunito"/>
              </a:rPr>
              <a:t> before each memory allocation function call</a:t>
            </a:r>
            <a:endParaRPr sz="2100">
              <a:latin typeface="Nunito"/>
              <a:ea typeface="Nunito"/>
              <a:cs typeface="Nunito"/>
              <a:sym typeface="Nunito"/>
            </a:endParaRPr>
          </a:p>
        </p:txBody>
      </p:sp>
      <p:pic>
        <p:nvPicPr>
          <p:cNvPr id="109" name="Google Shape;109;p17"/>
          <p:cNvPicPr preferRelativeResize="0"/>
          <p:nvPr/>
        </p:nvPicPr>
        <p:blipFill>
          <a:blip r:embed="rId3">
            <a:alphaModFix/>
          </a:blip>
          <a:stretch>
            <a:fillRect/>
          </a:stretch>
        </p:blipFill>
        <p:spPr>
          <a:xfrm>
            <a:off x="0" y="0"/>
            <a:ext cx="2518350" cy="478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rgbClr val="073763"/>
                </a:solidFill>
                <a:latin typeface="Nunito"/>
                <a:ea typeface="Nunito"/>
                <a:cs typeface="Nunito"/>
                <a:sym typeface="Nunito"/>
              </a:rPr>
              <a:t>Analysis Phase: Intuition for Computing the Score</a:t>
            </a:r>
            <a:endParaRPr b="1" sz="2820">
              <a:solidFill>
                <a:srgbClr val="073763"/>
              </a:solidFill>
              <a:latin typeface="Nunito"/>
              <a:ea typeface="Nunito"/>
              <a:cs typeface="Nunito"/>
              <a:sym typeface="Nunito"/>
            </a:endParaRPr>
          </a:p>
        </p:txBody>
      </p:sp>
      <p:sp>
        <p:nvSpPr>
          <p:cNvPr id="115" name="Google Shape;115;p18"/>
          <p:cNvSpPr txBox="1"/>
          <p:nvPr>
            <p:ph idx="1" type="body"/>
          </p:nvPr>
        </p:nvSpPr>
        <p:spPr>
          <a:xfrm>
            <a:off x="311700" y="1152475"/>
            <a:ext cx="8520600" cy="38253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latin typeface="Nunito"/>
                <a:ea typeface="Nunito"/>
                <a:cs typeface="Nunito"/>
                <a:sym typeface="Nunito"/>
              </a:rPr>
              <a:t>The </a:t>
            </a:r>
            <a:r>
              <a:rPr b="1" lang="en" sz="1900">
                <a:latin typeface="Nunito"/>
                <a:ea typeface="Nunito"/>
                <a:cs typeface="Nunito"/>
                <a:sym typeface="Nunito"/>
              </a:rPr>
              <a:t>more times</a:t>
            </a:r>
            <a:r>
              <a:rPr lang="en" sz="1900">
                <a:latin typeface="Nunito"/>
                <a:ea typeface="Nunito"/>
                <a:cs typeface="Nunito"/>
                <a:sym typeface="Nunito"/>
              </a:rPr>
              <a:t> a value is accessed, the lower the memory should be in the hierarchy (because the lower memory levels are faster)</a:t>
            </a:r>
            <a:endParaRPr sz="1900">
              <a:latin typeface="Nunito"/>
              <a:ea typeface="Nunito"/>
              <a:cs typeface="Nunito"/>
              <a:sym typeface="Nunito"/>
            </a:endParaRPr>
          </a:p>
          <a:p>
            <a:pPr indent="-349250" lvl="0" marL="457200" rtl="0" algn="l">
              <a:spcBef>
                <a:spcPts val="1000"/>
              </a:spcBef>
              <a:spcAft>
                <a:spcPts val="0"/>
              </a:spcAft>
              <a:buSzPts val="1900"/>
              <a:buChar char="-"/>
            </a:pPr>
            <a:r>
              <a:rPr lang="en" sz="1900">
                <a:latin typeface="Nunito"/>
                <a:ea typeface="Nunito"/>
                <a:cs typeface="Nunito"/>
                <a:sym typeface="Nunito"/>
              </a:rPr>
              <a:t>Accesses </a:t>
            </a:r>
            <a:r>
              <a:rPr b="1" lang="en" sz="1900">
                <a:latin typeface="Nunito"/>
                <a:ea typeface="Nunito"/>
                <a:cs typeface="Nunito"/>
                <a:sym typeface="Nunito"/>
              </a:rPr>
              <a:t>within</a:t>
            </a:r>
            <a:r>
              <a:rPr lang="en" sz="1900">
                <a:latin typeface="Nunito"/>
                <a:ea typeface="Nunito"/>
                <a:cs typeface="Nunito"/>
                <a:sym typeface="Nunito"/>
              </a:rPr>
              <a:t> a loop are assumed to be more important than accesses outside of a loop</a:t>
            </a:r>
            <a:endParaRPr sz="1900">
              <a:latin typeface="Nunito"/>
              <a:ea typeface="Nunito"/>
              <a:cs typeface="Nunito"/>
              <a:sym typeface="Nunito"/>
            </a:endParaRPr>
          </a:p>
          <a:p>
            <a:pPr indent="-349250" lvl="1" marL="914400" rtl="0" algn="l">
              <a:spcBef>
                <a:spcPts val="1000"/>
              </a:spcBef>
              <a:spcAft>
                <a:spcPts val="0"/>
              </a:spcAft>
              <a:buSzPts val="1900"/>
              <a:buFont typeface="Nunito"/>
              <a:buChar char="-"/>
            </a:pPr>
            <a:r>
              <a:rPr lang="en" sz="1900">
                <a:latin typeface="Nunito"/>
                <a:ea typeface="Nunito"/>
                <a:cs typeface="Nunito"/>
                <a:sym typeface="Nunito"/>
              </a:rPr>
              <a:t>⇒ Accesses at a deeper loop nesting level should get a higher score</a:t>
            </a:r>
            <a:endParaRPr sz="1900">
              <a:latin typeface="Nunito"/>
              <a:ea typeface="Nunito"/>
              <a:cs typeface="Nunito"/>
              <a:sym typeface="Nunito"/>
            </a:endParaRPr>
          </a:p>
          <a:p>
            <a:pPr indent="-349250" lvl="0" marL="457200" rtl="0" algn="l">
              <a:spcBef>
                <a:spcPts val="1000"/>
              </a:spcBef>
              <a:spcAft>
                <a:spcPts val="0"/>
              </a:spcAft>
              <a:buSzPts val="1900"/>
              <a:buChar char="-"/>
            </a:pPr>
            <a:r>
              <a:rPr lang="en" sz="1900">
                <a:latin typeface="Nunito"/>
                <a:ea typeface="Nunito"/>
                <a:cs typeface="Nunito"/>
                <a:sym typeface="Nunito"/>
              </a:rPr>
              <a:t>The </a:t>
            </a:r>
            <a:r>
              <a:rPr b="1" lang="en" sz="1900">
                <a:latin typeface="Nunito"/>
                <a:ea typeface="Nunito"/>
                <a:cs typeface="Nunito"/>
                <a:sym typeface="Nunito"/>
              </a:rPr>
              <a:t>more operations</a:t>
            </a:r>
            <a:r>
              <a:rPr lang="en" sz="1900">
                <a:latin typeface="Nunito"/>
                <a:ea typeface="Nunito"/>
                <a:cs typeface="Nunito"/>
                <a:sym typeface="Nunito"/>
              </a:rPr>
              <a:t> there are between accesses of the same memory address</a:t>
            </a:r>
            <a:r>
              <a:rPr lang="en" sz="1900">
                <a:latin typeface="Nunito"/>
                <a:ea typeface="Nunito"/>
                <a:cs typeface="Nunito"/>
                <a:sym typeface="Nunito"/>
              </a:rPr>
              <a:t>, the </a:t>
            </a:r>
            <a:r>
              <a:rPr b="1" lang="en" sz="1900">
                <a:latin typeface="Nunito"/>
                <a:ea typeface="Nunito"/>
                <a:cs typeface="Nunito"/>
                <a:sym typeface="Nunito"/>
              </a:rPr>
              <a:t>less important</a:t>
            </a:r>
            <a:r>
              <a:rPr lang="en" sz="1900">
                <a:latin typeface="Nunito"/>
                <a:ea typeface="Nunito"/>
                <a:cs typeface="Nunito"/>
                <a:sym typeface="Nunito"/>
              </a:rPr>
              <a:t> that access is, so the less it contributes to the score</a:t>
            </a:r>
            <a:endParaRPr sz="1900">
              <a:latin typeface="Nunito"/>
              <a:ea typeface="Nunito"/>
              <a:cs typeface="Nunito"/>
              <a:sym typeface="Nunito"/>
            </a:endParaRPr>
          </a:p>
          <a:p>
            <a:pPr indent="-349250" lvl="1" marL="914400" rtl="0" algn="l">
              <a:spcBef>
                <a:spcPts val="1000"/>
              </a:spcBef>
              <a:spcAft>
                <a:spcPts val="1000"/>
              </a:spcAft>
              <a:buSzPts val="1900"/>
              <a:buFont typeface="Nunito"/>
              <a:buChar char="-"/>
            </a:pPr>
            <a:r>
              <a:rPr lang="en" sz="1900">
                <a:latin typeface="Nunito"/>
                <a:ea typeface="Nunito"/>
                <a:cs typeface="Nunito"/>
                <a:sym typeface="Nunito"/>
              </a:rPr>
              <a:t>15 or more instructions between memory accesses ⇒ no contribution at all</a:t>
            </a:r>
            <a:endParaRPr sz="1900">
              <a:latin typeface="Nunito"/>
              <a:ea typeface="Nunito"/>
              <a:cs typeface="Nunito"/>
              <a:sym typeface="Nunito"/>
            </a:endParaRPr>
          </a:p>
        </p:txBody>
      </p:sp>
      <p:pic>
        <p:nvPicPr>
          <p:cNvPr id="116" name="Google Shape;116;p18"/>
          <p:cNvPicPr preferRelativeResize="0"/>
          <p:nvPr/>
        </p:nvPicPr>
        <p:blipFill>
          <a:blip r:embed="rId3">
            <a:alphaModFix/>
          </a:blip>
          <a:stretch>
            <a:fillRect/>
          </a:stretch>
        </p:blipFill>
        <p:spPr>
          <a:xfrm>
            <a:off x="0" y="0"/>
            <a:ext cx="2518350" cy="478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rgbClr val="073763"/>
                </a:solidFill>
                <a:latin typeface="Nunito"/>
                <a:ea typeface="Nunito"/>
                <a:cs typeface="Nunito"/>
                <a:sym typeface="Nunito"/>
              </a:rPr>
              <a:t>Analysis Phase: Formula for Score</a:t>
            </a:r>
            <a:endParaRPr b="1" sz="2820">
              <a:solidFill>
                <a:srgbClr val="073763"/>
              </a:solidFill>
              <a:latin typeface="Nunito"/>
              <a:ea typeface="Nunito"/>
              <a:cs typeface="Nunito"/>
              <a:sym typeface="Nunito"/>
            </a:endParaRPr>
          </a:p>
        </p:txBody>
      </p:sp>
      <p:sp>
        <p:nvSpPr>
          <p:cNvPr id="122" name="Google Shape;122;p19"/>
          <p:cNvSpPr txBox="1"/>
          <p:nvPr>
            <p:ph idx="1" type="body"/>
          </p:nvPr>
        </p:nvSpPr>
        <p:spPr>
          <a:xfrm>
            <a:off x="311700" y="2774675"/>
            <a:ext cx="8520600" cy="22197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018"/>
              <a:buNone/>
            </a:pPr>
            <a:r>
              <a:rPr b="1" lang="en">
                <a:latin typeface="Nunito"/>
                <a:ea typeface="Nunito"/>
                <a:cs typeface="Nunito"/>
                <a:sym typeface="Nunito"/>
              </a:rPr>
              <a:t>Explanation:</a:t>
            </a:r>
            <a:endParaRPr b="1">
              <a:latin typeface="Nunito"/>
              <a:ea typeface="Nunito"/>
              <a:cs typeface="Nunito"/>
              <a:sym typeface="Nunito"/>
            </a:endParaRPr>
          </a:p>
          <a:p>
            <a:pPr indent="-342900" lvl="0" marL="457200" rtl="0" algn="l">
              <a:lnSpc>
                <a:spcPct val="95000"/>
              </a:lnSpc>
              <a:spcBef>
                <a:spcPts val="1200"/>
              </a:spcBef>
              <a:spcAft>
                <a:spcPts val="0"/>
              </a:spcAft>
              <a:buSzPts val="1800"/>
              <a:buChar char="-"/>
            </a:pPr>
            <a:r>
              <a:rPr b="1" lang="en">
                <a:latin typeface="Nunito"/>
                <a:ea typeface="Nunito"/>
                <a:cs typeface="Nunito"/>
                <a:sym typeface="Nunito"/>
              </a:rPr>
              <a:t>Remember</a:t>
            </a:r>
            <a:r>
              <a:rPr lang="en">
                <a:latin typeface="Nunito"/>
                <a:ea typeface="Nunito"/>
                <a:cs typeface="Nunito"/>
                <a:sym typeface="Nunito"/>
              </a:rPr>
              <a:t>: We are computing the score of a </a:t>
            </a:r>
            <a:r>
              <a:rPr b="1" lang="en">
                <a:latin typeface="Nunito"/>
                <a:ea typeface="Nunito"/>
                <a:cs typeface="Nunito"/>
                <a:sym typeface="Nunito"/>
              </a:rPr>
              <a:t>memory </a:t>
            </a:r>
            <a:r>
              <a:rPr b="1" lang="en">
                <a:latin typeface="Nunito"/>
                <a:ea typeface="Nunito"/>
                <a:cs typeface="Nunito"/>
                <a:sym typeface="Nunito"/>
              </a:rPr>
              <a:t>allocation instruction</a:t>
            </a:r>
            <a:endParaRPr b="1">
              <a:latin typeface="Nunito"/>
              <a:ea typeface="Nunito"/>
              <a:cs typeface="Nunito"/>
              <a:sym typeface="Nunito"/>
            </a:endParaRPr>
          </a:p>
          <a:p>
            <a:pPr indent="-342900" lvl="0" marL="457200" rtl="0" algn="l">
              <a:lnSpc>
                <a:spcPct val="95000"/>
              </a:lnSpc>
              <a:spcBef>
                <a:spcPts val="0"/>
              </a:spcBef>
              <a:spcAft>
                <a:spcPts val="0"/>
              </a:spcAft>
              <a:buSzPts val="1800"/>
              <a:buFont typeface="Nunito"/>
              <a:buChar char="-"/>
            </a:pPr>
            <a:r>
              <a:rPr b="1" i="1" lang="en">
                <a:latin typeface="Nunito"/>
                <a:ea typeface="Nunito"/>
                <a:cs typeface="Nunito"/>
                <a:sym typeface="Nunito"/>
              </a:rPr>
              <a:t>T</a:t>
            </a:r>
            <a:r>
              <a:rPr lang="en">
                <a:latin typeface="Nunito"/>
                <a:ea typeface="Nunito"/>
                <a:cs typeface="Nunito"/>
                <a:sym typeface="Nunito"/>
              </a:rPr>
              <a:t> is the number of instructions that access the address allocated by this instruction</a:t>
            </a:r>
            <a:endParaRPr>
              <a:latin typeface="Nunito"/>
              <a:ea typeface="Nunito"/>
              <a:cs typeface="Nunito"/>
              <a:sym typeface="Nunito"/>
            </a:endParaRPr>
          </a:p>
          <a:p>
            <a:pPr indent="-342900" lvl="0" marL="457200" rtl="0" algn="l">
              <a:lnSpc>
                <a:spcPct val="95000"/>
              </a:lnSpc>
              <a:spcBef>
                <a:spcPts val="0"/>
              </a:spcBef>
              <a:spcAft>
                <a:spcPts val="0"/>
              </a:spcAft>
              <a:buSzPts val="1800"/>
              <a:buFont typeface="Nunito"/>
              <a:buChar char="-"/>
            </a:pPr>
            <a:r>
              <a:rPr b="1" i="1" lang="en">
                <a:latin typeface="Nunito"/>
                <a:ea typeface="Nunito"/>
                <a:cs typeface="Nunito"/>
                <a:sym typeface="Nunito"/>
              </a:rPr>
              <a:t>depth</a:t>
            </a:r>
            <a:r>
              <a:rPr baseline="-25000" i="1" lang="en">
                <a:latin typeface="Nunito"/>
                <a:ea typeface="Nunito"/>
                <a:cs typeface="Nunito"/>
                <a:sym typeface="Nunito"/>
              </a:rPr>
              <a:t>n</a:t>
            </a:r>
            <a:r>
              <a:rPr lang="en">
                <a:latin typeface="Nunito"/>
                <a:ea typeface="Nunito"/>
                <a:cs typeface="Nunito"/>
                <a:sym typeface="Nunito"/>
              </a:rPr>
              <a:t> is </a:t>
            </a:r>
            <a:r>
              <a:rPr lang="en">
                <a:latin typeface="Nunito"/>
                <a:ea typeface="Nunito"/>
                <a:cs typeface="Nunito"/>
                <a:sym typeface="Nunito"/>
              </a:rPr>
              <a:t>the depth of the loop in which the </a:t>
            </a:r>
            <a:r>
              <a:rPr i="1" lang="en">
                <a:latin typeface="Nunito"/>
                <a:ea typeface="Nunito"/>
                <a:cs typeface="Nunito"/>
                <a:sym typeface="Nunito"/>
              </a:rPr>
              <a:t>n</a:t>
            </a:r>
            <a:r>
              <a:rPr lang="en">
                <a:latin typeface="Nunito"/>
                <a:ea typeface="Nunito"/>
                <a:cs typeface="Nunito"/>
                <a:sym typeface="Nunito"/>
              </a:rPr>
              <a:t>-th access to this address occurs</a:t>
            </a:r>
            <a:endParaRPr>
              <a:latin typeface="Nunito"/>
              <a:ea typeface="Nunito"/>
              <a:cs typeface="Nunito"/>
              <a:sym typeface="Nunito"/>
            </a:endParaRPr>
          </a:p>
          <a:p>
            <a:pPr indent="-342900" lvl="0" marL="457200" rtl="0" algn="l">
              <a:lnSpc>
                <a:spcPct val="95000"/>
              </a:lnSpc>
              <a:spcBef>
                <a:spcPts val="0"/>
              </a:spcBef>
              <a:spcAft>
                <a:spcPts val="0"/>
              </a:spcAft>
              <a:buSzPts val="1800"/>
              <a:buFont typeface="Nunito"/>
              <a:buChar char="-"/>
            </a:pPr>
            <a:r>
              <a:rPr b="1" i="1" lang="en">
                <a:latin typeface="Nunito"/>
                <a:ea typeface="Nunito"/>
                <a:cs typeface="Nunito"/>
                <a:sym typeface="Nunito"/>
              </a:rPr>
              <a:t>inst</a:t>
            </a:r>
            <a:r>
              <a:rPr baseline="-25000" i="1" lang="en">
                <a:latin typeface="Nunito"/>
                <a:ea typeface="Nunito"/>
                <a:cs typeface="Nunito"/>
                <a:sym typeface="Nunito"/>
              </a:rPr>
              <a:t>n</a:t>
            </a:r>
            <a:r>
              <a:rPr lang="en">
                <a:latin typeface="Nunito"/>
                <a:ea typeface="Nunito"/>
                <a:cs typeface="Nunito"/>
                <a:sym typeface="Nunito"/>
              </a:rPr>
              <a:t> is the number of operations between access </a:t>
            </a:r>
            <a:r>
              <a:rPr i="1" lang="en">
                <a:latin typeface="Nunito"/>
                <a:ea typeface="Nunito"/>
                <a:cs typeface="Nunito"/>
                <a:sym typeface="Nunito"/>
              </a:rPr>
              <a:t>n</a:t>
            </a:r>
            <a:r>
              <a:rPr lang="en">
                <a:latin typeface="Nunito"/>
                <a:ea typeface="Nunito"/>
                <a:cs typeface="Nunito"/>
                <a:sym typeface="Nunito"/>
              </a:rPr>
              <a:t> and access </a:t>
            </a:r>
            <a:r>
              <a:rPr i="1" lang="en">
                <a:latin typeface="Nunito"/>
                <a:ea typeface="Nunito"/>
                <a:cs typeface="Nunito"/>
                <a:sym typeface="Nunito"/>
              </a:rPr>
              <a:t>n</a:t>
            </a:r>
            <a:r>
              <a:rPr lang="en">
                <a:latin typeface="Nunito"/>
                <a:ea typeface="Nunito"/>
                <a:cs typeface="Nunito"/>
                <a:sym typeface="Nunito"/>
              </a:rPr>
              <a:t>+1</a:t>
            </a:r>
            <a:endParaRPr>
              <a:latin typeface="Nunito"/>
              <a:ea typeface="Nunito"/>
              <a:cs typeface="Nunito"/>
              <a:sym typeface="Nunito"/>
            </a:endParaRPr>
          </a:p>
        </p:txBody>
      </p:sp>
      <p:pic>
        <p:nvPicPr>
          <p:cNvPr id="123" name="Google Shape;123;p19"/>
          <p:cNvPicPr preferRelativeResize="0"/>
          <p:nvPr/>
        </p:nvPicPr>
        <p:blipFill>
          <a:blip r:embed="rId3">
            <a:alphaModFix/>
          </a:blip>
          <a:stretch>
            <a:fillRect/>
          </a:stretch>
        </p:blipFill>
        <p:spPr>
          <a:xfrm>
            <a:off x="0" y="0"/>
            <a:ext cx="2518350" cy="478475"/>
          </a:xfrm>
          <a:prstGeom prst="rect">
            <a:avLst/>
          </a:prstGeom>
          <a:noFill/>
          <a:ln>
            <a:noFill/>
          </a:ln>
        </p:spPr>
      </p:pic>
      <p:pic>
        <p:nvPicPr>
          <p:cNvPr id="124" name="Google Shape;124;p19"/>
          <p:cNvPicPr preferRelativeResize="0"/>
          <p:nvPr/>
        </p:nvPicPr>
        <p:blipFill>
          <a:blip r:embed="rId4">
            <a:alphaModFix/>
          </a:blip>
          <a:stretch>
            <a:fillRect/>
          </a:stretch>
        </p:blipFill>
        <p:spPr>
          <a:xfrm>
            <a:off x="577823" y="1238825"/>
            <a:ext cx="7988354" cy="1314750"/>
          </a:xfrm>
          <a:prstGeom prst="rect">
            <a:avLst/>
          </a:prstGeom>
          <a:noFill/>
          <a:ln>
            <a:noFill/>
          </a:ln>
        </p:spPr>
      </p:pic>
      <p:sp>
        <p:nvSpPr>
          <p:cNvPr id="125" name="Google Shape;125;p19"/>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p:nvPr/>
        </p:nvSpPr>
        <p:spPr>
          <a:xfrm>
            <a:off x="3114250" y="1183213"/>
            <a:ext cx="5565900" cy="4785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p:nvPr/>
        </p:nvSpPr>
        <p:spPr>
          <a:xfrm>
            <a:off x="3114250" y="1656938"/>
            <a:ext cx="5565900" cy="4785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a:off x="3114250" y="2135438"/>
            <a:ext cx="5565900" cy="4785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2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2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rgbClr val="073763"/>
                </a:solidFill>
                <a:latin typeface="Nunito"/>
                <a:ea typeface="Nunito"/>
                <a:cs typeface="Nunito"/>
                <a:sym typeface="Nunito"/>
              </a:rPr>
              <a:t>Library </a:t>
            </a:r>
            <a:endParaRPr b="1" sz="2820">
              <a:solidFill>
                <a:srgbClr val="073763"/>
              </a:solidFill>
              <a:latin typeface="Nunito"/>
              <a:ea typeface="Nunito"/>
              <a:cs typeface="Nunito"/>
              <a:sym typeface="Nunito"/>
            </a:endParaRPr>
          </a:p>
        </p:txBody>
      </p:sp>
      <p:sp>
        <p:nvSpPr>
          <p:cNvPr id="134" name="Google Shape;134;p20"/>
          <p:cNvSpPr txBox="1"/>
          <p:nvPr>
            <p:ph idx="1" type="body"/>
          </p:nvPr>
        </p:nvSpPr>
        <p:spPr>
          <a:xfrm>
            <a:off x="311700" y="1152475"/>
            <a:ext cx="87699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Nunito"/>
                <a:ea typeface="Nunito"/>
                <a:cs typeface="Nunito"/>
                <a:sym typeface="Nunito"/>
              </a:rPr>
              <a:t>Goal: </a:t>
            </a:r>
            <a:r>
              <a:rPr lang="en">
                <a:latin typeface="Nunito"/>
                <a:ea typeface="Nunito"/>
                <a:cs typeface="Nunito"/>
                <a:sym typeface="Nunito"/>
              </a:rPr>
              <a:t>C</a:t>
            </a:r>
            <a:r>
              <a:rPr lang="en">
                <a:latin typeface="Nunito"/>
                <a:ea typeface="Nunito"/>
                <a:cs typeface="Nunito"/>
                <a:sym typeface="Nunito"/>
              </a:rPr>
              <a:t>ompute whether or not a particular memory allocation should occur in one memory level or another. (Assume there are only two levels)</a:t>
            </a:r>
            <a:endParaRPr>
              <a:latin typeface="Nunito"/>
              <a:ea typeface="Nunito"/>
              <a:cs typeface="Nunito"/>
              <a:sym typeface="Nunito"/>
            </a:endParaRPr>
          </a:p>
          <a:p>
            <a:pPr indent="0" lvl="0" marL="0" rtl="0" algn="l">
              <a:spcBef>
                <a:spcPts val="1200"/>
              </a:spcBef>
              <a:spcAft>
                <a:spcPts val="0"/>
              </a:spcAft>
              <a:buNone/>
            </a:pPr>
            <a:r>
              <a:rPr b="1" lang="en">
                <a:latin typeface="Nunito"/>
                <a:ea typeface="Nunito"/>
                <a:cs typeface="Nunito"/>
                <a:sym typeface="Nunito"/>
              </a:rPr>
              <a:t>Step 1: Function Intercepts</a:t>
            </a:r>
            <a:endParaRPr b="1">
              <a:latin typeface="Nunito"/>
              <a:ea typeface="Nunito"/>
              <a:cs typeface="Nunito"/>
              <a:sym typeface="Nunito"/>
            </a:endParaRPr>
          </a:p>
          <a:p>
            <a:pPr indent="0" lvl="0" marL="457200" rtl="0" algn="l">
              <a:spcBef>
                <a:spcPts val="1200"/>
              </a:spcBef>
              <a:spcAft>
                <a:spcPts val="0"/>
              </a:spcAft>
              <a:buNone/>
            </a:pPr>
            <a:r>
              <a:rPr b="1" lang="en">
                <a:latin typeface="Nunito"/>
                <a:ea typeface="Nunito"/>
                <a:cs typeface="Nunito"/>
                <a:sym typeface="Nunito"/>
              </a:rPr>
              <a:t>Goal: </a:t>
            </a:r>
            <a:r>
              <a:rPr lang="en">
                <a:latin typeface="Nunito"/>
                <a:ea typeface="Nunito"/>
                <a:cs typeface="Nunito"/>
                <a:sym typeface="Nunito"/>
              </a:rPr>
              <a:t>Traditional memory allocation =&gt; internal memory allocation functions</a:t>
            </a:r>
            <a:endParaRPr>
              <a:latin typeface="Nunito"/>
              <a:ea typeface="Nunito"/>
              <a:cs typeface="Nunito"/>
              <a:sym typeface="Nunito"/>
            </a:endParaRPr>
          </a:p>
          <a:p>
            <a:pPr indent="0" lvl="0" marL="457200" rtl="0" algn="l">
              <a:spcBef>
                <a:spcPts val="1200"/>
              </a:spcBef>
              <a:spcAft>
                <a:spcPts val="0"/>
              </a:spcAft>
              <a:buNone/>
            </a:pPr>
            <a:r>
              <a:rPr lang="en">
                <a:latin typeface="Nunito"/>
                <a:ea typeface="Nunito"/>
                <a:cs typeface="Nunito"/>
                <a:sym typeface="Nunito"/>
              </a:rPr>
              <a:t>	E.g., </a:t>
            </a:r>
            <a:r>
              <a:rPr i="1" lang="en">
                <a:latin typeface="Nunito"/>
                <a:ea typeface="Nunito"/>
                <a:cs typeface="Nunito"/>
                <a:sym typeface="Nunito"/>
              </a:rPr>
              <a:t>malloc() </a:t>
            </a:r>
            <a:r>
              <a:rPr lang="en">
                <a:latin typeface="Nunito"/>
                <a:ea typeface="Nunito"/>
                <a:cs typeface="Nunito"/>
                <a:sym typeface="Nunito"/>
              </a:rPr>
              <a:t>=&gt; </a:t>
            </a:r>
            <a:r>
              <a:rPr i="1" lang="en">
                <a:latin typeface="Nunito"/>
                <a:ea typeface="Nunito"/>
                <a:cs typeface="Nunito"/>
                <a:sym typeface="Nunito"/>
              </a:rPr>
              <a:t>_internal_malloc()</a:t>
            </a:r>
            <a:endParaRPr i="1">
              <a:latin typeface="Nunito"/>
              <a:ea typeface="Nunito"/>
              <a:cs typeface="Nunito"/>
              <a:sym typeface="Nunito"/>
            </a:endParaRPr>
          </a:p>
          <a:p>
            <a:pPr indent="0" lvl="0" marL="457200" rtl="0" algn="l">
              <a:spcBef>
                <a:spcPts val="1200"/>
              </a:spcBef>
              <a:spcAft>
                <a:spcPts val="0"/>
              </a:spcAft>
              <a:buNone/>
            </a:pPr>
            <a:r>
              <a:rPr b="1" lang="en">
                <a:latin typeface="Nunito"/>
                <a:ea typeface="Nunito"/>
                <a:cs typeface="Nunito"/>
                <a:sym typeface="Nunito"/>
              </a:rPr>
              <a:t>Implementation: </a:t>
            </a:r>
            <a:r>
              <a:rPr lang="en">
                <a:latin typeface="Nunito"/>
                <a:ea typeface="Nunito"/>
                <a:cs typeface="Nunito"/>
                <a:sym typeface="Nunito"/>
              </a:rPr>
              <a:t>Utilization of </a:t>
            </a:r>
            <a:r>
              <a:rPr i="1" lang="en">
                <a:latin typeface="Nunito"/>
                <a:ea typeface="Nunito"/>
                <a:cs typeface="Nunito"/>
                <a:sym typeface="Nunito"/>
              </a:rPr>
              <a:t>mlm_malloc(size_t,int)</a:t>
            </a:r>
            <a:r>
              <a:rPr lang="en">
                <a:latin typeface="Nunito"/>
                <a:ea typeface="Nunito"/>
                <a:cs typeface="Nunito"/>
                <a:sym typeface="Nunito"/>
              </a:rPr>
              <a:t> call </a:t>
            </a:r>
            <a:endParaRPr>
              <a:latin typeface="Nunito"/>
              <a:ea typeface="Nunito"/>
              <a:cs typeface="Nunito"/>
              <a:sym typeface="Nunito"/>
            </a:endParaRPr>
          </a:p>
          <a:p>
            <a:pPr indent="457200" lvl="0" marL="457200" rtl="0" algn="l">
              <a:spcBef>
                <a:spcPts val="1200"/>
              </a:spcBef>
              <a:spcAft>
                <a:spcPts val="0"/>
              </a:spcAft>
              <a:buNone/>
            </a:pPr>
            <a:r>
              <a:rPr lang="en">
                <a:latin typeface="Nunito"/>
                <a:ea typeface="Nunito"/>
                <a:cs typeface="Nunito"/>
                <a:sym typeface="Nunito"/>
              </a:rPr>
              <a:t>Allocate a block of data to the memory level specified by 2nd argument.</a:t>
            </a:r>
            <a:endParaRPr>
              <a:latin typeface="Nunito"/>
              <a:ea typeface="Nunito"/>
              <a:cs typeface="Nunito"/>
              <a:sym typeface="Nunito"/>
            </a:endParaRPr>
          </a:p>
          <a:p>
            <a:pPr indent="0" lvl="0" marL="457200" rtl="0" algn="l">
              <a:spcBef>
                <a:spcPts val="1200"/>
              </a:spcBef>
              <a:spcAft>
                <a:spcPts val="1200"/>
              </a:spcAft>
              <a:buNone/>
            </a:pPr>
            <a:r>
              <a:rPr lang="en">
                <a:latin typeface="Nunito"/>
                <a:ea typeface="Nunito"/>
                <a:cs typeface="Nunito"/>
                <a:sym typeface="Nunito"/>
              </a:rPr>
              <a:t>	E.g., </a:t>
            </a:r>
            <a:r>
              <a:rPr i="1" lang="en">
                <a:latin typeface="Nunito"/>
                <a:ea typeface="Nunito"/>
                <a:cs typeface="Nunito"/>
                <a:sym typeface="Nunito"/>
              </a:rPr>
              <a:t>mlm_malloc(size_t,int)</a:t>
            </a:r>
            <a:r>
              <a:rPr lang="en">
                <a:latin typeface="Nunito"/>
                <a:ea typeface="Nunito"/>
                <a:cs typeface="Nunito"/>
                <a:sym typeface="Nunito"/>
              </a:rPr>
              <a:t> can simulate </a:t>
            </a:r>
            <a:r>
              <a:rPr i="1" lang="en">
                <a:latin typeface="Nunito"/>
                <a:ea typeface="Nunito"/>
                <a:cs typeface="Nunito"/>
                <a:sym typeface="Nunito"/>
              </a:rPr>
              <a:t>malloc()</a:t>
            </a:r>
            <a:endParaRPr i="1">
              <a:latin typeface="Nunito"/>
              <a:ea typeface="Nunito"/>
              <a:cs typeface="Nunito"/>
              <a:sym typeface="Nunito"/>
            </a:endParaRPr>
          </a:p>
        </p:txBody>
      </p:sp>
      <p:pic>
        <p:nvPicPr>
          <p:cNvPr id="135" name="Google Shape;135;p20"/>
          <p:cNvPicPr preferRelativeResize="0"/>
          <p:nvPr/>
        </p:nvPicPr>
        <p:blipFill>
          <a:blip r:embed="rId3">
            <a:alphaModFix/>
          </a:blip>
          <a:stretch>
            <a:fillRect/>
          </a:stretch>
        </p:blipFill>
        <p:spPr>
          <a:xfrm>
            <a:off x="0" y="0"/>
            <a:ext cx="2518350" cy="478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1"/>
          <p:cNvPicPr preferRelativeResize="0"/>
          <p:nvPr/>
        </p:nvPicPr>
        <p:blipFill>
          <a:blip r:embed="rId3">
            <a:alphaModFix/>
          </a:blip>
          <a:stretch>
            <a:fillRect/>
          </a:stretch>
        </p:blipFill>
        <p:spPr>
          <a:xfrm>
            <a:off x="1253299" y="3126200"/>
            <a:ext cx="6558005" cy="908975"/>
          </a:xfrm>
          <a:prstGeom prst="rect">
            <a:avLst/>
          </a:prstGeom>
          <a:noFill/>
          <a:ln>
            <a:noFill/>
          </a:ln>
        </p:spPr>
      </p:pic>
      <p:sp>
        <p:nvSpPr>
          <p:cNvPr id="141" name="Google Shape;14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rgbClr val="073763"/>
                </a:solidFill>
                <a:latin typeface="Nunito"/>
                <a:ea typeface="Nunito"/>
                <a:cs typeface="Nunito"/>
                <a:sym typeface="Nunito"/>
              </a:rPr>
              <a:t>Library (cont.)</a:t>
            </a:r>
            <a:endParaRPr b="1" sz="2820">
              <a:solidFill>
                <a:srgbClr val="073763"/>
              </a:solidFill>
              <a:latin typeface="Nunito"/>
              <a:ea typeface="Nunito"/>
              <a:cs typeface="Nunito"/>
              <a:sym typeface="Nunito"/>
            </a:endParaRPr>
          </a:p>
        </p:txBody>
      </p:sp>
      <p:sp>
        <p:nvSpPr>
          <p:cNvPr id="142" name="Google Shape;142;p21"/>
          <p:cNvSpPr txBox="1"/>
          <p:nvPr>
            <p:ph idx="1" type="body"/>
          </p:nvPr>
        </p:nvSpPr>
        <p:spPr>
          <a:xfrm>
            <a:off x="311700" y="1152475"/>
            <a:ext cx="8520600" cy="39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900">
                <a:latin typeface="Nunito"/>
                <a:ea typeface="Nunito"/>
                <a:cs typeface="Nunito"/>
                <a:sym typeface="Nunito"/>
              </a:rPr>
              <a:t>Step 2: Insertion of setLLVMScore()</a:t>
            </a:r>
            <a:endParaRPr b="1" sz="1900">
              <a:latin typeface="Nunito"/>
              <a:ea typeface="Nunito"/>
              <a:cs typeface="Nunito"/>
              <a:sym typeface="Nunito"/>
            </a:endParaRPr>
          </a:p>
          <a:p>
            <a:pPr indent="0" lvl="0" marL="457200" rtl="0" algn="l">
              <a:spcBef>
                <a:spcPts val="1200"/>
              </a:spcBef>
              <a:spcAft>
                <a:spcPts val="0"/>
              </a:spcAft>
              <a:buNone/>
            </a:pPr>
            <a:r>
              <a:rPr lang="en" sz="1900">
                <a:latin typeface="Nunito"/>
                <a:ea typeface="Nunito"/>
                <a:cs typeface="Nunito"/>
                <a:sym typeface="Nunito"/>
              </a:rPr>
              <a:t>The LLVM pass inserts the function call </a:t>
            </a:r>
            <a:r>
              <a:rPr i="1" lang="en" sz="1900">
                <a:latin typeface="Nunito"/>
                <a:ea typeface="Nunito"/>
                <a:cs typeface="Nunito"/>
                <a:sym typeface="Nunito"/>
              </a:rPr>
              <a:t>setLLVMScore(int thisScore)</a:t>
            </a:r>
            <a:r>
              <a:rPr lang="en" sz="1900">
                <a:latin typeface="Nunito"/>
                <a:ea typeface="Nunito"/>
                <a:cs typeface="Nunito"/>
                <a:sym typeface="Nunito"/>
              </a:rPr>
              <a:t> immediately before the memory allocation function calls.</a:t>
            </a:r>
            <a:endParaRPr sz="1900">
              <a:latin typeface="Nunito"/>
              <a:ea typeface="Nunito"/>
              <a:cs typeface="Nunito"/>
              <a:sym typeface="Nunito"/>
            </a:endParaRPr>
          </a:p>
          <a:p>
            <a:pPr indent="0" lvl="0" marL="457200" rtl="0" algn="l">
              <a:spcBef>
                <a:spcPts val="1200"/>
              </a:spcBef>
              <a:spcAft>
                <a:spcPts val="0"/>
              </a:spcAft>
              <a:buNone/>
            </a:pPr>
            <a:r>
              <a:t/>
            </a:r>
            <a:endParaRPr sz="1300">
              <a:latin typeface="Nunito"/>
              <a:ea typeface="Nunito"/>
              <a:cs typeface="Nunito"/>
              <a:sym typeface="Nunito"/>
            </a:endParaRPr>
          </a:p>
          <a:p>
            <a:pPr indent="0" lvl="0" marL="0" rtl="0" algn="l">
              <a:spcBef>
                <a:spcPts val="1200"/>
              </a:spcBef>
              <a:spcAft>
                <a:spcPts val="0"/>
              </a:spcAft>
              <a:buNone/>
            </a:pPr>
            <a:r>
              <a:rPr b="1" lang="en" sz="1900">
                <a:latin typeface="Nunito"/>
                <a:ea typeface="Nunito"/>
                <a:cs typeface="Nunito"/>
                <a:sym typeface="Nunito"/>
              </a:rPr>
              <a:t>Step 3: Allocation Calculation</a:t>
            </a:r>
            <a:endParaRPr b="1" sz="1900">
              <a:latin typeface="Nunito"/>
              <a:ea typeface="Nunito"/>
              <a:cs typeface="Nunito"/>
              <a:sym typeface="Nunito"/>
            </a:endParaRPr>
          </a:p>
          <a:p>
            <a:pPr indent="0" lvl="0" marL="0" rtl="0" algn="l">
              <a:spcBef>
                <a:spcPts val="1200"/>
              </a:spcBef>
              <a:spcAft>
                <a:spcPts val="1200"/>
              </a:spcAft>
              <a:buClr>
                <a:schemeClr val="dk1"/>
              </a:buClr>
              <a:buSzPts val="1100"/>
              <a:buFont typeface="Arial"/>
              <a:buNone/>
            </a:pPr>
            <a:r>
              <a:t/>
            </a:r>
            <a:endParaRPr b="1" sz="1900">
              <a:latin typeface="Nunito"/>
              <a:ea typeface="Nunito"/>
              <a:cs typeface="Nunito"/>
              <a:sym typeface="Nunito"/>
            </a:endParaRPr>
          </a:p>
        </p:txBody>
      </p:sp>
      <p:sp>
        <p:nvSpPr>
          <p:cNvPr id="143" name="Google Shape;143;p21"/>
          <p:cNvSpPr txBox="1"/>
          <p:nvPr/>
        </p:nvSpPr>
        <p:spPr>
          <a:xfrm>
            <a:off x="1920725" y="3909150"/>
            <a:ext cx="4782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EB Garamond"/>
                <a:ea typeface="EB Garamond"/>
                <a:cs typeface="EB Garamond"/>
                <a:sym typeface="EB Garamond"/>
              </a:rPr>
              <a:t>Final Allocation:</a:t>
            </a:r>
            <a:endParaRPr b="1" sz="2200">
              <a:latin typeface="EB Garamond"/>
              <a:ea typeface="EB Garamond"/>
              <a:cs typeface="EB Garamond"/>
              <a:sym typeface="EB Garamond"/>
            </a:endParaRPr>
          </a:p>
          <a:p>
            <a:pPr indent="0" lvl="0" marL="457200" rtl="0" algn="l">
              <a:spcBef>
                <a:spcPts val="0"/>
              </a:spcBef>
              <a:spcAft>
                <a:spcPts val="0"/>
              </a:spcAft>
              <a:buNone/>
            </a:pPr>
            <a:r>
              <a:rPr lang="en" sz="2200">
                <a:latin typeface="EB Garamond"/>
                <a:ea typeface="EB Garamond"/>
                <a:cs typeface="EB Garamond"/>
                <a:sym typeface="EB Garamond"/>
              </a:rPr>
              <a:t>Level = 1 if </a:t>
            </a:r>
            <a:r>
              <a:rPr b="1" lang="en" sz="2200">
                <a:latin typeface="EB Garamond"/>
                <a:ea typeface="EB Garamond"/>
                <a:cs typeface="EB Garamond"/>
                <a:sym typeface="EB Garamond"/>
              </a:rPr>
              <a:t>finalscore</a:t>
            </a:r>
            <a:r>
              <a:rPr lang="en" sz="2200">
                <a:latin typeface="EB Garamond"/>
                <a:ea typeface="EB Garamond"/>
                <a:cs typeface="EB Garamond"/>
                <a:sym typeface="EB Garamond"/>
              </a:rPr>
              <a:t> ≤ threshold</a:t>
            </a:r>
            <a:endParaRPr sz="2200">
              <a:latin typeface="EB Garamond"/>
              <a:ea typeface="EB Garamond"/>
              <a:cs typeface="EB Garamond"/>
              <a:sym typeface="EB Garamond"/>
            </a:endParaRPr>
          </a:p>
          <a:p>
            <a:pPr indent="0" lvl="0" marL="457200" rtl="0" algn="l">
              <a:spcBef>
                <a:spcPts val="0"/>
              </a:spcBef>
              <a:spcAft>
                <a:spcPts val="0"/>
              </a:spcAft>
              <a:buNone/>
            </a:pPr>
            <a:r>
              <a:rPr lang="en" sz="2200">
                <a:latin typeface="EB Garamond"/>
                <a:ea typeface="EB Garamond"/>
                <a:cs typeface="EB Garamond"/>
                <a:sym typeface="EB Garamond"/>
              </a:rPr>
              <a:t>Level = 0 if </a:t>
            </a:r>
            <a:r>
              <a:rPr b="1" lang="en" sz="2200">
                <a:latin typeface="EB Garamond"/>
                <a:ea typeface="EB Garamond"/>
                <a:cs typeface="EB Garamond"/>
                <a:sym typeface="EB Garamond"/>
              </a:rPr>
              <a:t>finalscore </a:t>
            </a:r>
            <a:r>
              <a:rPr lang="en" sz="2200">
                <a:latin typeface="EB Garamond"/>
                <a:ea typeface="EB Garamond"/>
                <a:cs typeface="EB Garamond"/>
                <a:sym typeface="EB Garamond"/>
              </a:rPr>
              <a:t>&gt; threshold</a:t>
            </a:r>
            <a:endParaRPr sz="2200">
              <a:latin typeface="EB Garamond"/>
              <a:ea typeface="EB Garamond"/>
              <a:cs typeface="EB Garamond"/>
              <a:sym typeface="EB Garamond"/>
            </a:endParaRPr>
          </a:p>
        </p:txBody>
      </p:sp>
      <p:grpSp>
        <p:nvGrpSpPr>
          <p:cNvPr id="144" name="Google Shape;144;p21"/>
          <p:cNvGrpSpPr/>
          <p:nvPr/>
        </p:nvGrpSpPr>
        <p:grpSpPr>
          <a:xfrm>
            <a:off x="3787300" y="1673475"/>
            <a:ext cx="4429650" cy="2235675"/>
            <a:chOff x="3787300" y="1673475"/>
            <a:chExt cx="4429650" cy="2235675"/>
          </a:xfrm>
        </p:grpSpPr>
        <p:sp>
          <p:nvSpPr>
            <p:cNvPr id="145" name="Google Shape;145;p21"/>
            <p:cNvSpPr txBox="1"/>
            <p:nvPr/>
          </p:nvSpPr>
          <p:spPr>
            <a:xfrm>
              <a:off x="3787300" y="3570450"/>
              <a:ext cx="1818300" cy="3387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p>
          </p:txBody>
        </p:sp>
        <p:sp>
          <p:nvSpPr>
            <p:cNvPr id="146" name="Google Shape;146;p21"/>
            <p:cNvSpPr txBox="1"/>
            <p:nvPr/>
          </p:nvSpPr>
          <p:spPr>
            <a:xfrm>
              <a:off x="5136850" y="1673475"/>
              <a:ext cx="3080100" cy="3387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p>
          </p:txBody>
        </p:sp>
        <p:cxnSp>
          <p:nvCxnSpPr>
            <p:cNvPr id="147" name="Google Shape;147;p21"/>
            <p:cNvCxnSpPr>
              <a:stCxn id="146" idx="2"/>
              <a:endCxn id="145" idx="0"/>
            </p:cNvCxnSpPr>
            <p:nvPr/>
          </p:nvCxnSpPr>
          <p:spPr>
            <a:xfrm flipH="1">
              <a:off x="4696600" y="2012175"/>
              <a:ext cx="1980300" cy="1558200"/>
            </a:xfrm>
            <a:prstGeom prst="straightConnector1">
              <a:avLst/>
            </a:prstGeom>
            <a:noFill/>
            <a:ln cap="flat" cmpd="sng" w="19050">
              <a:solidFill>
                <a:srgbClr val="FF0000"/>
              </a:solidFill>
              <a:prstDash val="solid"/>
              <a:round/>
              <a:headEnd len="med" w="med" type="none"/>
              <a:tailEnd len="med" w="med" type="triangle"/>
            </a:ln>
          </p:spPr>
        </p:cxnSp>
      </p:grpSp>
      <p:pic>
        <p:nvPicPr>
          <p:cNvPr id="148" name="Google Shape;148;p21"/>
          <p:cNvPicPr preferRelativeResize="0"/>
          <p:nvPr/>
        </p:nvPicPr>
        <p:blipFill>
          <a:blip r:embed="rId4">
            <a:alphaModFix/>
          </a:blip>
          <a:stretch>
            <a:fillRect/>
          </a:stretch>
        </p:blipFill>
        <p:spPr>
          <a:xfrm>
            <a:off x="0" y="0"/>
            <a:ext cx="2518350" cy="478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