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</p:sldIdLst>
  <p:sldSz cy="5143500" cx="9144000"/>
  <p:notesSz cx="6858000" cy="9144000"/>
  <p:embeddedFontLst>
    <p:embeddedFont>
      <p:font typeface="Proxima Nova"/>
      <p:regular r:id="rId42"/>
      <p:bold r:id="rId43"/>
      <p:italic r:id="rId44"/>
      <p:boldItalic r:id="rId45"/>
    </p:embeddedFont>
    <p:embeddedFont>
      <p:font typeface="Source Code Pro"/>
      <p:regular r:id="rId46"/>
      <p:bold r:id="rId47"/>
      <p:italic r:id="rId48"/>
      <p:boldItalic r:id="rId49"/>
    </p:embeddedFont>
    <p:embeddedFont>
      <p:font typeface="Helvetica Neue"/>
      <p:regular r:id="rId50"/>
      <p:bold r:id="rId51"/>
      <p:italic r:id="rId52"/>
      <p:boldItalic r:id="rId5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C36C81F-BB63-4FB3-8DA1-6076A0D63DB7}">
  <a:tblStyle styleId="{EC36C81F-BB63-4FB3-8DA1-6076A0D63DB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font" Target="fonts/ProximaNova-regular.fntdata"/><Relationship Id="rId41" Type="http://schemas.openxmlformats.org/officeDocument/2006/relationships/slide" Target="slides/slide36.xml"/><Relationship Id="rId44" Type="http://schemas.openxmlformats.org/officeDocument/2006/relationships/font" Target="fonts/ProximaNova-italic.fntdata"/><Relationship Id="rId43" Type="http://schemas.openxmlformats.org/officeDocument/2006/relationships/font" Target="fonts/ProximaNova-bold.fntdata"/><Relationship Id="rId46" Type="http://schemas.openxmlformats.org/officeDocument/2006/relationships/font" Target="fonts/SourceCodePro-regular.fntdata"/><Relationship Id="rId45" Type="http://schemas.openxmlformats.org/officeDocument/2006/relationships/font" Target="fonts/ProximaNova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font" Target="fonts/SourceCodePro-italic.fntdata"/><Relationship Id="rId47" Type="http://schemas.openxmlformats.org/officeDocument/2006/relationships/font" Target="fonts/SourceCodePro-bold.fntdata"/><Relationship Id="rId49" Type="http://schemas.openxmlformats.org/officeDocument/2006/relationships/font" Target="fonts/SourceCode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font" Target="fonts/HelveticaNeue-bold.fntdata"/><Relationship Id="rId50" Type="http://schemas.openxmlformats.org/officeDocument/2006/relationships/font" Target="fonts/HelveticaNeue-regular.fntdata"/><Relationship Id="rId53" Type="http://schemas.openxmlformats.org/officeDocument/2006/relationships/font" Target="fonts/HelveticaNeue-boldItalic.fntdata"/><Relationship Id="rId52" Type="http://schemas.openxmlformats.org/officeDocument/2006/relationships/font" Target="fonts/HelveticaNeue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03820dfc80_0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03820dfc80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04320ee9f5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104320ee9f5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103820dfc80_0_2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103820dfc80_0_2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Optimal ordering found from decision trees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Ball and Larus IPM: 31.3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IPM: 32.1 2% improvement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Moving pointer heuristic to the end allows other heuristics to predict other branches more accurately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cf9f5f5c84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cf9f5f5c84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Optimal ordering found from decision trees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Ball and Larus IPM: 31.3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IPM: 32.1 2% improvement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Moving pointer heuristic to the end allows other heuristics to predict other branches more accurately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104320ee9f5_0_3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104320ee9f5_0_3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Optimal ordering found from decision trees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Ball and Larus IPM: 31.3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IPM: 32.1 2.5% improvement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Moving pointer heuristic to the end allows other heuristics to predict other branches more accurately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103820dfc80_0_2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103820dfc80_0_2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103820dfc80_0_3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103820dfc80_0_3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103820dfc80_0_3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103820dfc80_0_3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103820dfc80_0_3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103820dfc80_0_3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 → Opcode → Call → Return → LoopHeader → Store → Pointer.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103820dfc80_0_7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" name="Google Shape;454;g103820dfc80_0_7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 → Opcode → Call → Return → LoopHeader → Store → Pointer.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103820dfc80_0_8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103820dfc80_0_8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 → Opcode → Call → Return → LoopHeader → Store → Pointer.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3820dfc80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03820dfc80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g103820dfc80_0_10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2" name="Google Shape;552;g103820dfc80_0_10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 → Opcode → Call → Return → LoopHeader → Store → Pointer.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0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g103820dfc80_0_9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2" name="Google Shape;602;g103820dfc80_0_9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 → Opcode → Call → Return → LoopHeader → Store → Pointer.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g103820dfc80_0_10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5" name="Google Shape;645;g103820dfc80_0_10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 → Opcode → Call → Return → LoopHeader → Store → Pointer.</a:t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g103820dfc80_0_1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4" name="Google Shape;694;g103820dfc80_0_1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 → Opcode → Call → Return → LoopHeader → Store → Pointer.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2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g103820dfc80_0_4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4" name="Google Shape;744;g103820dfc80_0_4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g103820dfc80_0_3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3" name="Google Shape;753;g103820dfc80_0_3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7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g103820dfc80_0_5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9" name="Google Shape;759;g103820dfc80_0_5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3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g103820dfc80_0_1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5" name="Google Shape;765;g103820dfc80_0_1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9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g103820dfc80_0_5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1" name="Google Shape;781;g103820dfc80_0_5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5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Google Shape;796;g103820dfc80_0_4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7" name="Google Shape;797;g103820dfc80_0_4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Undefined: operand defining instruction is not part of the branch’s basic block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3820dfc80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3820dfc80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dynamic branch predictor: uses runtime information for branch prediction</a:t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gcf9f5f5c84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3" name="Google Shape;803;gcf9f5f5c84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Undefined: operand defining instruction is not part of the branch’s basic block</a:t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7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g103820dfc80_0_1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9" name="Google Shape;809;g103820dfc80_0_1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Undefined: operand defining instruction is not part of the branch’s basic block</a:t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5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g103820dfc80_0_1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7" name="Google Shape;817;g103820dfc80_0_1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Undefined: operand defining instruction is not part of the branch’s basic block</a:t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g103820dfc80_0_11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4" name="Google Shape;824;g103820dfc80_0_1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Undefined: operand defining instruction is not part of the branch’s basic block</a:t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0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g103820dfc80_0_3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2" name="Google Shape;832;g103820dfc80_0_3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6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g103820dfc80_0_3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8" name="Google Shape;838;g103820dfc80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2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gcf9f5f5c84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4" name="Google Shape;844;gcf9f5f5c84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3820dfc80_0_2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03820dfc80_0_2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cf9f5f5c84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cf9f5f5c8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21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First classify branches as loop and non-loop branches, loop branches are predicted accurately by the loop heuristic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Other heuristics for non-loop branches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Pointer: Predicts that pointers are mostly non-null and usually not equal, comparing pointers us usually an inequality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Opcode: Comparisons of integers for &lt; 0 and &lt;= 0 are usually false, &gt;0 and &gt;= are usually true. This exists because negative values are often used for errors.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Guard: Applies if the register used in the branch is also used in the successor basic block, and the successor does not post-dominate the branch. If this applies, we predict the successor to be the next block executed.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 Header: Predict that loops are executed rather than avoided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Call: Predict the successor that contains a call is not taken, this will predict that a branch will avoid a function call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Store: Predict the successor containing a store as not taken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Return: Predict the successor containing a return is not taken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Evaluating the Ball and Larus Heuristics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Coverage: The number of static branches to which the heuristic applies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Misprediction Rate: The rate of branch misprediction of individual heuristics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Ordering of Heuristics has a large effect on the overall misprediction rate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 -&gt; Pointer -&gt; Call -&gt; Opcode -&gt; Return -&gt; Store -&gt; Loop Header -&gt; Guard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one heuristic applies, the branch is predicted along that heuristic and all other heuristics are ignored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no heuristics, then a random prediction is made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Instruction Per Mispredicted Branch 31.3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83% Heuristic coverage, 17% Random prediction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Determining optimal ordering for one ISA Instruction set architecture does not guarantee optimal ordering for all programs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Evaluating n heuristics takes n! time, which is not feasible with more heuristics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can to use decision trees to find the optimal ordering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f9f5f5c8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cf9f5f5c8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21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First classify branches as loop and non-loop branches, loop branches are predicted accurately by the loop heuristic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Other heuristics for non-loop branches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Pointer: Predicts that pointers are mostly non-null and usually not equal, comparing pointers us usually an inequality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Opcode: Comparisons of integers for &lt; 0 and &lt;= 0 are usually false, &gt;0 and &gt;= are usually true. This exists because negative values are often used for errors.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Guard: Applies if the register used in the branch is also used in the successor basic block, and the successor does not post-dominate the branch. If this applies, we predict the successor to be the next block executed.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 Header: Predict that loops are executed rather than avoided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Call: Predict the successor that contains a call is not taken, this will predict that a branch will avoid a function call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Store: Predict the successor containing a store as not taken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Return: Predict the successor containing a return is not taken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Evaluating the Ball and Larus Heuristics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Coverage: The number of static branches to which the heuristic applies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Misprediction Rate: The rate of branch misprediction of individual heuristics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Ordering of Heuristics has a large effect on the overall misprediction rate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 -&gt; Pointer -&gt; Call -&gt; Opcode -&gt; Return -&gt; Store -&gt; Loop Header -&gt; Guard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one heuristic applies, the branch is predicted along that heuristic and all other heuristics are ignored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no heuristics, then a random prediction is made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Instruction Per Mispredicted Branch 31.3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83% Heuristic coverage, 17% Random prediction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Determining optimal ordering for one ISA Instruction set architecture does not guarantee optimal ordering for all programs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Evaluating n heuristics takes n! time, which is not feasible with more heuristics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can to use decision trees to find the optimal ordering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03820dfc80_0_2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03820dfc80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21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First classify branches as loop and non-loop branches, loop branches are predicted accurately by the loop heuristic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Other heuristics for non-loop branches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Pointer: Predicts that pointers are mostly non-null and usually not equal, comparing pointers us usually an inequality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Opcode: Comparisons of integers for &lt; 0 and &lt;= 0 are usually false, &gt;0 and &gt;= are usually true. This exists because negative values are often used for errors.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Guard: Applies if the register used in the branch is also used in the successor basic block, and the successor does not post-dominate the branch. If this applies, we predict the successor to be the next block executed.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 Header: Predict that loops are executed rather than avoided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Call: Predict the successor that contains a call is not taken, this will predict that a branch will avoid a function call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Store: Predict the successor containing a store as not taken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Return: Predict the successor containing a return is not taken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Evaluating the Ball and Larus Heuristics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Coverage: The number of static branches to which the heuristic applies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Misprediction Rate: The rate of branch misprediction of individual heuristics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Ordering of Heuristics has a large effect on the overall misprediction rate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 -&gt; Pointer -&gt; Call -&gt; Opcode -&gt; Return -&gt; Store -&gt; Loop Header -&gt; Guard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one heuristic applies, the branch is predicted along that heuristic and all other heuristics are ignored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no heuristics, then a random prediction is made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Instruction Per Mispredicted Branch 31.3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83% Heuristic coverage, 17% Random prediction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Determining optimal ordering for one ISA Instruction set architecture does not guarantee optimal ordering for all programs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Evaluating n heuristics takes n! time, which is not feasible with more heuristics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AutoNum type="arabicPeriod"/>
            </a:pPr>
            <a:r>
              <a:rPr lang="en" sz="1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can to use decision trees to find the optimal ordering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03820dfc80_0_2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03820dfc80_0_2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 → Pointer → Call → Opcode → Return → Store → LoopHeader → Guard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03820dfc80_0_3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03820dfc80_0_3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werpoint_img3_NEW.jpg" id="56" name="Google Shape;56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" y="4894118"/>
            <a:ext cx="9144000" cy="2493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lue Bar.jpg" id="57" name="Google Shape;5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229" y="1"/>
            <a:ext cx="1080900" cy="3135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>
            <p:ph type="title"/>
          </p:nvPr>
        </p:nvSpPr>
        <p:spPr>
          <a:xfrm>
            <a:off x="2430675" y="1297550"/>
            <a:ext cx="6541200" cy="149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 sz="4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2463525" y="2873350"/>
            <a:ext cx="5602500" cy="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200"/>
              </a:spcBef>
              <a:spcAft>
                <a:spcPts val="12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920"/>
              <a:t>Using Decision Trees to Improve Program-Based Static Branch Prediction</a:t>
            </a:r>
            <a:endParaRPr sz="2920"/>
          </a:p>
        </p:txBody>
      </p:sp>
      <p:sp>
        <p:nvSpPr>
          <p:cNvPr id="65" name="Google Shape;65;p14"/>
          <p:cNvSpPr txBox="1"/>
          <p:nvPr>
            <p:ph idx="1" type="subTitle"/>
          </p:nvPr>
        </p:nvSpPr>
        <p:spPr>
          <a:xfrm>
            <a:off x="510450" y="3182336"/>
            <a:ext cx="8123100" cy="11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712"/>
              <a:buNone/>
            </a:pPr>
            <a:r>
              <a:rPr lang="en" sz="1814"/>
              <a:t>Group 25: Nicholas Huang (ncchuang), Alice Ying (acying)</a:t>
            </a:r>
            <a:endParaRPr sz="1814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1: Evaluating and Ordering Ball and Larus Heuristics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3"/>
          <p:cNvSpPr txBox="1"/>
          <p:nvPr/>
        </p:nvSpPr>
        <p:spPr>
          <a:xfrm>
            <a:off x="880600" y="1605225"/>
            <a:ext cx="90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vpr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16" name="Google Shape;216;p23"/>
          <p:cNvSpPr txBox="1"/>
          <p:nvPr/>
        </p:nvSpPr>
        <p:spPr>
          <a:xfrm>
            <a:off x="5521925" y="1605225"/>
            <a:ext cx="90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gcc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217" name="Google Shape;217;p23"/>
          <p:cNvGrpSpPr/>
          <p:nvPr/>
        </p:nvGrpSpPr>
        <p:grpSpPr>
          <a:xfrm>
            <a:off x="7296323" y="1553349"/>
            <a:ext cx="1535980" cy="547120"/>
            <a:chOff x="5505075" y="3403817"/>
            <a:chExt cx="1630725" cy="737458"/>
          </a:xfrm>
        </p:grpSpPr>
        <p:cxnSp>
          <p:nvCxnSpPr>
            <p:cNvPr id="218" name="Google Shape;218;p23"/>
            <p:cNvCxnSpPr>
              <a:stCxn id="219" idx="2"/>
              <a:endCxn id="220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1" name="Google Shape;221;p23"/>
            <p:cNvCxnSpPr>
              <a:stCxn id="219" idx="2"/>
              <a:endCxn id="222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22" name="Google Shape;222;p2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0" name="Google Shape;220;p2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19" name="Google Shape;219;p23"/>
          <p:cNvSpPr txBox="1"/>
          <p:nvPr/>
        </p:nvSpPr>
        <p:spPr>
          <a:xfrm>
            <a:off x="7759782" y="1214649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23" name="Google Shape;223;p23"/>
          <p:cNvGrpSpPr/>
          <p:nvPr/>
        </p:nvGrpSpPr>
        <p:grpSpPr>
          <a:xfrm>
            <a:off x="6830956" y="2003539"/>
            <a:ext cx="1535980" cy="550543"/>
            <a:chOff x="5505075" y="3399204"/>
            <a:chExt cx="1630725" cy="742071"/>
          </a:xfrm>
        </p:grpSpPr>
        <p:cxnSp>
          <p:nvCxnSpPr>
            <p:cNvPr id="224" name="Google Shape;224;p23"/>
            <p:cNvCxnSpPr>
              <a:stCxn id="220" idx="2"/>
              <a:endCxn id="225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6" name="Google Shape;226;p23"/>
            <p:cNvCxnSpPr>
              <a:stCxn id="220" idx="2"/>
              <a:endCxn id="227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27" name="Google Shape;227;p2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5" name="Google Shape;225;p2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28" name="Google Shape;228;p23"/>
          <p:cNvGrpSpPr/>
          <p:nvPr/>
        </p:nvGrpSpPr>
        <p:grpSpPr>
          <a:xfrm>
            <a:off x="6392058" y="2457153"/>
            <a:ext cx="1535980" cy="557516"/>
            <a:chOff x="5505075" y="3389804"/>
            <a:chExt cx="1630725" cy="751471"/>
          </a:xfrm>
        </p:grpSpPr>
        <p:cxnSp>
          <p:nvCxnSpPr>
            <p:cNvPr id="229" name="Google Shape;229;p23"/>
            <p:cNvCxnSpPr>
              <a:stCxn id="225" idx="2"/>
              <a:endCxn id="230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1" name="Google Shape;231;p23"/>
            <p:cNvCxnSpPr>
              <a:stCxn id="225" idx="2"/>
              <a:endCxn id="232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32" name="Google Shape;232;p2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0" name="Google Shape;230;p2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33" name="Google Shape;233;p23"/>
          <p:cNvGrpSpPr/>
          <p:nvPr/>
        </p:nvGrpSpPr>
        <p:grpSpPr>
          <a:xfrm>
            <a:off x="5953159" y="2917740"/>
            <a:ext cx="1535980" cy="607678"/>
            <a:chOff x="5505075" y="3399154"/>
            <a:chExt cx="1630725" cy="819083"/>
          </a:xfrm>
        </p:grpSpPr>
        <p:cxnSp>
          <p:nvCxnSpPr>
            <p:cNvPr id="234" name="Google Shape;234;p23"/>
            <p:cNvCxnSpPr>
              <a:stCxn id="230" idx="2"/>
              <a:endCxn id="235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6" name="Google Shape;236;p23"/>
            <p:cNvCxnSpPr>
              <a:stCxn id="230" idx="2"/>
              <a:endCxn id="237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37" name="Google Shape;237;p2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5" name="Google Shape;235;p23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38" name="Google Shape;238;p23"/>
          <p:cNvGrpSpPr/>
          <p:nvPr/>
        </p:nvGrpSpPr>
        <p:grpSpPr>
          <a:xfrm>
            <a:off x="5505454" y="3525418"/>
            <a:ext cx="1535980" cy="507424"/>
            <a:chOff x="5505075" y="3457323"/>
            <a:chExt cx="1630725" cy="683952"/>
          </a:xfrm>
        </p:grpSpPr>
        <p:cxnSp>
          <p:nvCxnSpPr>
            <p:cNvPr id="239" name="Google Shape;239;p23"/>
            <p:cNvCxnSpPr>
              <a:stCxn id="235" idx="2"/>
              <a:endCxn id="240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1" name="Google Shape;241;p23"/>
            <p:cNvCxnSpPr>
              <a:stCxn id="235" idx="2"/>
              <a:endCxn id="242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42" name="Google Shape;242;p2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0" name="Google Shape;240;p2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43" name="Google Shape;243;p23"/>
          <p:cNvGrpSpPr/>
          <p:nvPr/>
        </p:nvGrpSpPr>
        <p:grpSpPr>
          <a:xfrm>
            <a:off x="4985078" y="3935913"/>
            <a:ext cx="1535980" cy="549170"/>
            <a:chOff x="5505075" y="3401054"/>
            <a:chExt cx="1630725" cy="740221"/>
          </a:xfrm>
        </p:grpSpPr>
        <p:cxnSp>
          <p:nvCxnSpPr>
            <p:cNvPr id="244" name="Google Shape;244;p23"/>
            <p:cNvCxnSpPr>
              <a:stCxn id="240" idx="2"/>
              <a:endCxn id="245" idx="0"/>
            </p:cNvCxnSpPr>
            <p:nvPr/>
          </p:nvCxnSpPr>
          <p:spPr>
            <a:xfrm flipH="1">
              <a:off x="5866000" y="3401054"/>
              <a:ext cx="552600" cy="153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6" name="Google Shape;246;p23"/>
            <p:cNvCxnSpPr>
              <a:stCxn id="240" idx="2"/>
              <a:endCxn id="247" idx="0"/>
            </p:cNvCxnSpPr>
            <p:nvPr/>
          </p:nvCxnSpPr>
          <p:spPr>
            <a:xfrm>
              <a:off x="6418600" y="3401054"/>
              <a:ext cx="356100" cy="76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47" name="Google Shape;247;p2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5" name="Google Shape;245;p2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Pointer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48" name="Google Shape;248;p23"/>
          <p:cNvGrpSpPr/>
          <p:nvPr/>
        </p:nvGrpSpPr>
        <p:grpSpPr>
          <a:xfrm>
            <a:off x="2997248" y="1553349"/>
            <a:ext cx="1535980" cy="547120"/>
            <a:chOff x="5505075" y="3403817"/>
            <a:chExt cx="1630725" cy="737458"/>
          </a:xfrm>
        </p:grpSpPr>
        <p:cxnSp>
          <p:nvCxnSpPr>
            <p:cNvPr id="249" name="Google Shape;249;p23"/>
            <p:cNvCxnSpPr>
              <a:stCxn id="250" idx="2"/>
              <a:endCxn id="251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2" name="Google Shape;252;p23"/>
            <p:cNvCxnSpPr>
              <a:stCxn id="250" idx="2"/>
              <a:endCxn id="253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53" name="Google Shape;253;p2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1" name="Google Shape;251;p2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50" name="Google Shape;250;p23"/>
          <p:cNvSpPr txBox="1"/>
          <p:nvPr/>
        </p:nvSpPr>
        <p:spPr>
          <a:xfrm>
            <a:off x="3460707" y="1214649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54" name="Google Shape;254;p23"/>
          <p:cNvGrpSpPr/>
          <p:nvPr/>
        </p:nvGrpSpPr>
        <p:grpSpPr>
          <a:xfrm>
            <a:off x="2531881" y="2003539"/>
            <a:ext cx="1535980" cy="550543"/>
            <a:chOff x="5505075" y="3399204"/>
            <a:chExt cx="1630725" cy="742071"/>
          </a:xfrm>
        </p:grpSpPr>
        <p:cxnSp>
          <p:nvCxnSpPr>
            <p:cNvPr id="255" name="Google Shape;255;p23"/>
            <p:cNvCxnSpPr>
              <a:stCxn id="251" idx="2"/>
              <a:endCxn id="256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7" name="Google Shape;257;p23"/>
            <p:cNvCxnSpPr>
              <a:stCxn id="251" idx="2"/>
              <a:endCxn id="258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58" name="Google Shape;258;p2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6" name="Google Shape;256;p2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59" name="Google Shape;259;p23"/>
          <p:cNvGrpSpPr/>
          <p:nvPr/>
        </p:nvGrpSpPr>
        <p:grpSpPr>
          <a:xfrm>
            <a:off x="2092983" y="2457153"/>
            <a:ext cx="1535980" cy="557516"/>
            <a:chOff x="5505075" y="3389804"/>
            <a:chExt cx="1630725" cy="751471"/>
          </a:xfrm>
        </p:grpSpPr>
        <p:cxnSp>
          <p:nvCxnSpPr>
            <p:cNvPr id="260" name="Google Shape;260;p23"/>
            <p:cNvCxnSpPr>
              <a:stCxn id="256" idx="2"/>
              <a:endCxn id="261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2" name="Google Shape;262;p23"/>
            <p:cNvCxnSpPr>
              <a:stCxn id="256" idx="2"/>
              <a:endCxn id="263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63" name="Google Shape;263;p2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1" name="Google Shape;261;p2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64" name="Google Shape;264;p23"/>
          <p:cNvGrpSpPr/>
          <p:nvPr/>
        </p:nvGrpSpPr>
        <p:grpSpPr>
          <a:xfrm>
            <a:off x="1654084" y="2917740"/>
            <a:ext cx="1535980" cy="607678"/>
            <a:chOff x="5505075" y="3399154"/>
            <a:chExt cx="1630725" cy="819083"/>
          </a:xfrm>
        </p:grpSpPr>
        <p:cxnSp>
          <p:nvCxnSpPr>
            <p:cNvPr id="265" name="Google Shape;265;p23"/>
            <p:cNvCxnSpPr>
              <a:stCxn id="261" idx="2"/>
              <a:endCxn id="266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7" name="Google Shape;267;p23"/>
            <p:cNvCxnSpPr>
              <a:stCxn id="261" idx="2"/>
              <a:endCxn id="268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68" name="Google Shape;268;p2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6" name="Google Shape;266;p23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69" name="Google Shape;269;p23"/>
          <p:cNvGrpSpPr/>
          <p:nvPr/>
        </p:nvGrpSpPr>
        <p:grpSpPr>
          <a:xfrm>
            <a:off x="1206379" y="3525418"/>
            <a:ext cx="1535980" cy="507424"/>
            <a:chOff x="5505075" y="3457323"/>
            <a:chExt cx="1630725" cy="683952"/>
          </a:xfrm>
        </p:grpSpPr>
        <p:cxnSp>
          <p:nvCxnSpPr>
            <p:cNvPr id="270" name="Google Shape;270;p23"/>
            <p:cNvCxnSpPr>
              <a:stCxn id="266" idx="2"/>
              <a:endCxn id="271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2" name="Google Shape;272;p23"/>
            <p:cNvCxnSpPr>
              <a:stCxn id="266" idx="2"/>
              <a:endCxn id="273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73" name="Google Shape;273;p2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1" name="Google Shape;271;p2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74" name="Google Shape;274;p23"/>
          <p:cNvGrpSpPr/>
          <p:nvPr/>
        </p:nvGrpSpPr>
        <p:grpSpPr>
          <a:xfrm>
            <a:off x="686003" y="3935913"/>
            <a:ext cx="1535980" cy="549170"/>
            <a:chOff x="5505075" y="3401054"/>
            <a:chExt cx="1630725" cy="740221"/>
          </a:xfrm>
        </p:grpSpPr>
        <p:cxnSp>
          <p:nvCxnSpPr>
            <p:cNvPr id="275" name="Google Shape;275;p23"/>
            <p:cNvCxnSpPr>
              <a:stCxn id="271" idx="2"/>
              <a:endCxn id="276" idx="0"/>
            </p:cNvCxnSpPr>
            <p:nvPr/>
          </p:nvCxnSpPr>
          <p:spPr>
            <a:xfrm flipH="1">
              <a:off x="5866000" y="3401054"/>
              <a:ext cx="552600" cy="153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7" name="Google Shape;277;p23"/>
            <p:cNvCxnSpPr>
              <a:stCxn id="271" idx="2"/>
              <a:endCxn id="278" idx="0"/>
            </p:cNvCxnSpPr>
            <p:nvPr/>
          </p:nvCxnSpPr>
          <p:spPr>
            <a:xfrm>
              <a:off x="6418600" y="3401054"/>
              <a:ext cx="356100" cy="76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78" name="Google Shape;278;p2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6" name="Google Shape;276;p2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Pointer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1: Results - Optimal Ordering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84" name="Google Shape;284;p24"/>
          <p:cNvGrpSpPr/>
          <p:nvPr/>
        </p:nvGrpSpPr>
        <p:grpSpPr>
          <a:xfrm>
            <a:off x="7140098" y="1564161"/>
            <a:ext cx="1535980" cy="547120"/>
            <a:chOff x="5505075" y="3403817"/>
            <a:chExt cx="1630725" cy="737458"/>
          </a:xfrm>
        </p:grpSpPr>
        <p:cxnSp>
          <p:nvCxnSpPr>
            <p:cNvPr id="285" name="Google Shape;285;p24"/>
            <p:cNvCxnSpPr>
              <a:stCxn id="286" idx="2"/>
              <a:endCxn id="287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8" name="Google Shape;288;p24"/>
            <p:cNvCxnSpPr>
              <a:stCxn id="286" idx="2"/>
              <a:endCxn id="289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89" name="Google Shape;289;p24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7" name="Google Shape;287;p24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86" name="Google Shape;286;p24"/>
          <p:cNvSpPr txBox="1"/>
          <p:nvPr/>
        </p:nvSpPr>
        <p:spPr>
          <a:xfrm>
            <a:off x="7603557" y="1225461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90" name="Google Shape;290;p24"/>
          <p:cNvGrpSpPr/>
          <p:nvPr/>
        </p:nvGrpSpPr>
        <p:grpSpPr>
          <a:xfrm>
            <a:off x="6674731" y="2014352"/>
            <a:ext cx="1535980" cy="550543"/>
            <a:chOff x="5505075" y="3399204"/>
            <a:chExt cx="1630725" cy="742071"/>
          </a:xfrm>
        </p:grpSpPr>
        <p:cxnSp>
          <p:nvCxnSpPr>
            <p:cNvPr id="291" name="Google Shape;291;p24"/>
            <p:cNvCxnSpPr>
              <a:stCxn id="287" idx="2"/>
              <a:endCxn id="292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3" name="Google Shape;293;p24"/>
            <p:cNvCxnSpPr>
              <a:stCxn id="287" idx="2"/>
              <a:endCxn id="294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94" name="Google Shape;294;p24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2" name="Google Shape;292;p24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95" name="Google Shape;295;p24"/>
          <p:cNvGrpSpPr/>
          <p:nvPr/>
        </p:nvGrpSpPr>
        <p:grpSpPr>
          <a:xfrm>
            <a:off x="6235833" y="2467965"/>
            <a:ext cx="1535980" cy="557516"/>
            <a:chOff x="5505075" y="3389804"/>
            <a:chExt cx="1630725" cy="751471"/>
          </a:xfrm>
        </p:grpSpPr>
        <p:cxnSp>
          <p:nvCxnSpPr>
            <p:cNvPr id="296" name="Google Shape;296;p24"/>
            <p:cNvCxnSpPr>
              <a:stCxn id="292" idx="2"/>
              <a:endCxn id="297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8" name="Google Shape;298;p24"/>
            <p:cNvCxnSpPr>
              <a:stCxn id="292" idx="2"/>
              <a:endCxn id="299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99" name="Google Shape;299;p24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7" name="Google Shape;297;p24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00" name="Google Shape;300;p24"/>
          <p:cNvGrpSpPr/>
          <p:nvPr/>
        </p:nvGrpSpPr>
        <p:grpSpPr>
          <a:xfrm>
            <a:off x="5796934" y="2928552"/>
            <a:ext cx="1535980" cy="607678"/>
            <a:chOff x="5505075" y="3399154"/>
            <a:chExt cx="1630725" cy="819083"/>
          </a:xfrm>
        </p:grpSpPr>
        <p:cxnSp>
          <p:nvCxnSpPr>
            <p:cNvPr id="301" name="Google Shape;301;p24"/>
            <p:cNvCxnSpPr>
              <a:stCxn id="297" idx="2"/>
              <a:endCxn id="302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3" name="Google Shape;303;p24"/>
            <p:cNvCxnSpPr>
              <a:stCxn id="297" idx="2"/>
              <a:endCxn id="304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04" name="Google Shape;304;p24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2" name="Google Shape;302;p24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05" name="Google Shape;305;p24"/>
          <p:cNvGrpSpPr/>
          <p:nvPr/>
        </p:nvGrpSpPr>
        <p:grpSpPr>
          <a:xfrm>
            <a:off x="5349229" y="3536230"/>
            <a:ext cx="1535980" cy="507424"/>
            <a:chOff x="5505075" y="3457323"/>
            <a:chExt cx="1630725" cy="683952"/>
          </a:xfrm>
        </p:grpSpPr>
        <p:cxnSp>
          <p:nvCxnSpPr>
            <p:cNvPr id="306" name="Google Shape;306;p24"/>
            <p:cNvCxnSpPr>
              <a:stCxn id="302" idx="2"/>
              <a:endCxn id="307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8" name="Google Shape;308;p24"/>
            <p:cNvCxnSpPr>
              <a:stCxn id="302" idx="2"/>
              <a:endCxn id="309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09" name="Google Shape;309;p24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7" name="Google Shape;307;p24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10" name="Google Shape;310;p24"/>
          <p:cNvGrpSpPr/>
          <p:nvPr/>
        </p:nvGrpSpPr>
        <p:grpSpPr>
          <a:xfrm>
            <a:off x="4828853" y="3946725"/>
            <a:ext cx="1535980" cy="549170"/>
            <a:chOff x="5505075" y="3401054"/>
            <a:chExt cx="1630725" cy="740221"/>
          </a:xfrm>
        </p:grpSpPr>
        <p:cxnSp>
          <p:nvCxnSpPr>
            <p:cNvPr id="311" name="Google Shape;311;p24"/>
            <p:cNvCxnSpPr>
              <a:stCxn id="307" idx="2"/>
              <a:endCxn id="312" idx="0"/>
            </p:cNvCxnSpPr>
            <p:nvPr/>
          </p:nvCxnSpPr>
          <p:spPr>
            <a:xfrm flipH="1">
              <a:off x="5866000" y="3401054"/>
              <a:ext cx="552600" cy="153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3" name="Google Shape;313;p24"/>
            <p:cNvCxnSpPr>
              <a:stCxn id="307" idx="2"/>
              <a:endCxn id="314" idx="0"/>
            </p:cNvCxnSpPr>
            <p:nvPr/>
          </p:nvCxnSpPr>
          <p:spPr>
            <a:xfrm>
              <a:off x="6418600" y="3401054"/>
              <a:ext cx="356100" cy="76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14" name="Google Shape;314;p24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2" name="Google Shape;312;p24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Pointer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aphicFrame>
        <p:nvGraphicFramePr>
          <p:cNvPr id="315" name="Google Shape;315;p24"/>
          <p:cNvGraphicFramePr/>
          <p:nvPr/>
        </p:nvGraphicFramePr>
        <p:xfrm>
          <a:off x="228050" y="10439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{EC36C81F-BB63-4FB3-8DA1-6076A0D63DB7}</a:tableStyleId>
              </a:tblPr>
              <a:tblGrid>
                <a:gridCol w="1550350"/>
                <a:gridCol w="1365400"/>
                <a:gridCol w="1340275"/>
              </a:tblGrid>
              <a:tr h="63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Heuristic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Ball and Larus Proposed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Decision Tree Optimal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Loop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Pointer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</a:t>
                      </a: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Opcode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5.5</a:t>
                      </a: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Loop Header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</a:t>
                      </a: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Call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8%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16.5</a:t>
                      </a: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Store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1.5%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18%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Return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9</a:t>
                      </a: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1: Results - Optimal Ordering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21" name="Google Shape;321;p25"/>
          <p:cNvGrpSpPr/>
          <p:nvPr/>
        </p:nvGrpSpPr>
        <p:grpSpPr>
          <a:xfrm>
            <a:off x="7140098" y="1564161"/>
            <a:ext cx="1535980" cy="547120"/>
            <a:chOff x="5505075" y="3403817"/>
            <a:chExt cx="1630725" cy="737458"/>
          </a:xfrm>
        </p:grpSpPr>
        <p:cxnSp>
          <p:nvCxnSpPr>
            <p:cNvPr id="322" name="Google Shape;322;p25"/>
            <p:cNvCxnSpPr>
              <a:stCxn id="323" idx="2"/>
              <a:endCxn id="324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5" name="Google Shape;325;p25"/>
            <p:cNvCxnSpPr>
              <a:stCxn id="323" idx="2"/>
              <a:endCxn id="326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26" name="Google Shape;326;p25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4" name="Google Shape;324;p25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23" name="Google Shape;323;p25"/>
          <p:cNvSpPr txBox="1"/>
          <p:nvPr/>
        </p:nvSpPr>
        <p:spPr>
          <a:xfrm>
            <a:off x="7603557" y="1225461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27" name="Google Shape;327;p25"/>
          <p:cNvGrpSpPr/>
          <p:nvPr/>
        </p:nvGrpSpPr>
        <p:grpSpPr>
          <a:xfrm>
            <a:off x="6674731" y="2014352"/>
            <a:ext cx="1535980" cy="550543"/>
            <a:chOff x="5505075" y="3399204"/>
            <a:chExt cx="1630725" cy="742071"/>
          </a:xfrm>
        </p:grpSpPr>
        <p:cxnSp>
          <p:nvCxnSpPr>
            <p:cNvPr id="328" name="Google Shape;328;p25"/>
            <p:cNvCxnSpPr>
              <a:stCxn id="324" idx="2"/>
              <a:endCxn id="329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0" name="Google Shape;330;p25"/>
            <p:cNvCxnSpPr>
              <a:stCxn id="324" idx="2"/>
              <a:endCxn id="331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31" name="Google Shape;331;p25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9" name="Google Shape;329;p25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32" name="Google Shape;332;p25"/>
          <p:cNvGrpSpPr/>
          <p:nvPr/>
        </p:nvGrpSpPr>
        <p:grpSpPr>
          <a:xfrm>
            <a:off x="6235833" y="2467965"/>
            <a:ext cx="1535980" cy="557516"/>
            <a:chOff x="5505075" y="3389804"/>
            <a:chExt cx="1630725" cy="751471"/>
          </a:xfrm>
        </p:grpSpPr>
        <p:cxnSp>
          <p:nvCxnSpPr>
            <p:cNvPr id="333" name="Google Shape;333;p25"/>
            <p:cNvCxnSpPr>
              <a:stCxn id="329" idx="2"/>
              <a:endCxn id="334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5" name="Google Shape;335;p25"/>
            <p:cNvCxnSpPr>
              <a:stCxn id="329" idx="2"/>
              <a:endCxn id="336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36" name="Google Shape;336;p25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34" name="Google Shape;334;p25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37" name="Google Shape;337;p25"/>
          <p:cNvGrpSpPr/>
          <p:nvPr/>
        </p:nvGrpSpPr>
        <p:grpSpPr>
          <a:xfrm>
            <a:off x="5796934" y="2928552"/>
            <a:ext cx="1535980" cy="607678"/>
            <a:chOff x="5505075" y="3399154"/>
            <a:chExt cx="1630725" cy="819083"/>
          </a:xfrm>
        </p:grpSpPr>
        <p:cxnSp>
          <p:nvCxnSpPr>
            <p:cNvPr id="338" name="Google Shape;338;p25"/>
            <p:cNvCxnSpPr>
              <a:stCxn id="334" idx="2"/>
              <a:endCxn id="339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0" name="Google Shape;340;p25"/>
            <p:cNvCxnSpPr>
              <a:stCxn id="334" idx="2"/>
              <a:endCxn id="341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41" name="Google Shape;341;p25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39" name="Google Shape;339;p25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42" name="Google Shape;342;p25"/>
          <p:cNvGrpSpPr/>
          <p:nvPr/>
        </p:nvGrpSpPr>
        <p:grpSpPr>
          <a:xfrm>
            <a:off x="5349229" y="3536230"/>
            <a:ext cx="1535980" cy="507424"/>
            <a:chOff x="5505075" y="3457323"/>
            <a:chExt cx="1630725" cy="683952"/>
          </a:xfrm>
        </p:grpSpPr>
        <p:cxnSp>
          <p:nvCxnSpPr>
            <p:cNvPr id="343" name="Google Shape;343;p25"/>
            <p:cNvCxnSpPr>
              <a:stCxn id="339" idx="2"/>
              <a:endCxn id="344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5" name="Google Shape;345;p25"/>
            <p:cNvCxnSpPr>
              <a:stCxn id="339" idx="2"/>
              <a:endCxn id="346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46" name="Google Shape;346;p25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4" name="Google Shape;344;p25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47" name="Google Shape;347;p25"/>
          <p:cNvGrpSpPr/>
          <p:nvPr/>
        </p:nvGrpSpPr>
        <p:grpSpPr>
          <a:xfrm>
            <a:off x="4828853" y="3946725"/>
            <a:ext cx="1535980" cy="549170"/>
            <a:chOff x="5505075" y="3401054"/>
            <a:chExt cx="1630725" cy="740221"/>
          </a:xfrm>
        </p:grpSpPr>
        <p:cxnSp>
          <p:nvCxnSpPr>
            <p:cNvPr id="348" name="Google Shape;348;p25"/>
            <p:cNvCxnSpPr>
              <a:stCxn id="344" idx="2"/>
              <a:endCxn id="349" idx="0"/>
            </p:cNvCxnSpPr>
            <p:nvPr/>
          </p:nvCxnSpPr>
          <p:spPr>
            <a:xfrm flipH="1">
              <a:off x="5866000" y="3401054"/>
              <a:ext cx="552600" cy="153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0" name="Google Shape;350;p25"/>
            <p:cNvCxnSpPr>
              <a:stCxn id="344" idx="2"/>
              <a:endCxn id="351" idx="0"/>
            </p:cNvCxnSpPr>
            <p:nvPr/>
          </p:nvCxnSpPr>
          <p:spPr>
            <a:xfrm>
              <a:off x="6418600" y="3401054"/>
              <a:ext cx="356100" cy="76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51" name="Google Shape;351;p25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9" name="Google Shape;349;p25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Pointer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aphicFrame>
        <p:nvGraphicFramePr>
          <p:cNvPr id="352" name="Google Shape;352;p25"/>
          <p:cNvGraphicFramePr/>
          <p:nvPr/>
        </p:nvGraphicFramePr>
        <p:xfrm>
          <a:off x="228050" y="10439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{EC36C81F-BB63-4FB3-8DA1-6076A0D63DB7}</a:tableStyleId>
              </a:tblPr>
              <a:tblGrid>
                <a:gridCol w="1550350"/>
                <a:gridCol w="1365400"/>
                <a:gridCol w="1340275"/>
              </a:tblGrid>
              <a:tr h="63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Heuristic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Ball and Larus Proposed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Decision Tree Optimal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Loop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Pointer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Opcode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5.5%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Loop Header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Call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8%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16.5%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Store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1.5%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18%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Return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  <p:sp>
        <p:nvSpPr>
          <p:cNvPr id="353" name="Google Shape;353;p25"/>
          <p:cNvSpPr/>
          <p:nvPr/>
        </p:nvSpPr>
        <p:spPr>
          <a:xfrm>
            <a:off x="1767775" y="2078075"/>
            <a:ext cx="2716200" cy="390300"/>
          </a:xfrm>
          <a:prstGeom prst="rect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1: Results - Optimal Ordering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59" name="Google Shape;359;p26"/>
          <p:cNvGrpSpPr/>
          <p:nvPr/>
        </p:nvGrpSpPr>
        <p:grpSpPr>
          <a:xfrm>
            <a:off x="7140098" y="1564161"/>
            <a:ext cx="1535980" cy="547120"/>
            <a:chOff x="5505075" y="3403817"/>
            <a:chExt cx="1630725" cy="737458"/>
          </a:xfrm>
        </p:grpSpPr>
        <p:cxnSp>
          <p:nvCxnSpPr>
            <p:cNvPr id="360" name="Google Shape;360;p26"/>
            <p:cNvCxnSpPr>
              <a:stCxn id="361" idx="2"/>
              <a:endCxn id="362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3" name="Google Shape;363;p26"/>
            <p:cNvCxnSpPr>
              <a:stCxn id="361" idx="2"/>
              <a:endCxn id="364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64" name="Google Shape;364;p26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2" name="Google Shape;362;p26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61" name="Google Shape;361;p26"/>
          <p:cNvSpPr txBox="1"/>
          <p:nvPr/>
        </p:nvSpPr>
        <p:spPr>
          <a:xfrm>
            <a:off x="7603557" y="1225461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65" name="Google Shape;365;p26"/>
          <p:cNvGrpSpPr/>
          <p:nvPr/>
        </p:nvGrpSpPr>
        <p:grpSpPr>
          <a:xfrm>
            <a:off x="6674731" y="2014352"/>
            <a:ext cx="1535980" cy="550543"/>
            <a:chOff x="5505075" y="3399204"/>
            <a:chExt cx="1630725" cy="742071"/>
          </a:xfrm>
        </p:grpSpPr>
        <p:cxnSp>
          <p:nvCxnSpPr>
            <p:cNvPr id="366" name="Google Shape;366;p26"/>
            <p:cNvCxnSpPr>
              <a:stCxn id="362" idx="2"/>
              <a:endCxn id="367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8" name="Google Shape;368;p26"/>
            <p:cNvCxnSpPr>
              <a:stCxn id="362" idx="2"/>
              <a:endCxn id="369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69" name="Google Shape;369;p26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7" name="Google Shape;367;p26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70" name="Google Shape;370;p26"/>
          <p:cNvGrpSpPr/>
          <p:nvPr/>
        </p:nvGrpSpPr>
        <p:grpSpPr>
          <a:xfrm>
            <a:off x="6235833" y="2467965"/>
            <a:ext cx="1535980" cy="557516"/>
            <a:chOff x="5505075" y="3389804"/>
            <a:chExt cx="1630725" cy="751471"/>
          </a:xfrm>
        </p:grpSpPr>
        <p:cxnSp>
          <p:nvCxnSpPr>
            <p:cNvPr id="371" name="Google Shape;371;p26"/>
            <p:cNvCxnSpPr>
              <a:stCxn id="367" idx="2"/>
              <a:endCxn id="372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3" name="Google Shape;373;p26"/>
            <p:cNvCxnSpPr>
              <a:stCxn id="367" idx="2"/>
              <a:endCxn id="374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74" name="Google Shape;374;p26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2" name="Google Shape;372;p26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75" name="Google Shape;375;p26"/>
          <p:cNvGrpSpPr/>
          <p:nvPr/>
        </p:nvGrpSpPr>
        <p:grpSpPr>
          <a:xfrm>
            <a:off x="5796934" y="2928552"/>
            <a:ext cx="1535980" cy="607678"/>
            <a:chOff x="5505075" y="3399154"/>
            <a:chExt cx="1630725" cy="819083"/>
          </a:xfrm>
        </p:grpSpPr>
        <p:cxnSp>
          <p:nvCxnSpPr>
            <p:cNvPr id="376" name="Google Shape;376;p26"/>
            <p:cNvCxnSpPr>
              <a:stCxn id="372" idx="2"/>
              <a:endCxn id="377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8" name="Google Shape;378;p26"/>
            <p:cNvCxnSpPr>
              <a:stCxn id="372" idx="2"/>
              <a:endCxn id="379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79" name="Google Shape;379;p26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7" name="Google Shape;377;p26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80" name="Google Shape;380;p26"/>
          <p:cNvGrpSpPr/>
          <p:nvPr/>
        </p:nvGrpSpPr>
        <p:grpSpPr>
          <a:xfrm>
            <a:off x="5349229" y="3536230"/>
            <a:ext cx="1535980" cy="507424"/>
            <a:chOff x="5505075" y="3457323"/>
            <a:chExt cx="1630725" cy="683952"/>
          </a:xfrm>
        </p:grpSpPr>
        <p:cxnSp>
          <p:nvCxnSpPr>
            <p:cNvPr id="381" name="Google Shape;381;p26"/>
            <p:cNvCxnSpPr>
              <a:stCxn id="377" idx="2"/>
              <a:endCxn id="382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3" name="Google Shape;383;p26"/>
            <p:cNvCxnSpPr>
              <a:stCxn id="377" idx="2"/>
              <a:endCxn id="384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84" name="Google Shape;384;p26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2" name="Google Shape;382;p26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385" name="Google Shape;385;p26"/>
          <p:cNvGrpSpPr/>
          <p:nvPr/>
        </p:nvGrpSpPr>
        <p:grpSpPr>
          <a:xfrm>
            <a:off x="4828853" y="3946725"/>
            <a:ext cx="1535980" cy="549170"/>
            <a:chOff x="5505075" y="3401054"/>
            <a:chExt cx="1630725" cy="740221"/>
          </a:xfrm>
        </p:grpSpPr>
        <p:cxnSp>
          <p:nvCxnSpPr>
            <p:cNvPr id="386" name="Google Shape;386;p26"/>
            <p:cNvCxnSpPr>
              <a:stCxn id="382" idx="2"/>
              <a:endCxn id="387" idx="0"/>
            </p:cNvCxnSpPr>
            <p:nvPr/>
          </p:nvCxnSpPr>
          <p:spPr>
            <a:xfrm flipH="1">
              <a:off x="5866000" y="3401054"/>
              <a:ext cx="552600" cy="153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8" name="Google Shape;388;p26"/>
            <p:cNvCxnSpPr>
              <a:stCxn id="382" idx="2"/>
              <a:endCxn id="389" idx="0"/>
            </p:cNvCxnSpPr>
            <p:nvPr/>
          </p:nvCxnSpPr>
          <p:spPr>
            <a:xfrm>
              <a:off x="6418600" y="3401054"/>
              <a:ext cx="356100" cy="76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89" name="Google Shape;389;p26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7" name="Google Shape;387;p26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Pointer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aphicFrame>
        <p:nvGraphicFramePr>
          <p:cNvPr id="390" name="Google Shape;390;p26"/>
          <p:cNvGraphicFramePr/>
          <p:nvPr/>
        </p:nvGraphicFramePr>
        <p:xfrm>
          <a:off x="228050" y="10439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{EC36C81F-BB63-4FB3-8DA1-6076A0D63DB7}</a:tableStyleId>
              </a:tblPr>
              <a:tblGrid>
                <a:gridCol w="1550350"/>
                <a:gridCol w="1365400"/>
                <a:gridCol w="1340275"/>
              </a:tblGrid>
              <a:tr h="63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Heuristic 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Ball and Larus Proposed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Decision Tree Optimal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Loop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Pointer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Opcode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5.5%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Loop Header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Call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8%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16.5%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Store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1.5%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18%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Return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IPM</a:t>
                      </a:r>
                      <a:endParaRPr b="1">
                        <a:solidFill>
                          <a:schemeClr val="lt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5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31.3</a:t>
                      </a:r>
                      <a:endParaRPr b="1">
                        <a:solidFill>
                          <a:schemeClr val="accent5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lt2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32.1</a:t>
                      </a:r>
                      <a:endParaRPr b="1">
                        <a:solidFill>
                          <a:schemeClr val="lt2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Background: Other Static Features and Heuristics</a:t>
            </a:r>
            <a:endParaRPr/>
          </a:p>
        </p:txBody>
      </p:sp>
      <p:sp>
        <p:nvSpPr>
          <p:cNvPr id="396" name="Google Shape;396;p27"/>
          <p:cNvSpPr txBox="1"/>
          <p:nvPr>
            <p:ph idx="1" type="body"/>
          </p:nvPr>
        </p:nvSpPr>
        <p:spPr>
          <a:xfrm>
            <a:off x="311700" y="1152475"/>
            <a:ext cx="4314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/>
              <a:t>Motivation</a:t>
            </a:r>
            <a:r>
              <a:rPr lang="en"/>
              <a:t>: Automated ordering means adding heuristics is less computationally expensive (no longer factorial)</a:t>
            </a:r>
            <a:endParaRPr/>
          </a:p>
        </p:txBody>
      </p:sp>
      <p:pic>
        <p:nvPicPr>
          <p:cNvPr id="397" name="Google Shape;39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05000" y="1101725"/>
            <a:ext cx="3970874" cy="3560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Background: Other Static Features and Heuristics</a:t>
            </a:r>
            <a:endParaRPr/>
          </a:p>
        </p:txBody>
      </p:sp>
      <p:sp>
        <p:nvSpPr>
          <p:cNvPr id="403" name="Google Shape;403;p28"/>
          <p:cNvSpPr txBox="1"/>
          <p:nvPr>
            <p:ph idx="1" type="body"/>
          </p:nvPr>
        </p:nvSpPr>
        <p:spPr>
          <a:xfrm>
            <a:off x="311700" y="1152475"/>
            <a:ext cx="4314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Motivation</a:t>
            </a:r>
            <a:r>
              <a:rPr lang="en"/>
              <a:t>: Automated ordering means adding heuristics is less computationally expensive (no longer factorial)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Feature Types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Properties of branch's BB</a:t>
            </a:r>
            <a:endParaRPr/>
          </a:p>
        </p:txBody>
      </p:sp>
      <p:pic>
        <p:nvPicPr>
          <p:cNvPr id="404" name="Google Shape;40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05000" y="1101725"/>
            <a:ext cx="3970874" cy="3560050"/>
          </a:xfrm>
          <a:prstGeom prst="rect">
            <a:avLst/>
          </a:prstGeom>
          <a:noFill/>
          <a:ln>
            <a:noFill/>
          </a:ln>
        </p:spPr>
      </p:pic>
      <p:sp>
        <p:nvSpPr>
          <p:cNvPr id="405" name="Google Shape;405;p28"/>
          <p:cNvSpPr/>
          <p:nvPr/>
        </p:nvSpPr>
        <p:spPr>
          <a:xfrm>
            <a:off x="4831438" y="1504950"/>
            <a:ext cx="3918000" cy="1838400"/>
          </a:xfrm>
          <a:prstGeom prst="rect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Background: Other Static Features and Heuristics</a:t>
            </a:r>
            <a:endParaRPr/>
          </a:p>
        </p:txBody>
      </p:sp>
      <p:sp>
        <p:nvSpPr>
          <p:cNvPr id="411" name="Google Shape;411;p29"/>
          <p:cNvSpPr txBox="1"/>
          <p:nvPr>
            <p:ph idx="1" type="body"/>
          </p:nvPr>
        </p:nvSpPr>
        <p:spPr>
          <a:xfrm>
            <a:off x="311700" y="1152475"/>
            <a:ext cx="4314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Motivation</a:t>
            </a:r>
            <a:r>
              <a:rPr lang="en"/>
              <a:t>: Automated ordering means adding heuristics is less computationally expensive </a:t>
            </a:r>
            <a:r>
              <a:rPr lang="en"/>
              <a:t>(no longer factorial)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Feature Types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Properties of branch's BB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Properties of successor BB</a:t>
            </a:r>
            <a:endParaRPr/>
          </a:p>
        </p:txBody>
      </p:sp>
      <p:pic>
        <p:nvPicPr>
          <p:cNvPr id="412" name="Google Shape;412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05000" y="1101725"/>
            <a:ext cx="3970874" cy="3560050"/>
          </a:xfrm>
          <a:prstGeom prst="rect">
            <a:avLst/>
          </a:prstGeom>
          <a:noFill/>
          <a:ln>
            <a:noFill/>
          </a:ln>
        </p:spPr>
      </p:pic>
      <p:sp>
        <p:nvSpPr>
          <p:cNvPr id="413" name="Google Shape;413;p29"/>
          <p:cNvSpPr/>
          <p:nvPr/>
        </p:nvSpPr>
        <p:spPr>
          <a:xfrm>
            <a:off x="4831425" y="3448050"/>
            <a:ext cx="3918000" cy="1120800"/>
          </a:xfrm>
          <a:prstGeom prst="rect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Adding New Heuristics</a:t>
            </a:r>
            <a:endParaRPr/>
          </a:p>
        </p:txBody>
      </p:sp>
      <p:sp>
        <p:nvSpPr>
          <p:cNvPr id="419" name="Google Shape;419;p30"/>
          <p:cNvSpPr txBox="1"/>
          <p:nvPr>
            <p:ph idx="1" type="body"/>
          </p:nvPr>
        </p:nvSpPr>
        <p:spPr>
          <a:xfrm>
            <a:off x="311700" y="1152475"/>
            <a:ext cx="4479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Modify original Ball and Larus Heuristics by...</a:t>
            </a:r>
            <a:endParaRPr/>
          </a:p>
        </p:txBody>
      </p:sp>
      <p:sp>
        <p:nvSpPr>
          <p:cNvPr id="420" name="Google Shape;420;p30"/>
          <p:cNvSpPr txBox="1"/>
          <p:nvPr/>
        </p:nvSpPr>
        <p:spPr>
          <a:xfrm>
            <a:off x="5333963" y="4125825"/>
            <a:ext cx="331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Original Ball and Larus Heuristics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21" name="Google Shape;421;p30"/>
          <p:cNvGrpSpPr/>
          <p:nvPr/>
        </p:nvGrpSpPr>
        <p:grpSpPr>
          <a:xfrm>
            <a:off x="7361083" y="783724"/>
            <a:ext cx="1536050" cy="546976"/>
            <a:chOff x="5505075" y="3403977"/>
            <a:chExt cx="1630725" cy="737298"/>
          </a:xfrm>
        </p:grpSpPr>
        <p:cxnSp>
          <p:nvCxnSpPr>
            <p:cNvPr id="422" name="Google Shape;422;p30"/>
            <p:cNvCxnSpPr>
              <a:stCxn id="423" idx="2"/>
              <a:endCxn id="424" idx="0"/>
            </p:cNvCxnSpPr>
            <p:nvPr/>
          </p:nvCxnSpPr>
          <p:spPr>
            <a:xfrm flipH="1">
              <a:off x="5866159" y="3403977"/>
              <a:ext cx="491700" cy="150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5" name="Google Shape;425;p30"/>
            <p:cNvCxnSpPr>
              <a:stCxn id="423" idx="2"/>
              <a:endCxn id="426" idx="0"/>
            </p:cNvCxnSpPr>
            <p:nvPr/>
          </p:nvCxnSpPr>
          <p:spPr>
            <a:xfrm>
              <a:off x="6357859" y="3403977"/>
              <a:ext cx="4170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26" name="Google Shape;426;p30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4" name="Google Shape;424;p30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23" name="Google Shape;423;p30"/>
          <p:cNvSpPr txBox="1"/>
          <p:nvPr/>
        </p:nvSpPr>
        <p:spPr>
          <a:xfrm>
            <a:off x="7824307" y="445024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27" name="Google Shape;427;p30"/>
          <p:cNvGrpSpPr/>
          <p:nvPr/>
        </p:nvGrpSpPr>
        <p:grpSpPr>
          <a:xfrm>
            <a:off x="6895716" y="1233775"/>
            <a:ext cx="1536050" cy="550538"/>
            <a:chOff x="5505075" y="3399175"/>
            <a:chExt cx="1630725" cy="742100"/>
          </a:xfrm>
        </p:grpSpPr>
        <p:cxnSp>
          <p:nvCxnSpPr>
            <p:cNvPr id="428" name="Google Shape;428;p30"/>
            <p:cNvCxnSpPr>
              <a:stCxn id="424" idx="2"/>
              <a:endCxn id="429" idx="0"/>
            </p:cNvCxnSpPr>
            <p:nvPr/>
          </p:nvCxnSpPr>
          <p:spPr>
            <a:xfrm flipH="1">
              <a:off x="5866075" y="3399175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0" name="Google Shape;430;p30"/>
            <p:cNvCxnSpPr>
              <a:stCxn id="424" idx="2"/>
              <a:endCxn id="431" idx="0"/>
            </p:cNvCxnSpPr>
            <p:nvPr/>
          </p:nvCxnSpPr>
          <p:spPr>
            <a:xfrm>
              <a:off x="6360175" y="3399175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31" name="Google Shape;431;p30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9" name="Google Shape;429;p30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32" name="Google Shape;432;p30"/>
          <p:cNvGrpSpPr/>
          <p:nvPr/>
        </p:nvGrpSpPr>
        <p:grpSpPr>
          <a:xfrm>
            <a:off x="6456818" y="1687388"/>
            <a:ext cx="1536050" cy="557512"/>
            <a:chOff x="5505075" y="3389775"/>
            <a:chExt cx="1630725" cy="751500"/>
          </a:xfrm>
        </p:grpSpPr>
        <p:cxnSp>
          <p:nvCxnSpPr>
            <p:cNvPr id="433" name="Google Shape;433;p30"/>
            <p:cNvCxnSpPr>
              <a:stCxn id="429" idx="2"/>
              <a:endCxn id="434" idx="0"/>
            </p:cNvCxnSpPr>
            <p:nvPr/>
          </p:nvCxnSpPr>
          <p:spPr>
            <a:xfrm flipH="1">
              <a:off x="5866175" y="3389775"/>
              <a:ext cx="465900" cy="164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5" name="Google Shape;435;p30"/>
            <p:cNvCxnSpPr>
              <a:stCxn id="429" idx="2"/>
              <a:endCxn id="436" idx="0"/>
            </p:cNvCxnSpPr>
            <p:nvPr/>
          </p:nvCxnSpPr>
          <p:spPr>
            <a:xfrm>
              <a:off x="6332075" y="3389775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36" name="Google Shape;436;p30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34" name="Google Shape;434;p30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37" name="Google Shape;437;p30"/>
          <p:cNvGrpSpPr/>
          <p:nvPr/>
        </p:nvGrpSpPr>
        <p:grpSpPr>
          <a:xfrm>
            <a:off x="6017920" y="2147975"/>
            <a:ext cx="1536050" cy="607671"/>
            <a:chOff x="5505075" y="3399125"/>
            <a:chExt cx="1630725" cy="819112"/>
          </a:xfrm>
        </p:grpSpPr>
        <p:cxnSp>
          <p:nvCxnSpPr>
            <p:cNvPr id="438" name="Google Shape;438;p30"/>
            <p:cNvCxnSpPr>
              <a:stCxn id="434" idx="2"/>
              <a:endCxn id="439" idx="0"/>
            </p:cNvCxnSpPr>
            <p:nvPr/>
          </p:nvCxnSpPr>
          <p:spPr>
            <a:xfrm flipH="1">
              <a:off x="5866175" y="3399125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0" name="Google Shape;440;p30"/>
            <p:cNvCxnSpPr>
              <a:stCxn id="434" idx="2"/>
              <a:endCxn id="441" idx="0"/>
            </p:cNvCxnSpPr>
            <p:nvPr/>
          </p:nvCxnSpPr>
          <p:spPr>
            <a:xfrm>
              <a:off x="6332075" y="3399125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41" name="Google Shape;441;p30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39" name="Google Shape;439;p30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42" name="Google Shape;442;p30"/>
          <p:cNvGrpSpPr/>
          <p:nvPr/>
        </p:nvGrpSpPr>
        <p:grpSpPr>
          <a:xfrm>
            <a:off x="5570215" y="2755646"/>
            <a:ext cx="1536050" cy="507427"/>
            <a:chOff x="5505075" y="3457287"/>
            <a:chExt cx="1630725" cy="683988"/>
          </a:xfrm>
        </p:grpSpPr>
        <p:cxnSp>
          <p:nvCxnSpPr>
            <p:cNvPr id="443" name="Google Shape;443;p30"/>
            <p:cNvCxnSpPr>
              <a:stCxn id="439" idx="2"/>
              <a:endCxn id="444" idx="0"/>
            </p:cNvCxnSpPr>
            <p:nvPr/>
          </p:nvCxnSpPr>
          <p:spPr>
            <a:xfrm flipH="1">
              <a:off x="5866225" y="3457287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5" name="Google Shape;445;p30"/>
            <p:cNvCxnSpPr>
              <a:stCxn id="439" idx="2"/>
              <a:endCxn id="446" idx="0"/>
            </p:cNvCxnSpPr>
            <p:nvPr/>
          </p:nvCxnSpPr>
          <p:spPr>
            <a:xfrm>
              <a:off x="6341425" y="3457287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46" name="Google Shape;446;p30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44" name="Google Shape;444;p30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47" name="Google Shape;447;p30"/>
          <p:cNvGrpSpPr/>
          <p:nvPr/>
        </p:nvGrpSpPr>
        <p:grpSpPr>
          <a:xfrm>
            <a:off x="5049838" y="3166148"/>
            <a:ext cx="1536050" cy="549166"/>
            <a:chOff x="5505075" y="3401025"/>
            <a:chExt cx="1630725" cy="740250"/>
          </a:xfrm>
        </p:grpSpPr>
        <p:cxnSp>
          <p:nvCxnSpPr>
            <p:cNvPr id="448" name="Google Shape;448;p30"/>
            <p:cNvCxnSpPr>
              <a:stCxn id="444" idx="2"/>
              <a:endCxn id="449" idx="0"/>
            </p:cNvCxnSpPr>
            <p:nvPr/>
          </p:nvCxnSpPr>
          <p:spPr>
            <a:xfrm flipH="1">
              <a:off x="5865975" y="3401025"/>
              <a:ext cx="552600" cy="153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0" name="Google Shape;450;p30"/>
            <p:cNvCxnSpPr>
              <a:stCxn id="444" idx="2"/>
              <a:endCxn id="451" idx="0"/>
            </p:cNvCxnSpPr>
            <p:nvPr/>
          </p:nvCxnSpPr>
          <p:spPr>
            <a:xfrm>
              <a:off x="6418575" y="3401025"/>
              <a:ext cx="356100" cy="76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51" name="Google Shape;451;p30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49" name="Google Shape;449;p30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Pointer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Adding New Heuristics</a:t>
            </a:r>
            <a:endParaRPr/>
          </a:p>
        </p:txBody>
      </p:sp>
      <p:sp>
        <p:nvSpPr>
          <p:cNvPr id="457" name="Google Shape;457;p31"/>
          <p:cNvSpPr txBox="1"/>
          <p:nvPr>
            <p:ph idx="1" type="body"/>
          </p:nvPr>
        </p:nvSpPr>
        <p:spPr>
          <a:xfrm>
            <a:off x="311700" y="1152475"/>
            <a:ext cx="4479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Modify original Ball and Larus Heuristics by...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Add additional heuristics </a:t>
            </a:r>
            <a:r>
              <a:rPr i="1" lang="en"/>
              <a:t>one by one </a:t>
            </a:r>
            <a:r>
              <a:rPr lang="en"/>
              <a:t>and calculate prediction accuracy</a:t>
            </a:r>
            <a:endParaRPr/>
          </a:p>
        </p:txBody>
      </p:sp>
      <p:grpSp>
        <p:nvGrpSpPr>
          <p:cNvPr id="458" name="Google Shape;458;p31"/>
          <p:cNvGrpSpPr/>
          <p:nvPr/>
        </p:nvGrpSpPr>
        <p:grpSpPr>
          <a:xfrm>
            <a:off x="7360848" y="783724"/>
            <a:ext cx="1535980" cy="547120"/>
            <a:chOff x="5505075" y="3403817"/>
            <a:chExt cx="1630725" cy="737458"/>
          </a:xfrm>
        </p:grpSpPr>
        <p:cxnSp>
          <p:nvCxnSpPr>
            <p:cNvPr id="459" name="Google Shape;459;p31"/>
            <p:cNvCxnSpPr>
              <a:stCxn id="460" idx="2"/>
              <a:endCxn id="461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2" name="Google Shape;462;p31"/>
            <p:cNvCxnSpPr>
              <a:stCxn id="460" idx="2"/>
              <a:endCxn id="463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63" name="Google Shape;463;p31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1" name="Google Shape;461;p31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60" name="Google Shape;460;p31"/>
          <p:cNvSpPr txBox="1"/>
          <p:nvPr/>
        </p:nvSpPr>
        <p:spPr>
          <a:xfrm>
            <a:off x="7824307" y="445024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64" name="Google Shape;464;p31"/>
          <p:cNvGrpSpPr/>
          <p:nvPr/>
        </p:nvGrpSpPr>
        <p:grpSpPr>
          <a:xfrm>
            <a:off x="6895481" y="1233914"/>
            <a:ext cx="1535980" cy="550543"/>
            <a:chOff x="5505075" y="3399204"/>
            <a:chExt cx="1630725" cy="742071"/>
          </a:xfrm>
        </p:grpSpPr>
        <p:cxnSp>
          <p:nvCxnSpPr>
            <p:cNvPr id="465" name="Google Shape;465;p31"/>
            <p:cNvCxnSpPr>
              <a:stCxn id="461" idx="2"/>
              <a:endCxn id="466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7" name="Google Shape;467;p31"/>
            <p:cNvCxnSpPr>
              <a:stCxn id="461" idx="2"/>
              <a:endCxn id="468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68" name="Google Shape;468;p31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6" name="Google Shape;466;p31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69" name="Google Shape;469;p31"/>
          <p:cNvGrpSpPr/>
          <p:nvPr/>
        </p:nvGrpSpPr>
        <p:grpSpPr>
          <a:xfrm>
            <a:off x="6456583" y="1687528"/>
            <a:ext cx="1535980" cy="557516"/>
            <a:chOff x="5505075" y="3389804"/>
            <a:chExt cx="1630725" cy="751471"/>
          </a:xfrm>
        </p:grpSpPr>
        <p:cxnSp>
          <p:nvCxnSpPr>
            <p:cNvPr id="470" name="Google Shape;470;p31"/>
            <p:cNvCxnSpPr>
              <a:stCxn id="466" idx="2"/>
              <a:endCxn id="471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2" name="Google Shape;472;p31"/>
            <p:cNvCxnSpPr>
              <a:stCxn id="466" idx="2"/>
              <a:endCxn id="473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73" name="Google Shape;473;p31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71" name="Google Shape;471;p31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74" name="Google Shape;474;p31"/>
          <p:cNvGrpSpPr/>
          <p:nvPr/>
        </p:nvGrpSpPr>
        <p:grpSpPr>
          <a:xfrm>
            <a:off x="6017684" y="2148115"/>
            <a:ext cx="1535980" cy="607678"/>
            <a:chOff x="5505075" y="3399154"/>
            <a:chExt cx="1630725" cy="819083"/>
          </a:xfrm>
        </p:grpSpPr>
        <p:cxnSp>
          <p:nvCxnSpPr>
            <p:cNvPr id="475" name="Google Shape;475;p31"/>
            <p:cNvCxnSpPr>
              <a:stCxn id="471" idx="2"/>
              <a:endCxn id="476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7" name="Google Shape;477;p31"/>
            <p:cNvCxnSpPr>
              <a:stCxn id="471" idx="2"/>
              <a:endCxn id="478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78" name="Google Shape;478;p31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76" name="Google Shape;476;p31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79" name="Google Shape;479;p31"/>
          <p:cNvGrpSpPr/>
          <p:nvPr/>
        </p:nvGrpSpPr>
        <p:grpSpPr>
          <a:xfrm>
            <a:off x="5569979" y="2755793"/>
            <a:ext cx="1535980" cy="507424"/>
            <a:chOff x="5505075" y="3457323"/>
            <a:chExt cx="1630725" cy="683952"/>
          </a:xfrm>
        </p:grpSpPr>
        <p:cxnSp>
          <p:nvCxnSpPr>
            <p:cNvPr id="480" name="Google Shape;480;p31"/>
            <p:cNvCxnSpPr>
              <a:stCxn id="476" idx="2"/>
              <a:endCxn id="481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2" name="Google Shape;482;p31"/>
            <p:cNvCxnSpPr>
              <a:stCxn id="476" idx="2"/>
              <a:endCxn id="483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83" name="Google Shape;483;p31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81" name="Google Shape;481;p31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84" name="Google Shape;484;p31"/>
          <p:cNvGrpSpPr/>
          <p:nvPr/>
        </p:nvGrpSpPr>
        <p:grpSpPr>
          <a:xfrm>
            <a:off x="5049603" y="3166288"/>
            <a:ext cx="1535980" cy="549170"/>
            <a:chOff x="5505075" y="3401054"/>
            <a:chExt cx="1630725" cy="740221"/>
          </a:xfrm>
        </p:grpSpPr>
        <p:cxnSp>
          <p:nvCxnSpPr>
            <p:cNvPr id="485" name="Google Shape;485;p31"/>
            <p:cNvCxnSpPr>
              <a:stCxn id="481" idx="2"/>
              <a:endCxn id="486" idx="0"/>
            </p:cNvCxnSpPr>
            <p:nvPr/>
          </p:nvCxnSpPr>
          <p:spPr>
            <a:xfrm flipH="1">
              <a:off x="5866000" y="3401054"/>
              <a:ext cx="552600" cy="153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7" name="Google Shape;487;p31"/>
            <p:cNvCxnSpPr>
              <a:stCxn id="481" idx="2"/>
              <a:endCxn id="488" idx="0"/>
            </p:cNvCxnSpPr>
            <p:nvPr/>
          </p:nvCxnSpPr>
          <p:spPr>
            <a:xfrm>
              <a:off x="6418600" y="3401054"/>
              <a:ext cx="356100" cy="76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88" name="Google Shape;488;p31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86" name="Google Shape;486;p31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Pointer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89" name="Google Shape;489;p31"/>
          <p:cNvGrpSpPr/>
          <p:nvPr/>
        </p:nvGrpSpPr>
        <p:grpSpPr>
          <a:xfrm>
            <a:off x="4419852" y="3618529"/>
            <a:ext cx="1794450" cy="631030"/>
            <a:chOff x="5505075" y="3367665"/>
            <a:chExt cx="1630725" cy="850560"/>
          </a:xfrm>
        </p:grpSpPr>
        <p:cxnSp>
          <p:nvCxnSpPr>
            <p:cNvPr id="490" name="Google Shape;490;p31"/>
            <p:cNvCxnSpPr>
              <a:stCxn id="486" idx="2"/>
              <a:endCxn id="491" idx="0"/>
            </p:cNvCxnSpPr>
            <p:nvPr/>
          </p:nvCxnSpPr>
          <p:spPr>
            <a:xfrm flipH="1">
              <a:off x="5866213" y="3367665"/>
              <a:ext cx="520200" cy="1866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2" name="Google Shape;492;p31"/>
            <p:cNvCxnSpPr>
              <a:stCxn id="486" idx="2"/>
              <a:endCxn id="493" idx="0"/>
            </p:cNvCxnSpPr>
            <p:nvPr/>
          </p:nvCxnSpPr>
          <p:spPr>
            <a:xfrm>
              <a:off x="6386413" y="3367665"/>
              <a:ext cx="388200" cy="1098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93" name="Google Shape;493;p31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91" name="Google Shape;491;p31"/>
            <p:cNvSpPr txBox="1"/>
            <p:nvPr/>
          </p:nvSpPr>
          <p:spPr>
            <a:xfrm>
              <a:off x="5505075" y="3554325"/>
              <a:ext cx="722100" cy="663900"/>
            </a:xfrm>
            <a:prstGeom prst="rect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Post Dominator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494" name="Google Shape;494;p31"/>
          <p:cNvGrpSpPr/>
          <p:nvPr/>
        </p:nvGrpSpPr>
        <p:grpSpPr>
          <a:xfrm>
            <a:off x="3953127" y="4249559"/>
            <a:ext cx="1761250" cy="477082"/>
            <a:chOff x="5608946" y="3367571"/>
            <a:chExt cx="1600554" cy="643054"/>
          </a:xfrm>
        </p:grpSpPr>
        <p:cxnSp>
          <p:nvCxnSpPr>
            <p:cNvPr id="495" name="Google Shape;495;p31"/>
            <p:cNvCxnSpPr>
              <a:stCxn id="491" idx="2"/>
              <a:endCxn id="496" idx="0"/>
            </p:cNvCxnSpPr>
            <p:nvPr/>
          </p:nvCxnSpPr>
          <p:spPr>
            <a:xfrm flipH="1">
              <a:off x="5969938" y="3367571"/>
              <a:ext cx="424200" cy="1869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7" name="Google Shape;497;p31"/>
            <p:cNvCxnSpPr>
              <a:stCxn id="491" idx="2"/>
              <a:endCxn id="498" idx="0"/>
            </p:cNvCxnSpPr>
            <p:nvPr/>
          </p:nvCxnSpPr>
          <p:spPr>
            <a:xfrm>
              <a:off x="6394138" y="3367571"/>
              <a:ext cx="454200" cy="1869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98" name="Google Shape;498;p31"/>
            <p:cNvSpPr txBox="1"/>
            <p:nvPr/>
          </p:nvSpPr>
          <p:spPr>
            <a:xfrm>
              <a:off x="6487400" y="3554323"/>
              <a:ext cx="7221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taken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96" name="Google Shape;496;p31"/>
            <p:cNvSpPr txBox="1"/>
            <p:nvPr/>
          </p:nvSpPr>
          <p:spPr>
            <a:xfrm>
              <a:off x="5608946" y="3554325"/>
              <a:ext cx="7221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not-taken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99" name="Google Shape;499;p31"/>
          <p:cNvSpPr txBox="1"/>
          <p:nvPr/>
        </p:nvSpPr>
        <p:spPr>
          <a:xfrm>
            <a:off x="3772152" y="4149986"/>
            <a:ext cx="794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True</a:t>
            </a:r>
            <a:endParaRPr sz="10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0" name="Google Shape;500;p31"/>
          <p:cNvSpPr txBox="1"/>
          <p:nvPr/>
        </p:nvSpPr>
        <p:spPr>
          <a:xfrm>
            <a:off x="5106752" y="4149986"/>
            <a:ext cx="794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False</a:t>
            </a:r>
            <a:endParaRPr sz="10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Adding New Heuristics</a:t>
            </a:r>
            <a:endParaRPr/>
          </a:p>
        </p:txBody>
      </p:sp>
      <p:sp>
        <p:nvSpPr>
          <p:cNvPr id="506" name="Google Shape;506;p32"/>
          <p:cNvSpPr txBox="1"/>
          <p:nvPr>
            <p:ph idx="1" type="body"/>
          </p:nvPr>
        </p:nvSpPr>
        <p:spPr>
          <a:xfrm>
            <a:off x="311700" y="1152475"/>
            <a:ext cx="4479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Modify original Ball and Larus Heuristics by...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Add additional heuristics </a:t>
            </a:r>
            <a:r>
              <a:rPr i="1" lang="en"/>
              <a:t>one by one </a:t>
            </a:r>
            <a:r>
              <a:rPr lang="en"/>
              <a:t>and calculate prediction accuracy</a:t>
            </a:r>
            <a:endParaRPr/>
          </a:p>
        </p:txBody>
      </p:sp>
      <p:grpSp>
        <p:nvGrpSpPr>
          <p:cNvPr id="507" name="Google Shape;507;p32"/>
          <p:cNvGrpSpPr/>
          <p:nvPr/>
        </p:nvGrpSpPr>
        <p:grpSpPr>
          <a:xfrm>
            <a:off x="7360848" y="783724"/>
            <a:ext cx="1535980" cy="547120"/>
            <a:chOff x="5505075" y="3403817"/>
            <a:chExt cx="1630725" cy="737458"/>
          </a:xfrm>
        </p:grpSpPr>
        <p:cxnSp>
          <p:nvCxnSpPr>
            <p:cNvPr id="508" name="Google Shape;508;p32"/>
            <p:cNvCxnSpPr>
              <a:stCxn id="509" idx="2"/>
              <a:endCxn id="510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1" name="Google Shape;511;p32"/>
            <p:cNvCxnSpPr>
              <a:stCxn id="509" idx="2"/>
              <a:endCxn id="512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12" name="Google Shape;512;p3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0" name="Google Shape;510;p3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509" name="Google Shape;509;p32"/>
          <p:cNvSpPr txBox="1"/>
          <p:nvPr/>
        </p:nvSpPr>
        <p:spPr>
          <a:xfrm>
            <a:off x="7824307" y="445024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513" name="Google Shape;513;p32"/>
          <p:cNvGrpSpPr/>
          <p:nvPr/>
        </p:nvGrpSpPr>
        <p:grpSpPr>
          <a:xfrm>
            <a:off x="6895481" y="1233914"/>
            <a:ext cx="1535980" cy="550543"/>
            <a:chOff x="5505075" y="3399204"/>
            <a:chExt cx="1630725" cy="742071"/>
          </a:xfrm>
        </p:grpSpPr>
        <p:cxnSp>
          <p:nvCxnSpPr>
            <p:cNvPr id="514" name="Google Shape;514;p32"/>
            <p:cNvCxnSpPr>
              <a:stCxn id="510" idx="2"/>
              <a:endCxn id="515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6" name="Google Shape;516;p32"/>
            <p:cNvCxnSpPr>
              <a:stCxn id="510" idx="2"/>
              <a:endCxn id="517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17" name="Google Shape;517;p3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5" name="Google Shape;515;p3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18" name="Google Shape;518;p32"/>
          <p:cNvGrpSpPr/>
          <p:nvPr/>
        </p:nvGrpSpPr>
        <p:grpSpPr>
          <a:xfrm>
            <a:off x="6456583" y="1687528"/>
            <a:ext cx="1535980" cy="557516"/>
            <a:chOff x="5505075" y="3389804"/>
            <a:chExt cx="1630725" cy="751471"/>
          </a:xfrm>
        </p:grpSpPr>
        <p:cxnSp>
          <p:nvCxnSpPr>
            <p:cNvPr id="519" name="Google Shape;519;p32"/>
            <p:cNvCxnSpPr>
              <a:stCxn id="515" idx="2"/>
              <a:endCxn id="520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1" name="Google Shape;521;p32"/>
            <p:cNvCxnSpPr>
              <a:stCxn id="515" idx="2"/>
              <a:endCxn id="522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22" name="Google Shape;522;p3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0" name="Google Shape;520;p3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23" name="Google Shape;523;p32"/>
          <p:cNvGrpSpPr/>
          <p:nvPr/>
        </p:nvGrpSpPr>
        <p:grpSpPr>
          <a:xfrm>
            <a:off x="6017684" y="2148115"/>
            <a:ext cx="1535980" cy="607678"/>
            <a:chOff x="5505075" y="3399154"/>
            <a:chExt cx="1630725" cy="819083"/>
          </a:xfrm>
        </p:grpSpPr>
        <p:cxnSp>
          <p:nvCxnSpPr>
            <p:cNvPr id="524" name="Google Shape;524;p32"/>
            <p:cNvCxnSpPr>
              <a:stCxn id="520" idx="2"/>
              <a:endCxn id="525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6" name="Google Shape;526;p32"/>
            <p:cNvCxnSpPr>
              <a:stCxn id="520" idx="2"/>
              <a:endCxn id="527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27" name="Google Shape;527;p3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5" name="Google Shape;525;p32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28" name="Google Shape;528;p32"/>
          <p:cNvGrpSpPr/>
          <p:nvPr/>
        </p:nvGrpSpPr>
        <p:grpSpPr>
          <a:xfrm>
            <a:off x="5569979" y="2755793"/>
            <a:ext cx="1535980" cy="507424"/>
            <a:chOff x="5505075" y="3457323"/>
            <a:chExt cx="1630725" cy="683952"/>
          </a:xfrm>
        </p:grpSpPr>
        <p:cxnSp>
          <p:nvCxnSpPr>
            <p:cNvPr id="529" name="Google Shape;529;p32"/>
            <p:cNvCxnSpPr>
              <a:stCxn id="525" idx="2"/>
              <a:endCxn id="530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1" name="Google Shape;531;p32"/>
            <p:cNvCxnSpPr>
              <a:stCxn id="525" idx="2"/>
              <a:endCxn id="532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32" name="Google Shape;532;p3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30" name="Google Shape;530;p3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33" name="Google Shape;533;p32"/>
          <p:cNvGrpSpPr/>
          <p:nvPr/>
        </p:nvGrpSpPr>
        <p:grpSpPr>
          <a:xfrm>
            <a:off x="5049603" y="3166288"/>
            <a:ext cx="1535980" cy="549170"/>
            <a:chOff x="5505075" y="3401054"/>
            <a:chExt cx="1630725" cy="740221"/>
          </a:xfrm>
        </p:grpSpPr>
        <p:cxnSp>
          <p:nvCxnSpPr>
            <p:cNvPr id="534" name="Google Shape;534;p32"/>
            <p:cNvCxnSpPr>
              <a:stCxn id="530" idx="2"/>
              <a:endCxn id="535" idx="0"/>
            </p:cNvCxnSpPr>
            <p:nvPr/>
          </p:nvCxnSpPr>
          <p:spPr>
            <a:xfrm flipH="1">
              <a:off x="5866000" y="3401054"/>
              <a:ext cx="552600" cy="153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6" name="Google Shape;536;p32"/>
            <p:cNvCxnSpPr>
              <a:stCxn id="530" idx="2"/>
              <a:endCxn id="537" idx="0"/>
            </p:cNvCxnSpPr>
            <p:nvPr/>
          </p:nvCxnSpPr>
          <p:spPr>
            <a:xfrm>
              <a:off x="6418600" y="3401054"/>
              <a:ext cx="356100" cy="76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37" name="Google Shape;537;p3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35" name="Google Shape;535;p3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Pointer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38" name="Google Shape;538;p32"/>
          <p:cNvGrpSpPr/>
          <p:nvPr/>
        </p:nvGrpSpPr>
        <p:grpSpPr>
          <a:xfrm>
            <a:off x="4419852" y="3618529"/>
            <a:ext cx="1794450" cy="631030"/>
            <a:chOff x="5505075" y="3367665"/>
            <a:chExt cx="1630725" cy="850560"/>
          </a:xfrm>
        </p:grpSpPr>
        <p:cxnSp>
          <p:nvCxnSpPr>
            <p:cNvPr id="539" name="Google Shape;539;p32"/>
            <p:cNvCxnSpPr>
              <a:stCxn id="535" idx="2"/>
              <a:endCxn id="540" idx="0"/>
            </p:cNvCxnSpPr>
            <p:nvPr/>
          </p:nvCxnSpPr>
          <p:spPr>
            <a:xfrm flipH="1">
              <a:off x="5866213" y="3367665"/>
              <a:ext cx="520200" cy="1866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1" name="Google Shape;541;p32"/>
            <p:cNvCxnSpPr>
              <a:stCxn id="535" idx="2"/>
              <a:endCxn id="542" idx="0"/>
            </p:cNvCxnSpPr>
            <p:nvPr/>
          </p:nvCxnSpPr>
          <p:spPr>
            <a:xfrm>
              <a:off x="6386413" y="3367665"/>
              <a:ext cx="388200" cy="1098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42" name="Google Shape;542;p3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40" name="Google Shape;540;p32"/>
            <p:cNvSpPr txBox="1"/>
            <p:nvPr/>
          </p:nvSpPr>
          <p:spPr>
            <a:xfrm>
              <a:off x="5505075" y="3554325"/>
              <a:ext cx="722100" cy="663900"/>
            </a:xfrm>
            <a:prstGeom prst="rect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Dep Distance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43" name="Google Shape;543;p32"/>
          <p:cNvGrpSpPr/>
          <p:nvPr/>
        </p:nvGrpSpPr>
        <p:grpSpPr>
          <a:xfrm>
            <a:off x="3953127" y="4249449"/>
            <a:ext cx="1761250" cy="477192"/>
            <a:chOff x="5608946" y="3367423"/>
            <a:chExt cx="1600554" cy="643202"/>
          </a:xfrm>
        </p:grpSpPr>
        <p:cxnSp>
          <p:nvCxnSpPr>
            <p:cNvPr id="544" name="Google Shape;544;p32"/>
            <p:cNvCxnSpPr>
              <a:endCxn id="545" idx="0"/>
            </p:cNvCxnSpPr>
            <p:nvPr/>
          </p:nvCxnSpPr>
          <p:spPr>
            <a:xfrm flipH="1">
              <a:off x="5969996" y="3367425"/>
              <a:ext cx="424200" cy="1869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6" name="Google Shape;546;p32"/>
            <p:cNvCxnSpPr>
              <a:endCxn id="547" idx="0"/>
            </p:cNvCxnSpPr>
            <p:nvPr/>
          </p:nvCxnSpPr>
          <p:spPr>
            <a:xfrm>
              <a:off x="6394250" y="3367423"/>
              <a:ext cx="454200" cy="1869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47" name="Google Shape;547;p32"/>
            <p:cNvSpPr txBox="1"/>
            <p:nvPr/>
          </p:nvSpPr>
          <p:spPr>
            <a:xfrm>
              <a:off x="6487400" y="3554323"/>
              <a:ext cx="7221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taken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45" name="Google Shape;545;p32"/>
            <p:cNvSpPr txBox="1"/>
            <p:nvPr/>
          </p:nvSpPr>
          <p:spPr>
            <a:xfrm>
              <a:off x="5608946" y="3554325"/>
              <a:ext cx="7221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not-taken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548" name="Google Shape;548;p32"/>
          <p:cNvSpPr txBox="1"/>
          <p:nvPr/>
        </p:nvSpPr>
        <p:spPr>
          <a:xfrm>
            <a:off x="3705477" y="4149986"/>
            <a:ext cx="794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short</a:t>
            </a:r>
            <a:endParaRPr sz="10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9" name="Google Shape;549;p32"/>
          <p:cNvSpPr txBox="1"/>
          <p:nvPr/>
        </p:nvSpPr>
        <p:spPr>
          <a:xfrm>
            <a:off x="5106752" y="4149986"/>
            <a:ext cx="794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short</a:t>
            </a:r>
            <a:endParaRPr sz="10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What is Static Branch Prediction?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Static Branch Prediction: A </a:t>
            </a:r>
            <a:r>
              <a:rPr b="1" lang="en"/>
              <a:t>fixed </a:t>
            </a:r>
            <a:r>
              <a:rPr lang="en"/>
              <a:t>prediction on whether</a:t>
            </a:r>
            <a:r>
              <a:rPr lang="en"/>
              <a:t> a branch is 'taken' or 'not taken'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Types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Profile-based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Uses information from previous runs with different inputs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High accuracy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Think HW 2!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Program-based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Uses structural information of the program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Cost effective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Adding New Heuristics</a:t>
            </a:r>
            <a:endParaRPr/>
          </a:p>
        </p:txBody>
      </p:sp>
      <p:sp>
        <p:nvSpPr>
          <p:cNvPr id="555" name="Google Shape;555;p33"/>
          <p:cNvSpPr txBox="1"/>
          <p:nvPr>
            <p:ph idx="1" type="body"/>
          </p:nvPr>
        </p:nvSpPr>
        <p:spPr>
          <a:xfrm>
            <a:off x="311700" y="1152475"/>
            <a:ext cx="4479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Modify original Ball and Larus Heuristics by...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Add additional heuristics </a:t>
            </a:r>
            <a:r>
              <a:rPr i="1" lang="en"/>
              <a:t>one by one </a:t>
            </a:r>
            <a:r>
              <a:rPr lang="en"/>
              <a:t>and calculate prediction accuracy</a:t>
            </a:r>
            <a:endParaRPr/>
          </a:p>
        </p:txBody>
      </p:sp>
      <p:grpSp>
        <p:nvGrpSpPr>
          <p:cNvPr id="556" name="Google Shape;556;p33"/>
          <p:cNvGrpSpPr/>
          <p:nvPr/>
        </p:nvGrpSpPr>
        <p:grpSpPr>
          <a:xfrm>
            <a:off x="7360848" y="783724"/>
            <a:ext cx="1535980" cy="547120"/>
            <a:chOff x="5505075" y="3403817"/>
            <a:chExt cx="1630725" cy="737458"/>
          </a:xfrm>
        </p:grpSpPr>
        <p:cxnSp>
          <p:nvCxnSpPr>
            <p:cNvPr id="557" name="Google Shape;557;p33"/>
            <p:cNvCxnSpPr>
              <a:stCxn id="558" idx="2"/>
              <a:endCxn id="559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0" name="Google Shape;560;p33"/>
            <p:cNvCxnSpPr>
              <a:stCxn id="558" idx="2"/>
              <a:endCxn id="561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61" name="Google Shape;561;p3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9" name="Google Shape;559;p3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558" name="Google Shape;558;p33"/>
          <p:cNvSpPr txBox="1"/>
          <p:nvPr/>
        </p:nvSpPr>
        <p:spPr>
          <a:xfrm>
            <a:off x="7824307" y="445024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562" name="Google Shape;562;p33"/>
          <p:cNvGrpSpPr/>
          <p:nvPr/>
        </p:nvGrpSpPr>
        <p:grpSpPr>
          <a:xfrm>
            <a:off x="6895481" y="1233914"/>
            <a:ext cx="1535980" cy="550543"/>
            <a:chOff x="5505075" y="3399204"/>
            <a:chExt cx="1630725" cy="742071"/>
          </a:xfrm>
        </p:grpSpPr>
        <p:cxnSp>
          <p:nvCxnSpPr>
            <p:cNvPr id="563" name="Google Shape;563;p33"/>
            <p:cNvCxnSpPr>
              <a:stCxn id="559" idx="2"/>
              <a:endCxn id="564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5" name="Google Shape;565;p33"/>
            <p:cNvCxnSpPr>
              <a:stCxn id="559" idx="2"/>
              <a:endCxn id="566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66" name="Google Shape;566;p3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64" name="Google Shape;564;p3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67" name="Google Shape;567;p33"/>
          <p:cNvGrpSpPr/>
          <p:nvPr/>
        </p:nvGrpSpPr>
        <p:grpSpPr>
          <a:xfrm>
            <a:off x="6456583" y="1687528"/>
            <a:ext cx="1535980" cy="557516"/>
            <a:chOff x="5505075" y="3389804"/>
            <a:chExt cx="1630725" cy="751471"/>
          </a:xfrm>
        </p:grpSpPr>
        <p:cxnSp>
          <p:nvCxnSpPr>
            <p:cNvPr id="568" name="Google Shape;568;p33"/>
            <p:cNvCxnSpPr>
              <a:stCxn id="564" idx="2"/>
              <a:endCxn id="569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0" name="Google Shape;570;p33"/>
            <p:cNvCxnSpPr>
              <a:stCxn id="564" idx="2"/>
              <a:endCxn id="571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71" name="Google Shape;571;p3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69" name="Google Shape;569;p3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72" name="Google Shape;572;p33"/>
          <p:cNvGrpSpPr/>
          <p:nvPr/>
        </p:nvGrpSpPr>
        <p:grpSpPr>
          <a:xfrm>
            <a:off x="6017684" y="2148115"/>
            <a:ext cx="1535980" cy="607678"/>
            <a:chOff x="5505075" y="3399154"/>
            <a:chExt cx="1630725" cy="819083"/>
          </a:xfrm>
        </p:grpSpPr>
        <p:cxnSp>
          <p:nvCxnSpPr>
            <p:cNvPr id="573" name="Google Shape;573;p33"/>
            <p:cNvCxnSpPr>
              <a:stCxn id="569" idx="2"/>
              <a:endCxn id="574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5" name="Google Shape;575;p33"/>
            <p:cNvCxnSpPr>
              <a:stCxn id="569" idx="2"/>
              <a:endCxn id="576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76" name="Google Shape;576;p3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74" name="Google Shape;574;p33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77" name="Google Shape;577;p33"/>
          <p:cNvGrpSpPr/>
          <p:nvPr/>
        </p:nvGrpSpPr>
        <p:grpSpPr>
          <a:xfrm>
            <a:off x="5569979" y="2755793"/>
            <a:ext cx="1535980" cy="507424"/>
            <a:chOff x="5505075" y="3457323"/>
            <a:chExt cx="1630725" cy="683952"/>
          </a:xfrm>
        </p:grpSpPr>
        <p:cxnSp>
          <p:nvCxnSpPr>
            <p:cNvPr id="578" name="Google Shape;578;p33"/>
            <p:cNvCxnSpPr>
              <a:stCxn id="574" idx="2"/>
              <a:endCxn id="579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0" name="Google Shape;580;p33"/>
            <p:cNvCxnSpPr>
              <a:stCxn id="574" idx="2"/>
              <a:endCxn id="581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81" name="Google Shape;581;p3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79" name="Google Shape;579;p3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82" name="Google Shape;582;p33"/>
          <p:cNvGrpSpPr/>
          <p:nvPr/>
        </p:nvGrpSpPr>
        <p:grpSpPr>
          <a:xfrm>
            <a:off x="5049603" y="3166288"/>
            <a:ext cx="1535980" cy="549170"/>
            <a:chOff x="5505075" y="3401054"/>
            <a:chExt cx="1630725" cy="740221"/>
          </a:xfrm>
        </p:grpSpPr>
        <p:cxnSp>
          <p:nvCxnSpPr>
            <p:cNvPr id="583" name="Google Shape;583;p33"/>
            <p:cNvCxnSpPr>
              <a:stCxn id="579" idx="2"/>
              <a:endCxn id="584" idx="0"/>
            </p:cNvCxnSpPr>
            <p:nvPr/>
          </p:nvCxnSpPr>
          <p:spPr>
            <a:xfrm flipH="1">
              <a:off x="5866000" y="3401054"/>
              <a:ext cx="552600" cy="153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5" name="Google Shape;585;p33"/>
            <p:cNvCxnSpPr>
              <a:stCxn id="579" idx="2"/>
              <a:endCxn id="586" idx="0"/>
            </p:cNvCxnSpPr>
            <p:nvPr/>
          </p:nvCxnSpPr>
          <p:spPr>
            <a:xfrm>
              <a:off x="6418600" y="3401054"/>
              <a:ext cx="356100" cy="76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86" name="Google Shape;586;p3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84" name="Google Shape;584;p33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Pointer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87" name="Google Shape;587;p33"/>
          <p:cNvGrpSpPr/>
          <p:nvPr/>
        </p:nvGrpSpPr>
        <p:grpSpPr>
          <a:xfrm>
            <a:off x="4419852" y="3618529"/>
            <a:ext cx="1794450" cy="631030"/>
            <a:chOff x="5505075" y="3367665"/>
            <a:chExt cx="1630725" cy="850560"/>
          </a:xfrm>
        </p:grpSpPr>
        <p:cxnSp>
          <p:nvCxnSpPr>
            <p:cNvPr id="588" name="Google Shape;588;p33"/>
            <p:cNvCxnSpPr>
              <a:stCxn id="584" idx="2"/>
              <a:endCxn id="589" idx="0"/>
            </p:cNvCxnSpPr>
            <p:nvPr/>
          </p:nvCxnSpPr>
          <p:spPr>
            <a:xfrm flipH="1">
              <a:off x="5866213" y="3367665"/>
              <a:ext cx="520200" cy="1866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0" name="Google Shape;590;p33"/>
            <p:cNvCxnSpPr>
              <a:stCxn id="584" idx="2"/>
              <a:endCxn id="591" idx="0"/>
            </p:cNvCxnSpPr>
            <p:nvPr/>
          </p:nvCxnSpPr>
          <p:spPr>
            <a:xfrm>
              <a:off x="6386413" y="3367665"/>
              <a:ext cx="388200" cy="1098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91" name="Google Shape;591;p33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89" name="Google Shape;589;p33"/>
            <p:cNvSpPr txBox="1"/>
            <p:nvPr/>
          </p:nvSpPr>
          <p:spPr>
            <a:xfrm>
              <a:off x="5505075" y="3554325"/>
              <a:ext cx="722100" cy="663900"/>
            </a:xfrm>
            <a:prstGeom prst="rect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Dep Distance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92" name="Google Shape;592;p33"/>
          <p:cNvGrpSpPr/>
          <p:nvPr/>
        </p:nvGrpSpPr>
        <p:grpSpPr>
          <a:xfrm>
            <a:off x="3953127" y="4249449"/>
            <a:ext cx="1761250" cy="477192"/>
            <a:chOff x="5608946" y="3367423"/>
            <a:chExt cx="1600554" cy="643202"/>
          </a:xfrm>
        </p:grpSpPr>
        <p:cxnSp>
          <p:nvCxnSpPr>
            <p:cNvPr id="593" name="Google Shape;593;p33"/>
            <p:cNvCxnSpPr>
              <a:endCxn id="594" idx="0"/>
            </p:cNvCxnSpPr>
            <p:nvPr/>
          </p:nvCxnSpPr>
          <p:spPr>
            <a:xfrm flipH="1">
              <a:off x="5969996" y="3367425"/>
              <a:ext cx="424200" cy="1869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5" name="Google Shape;595;p33"/>
            <p:cNvCxnSpPr>
              <a:endCxn id="596" idx="0"/>
            </p:cNvCxnSpPr>
            <p:nvPr/>
          </p:nvCxnSpPr>
          <p:spPr>
            <a:xfrm>
              <a:off x="6394250" y="3367423"/>
              <a:ext cx="454200" cy="1869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96" name="Google Shape;596;p33"/>
            <p:cNvSpPr txBox="1"/>
            <p:nvPr/>
          </p:nvSpPr>
          <p:spPr>
            <a:xfrm>
              <a:off x="6487400" y="3554323"/>
              <a:ext cx="7221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taken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94" name="Google Shape;594;p33"/>
            <p:cNvSpPr txBox="1"/>
            <p:nvPr/>
          </p:nvSpPr>
          <p:spPr>
            <a:xfrm>
              <a:off x="5608946" y="3554325"/>
              <a:ext cx="7221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not-taken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597" name="Google Shape;597;p33"/>
          <p:cNvSpPr txBox="1"/>
          <p:nvPr/>
        </p:nvSpPr>
        <p:spPr>
          <a:xfrm>
            <a:off x="3705477" y="4149986"/>
            <a:ext cx="794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short</a:t>
            </a:r>
            <a:endParaRPr sz="10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8" name="Google Shape;598;p33"/>
          <p:cNvSpPr txBox="1"/>
          <p:nvPr/>
        </p:nvSpPr>
        <p:spPr>
          <a:xfrm>
            <a:off x="5106752" y="4149986"/>
            <a:ext cx="794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short</a:t>
            </a:r>
            <a:endParaRPr sz="10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9" name="Google Shape;599;p33"/>
          <p:cNvSpPr txBox="1"/>
          <p:nvPr/>
        </p:nvSpPr>
        <p:spPr>
          <a:xfrm>
            <a:off x="7105950" y="3510738"/>
            <a:ext cx="15360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rPr>
              <a:t>...</a:t>
            </a:r>
            <a:endParaRPr sz="2900">
              <a:solidFill>
                <a:schemeClr val="lt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rPr>
              <a:t>(for all  features )</a:t>
            </a:r>
            <a:endParaRPr>
              <a:solidFill>
                <a:schemeClr val="lt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3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Adding New Heuristics</a:t>
            </a:r>
            <a:endParaRPr/>
          </a:p>
        </p:txBody>
      </p:sp>
      <p:sp>
        <p:nvSpPr>
          <p:cNvPr id="605" name="Google Shape;605;p34"/>
          <p:cNvSpPr txBox="1"/>
          <p:nvPr>
            <p:ph idx="1" type="body"/>
          </p:nvPr>
        </p:nvSpPr>
        <p:spPr>
          <a:xfrm>
            <a:off x="311700" y="1152475"/>
            <a:ext cx="4479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Modify original Ball and Larus Heuristics by...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Add additional heuristics </a:t>
            </a:r>
            <a:r>
              <a:rPr i="1" lang="en"/>
              <a:t>one by one </a:t>
            </a:r>
            <a:r>
              <a:rPr lang="en"/>
              <a:t>and calculate prediction accuracy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Permanently include heuristic with highest prediction accuracy</a:t>
            </a:r>
            <a:endParaRPr/>
          </a:p>
        </p:txBody>
      </p:sp>
      <p:grpSp>
        <p:nvGrpSpPr>
          <p:cNvPr id="606" name="Google Shape;606;p34"/>
          <p:cNvGrpSpPr/>
          <p:nvPr/>
        </p:nvGrpSpPr>
        <p:grpSpPr>
          <a:xfrm>
            <a:off x="7360848" y="783724"/>
            <a:ext cx="1535980" cy="547120"/>
            <a:chOff x="5505075" y="3403817"/>
            <a:chExt cx="1630725" cy="737458"/>
          </a:xfrm>
        </p:grpSpPr>
        <p:cxnSp>
          <p:nvCxnSpPr>
            <p:cNvPr id="607" name="Google Shape;607;p34"/>
            <p:cNvCxnSpPr>
              <a:stCxn id="608" idx="2"/>
              <a:endCxn id="609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10" name="Google Shape;610;p34"/>
            <p:cNvCxnSpPr>
              <a:stCxn id="608" idx="2"/>
              <a:endCxn id="611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11" name="Google Shape;611;p34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09" name="Google Shape;609;p34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608" name="Google Shape;608;p34"/>
          <p:cNvSpPr txBox="1"/>
          <p:nvPr/>
        </p:nvSpPr>
        <p:spPr>
          <a:xfrm>
            <a:off x="7824307" y="445024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612" name="Google Shape;612;p34"/>
          <p:cNvGrpSpPr/>
          <p:nvPr/>
        </p:nvGrpSpPr>
        <p:grpSpPr>
          <a:xfrm>
            <a:off x="6895481" y="1233914"/>
            <a:ext cx="1535980" cy="550543"/>
            <a:chOff x="5505075" y="3399204"/>
            <a:chExt cx="1630725" cy="742071"/>
          </a:xfrm>
        </p:grpSpPr>
        <p:cxnSp>
          <p:nvCxnSpPr>
            <p:cNvPr id="613" name="Google Shape;613;p34"/>
            <p:cNvCxnSpPr>
              <a:stCxn id="609" idx="2"/>
              <a:endCxn id="614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15" name="Google Shape;615;p34"/>
            <p:cNvCxnSpPr>
              <a:stCxn id="609" idx="2"/>
              <a:endCxn id="616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16" name="Google Shape;616;p34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14" name="Google Shape;614;p34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617" name="Google Shape;617;p34"/>
          <p:cNvGrpSpPr/>
          <p:nvPr/>
        </p:nvGrpSpPr>
        <p:grpSpPr>
          <a:xfrm>
            <a:off x="6456583" y="1687528"/>
            <a:ext cx="1535980" cy="557516"/>
            <a:chOff x="5505075" y="3389804"/>
            <a:chExt cx="1630725" cy="751471"/>
          </a:xfrm>
        </p:grpSpPr>
        <p:cxnSp>
          <p:nvCxnSpPr>
            <p:cNvPr id="618" name="Google Shape;618;p34"/>
            <p:cNvCxnSpPr>
              <a:stCxn id="614" idx="2"/>
              <a:endCxn id="619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0" name="Google Shape;620;p34"/>
            <p:cNvCxnSpPr>
              <a:stCxn id="614" idx="2"/>
              <a:endCxn id="621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21" name="Google Shape;621;p34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19" name="Google Shape;619;p34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622" name="Google Shape;622;p34"/>
          <p:cNvGrpSpPr/>
          <p:nvPr/>
        </p:nvGrpSpPr>
        <p:grpSpPr>
          <a:xfrm>
            <a:off x="6017684" y="2148115"/>
            <a:ext cx="1535980" cy="607678"/>
            <a:chOff x="5505075" y="3399154"/>
            <a:chExt cx="1630725" cy="819083"/>
          </a:xfrm>
        </p:grpSpPr>
        <p:cxnSp>
          <p:nvCxnSpPr>
            <p:cNvPr id="623" name="Google Shape;623;p34"/>
            <p:cNvCxnSpPr>
              <a:stCxn id="619" idx="2"/>
              <a:endCxn id="624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5" name="Google Shape;625;p34"/>
            <p:cNvCxnSpPr>
              <a:stCxn id="619" idx="2"/>
              <a:endCxn id="626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26" name="Google Shape;626;p34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24" name="Google Shape;624;p34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627" name="Google Shape;627;p34"/>
          <p:cNvGrpSpPr/>
          <p:nvPr/>
        </p:nvGrpSpPr>
        <p:grpSpPr>
          <a:xfrm>
            <a:off x="5569979" y="2755793"/>
            <a:ext cx="1535980" cy="507424"/>
            <a:chOff x="5505075" y="3457323"/>
            <a:chExt cx="1630725" cy="683952"/>
          </a:xfrm>
        </p:grpSpPr>
        <p:cxnSp>
          <p:nvCxnSpPr>
            <p:cNvPr id="628" name="Google Shape;628;p34"/>
            <p:cNvCxnSpPr>
              <a:stCxn id="624" idx="2"/>
              <a:endCxn id="629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0" name="Google Shape;630;p34"/>
            <p:cNvCxnSpPr>
              <a:stCxn id="624" idx="2"/>
              <a:endCxn id="631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31" name="Google Shape;631;p34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29" name="Google Shape;629;p34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632" name="Google Shape;632;p34"/>
          <p:cNvGrpSpPr/>
          <p:nvPr/>
        </p:nvGrpSpPr>
        <p:grpSpPr>
          <a:xfrm>
            <a:off x="4953227" y="3166288"/>
            <a:ext cx="1771950" cy="597557"/>
            <a:chOff x="5525522" y="3335833"/>
            <a:chExt cx="1610278" cy="805442"/>
          </a:xfrm>
        </p:grpSpPr>
        <p:cxnSp>
          <p:nvCxnSpPr>
            <p:cNvPr id="633" name="Google Shape;633;p34"/>
            <p:cNvCxnSpPr>
              <a:stCxn id="629" idx="2"/>
              <a:endCxn id="634" idx="0"/>
            </p:cNvCxnSpPr>
            <p:nvPr/>
          </p:nvCxnSpPr>
          <p:spPr>
            <a:xfrm flipH="1">
              <a:off x="5886547" y="3335833"/>
              <a:ext cx="508500" cy="109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5" name="Google Shape;635;p34"/>
            <p:cNvCxnSpPr>
              <a:stCxn id="629" idx="2"/>
              <a:endCxn id="636" idx="0"/>
            </p:cNvCxnSpPr>
            <p:nvPr/>
          </p:nvCxnSpPr>
          <p:spPr>
            <a:xfrm>
              <a:off x="6395047" y="3335833"/>
              <a:ext cx="379800" cy="141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36" name="Google Shape;636;p34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4" name="Google Shape;634;p34"/>
            <p:cNvSpPr txBox="1"/>
            <p:nvPr/>
          </p:nvSpPr>
          <p:spPr>
            <a:xfrm>
              <a:off x="5525522" y="3445095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Post Dominator</a:t>
              </a:r>
              <a:endParaRPr b="1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637" name="Google Shape;637;p34"/>
          <p:cNvGrpSpPr/>
          <p:nvPr/>
        </p:nvGrpSpPr>
        <p:grpSpPr>
          <a:xfrm>
            <a:off x="4464002" y="3739896"/>
            <a:ext cx="1761250" cy="558119"/>
            <a:chOff x="5608946" y="3258342"/>
            <a:chExt cx="1600554" cy="752283"/>
          </a:xfrm>
        </p:grpSpPr>
        <p:cxnSp>
          <p:nvCxnSpPr>
            <p:cNvPr id="638" name="Google Shape;638;p34"/>
            <p:cNvCxnSpPr>
              <a:stCxn id="634" idx="2"/>
              <a:endCxn id="639" idx="0"/>
            </p:cNvCxnSpPr>
            <p:nvPr/>
          </p:nvCxnSpPr>
          <p:spPr>
            <a:xfrm flipH="1">
              <a:off x="5969985" y="3258342"/>
              <a:ext cx="444600" cy="296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0" name="Google Shape;640;p34"/>
            <p:cNvCxnSpPr>
              <a:stCxn id="634" idx="2"/>
              <a:endCxn id="641" idx="0"/>
            </p:cNvCxnSpPr>
            <p:nvPr/>
          </p:nvCxnSpPr>
          <p:spPr>
            <a:xfrm>
              <a:off x="6414585" y="3258342"/>
              <a:ext cx="433800" cy="296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41" name="Google Shape;641;p34"/>
            <p:cNvSpPr txBox="1"/>
            <p:nvPr/>
          </p:nvSpPr>
          <p:spPr>
            <a:xfrm>
              <a:off x="6487400" y="3554323"/>
              <a:ext cx="7221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taken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9" name="Google Shape;639;p34"/>
            <p:cNvSpPr txBox="1"/>
            <p:nvPr/>
          </p:nvSpPr>
          <p:spPr>
            <a:xfrm>
              <a:off x="5608946" y="3554325"/>
              <a:ext cx="7221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not-taken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642" name="Google Shape;642;p34"/>
          <p:cNvSpPr txBox="1"/>
          <p:nvPr/>
        </p:nvSpPr>
        <p:spPr>
          <a:xfrm>
            <a:off x="5800800" y="4343400"/>
            <a:ext cx="292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New Tree After 1 Iteration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6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Adding New Heuristics</a:t>
            </a:r>
            <a:endParaRPr/>
          </a:p>
        </p:txBody>
      </p:sp>
      <p:sp>
        <p:nvSpPr>
          <p:cNvPr id="648" name="Google Shape;648;p35"/>
          <p:cNvSpPr txBox="1"/>
          <p:nvPr>
            <p:ph idx="1" type="body"/>
          </p:nvPr>
        </p:nvSpPr>
        <p:spPr>
          <a:xfrm>
            <a:off x="311700" y="1152475"/>
            <a:ext cx="4479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Modify original Ball and Larus Heuristics by...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Add additional heuristics </a:t>
            </a:r>
            <a:r>
              <a:rPr i="1" lang="en"/>
              <a:t>one by one </a:t>
            </a:r>
            <a:r>
              <a:rPr lang="en"/>
              <a:t>and calculate prediction accuracy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Permanently include heuristic with highest prediction accuracy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Repeat 1-3 with extended set until accuracy no longer improves</a:t>
            </a:r>
            <a:endParaRPr/>
          </a:p>
        </p:txBody>
      </p:sp>
      <p:grpSp>
        <p:nvGrpSpPr>
          <p:cNvPr id="649" name="Google Shape;649;p35"/>
          <p:cNvGrpSpPr/>
          <p:nvPr/>
        </p:nvGrpSpPr>
        <p:grpSpPr>
          <a:xfrm>
            <a:off x="7360848" y="783724"/>
            <a:ext cx="1535980" cy="547120"/>
            <a:chOff x="5505075" y="3403817"/>
            <a:chExt cx="1630725" cy="737458"/>
          </a:xfrm>
        </p:grpSpPr>
        <p:cxnSp>
          <p:nvCxnSpPr>
            <p:cNvPr id="650" name="Google Shape;650;p35"/>
            <p:cNvCxnSpPr>
              <a:stCxn id="651" idx="2"/>
              <a:endCxn id="652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3" name="Google Shape;653;p35"/>
            <p:cNvCxnSpPr>
              <a:stCxn id="651" idx="2"/>
              <a:endCxn id="654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54" name="Google Shape;654;p35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52" name="Google Shape;652;p35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651" name="Google Shape;651;p35"/>
          <p:cNvSpPr txBox="1"/>
          <p:nvPr/>
        </p:nvSpPr>
        <p:spPr>
          <a:xfrm>
            <a:off x="7824307" y="445024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655" name="Google Shape;655;p35"/>
          <p:cNvGrpSpPr/>
          <p:nvPr/>
        </p:nvGrpSpPr>
        <p:grpSpPr>
          <a:xfrm>
            <a:off x="6895481" y="1233914"/>
            <a:ext cx="1535980" cy="550543"/>
            <a:chOff x="5505075" y="3399204"/>
            <a:chExt cx="1630725" cy="742071"/>
          </a:xfrm>
        </p:grpSpPr>
        <p:cxnSp>
          <p:nvCxnSpPr>
            <p:cNvPr id="656" name="Google Shape;656;p35"/>
            <p:cNvCxnSpPr>
              <a:stCxn id="652" idx="2"/>
              <a:endCxn id="657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8" name="Google Shape;658;p35"/>
            <p:cNvCxnSpPr>
              <a:stCxn id="652" idx="2"/>
              <a:endCxn id="659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59" name="Google Shape;659;p35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57" name="Google Shape;657;p35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660" name="Google Shape;660;p35"/>
          <p:cNvGrpSpPr/>
          <p:nvPr/>
        </p:nvGrpSpPr>
        <p:grpSpPr>
          <a:xfrm>
            <a:off x="6456583" y="1687528"/>
            <a:ext cx="1535980" cy="557516"/>
            <a:chOff x="5505075" y="3389804"/>
            <a:chExt cx="1630725" cy="751471"/>
          </a:xfrm>
        </p:grpSpPr>
        <p:cxnSp>
          <p:nvCxnSpPr>
            <p:cNvPr id="661" name="Google Shape;661;p35"/>
            <p:cNvCxnSpPr>
              <a:stCxn id="657" idx="2"/>
              <a:endCxn id="662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3" name="Google Shape;663;p35"/>
            <p:cNvCxnSpPr>
              <a:stCxn id="657" idx="2"/>
              <a:endCxn id="664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64" name="Google Shape;664;p35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62" name="Google Shape;662;p35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665" name="Google Shape;665;p35"/>
          <p:cNvGrpSpPr/>
          <p:nvPr/>
        </p:nvGrpSpPr>
        <p:grpSpPr>
          <a:xfrm>
            <a:off x="6017684" y="2148115"/>
            <a:ext cx="1535980" cy="607678"/>
            <a:chOff x="5505075" y="3399154"/>
            <a:chExt cx="1630725" cy="819083"/>
          </a:xfrm>
        </p:grpSpPr>
        <p:cxnSp>
          <p:nvCxnSpPr>
            <p:cNvPr id="666" name="Google Shape;666;p35"/>
            <p:cNvCxnSpPr>
              <a:stCxn id="662" idx="2"/>
              <a:endCxn id="667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8" name="Google Shape;668;p35"/>
            <p:cNvCxnSpPr>
              <a:stCxn id="662" idx="2"/>
              <a:endCxn id="669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69" name="Google Shape;669;p35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67" name="Google Shape;667;p35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670" name="Google Shape;670;p35"/>
          <p:cNvGrpSpPr/>
          <p:nvPr/>
        </p:nvGrpSpPr>
        <p:grpSpPr>
          <a:xfrm>
            <a:off x="5569979" y="2755793"/>
            <a:ext cx="1535980" cy="507424"/>
            <a:chOff x="5505075" y="3457323"/>
            <a:chExt cx="1630725" cy="683952"/>
          </a:xfrm>
        </p:grpSpPr>
        <p:cxnSp>
          <p:nvCxnSpPr>
            <p:cNvPr id="671" name="Google Shape;671;p35"/>
            <p:cNvCxnSpPr>
              <a:stCxn id="667" idx="2"/>
              <a:endCxn id="672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3" name="Google Shape;673;p35"/>
            <p:cNvCxnSpPr>
              <a:stCxn id="667" idx="2"/>
              <a:endCxn id="674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74" name="Google Shape;674;p35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72" name="Google Shape;672;p35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675" name="Google Shape;675;p35"/>
          <p:cNvGrpSpPr/>
          <p:nvPr/>
        </p:nvGrpSpPr>
        <p:grpSpPr>
          <a:xfrm>
            <a:off x="4953227" y="3166288"/>
            <a:ext cx="1771950" cy="597557"/>
            <a:chOff x="5525522" y="3335833"/>
            <a:chExt cx="1610278" cy="805442"/>
          </a:xfrm>
        </p:grpSpPr>
        <p:cxnSp>
          <p:nvCxnSpPr>
            <p:cNvPr id="676" name="Google Shape;676;p35"/>
            <p:cNvCxnSpPr>
              <a:stCxn id="672" idx="2"/>
              <a:endCxn id="677" idx="0"/>
            </p:cNvCxnSpPr>
            <p:nvPr/>
          </p:nvCxnSpPr>
          <p:spPr>
            <a:xfrm flipH="1">
              <a:off x="5886547" y="3335833"/>
              <a:ext cx="508500" cy="109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8" name="Google Shape;678;p35"/>
            <p:cNvCxnSpPr>
              <a:stCxn id="672" idx="2"/>
              <a:endCxn id="679" idx="0"/>
            </p:cNvCxnSpPr>
            <p:nvPr/>
          </p:nvCxnSpPr>
          <p:spPr>
            <a:xfrm>
              <a:off x="6395047" y="3335833"/>
              <a:ext cx="379800" cy="141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79" name="Google Shape;679;p35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77" name="Google Shape;677;p35"/>
            <p:cNvSpPr txBox="1"/>
            <p:nvPr/>
          </p:nvSpPr>
          <p:spPr>
            <a:xfrm>
              <a:off x="5525522" y="3445095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Post Dominator</a:t>
              </a:r>
              <a:endParaRPr b="1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680" name="Google Shape;680;p35"/>
          <p:cNvGrpSpPr/>
          <p:nvPr/>
        </p:nvGrpSpPr>
        <p:grpSpPr>
          <a:xfrm>
            <a:off x="4334127" y="3739896"/>
            <a:ext cx="1794450" cy="655062"/>
            <a:chOff x="5505075" y="3335272"/>
            <a:chExt cx="1630725" cy="882953"/>
          </a:xfrm>
        </p:grpSpPr>
        <p:cxnSp>
          <p:nvCxnSpPr>
            <p:cNvPr id="681" name="Google Shape;681;p35"/>
            <p:cNvCxnSpPr>
              <a:stCxn id="677" idx="2"/>
              <a:endCxn id="682" idx="0"/>
            </p:cNvCxnSpPr>
            <p:nvPr/>
          </p:nvCxnSpPr>
          <p:spPr>
            <a:xfrm flipH="1">
              <a:off x="5866239" y="3335272"/>
              <a:ext cx="562500" cy="2190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3" name="Google Shape;683;p35"/>
            <p:cNvCxnSpPr>
              <a:stCxn id="677" idx="2"/>
              <a:endCxn id="684" idx="0"/>
            </p:cNvCxnSpPr>
            <p:nvPr/>
          </p:nvCxnSpPr>
          <p:spPr>
            <a:xfrm>
              <a:off x="6428739" y="3335272"/>
              <a:ext cx="345900" cy="1422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84" name="Google Shape;684;p35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82" name="Google Shape;682;p35"/>
            <p:cNvSpPr txBox="1"/>
            <p:nvPr/>
          </p:nvSpPr>
          <p:spPr>
            <a:xfrm>
              <a:off x="5505075" y="3554325"/>
              <a:ext cx="722100" cy="663900"/>
            </a:xfrm>
            <a:prstGeom prst="rect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Dep Distance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685" name="Google Shape;685;p35"/>
          <p:cNvGrpSpPr/>
          <p:nvPr/>
        </p:nvGrpSpPr>
        <p:grpSpPr>
          <a:xfrm>
            <a:off x="3867402" y="4394849"/>
            <a:ext cx="1761250" cy="477192"/>
            <a:chOff x="5608946" y="3367423"/>
            <a:chExt cx="1600554" cy="643202"/>
          </a:xfrm>
        </p:grpSpPr>
        <p:cxnSp>
          <p:nvCxnSpPr>
            <p:cNvPr id="686" name="Google Shape;686;p35"/>
            <p:cNvCxnSpPr>
              <a:endCxn id="687" idx="0"/>
            </p:cNvCxnSpPr>
            <p:nvPr/>
          </p:nvCxnSpPr>
          <p:spPr>
            <a:xfrm flipH="1">
              <a:off x="5969996" y="3367425"/>
              <a:ext cx="424200" cy="1869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8" name="Google Shape;688;p35"/>
            <p:cNvCxnSpPr>
              <a:endCxn id="689" idx="0"/>
            </p:cNvCxnSpPr>
            <p:nvPr/>
          </p:nvCxnSpPr>
          <p:spPr>
            <a:xfrm>
              <a:off x="6394250" y="3367423"/>
              <a:ext cx="454200" cy="1869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89" name="Google Shape;689;p35"/>
            <p:cNvSpPr txBox="1"/>
            <p:nvPr/>
          </p:nvSpPr>
          <p:spPr>
            <a:xfrm>
              <a:off x="6487400" y="3554323"/>
              <a:ext cx="7221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taken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87" name="Google Shape;687;p35"/>
            <p:cNvSpPr txBox="1"/>
            <p:nvPr/>
          </p:nvSpPr>
          <p:spPr>
            <a:xfrm>
              <a:off x="5608946" y="3554325"/>
              <a:ext cx="7221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not-taken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690" name="Google Shape;690;p35"/>
          <p:cNvSpPr txBox="1"/>
          <p:nvPr/>
        </p:nvSpPr>
        <p:spPr>
          <a:xfrm>
            <a:off x="3619752" y="4295386"/>
            <a:ext cx="794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short</a:t>
            </a:r>
            <a:endParaRPr sz="10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1" name="Google Shape;691;p35"/>
          <p:cNvSpPr txBox="1"/>
          <p:nvPr/>
        </p:nvSpPr>
        <p:spPr>
          <a:xfrm>
            <a:off x="5021027" y="4295386"/>
            <a:ext cx="794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short</a:t>
            </a:r>
            <a:endParaRPr sz="10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Adding New Heuristics</a:t>
            </a:r>
            <a:endParaRPr/>
          </a:p>
        </p:txBody>
      </p:sp>
      <p:sp>
        <p:nvSpPr>
          <p:cNvPr id="697" name="Google Shape;697;p36"/>
          <p:cNvSpPr txBox="1"/>
          <p:nvPr>
            <p:ph idx="1" type="body"/>
          </p:nvPr>
        </p:nvSpPr>
        <p:spPr>
          <a:xfrm>
            <a:off x="311700" y="1152475"/>
            <a:ext cx="4479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Modify original Ball and Larus Heuristics by...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Add additional heuristics </a:t>
            </a:r>
            <a:r>
              <a:rPr i="1" lang="en"/>
              <a:t>one by one </a:t>
            </a:r>
            <a:r>
              <a:rPr lang="en"/>
              <a:t>and calculate prediction accuracy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Permanently include heuristic with highest prediction accuracy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Repeat 1-3 with extended set until accuracy no longer improves</a:t>
            </a:r>
            <a:endParaRPr/>
          </a:p>
        </p:txBody>
      </p:sp>
      <p:grpSp>
        <p:nvGrpSpPr>
          <p:cNvPr id="698" name="Google Shape;698;p36"/>
          <p:cNvGrpSpPr/>
          <p:nvPr/>
        </p:nvGrpSpPr>
        <p:grpSpPr>
          <a:xfrm>
            <a:off x="7360848" y="783724"/>
            <a:ext cx="1535980" cy="547120"/>
            <a:chOff x="5505075" y="3403817"/>
            <a:chExt cx="1630725" cy="737458"/>
          </a:xfrm>
        </p:grpSpPr>
        <p:cxnSp>
          <p:nvCxnSpPr>
            <p:cNvPr id="699" name="Google Shape;699;p36"/>
            <p:cNvCxnSpPr>
              <a:stCxn id="700" idx="2"/>
              <a:endCxn id="701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2" name="Google Shape;702;p36"/>
            <p:cNvCxnSpPr>
              <a:stCxn id="700" idx="2"/>
              <a:endCxn id="703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03" name="Google Shape;703;p36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01" name="Google Shape;701;p36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700" name="Google Shape;700;p36"/>
          <p:cNvSpPr txBox="1"/>
          <p:nvPr/>
        </p:nvSpPr>
        <p:spPr>
          <a:xfrm>
            <a:off x="7824307" y="445024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704" name="Google Shape;704;p36"/>
          <p:cNvGrpSpPr/>
          <p:nvPr/>
        </p:nvGrpSpPr>
        <p:grpSpPr>
          <a:xfrm>
            <a:off x="6895481" y="1233914"/>
            <a:ext cx="1535980" cy="550543"/>
            <a:chOff x="5505075" y="3399204"/>
            <a:chExt cx="1630725" cy="742071"/>
          </a:xfrm>
        </p:grpSpPr>
        <p:cxnSp>
          <p:nvCxnSpPr>
            <p:cNvPr id="705" name="Google Shape;705;p36"/>
            <p:cNvCxnSpPr>
              <a:stCxn id="701" idx="2"/>
              <a:endCxn id="706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7" name="Google Shape;707;p36"/>
            <p:cNvCxnSpPr>
              <a:stCxn id="701" idx="2"/>
              <a:endCxn id="708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08" name="Google Shape;708;p36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06" name="Google Shape;706;p36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709" name="Google Shape;709;p36"/>
          <p:cNvGrpSpPr/>
          <p:nvPr/>
        </p:nvGrpSpPr>
        <p:grpSpPr>
          <a:xfrm>
            <a:off x="6456583" y="1687528"/>
            <a:ext cx="1535980" cy="557516"/>
            <a:chOff x="5505075" y="3389804"/>
            <a:chExt cx="1630725" cy="751471"/>
          </a:xfrm>
        </p:grpSpPr>
        <p:cxnSp>
          <p:nvCxnSpPr>
            <p:cNvPr id="710" name="Google Shape;710;p36"/>
            <p:cNvCxnSpPr>
              <a:stCxn id="706" idx="2"/>
              <a:endCxn id="711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2" name="Google Shape;712;p36"/>
            <p:cNvCxnSpPr>
              <a:stCxn id="706" idx="2"/>
              <a:endCxn id="713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13" name="Google Shape;713;p36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11" name="Google Shape;711;p36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714" name="Google Shape;714;p36"/>
          <p:cNvGrpSpPr/>
          <p:nvPr/>
        </p:nvGrpSpPr>
        <p:grpSpPr>
          <a:xfrm>
            <a:off x="6017684" y="2148115"/>
            <a:ext cx="1535980" cy="607678"/>
            <a:chOff x="5505075" y="3399154"/>
            <a:chExt cx="1630725" cy="819083"/>
          </a:xfrm>
        </p:grpSpPr>
        <p:cxnSp>
          <p:nvCxnSpPr>
            <p:cNvPr id="715" name="Google Shape;715;p36"/>
            <p:cNvCxnSpPr>
              <a:stCxn id="711" idx="2"/>
              <a:endCxn id="716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7" name="Google Shape;717;p36"/>
            <p:cNvCxnSpPr>
              <a:stCxn id="711" idx="2"/>
              <a:endCxn id="718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18" name="Google Shape;718;p36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16" name="Google Shape;716;p36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719" name="Google Shape;719;p36"/>
          <p:cNvGrpSpPr/>
          <p:nvPr/>
        </p:nvGrpSpPr>
        <p:grpSpPr>
          <a:xfrm>
            <a:off x="5569979" y="2755793"/>
            <a:ext cx="1535980" cy="507424"/>
            <a:chOff x="5505075" y="3457323"/>
            <a:chExt cx="1630725" cy="683952"/>
          </a:xfrm>
        </p:grpSpPr>
        <p:cxnSp>
          <p:nvCxnSpPr>
            <p:cNvPr id="720" name="Google Shape;720;p36"/>
            <p:cNvCxnSpPr>
              <a:stCxn id="716" idx="2"/>
              <a:endCxn id="721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2" name="Google Shape;722;p36"/>
            <p:cNvCxnSpPr>
              <a:stCxn id="716" idx="2"/>
              <a:endCxn id="723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23" name="Google Shape;723;p36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21" name="Google Shape;721;p36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724" name="Google Shape;724;p36"/>
          <p:cNvGrpSpPr/>
          <p:nvPr/>
        </p:nvGrpSpPr>
        <p:grpSpPr>
          <a:xfrm>
            <a:off x="4953227" y="3166288"/>
            <a:ext cx="1771950" cy="597557"/>
            <a:chOff x="5525522" y="3335833"/>
            <a:chExt cx="1610278" cy="805442"/>
          </a:xfrm>
        </p:grpSpPr>
        <p:cxnSp>
          <p:nvCxnSpPr>
            <p:cNvPr id="725" name="Google Shape;725;p36"/>
            <p:cNvCxnSpPr>
              <a:stCxn id="721" idx="2"/>
              <a:endCxn id="726" idx="0"/>
            </p:cNvCxnSpPr>
            <p:nvPr/>
          </p:nvCxnSpPr>
          <p:spPr>
            <a:xfrm flipH="1">
              <a:off x="5886547" y="3335833"/>
              <a:ext cx="508500" cy="109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7" name="Google Shape;727;p36"/>
            <p:cNvCxnSpPr>
              <a:stCxn id="721" idx="2"/>
              <a:endCxn id="728" idx="0"/>
            </p:cNvCxnSpPr>
            <p:nvPr/>
          </p:nvCxnSpPr>
          <p:spPr>
            <a:xfrm>
              <a:off x="6395047" y="3335833"/>
              <a:ext cx="379800" cy="141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28" name="Google Shape;728;p36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26" name="Google Shape;726;p36"/>
            <p:cNvSpPr txBox="1"/>
            <p:nvPr/>
          </p:nvSpPr>
          <p:spPr>
            <a:xfrm>
              <a:off x="5525522" y="3445095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Post Dominator</a:t>
              </a:r>
              <a:endParaRPr b="1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729" name="Google Shape;729;p36"/>
          <p:cNvGrpSpPr/>
          <p:nvPr/>
        </p:nvGrpSpPr>
        <p:grpSpPr>
          <a:xfrm>
            <a:off x="4334127" y="3739896"/>
            <a:ext cx="1794450" cy="655062"/>
            <a:chOff x="5505075" y="3335272"/>
            <a:chExt cx="1630725" cy="882953"/>
          </a:xfrm>
        </p:grpSpPr>
        <p:cxnSp>
          <p:nvCxnSpPr>
            <p:cNvPr id="730" name="Google Shape;730;p36"/>
            <p:cNvCxnSpPr>
              <a:stCxn id="726" idx="2"/>
              <a:endCxn id="731" idx="0"/>
            </p:cNvCxnSpPr>
            <p:nvPr/>
          </p:nvCxnSpPr>
          <p:spPr>
            <a:xfrm flipH="1">
              <a:off x="5866239" y="3335272"/>
              <a:ext cx="562500" cy="2190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2" name="Google Shape;732;p36"/>
            <p:cNvCxnSpPr>
              <a:stCxn id="726" idx="2"/>
              <a:endCxn id="733" idx="0"/>
            </p:cNvCxnSpPr>
            <p:nvPr/>
          </p:nvCxnSpPr>
          <p:spPr>
            <a:xfrm>
              <a:off x="6428739" y="3335272"/>
              <a:ext cx="345900" cy="1422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33" name="Google Shape;733;p36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31" name="Google Shape;731;p36"/>
            <p:cNvSpPr txBox="1"/>
            <p:nvPr/>
          </p:nvSpPr>
          <p:spPr>
            <a:xfrm>
              <a:off x="5505075" y="3554325"/>
              <a:ext cx="722100" cy="663900"/>
            </a:xfrm>
            <a:prstGeom prst="rect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Dep Distance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734" name="Google Shape;734;p36"/>
          <p:cNvGrpSpPr/>
          <p:nvPr/>
        </p:nvGrpSpPr>
        <p:grpSpPr>
          <a:xfrm>
            <a:off x="3867402" y="4394849"/>
            <a:ext cx="1761250" cy="477192"/>
            <a:chOff x="5608946" y="3367423"/>
            <a:chExt cx="1600554" cy="643202"/>
          </a:xfrm>
        </p:grpSpPr>
        <p:cxnSp>
          <p:nvCxnSpPr>
            <p:cNvPr id="735" name="Google Shape;735;p36"/>
            <p:cNvCxnSpPr>
              <a:endCxn id="736" idx="0"/>
            </p:cNvCxnSpPr>
            <p:nvPr/>
          </p:nvCxnSpPr>
          <p:spPr>
            <a:xfrm flipH="1">
              <a:off x="5969996" y="3367425"/>
              <a:ext cx="424200" cy="1869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7" name="Google Shape;737;p36"/>
            <p:cNvCxnSpPr>
              <a:endCxn id="738" idx="0"/>
            </p:cNvCxnSpPr>
            <p:nvPr/>
          </p:nvCxnSpPr>
          <p:spPr>
            <a:xfrm>
              <a:off x="6394250" y="3367423"/>
              <a:ext cx="454200" cy="18690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38" name="Google Shape;738;p36"/>
            <p:cNvSpPr txBox="1"/>
            <p:nvPr/>
          </p:nvSpPr>
          <p:spPr>
            <a:xfrm>
              <a:off x="6487400" y="3554323"/>
              <a:ext cx="7221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taken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36" name="Google Shape;736;p36"/>
            <p:cNvSpPr txBox="1"/>
            <p:nvPr/>
          </p:nvSpPr>
          <p:spPr>
            <a:xfrm>
              <a:off x="5608946" y="3554325"/>
              <a:ext cx="7221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not-taken</a:t>
              </a:r>
              <a:endParaRPr b="1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739" name="Google Shape;739;p36"/>
          <p:cNvSpPr txBox="1"/>
          <p:nvPr/>
        </p:nvSpPr>
        <p:spPr>
          <a:xfrm>
            <a:off x="3619752" y="4295386"/>
            <a:ext cx="794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short</a:t>
            </a:r>
            <a:endParaRPr sz="10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0" name="Google Shape;740;p36"/>
          <p:cNvSpPr txBox="1"/>
          <p:nvPr/>
        </p:nvSpPr>
        <p:spPr>
          <a:xfrm>
            <a:off x="5021027" y="4295386"/>
            <a:ext cx="794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short</a:t>
            </a:r>
            <a:endParaRPr sz="10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1" name="Google Shape;741;p36"/>
          <p:cNvSpPr txBox="1"/>
          <p:nvPr/>
        </p:nvSpPr>
        <p:spPr>
          <a:xfrm>
            <a:off x="7105950" y="3644113"/>
            <a:ext cx="15360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rPr>
              <a:t>...</a:t>
            </a:r>
            <a:endParaRPr sz="2900">
              <a:solidFill>
                <a:schemeClr val="lt2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rPr>
              <a:t>(for all  features )</a:t>
            </a:r>
            <a:endParaRPr>
              <a:solidFill>
                <a:schemeClr val="lt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Adding New Heuristics</a:t>
            </a:r>
            <a:endParaRPr/>
          </a:p>
        </p:txBody>
      </p:sp>
      <p:sp>
        <p:nvSpPr>
          <p:cNvPr id="747" name="Google Shape;747;p37"/>
          <p:cNvSpPr txBox="1"/>
          <p:nvPr>
            <p:ph idx="1" type="body"/>
          </p:nvPr>
        </p:nvSpPr>
        <p:spPr>
          <a:xfrm>
            <a:off x="311700" y="1152475"/>
            <a:ext cx="4479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Modify original Ball and Larus Heuristics by...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Add additional heuristics </a:t>
            </a:r>
            <a:r>
              <a:rPr i="1" lang="en"/>
              <a:t>one by one </a:t>
            </a:r>
            <a:r>
              <a:rPr lang="en"/>
              <a:t>and calculate prediction accuracy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Permanently include heuristic with highest prediction accuracy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Repeat 1-3 with extended set until accuracy no longer improves</a:t>
            </a:r>
            <a:endParaRPr/>
          </a:p>
        </p:txBody>
      </p:sp>
      <p:pic>
        <p:nvPicPr>
          <p:cNvPr id="748" name="Google Shape;748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14875" y="406750"/>
            <a:ext cx="3410024" cy="4330173"/>
          </a:xfrm>
          <a:prstGeom prst="rect">
            <a:avLst/>
          </a:prstGeom>
          <a:noFill/>
          <a:ln>
            <a:noFill/>
          </a:ln>
        </p:spPr>
      </p:pic>
      <p:sp>
        <p:nvSpPr>
          <p:cNvPr id="749" name="Google Shape;749;p37"/>
          <p:cNvSpPr txBox="1"/>
          <p:nvPr/>
        </p:nvSpPr>
        <p:spPr>
          <a:xfrm>
            <a:off x="5557825" y="4667250"/>
            <a:ext cx="292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Final</a:t>
            </a: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 Tree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0" name="Google Shape;750;p37"/>
          <p:cNvSpPr/>
          <p:nvPr/>
        </p:nvSpPr>
        <p:spPr>
          <a:xfrm>
            <a:off x="5219700" y="3295650"/>
            <a:ext cx="2181300" cy="1400100"/>
          </a:xfrm>
          <a:prstGeom prst="rect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Predict Non Post-Dominating Successor Heuristic</a:t>
            </a:r>
            <a:endParaRPr/>
          </a:p>
        </p:txBody>
      </p:sp>
      <p:sp>
        <p:nvSpPr>
          <p:cNvPr id="756" name="Google Shape;756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a branch has two successors where one post-dominates the current BB, predict the non post-dominating successor as taken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Predict Non Post-Dominating Successor Heuristic</a:t>
            </a:r>
            <a:endParaRPr/>
          </a:p>
        </p:txBody>
      </p:sp>
      <p:sp>
        <p:nvSpPr>
          <p:cNvPr id="762" name="Google Shape;762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a branch has two successors where one post-dominates the current BB, predict the non post-dominating successor as taken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Example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int i = 0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if(i &lt; 100){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	printf("inside")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printf("outside")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6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Predict Non Post-Dominating Successor Heuristic</a:t>
            </a:r>
            <a:endParaRPr/>
          </a:p>
        </p:txBody>
      </p:sp>
      <p:sp>
        <p:nvSpPr>
          <p:cNvPr id="768" name="Google Shape;768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a branch has two successors where one post-dominates the current BB, predict the non post-dominating successor as taken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Example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int i = 0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if(i &lt; 100){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	printf("inside")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printf("outside")</a:t>
            </a:r>
            <a:endParaRPr/>
          </a:p>
        </p:txBody>
      </p:sp>
      <p:sp>
        <p:nvSpPr>
          <p:cNvPr id="769" name="Google Shape;769;p40"/>
          <p:cNvSpPr/>
          <p:nvPr/>
        </p:nvSpPr>
        <p:spPr>
          <a:xfrm>
            <a:off x="5848350" y="2905125"/>
            <a:ext cx="885600" cy="409500"/>
          </a:xfrm>
          <a:prstGeom prst="rect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i = 0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70" name="Google Shape;770;p40"/>
          <p:cNvSpPr/>
          <p:nvPr/>
        </p:nvSpPr>
        <p:spPr>
          <a:xfrm>
            <a:off x="4515000" y="3600488"/>
            <a:ext cx="1923900" cy="409500"/>
          </a:xfrm>
          <a:prstGeom prst="rect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printf("inside")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71" name="Google Shape;771;p40"/>
          <p:cNvSpPr/>
          <p:nvPr/>
        </p:nvSpPr>
        <p:spPr>
          <a:xfrm>
            <a:off x="6334125" y="4295875"/>
            <a:ext cx="2219400" cy="409500"/>
          </a:xfrm>
          <a:prstGeom prst="rect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printf("outside")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772" name="Google Shape;772;p40"/>
          <p:cNvCxnSpPr>
            <a:stCxn id="769" idx="2"/>
            <a:endCxn id="770" idx="0"/>
          </p:cNvCxnSpPr>
          <p:nvPr/>
        </p:nvCxnSpPr>
        <p:spPr>
          <a:xfrm flipH="1">
            <a:off x="5476950" y="3314625"/>
            <a:ext cx="814200" cy="28590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73" name="Google Shape;773;p40"/>
          <p:cNvCxnSpPr>
            <a:stCxn id="769" idx="2"/>
            <a:endCxn id="771" idx="0"/>
          </p:cNvCxnSpPr>
          <p:nvPr/>
        </p:nvCxnSpPr>
        <p:spPr>
          <a:xfrm>
            <a:off x="6291150" y="3314625"/>
            <a:ext cx="1152600" cy="98130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74" name="Google Shape;774;p40"/>
          <p:cNvCxnSpPr>
            <a:stCxn id="770" idx="2"/>
            <a:endCxn id="771" idx="0"/>
          </p:cNvCxnSpPr>
          <p:nvPr/>
        </p:nvCxnSpPr>
        <p:spPr>
          <a:xfrm>
            <a:off x="5476950" y="4009988"/>
            <a:ext cx="1966800" cy="28590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75" name="Google Shape;775;p40"/>
          <p:cNvSpPr/>
          <p:nvPr/>
        </p:nvSpPr>
        <p:spPr>
          <a:xfrm>
            <a:off x="3571950" y="3552975"/>
            <a:ext cx="371400" cy="10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6" name="Google Shape;776;p40"/>
          <p:cNvSpPr txBox="1"/>
          <p:nvPr/>
        </p:nvSpPr>
        <p:spPr>
          <a:xfrm>
            <a:off x="5776725" y="2552575"/>
            <a:ext cx="65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BB1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77" name="Google Shape;777;p40"/>
          <p:cNvSpPr txBox="1"/>
          <p:nvPr/>
        </p:nvSpPr>
        <p:spPr>
          <a:xfrm>
            <a:off x="4438800" y="3257475"/>
            <a:ext cx="54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BB2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78" name="Google Shape;778;p40"/>
          <p:cNvSpPr txBox="1"/>
          <p:nvPr/>
        </p:nvSpPr>
        <p:spPr>
          <a:xfrm>
            <a:off x="8053425" y="3952850"/>
            <a:ext cx="65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BB3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2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Predict Non Post-Dominating Successor Heuristic</a:t>
            </a:r>
            <a:endParaRPr/>
          </a:p>
        </p:txBody>
      </p:sp>
      <p:sp>
        <p:nvSpPr>
          <p:cNvPr id="784" name="Google Shape;784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a branch has two successors where one post-dominates the current BB, predict the non post-dominating successor as taken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Example</a:t>
            </a:r>
            <a:endParaRPr b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int i = 0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if(i &lt; 100){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	printf("inside")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printf("outside")</a:t>
            </a:r>
            <a:endParaRPr/>
          </a:p>
        </p:txBody>
      </p:sp>
      <p:sp>
        <p:nvSpPr>
          <p:cNvPr id="785" name="Google Shape;785;p41"/>
          <p:cNvSpPr/>
          <p:nvPr/>
        </p:nvSpPr>
        <p:spPr>
          <a:xfrm>
            <a:off x="5848350" y="2905125"/>
            <a:ext cx="885600" cy="409500"/>
          </a:xfrm>
          <a:prstGeom prst="rect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i = 0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86" name="Google Shape;786;p41"/>
          <p:cNvSpPr/>
          <p:nvPr/>
        </p:nvSpPr>
        <p:spPr>
          <a:xfrm>
            <a:off x="4515000" y="3600488"/>
            <a:ext cx="1923900" cy="409500"/>
          </a:xfrm>
          <a:prstGeom prst="rect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printf("inside")</a:t>
            </a:r>
            <a:endParaRPr b="1">
              <a:solidFill>
                <a:schemeClr val="lt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87" name="Google Shape;787;p41"/>
          <p:cNvSpPr/>
          <p:nvPr/>
        </p:nvSpPr>
        <p:spPr>
          <a:xfrm>
            <a:off x="6334125" y="4295875"/>
            <a:ext cx="2219400" cy="409500"/>
          </a:xfrm>
          <a:prstGeom prst="rect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printf("outside")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788" name="Google Shape;788;p41"/>
          <p:cNvCxnSpPr>
            <a:stCxn id="785" idx="2"/>
            <a:endCxn id="786" idx="0"/>
          </p:cNvCxnSpPr>
          <p:nvPr/>
        </p:nvCxnSpPr>
        <p:spPr>
          <a:xfrm flipH="1">
            <a:off x="5476950" y="3314625"/>
            <a:ext cx="814200" cy="28590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89" name="Google Shape;789;p41"/>
          <p:cNvCxnSpPr>
            <a:stCxn id="785" idx="2"/>
            <a:endCxn id="787" idx="0"/>
          </p:cNvCxnSpPr>
          <p:nvPr/>
        </p:nvCxnSpPr>
        <p:spPr>
          <a:xfrm>
            <a:off x="6291150" y="3314625"/>
            <a:ext cx="1152600" cy="98130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90" name="Google Shape;790;p41"/>
          <p:cNvCxnSpPr>
            <a:stCxn id="786" idx="2"/>
            <a:endCxn id="787" idx="0"/>
          </p:cNvCxnSpPr>
          <p:nvPr/>
        </p:nvCxnSpPr>
        <p:spPr>
          <a:xfrm>
            <a:off x="5476950" y="4009988"/>
            <a:ext cx="1966800" cy="28590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91" name="Google Shape;791;p41"/>
          <p:cNvSpPr/>
          <p:nvPr/>
        </p:nvSpPr>
        <p:spPr>
          <a:xfrm>
            <a:off x="3571950" y="3552975"/>
            <a:ext cx="371400" cy="10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2" name="Google Shape;792;p41"/>
          <p:cNvSpPr txBox="1"/>
          <p:nvPr/>
        </p:nvSpPr>
        <p:spPr>
          <a:xfrm>
            <a:off x="5776725" y="2552575"/>
            <a:ext cx="65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BB1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93" name="Google Shape;793;p41"/>
          <p:cNvSpPr txBox="1"/>
          <p:nvPr/>
        </p:nvSpPr>
        <p:spPr>
          <a:xfrm>
            <a:off x="4438800" y="3257475"/>
            <a:ext cx="54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BB2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94" name="Google Shape;794;p41"/>
          <p:cNvSpPr txBox="1"/>
          <p:nvPr/>
        </p:nvSpPr>
        <p:spPr>
          <a:xfrm>
            <a:off x="8053425" y="3952850"/>
            <a:ext cx="65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BB3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8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</a:t>
            </a:r>
            <a:r>
              <a:rPr lang="en"/>
              <a:t>Distance Dependency Heuristic</a:t>
            </a:r>
            <a:endParaRPr/>
          </a:p>
        </p:txBody>
      </p:sp>
      <p:sp>
        <p:nvSpPr>
          <p:cNvPr id="800" name="Google Shape;800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000"/>
              </a:spcAft>
              <a:buNone/>
            </a:pPr>
            <a:r>
              <a:rPr lang="en"/>
              <a:t>If the number of instructions between producing a register value and consuming it is &gt;3 or undefined, predict the branch as not-taken.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Motivation: Why is Static Branch Prediction Important?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Compiler optimizations often </a:t>
            </a:r>
            <a:r>
              <a:rPr b="1" lang="en"/>
              <a:t>depend on accurate </a:t>
            </a:r>
            <a:r>
              <a:rPr b="1" lang="en"/>
              <a:t>branch prediction</a:t>
            </a:r>
            <a:br>
              <a:rPr lang="en"/>
            </a:br>
            <a:r>
              <a:rPr lang="en"/>
              <a:t>	1. Instruction Scheduling</a:t>
            </a:r>
            <a:br>
              <a:rPr lang="en"/>
            </a:br>
            <a:r>
              <a:rPr lang="en"/>
              <a:t>	2. LLVM</a:t>
            </a:r>
            <a:br>
              <a:rPr lang="en"/>
            </a:br>
            <a:r>
              <a:rPr lang="en"/>
              <a:t>	3. Predication</a:t>
            </a:r>
            <a:br>
              <a:rPr lang="en"/>
            </a:br>
            <a:r>
              <a:rPr lang="en"/>
              <a:t>	4. Register Allocation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Reduces the load</a:t>
            </a:r>
            <a:r>
              <a:rPr lang="en"/>
              <a:t> on dynamic branch predictors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Some embedded microprocessors lack dynamic branch prediction altogether, </a:t>
            </a:r>
            <a:r>
              <a:rPr b="1" lang="en"/>
              <a:t>relying on static branch prediction</a:t>
            </a:r>
            <a:endParaRPr b="1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4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Distance Dependency Heuristic</a:t>
            </a:r>
            <a:endParaRPr/>
          </a:p>
        </p:txBody>
      </p:sp>
      <p:sp>
        <p:nvSpPr>
          <p:cNvPr id="806" name="Google Shape;806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the number of instructions between producing a register value and consuming it is &gt;3 or undefined, predict the branch as not-taken.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/>
              <a:t>Example</a:t>
            </a:r>
            <a:endParaRPr b="1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int i = 0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int j = 1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if(i &lt; 100){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	...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0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Distance Dependency Heuristic</a:t>
            </a:r>
            <a:endParaRPr/>
          </a:p>
        </p:txBody>
      </p:sp>
      <p:sp>
        <p:nvSpPr>
          <p:cNvPr id="812" name="Google Shape;812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the number of instructions between producing a register value and consuming it is &gt;3 or undefined, predict the branch as not-taken.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/>
              <a:t>Example</a:t>
            </a:r>
            <a:endParaRPr b="1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lt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int i = 0				</a:t>
            </a:r>
            <a:r>
              <a:rPr b="1" lang="en" sz="1500">
                <a:solidFill>
                  <a:schemeClr val="lt2"/>
                </a:solidFill>
              </a:rPr>
              <a:t>operand defining instruction</a:t>
            </a:r>
            <a:endParaRPr b="1" sz="1500">
              <a:solidFill>
                <a:schemeClr val="lt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int j = 1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lt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if(i &lt; 100){			</a:t>
            </a:r>
            <a:r>
              <a:rPr b="1" lang="en" sz="1500">
                <a:solidFill>
                  <a:schemeClr val="lt2"/>
                </a:solidFill>
              </a:rPr>
              <a:t>branch</a:t>
            </a:r>
            <a:endParaRPr b="1" sz="1500">
              <a:solidFill>
                <a:schemeClr val="lt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	...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813" name="Google Shape;813;p44"/>
          <p:cNvCxnSpPr/>
          <p:nvPr/>
        </p:nvCxnSpPr>
        <p:spPr>
          <a:xfrm rot="10800000">
            <a:off x="2448000" y="3038475"/>
            <a:ext cx="904800" cy="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14" name="Google Shape;814;p44"/>
          <p:cNvCxnSpPr/>
          <p:nvPr/>
        </p:nvCxnSpPr>
        <p:spPr>
          <a:xfrm rot="10800000">
            <a:off x="2448000" y="3581400"/>
            <a:ext cx="904800" cy="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8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Distance Dependency Heuristic</a:t>
            </a:r>
            <a:endParaRPr/>
          </a:p>
        </p:txBody>
      </p:sp>
      <p:sp>
        <p:nvSpPr>
          <p:cNvPr id="820" name="Google Shape;820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the number of instructions between producing a register value and consuming it is &gt;3 or undefined, predict the branch as not-taken.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/>
              <a:t>Example</a:t>
            </a:r>
            <a:endParaRPr b="1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lt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int i = 0</a:t>
            </a:r>
            <a:endParaRPr b="1" sz="1500">
              <a:solidFill>
                <a:schemeClr val="lt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int j = 1			</a:t>
            </a:r>
            <a:r>
              <a:rPr b="1" lang="en" sz="1500">
                <a:solidFill>
                  <a:schemeClr val="lt2"/>
                </a:solidFill>
              </a:rPr>
              <a:t>distance = 2</a:t>
            </a:r>
            <a:endParaRPr b="1" sz="1500">
              <a:solidFill>
                <a:schemeClr val="lt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lt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if(i &lt; 100){</a:t>
            </a:r>
            <a:endParaRPr b="1" sz="1500">
              <a:solidFill>
                <a:schemeClr val="lt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	...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821" name="Google Shape;821;p45"/>
          <p:cNvSpPr/>
          <p:nvPr/>
        </p:nvSpPr>
        <p:spPr>
          <a:xfrm>
            <a:off x="2228850" y="3038475"/>
            <a:ext cx="691950" cy="542925"/>
          </a:xfrm>
          <a:custGeom>
            <a:rect b="b" l="l" r="r" t="t"/>
            <a:pathLst>
              <a:path extrusionOk="0" h="21717" w="27678">
                <a:moveTo>
                  <a:pt x="0" y="0"/>
                </a:moveTo>
                <a:cubicBezTo>
                  <a:pt x="2032" y="889"/>
                  <a:pt x="12129" y="3429"/>
                  <a:pt x="12192" y="5334"/>
                </a:cubicBezTo>
                <a:cubicBezTo>
                  <a:pt x="12256" y="7239"/>
                  <a:pt x="-2159" y="9525"/>
                  <a:pt x="381" y="11430"/>
                </a:cubicBezTo>
                <a:cubicBezTo>
                  <a:pt x="2921" y="13335"/>
                  <a:pt x="25464" y="15050"/>
                  <a:pt x="27432" y="16764"/>
                </a:cubicBezTo>
                <a:cubicBezTo>
                  <a:pt x="29401" y="18479"/>
                  <a:pt x="14732" y="20892"/>
                  <a:pt x="12192" y="21717"/>
                </a:cubicBez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triangle"/>
          </a:ln>
        </p:spPr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5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Distance Dependency Heuristic</a:t>
            </a:r>
            <a:endParaRPr/>
          </a:p>
        </p:txBody>
      </p:sp>
      <p:sp>
        <p:nvSpPr>
          <p:cNvPr id="827" name="Google Shape;827;p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the number of instructions between producing a register value and consuming it is &gt;3 or undefined, predict the branch as not-taken.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/>
              <a:t>Example</a:t>
            </a:r>
            <a:endParaRPr b="1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lt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int i = 0</a:t>
            </a:r>
            <a:endParaRPr b="1" sz="1500">
              <a:solidFill>
                <a:schemeClr val="lt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int j = 1			</a:t>
            </a:r>
            <a:r>
              <a:rPr b="1" lang="en" sz="1500">
                <a:solidFill>
                  <a:schemeClr val="lt2"/>
                </a:solidFill>
              </a:rPr>
              <a:t>distance = 2			   predict taken</a:t>
            </a:r>
            <a:endParaRPr b="1" sz="1500">
              <a:solidFill>
                <a:schemeClr val="lt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lt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if(i &lt; 100){</a:t>
            </a:r>
            <a:endParaRPr b="1" sz="1500">
              <a:solidFill>
                <a:schemeClr val="lt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	...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sz="15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828" name="Google Shape;828;p46"/>
          <p:cNvSpPr/>
          <p:nvPr/>
        </p:nvSpPr>
        <p:spPr>
          <a:xfrm>
            <a:off x="2228850" y="3038488"/>
            <a:ext cx="691950" cy="542925"/>
          </a:xfrm>
          <a:custGeom>
            <a:rect b="b" l="l" r="r" t="t"/>
            <a:pathLst>
              <a:path extrusionOk="0" h="21717" w="27678">
                <a:moveTo>
                  <a:pt x="0" y="0"/>
                </a:moveTo>
                <a:cubicBezTo>
                  <a:pt x="2032" y="889"/>
                  <a:pt x="12129" y="3429"/>
                  <a:pt x="12192" y="5334"/>
                </a:cubicBezTo>
                <a:cubicBezTo>
                  <a:pt x="12256" y="7239"/>
                  <a:pt x="-2159" y="9525"/>
                  <a:pt x="381" y="11430"/>
                </a:cubicBezTo>
                <a:cubicBezTo>
                  <a:pt x="2921" y="13335"/>
                  <a:pt x="25464" y="15050"/>
                  <a:pt x="27432" y="16764"/>
                </a:cubicBezTo>
                <a:cubicBezTo>
                  <a:pt x="29401" y="18479"/>
                  <a:pt x="14732" y="20892"/>
                  <a:pt x="12192" y="21717"/>
                </a:cubicBez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829" name="Google Shape;829;p46"/>
          <p:cNvSpPr/>
          <p:nvPr/>
        </p:nvSpPr>
        <p:spPr>
          <a:xfrm>
            <a:off x="4695900" y="3257588"/>
            <a:ext cx="371400" cy="10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3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Google Shape;834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2: R</a:t>
            </a:r>
            <a:r>
              <a:rPr lang="en"/>
              <a:t>esults</a:t>
            </a:r>
            <a:endParaRPr/>
          </a:p>
        </p:txBody>
      </p:sp>
      <p:sp>
        <p:nvSpPr>
          <p:cNvPr id="835" name="Google Shape;835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</a:t>
            </a:r>
            <a:r>
              <a:rPr lang="en"/>
              <a:t>redict Non Post-Dominating Successor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Replaces </a:t>
            </a:r>
            <a:r>
              <a:rPr i="1" lang="en"/>
              <a:t>Pointer</a:t>
            </a:r>
            <a:r>
              <a:rPr lang="en"/>
              <a:t> heuristic, increasing </a:t>
            </a:r>
            <a:r>
              <a:rPr b="1" lang="en"/>
              <a:t>coverage by 2%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IPM increases from </a:t>
            </a:r>
            <a:r>
              <a:rPr b="1" lang="en"/>
              <a:t>32.1 → 34.7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Dependency Distance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</a:pPr>
            <a:r>
              <a:rPr lang="en"/>
              <a:t>Non-random prediction of previously unseen branches i.e. </a:t>
            </a:r>
            <a:r>
              <a:rPr b="1" lang="en"/>
              <a:t>100% </a:t>
            </a:r>
            <a:r>
              <a:rPr lang="en"/>
              <a:t>coverage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</a:pPr>
            <a:r>
              <a:rPr lang="en"/>
              <a:t>IPM further increases from </a:t>
            </a:r>
            <a:r>
              <a:rPr b="1" lang="en"/>
              <a:t>34.7 → 37.1</a:t>
            </a:r>
            <a:endParaRPr b="1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i.e.</a:t>
            </a:r>
            <a:r>
              <a:rPr b="1" lang="en"/>
              <a:t> 18.5% overall</a:t>
            </a:r>
            <a:endParaRPr b="1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9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Commentary</a:t>
            </a:r>
            <a:endParaRPr/>
          </a:p>
        </p:txBody>
      </p:sp>
      <p:sp>
        <p:nvSpPr>
          <p:cNvPr id="841" name="Google Shape;841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Strengths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Automatic generation and optimization of static branch predictors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High transparency as a machine learning model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Weaknesses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Experimental results are dependent upon the compiler, ISA, and benchmarks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5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Google Shape;846;p49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Paper Overview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Goal 1:</a:t>
            </a:r>
            <a:r>
              <a:rPr lang="en"/>
              <a:t> Use decision trees to </a:t>
            </a:r>
            <a:r>
              <a:rPr b="1" lang="en"/>
              <a:t>optimize the ordered application</a:t>
            </a:r>
            <a:r>
              <a:rPr lang="en"/>
              <a:t> of program-based Ball and Larus Heuristics in branch prediction.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Goal 2: </a:t>
            </a:r>
            <a:r>
              <a:rPr lang="en"/>
              <a:t>Use decision trees to </a:t>
            </a:r>
            <a:r>
              <a:rPr b="1" lang="en"/>
              <a:t>find</a:t>
            </a:r>
            <a:r>
              <a:rPr b="1" lang="en"/>
              <a:t> additional heuristics</a:t>
            </a:r>
            <a:r>
              <a:rPr lang="en"/>
              <a:t> that further improve the performance of Ball and Larus Heuristics.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Background: Ball and Larus Heuristics</a:t>
            </a:r>
            <a:endParaRPr/>
          </a:p>
        </p:txBody>
      </p:sp>
      <p:graphicFrame>
        <p:nvGraphicFramePr>
          <p:cNvPr id="89" name="Google Shape;89;p18"/>
          <p:cNvGraphicFramePr/>
          <p:nvPr/>
        </p:nvGraphicFramePr>
        <p:xfrm>
          <a:off x="4118400" y="10504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{EC36C81F-BB63-4FB3-8DA1-6076A0D63DB7}</a:tableStyleId>
              </a:tblPr>
              <a:tblGrid>
                <a:gridCol w="1255975"/>
                <a:gridCol w="1000075"/>
                <a:gridCol w="1191850"/>
                <a:gridCol w="1344400"/>
              </a:tblGrid>
              <a:tr h="63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Heuristic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Coverage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Compound Coverage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Misprediction Rate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Loop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195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Pointer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21%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144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Opcode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27%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226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Guard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4.5%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37%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23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Loop Header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26%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298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Call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22%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8%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26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Store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1.5%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48%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150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Return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22%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Background: Ball and Larus Heuristics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3703800" cy="359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Optimal Ordering:</a:t>
            </a:r>
            <a:r>
              <a:rPr lang="en"/>
              <a:t> 31.3 IPM</a:t>
            </a:r>
            <a:br>
              <a:rPr lang="en"/>
            </a:br>
            <a:r>
              <a:rPr lang="en" sz="1000"/>
              <a:t>Loop, Pointer, Call, Opcode, Return, Store, Loop Header, Guard</a:t>
            </a:r>
            <a:br>
              <a:rPr lang="en" sz="1000"/>
            </a:br>
            <a:endParaRPr sz="10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83% Heuristic Coverage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17% Random Prediction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96" name="Google Shape;96;p19"/>
          <p:cNvGraphicFramePr/>
          <p:nvPr/>
        </p:nvGraphicFramePr>
        <p:xfrm>
          <a:off x="4118400" y="10504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{EC36C81F-BB63-4FB3-8DA1-6076A0D63DB7}</a:tableStyleId>
              </a:tblPr>
              <a:tblGrid>
                <a:gridCol w="1255975"/>
                <a:gridCol w="1000075"/>
                <a:gridCol w="1191850"/>
                <a:gridCol w="1344400"/>
              </a:tblGrid>
              <a:tr h="63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Heuristic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Coverage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Compound Coverage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Misprediction Rate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Loop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195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Pointer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21%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144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Opcode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27%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226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Guard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4.5%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37%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23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Loop Header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26%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298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Call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22%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8%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26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Store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1.5%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48%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150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Return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22%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Background: Ball and Larus Heuristics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3703800" cy="359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Optimal Ordering:</a:t>
            </a:r>
            <a:r>
              <a:rPr lang="en"/>
              <a:t> 31.3 IPM</a:t>
            </a:r>
            <a:br>
              <a:rPr lang="en"/>
            </a:br>
            <a:r>
              <a:rPr lang="en" sz="1000"/>
              <a:t>Loop, Pointer, Call, Opcode, Return, Store, Loop Header, Guard</a:t>
            </a:r>
            <a:br>
              <a:rPr lang="en" sz="1000"/>
            </a:br>
            <a:endParaRPr sz="10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83% Heuristic Coverage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17% Random Prediction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Not feasible to evaluate all heuristic orderings (takes factorial time)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03" name="Google Shape;103;p20"/>
          <p:cNvGraphicFramePr/>
          <p:nvPr/>
        </p:nvGraphicFramePr>
        <p:xfrm>
          <a:off x="4118400" y="10504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{EC36C81F-BB63-4FB3-8DA1-6076A0D63DB7}</a:tableStyleId>
              </a:tblPr>
              <a:tblGrid>
                <a:gridCol w="1255975"/>
                <a:gridCol w="1000075"/>
                <a:gridCol w="1191850"/>
                <a:gridCol w="1344400"/>
              </a:tblGrid>
              <a:tr h="63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Heuristic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Coverage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Compound Coverage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Misprediction Rate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rgbClr val="CDF9E1"/>
                    </a:solidFill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Loop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195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Pointer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21%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144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Opcode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27%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226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Guard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4.5%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37%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23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Loop Header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26%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7%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298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Call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22%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8%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33%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26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Store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1.5%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48%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  <a:tr h="150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Return</a:t>
                      </a:r>
                      <a:endParaRPr b="1"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22%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1%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29%</a:t>
                      </a:r>
                      <a:endParaRPr>
                        <a:solidFill>
                          <a:schemeClr val="accent3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1: </a:t>
            </a:r>
            <a:r>
              <a:rPr lang="en"/>
              <a:t>Evaluating and Ordering Ball and Larus Heuristics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4012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Benchmark Programs: </a:t>
            </a:r>
            <a:r>
              <a:rPr lang="en"/>
              <a:t>gzip, vpr, gcc, parser, perl, etc. (16 total)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Algorithm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each benchmark: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Learn a decision tree with Ball and Larus Heuristics as nodes using information from other 15 benchmarks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Cross-validate on the benchmark not included in training</a:t>
            </a:r>
            <a:endParaRPr/>
          </a:p>
        </p:txBody>
      </p:sp>
      <p:grpSp>
        <p:nvGrpSpPr>
          <p:cNvPr id="110" name="Google Shape;110;p21"/>
          <p:cNvGrpSpPr/>
          <p:nvPr/>
        </p:nvGrpSpPr>
        <p:grpSpPr>
          <a:xfrm>
            <a:off x="7296323" y="1447699"/>
            <a:ext cx="1535980" cy="547120"/>
            <a:chOff x="5505075" y="3403817"/>
            <a:chExt cx="1630725" cy="737458"/>
          </a:xfrm>
        </p:grpSpPr>
        <p:cxnSp>
          <p:nvCxnSpPr>
            <p:cNvPr id="111" name="Google Shape;111;p21"/>
            <p:cNvCxnSpPr>
              <a:stCxn id="112" idx="2"/>
              <a:endCxn id="113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4" name="Google Shape;114;p21"/>
            <p:cNvCxnSpPr>
              <a:stCxn id="112" idx="2"/>
              <a:endCxn id="115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5" name="Google Shape;115;p21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3" name="Google Shape;113;p21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12" name="Google Shape;112;p21"/>
          <p:cNvSpPr txBox="1"/>
          <p:nvPr/>
        </p:nvSpPr>
        <p:spPr>
          <a:xfrm>
            <a:off x="7759782" y="1108999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16" name="Google Shape;116;p21"/>
          <p:cNvGrpSpPr/>
          <p:nvPr/>
        </p:nvGrpSpPr>
        <p:grpSpPr>
          <a:xfrm>
            <a:off x="6830956" y="1897889"/>
            <a:ext cx="1535980" cy="550543"/>
            <a:chOff x="5505075" y="3399204"/>
            <a:chExt cx="1630725" cy="742071"/>
          </a:xfrm>
        </p:grpSpPr>
        <p:cxnSp>
          <p:nvCxnSpPr>
            <p:cNvPr id="117" name="Google Shape;117;p21"/>
            <p:cNvCxnSpPr>
              <a:stCxn id="113" idx="2"/>
              <a:endCxn id="118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" name="Google Shape;119;p21"/>
            <p:cNvCxnSpPr>
              <a:stCxn id="113" idx="2"/>
              <a:endCxn id="120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0" name="Google Shape;120;p21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8" name="Google Shape;118;p21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21" name="Google Shape;121;p21"/>
          <p:cNvGrpSpPr/>
          <p:nvPr/>
        </p:nvGrpSpPr>
        <p:grpSpPr>
          <a:xfrm>
            <a:off x="6392058" y="2351503"/>
            <a:ext cx="1535980" cy="557516"/>
            <a:chOff x="5505075" y="3389804"/>
            <a:chExt cx="1630725" cy="751471"/>
          </a:xfrm>
        </p:grpSpPr>
        <p:cxnSp>
          <p:nvCxnSpPr>
            <p:cNvPr id="122" name="Google Shape;122;p21"/>
            <p:cNvCxnSpPr>
              <a:stCxn id="118" idx="2"/>
              <a:endCxn id="123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4" name="Google Shape;124;p21"/>
            <p:cNvCxnSpPr>
              <a:stCxn id="118" idx="2"/>
              <a:endCxn id="125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5" name="Google Shape;125;p21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3" name="Google Shape;123;p21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26" name="Google Shape;126;p21"/>
          <p:cNvGrpSpPr/>
          <p:nvPr/>
        </p:nvGrpSpPr>
        <p:grpSpPr>
          <a:xfrm>
            <a:off x="5953159" y="2812090"/>
            <a:ext cx="1535980" cy="607678"/>
            <a:chOff x="5505075" y="3399154"/>
            <a:chExt cx="1630725" cy="819083"/>
          </a:xfrm>
        </p:grpSpPr>
        <p:cxnSp>
          <p:nvCxnSpPr>
            <p:cNvPr id="127" name="Google Shape;127;p21"/>
            <p:cNvCxnSpPr>
              <a:stCxn id="123" idx="2"/>
              <a:endCxn id="128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" name="Google Shape;129;p21"/>
            <p:cNvCxnSpPr>
              <a:stCxn id="123" idx="2"/>
              <a:endCxn id="130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0" name="Google Shape;130;p21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8" name="Google Shape;128;p21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31" name="Google Shape;131;p21"/>
          <p:cNvGrpSpPr/>
          <p:nvPr/>
        </p:nvGrpSpPr>
        <p:grpSpPr>
          <a:xfrm>
            <a:off x="5505454" y="3419768"/>
            <a:ext cx="1535980" cy="507424"/>
            <a:chOff x="5505075" y="3457323"/>
            <a:chExt cx="1630725" cy="683952"/>
          </a:xfrm>
        </p:grpSpPr>
        <p:cxnSp>
          <p:nvCxnSpPr>
            <p:cNvPr id="132" name="Google Shape;132;p21"/>
            <p:cNvCxnSpPr>
              <a:stCxn id="128" idx="2"/>
              <a:endCxn id="133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21"/>
            <p:cNvCxnSpPr>
              <a:stCxn id="128" idx="2"/>
              <a:endCxn id="135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5" name="Google Shape;135;p21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3" name="Google Shape;133;p21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36" name="Google Shape;136;p21"/>
          <p:cNvGrpSpPr/>
          <p:nvPr/>
        </p:nvGrpSpPr>
        <p:grpSpPr>
          <a:xfrm>
            <a:off x="4985078" y="3830263"/>
            <a:ext cx="1535980" cy="549170"/>
            <a:chOff x="5505075" y="3401054"/>
            <a:chExt cx="1630725" cy="740221"/>
          </a:xfrm>
        </p:grpSpPr>
        <p:cxnSp>
          <p:nvCxnSpPr>
            <p:cNvPr id="137" name="Google Shape;137;p21"/>
            <p:cNvCxnSpPr>
              <a:stCxn id="133" idx="2"/>
              <a:endCxn id="138" idx="0"/>
            </p:cNvCxnSpPr>
            <p:nvPr/>
          </p:nvCxnSpPr>
          <p:spPr>
            <a:xfrm flipH="1">
              <a:off x="5866000" y="3401054"/>
              <a:ext cx="552600" cy="153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" name="Google Shape;139;p21"/>
            <p:cNvCxnSpPr>
              <a:stCxn id="133" idx="2"/>
              <a:endCxn id="140" idx="0"/>
            </p:cNvCxnSpPr>
            <p:nvPr/>
          </p:nvCxnSpPr>
          <p:spPr>
            <a:xfrm>
              <a:off x="6418600" y="3401054"/>
              <a:ext cx="356100" cy="76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0" name="Google Shape;140;p21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8" name="Google Shape;138;p21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Pointer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1: Evaluating and Ordering Ball and Larus Heuristics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2"/>
          <p:cNvSpPr txBox="1"/>
          <p:nvPr/>
        </p:nvSpPr>
        <p:spPr>
          <a:xfrm>
            <a:off x="880600" y="1605225"/>
            <a:ext cx="90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vpr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7" name="Google Shape;147;p22"/>
          <p:cNvSpPr txBox="1"/>
          <p:nvPr/>
        </p:nvSpPr>
        <p:spPr>
          <a:xfrm>
            <a:off x="5521925" y="1605225"/>
            <a:ext cx="90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gcc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grpSp>
        <p:nvGrpSpPr>
          <p:cNvPr id="148" name="Google Shape;148;p22"/>
          <p:cNvGrpSpPr/>
          <p:nvPr/>
        </p:nvGrpSpPr>
        <p:grpSpPr>
          <a:xfrm>
            <a:off x="7296323" y="1553349"/>
            <a:ext cx="1535980" cy="547120"/>
            <a:chOff x="5505075" y="3403817"/>
            <a:chExt cx="1630725" cy="737458"/>
          </a:xfrm>
        </p:grpSpPr>
        <p:cxnSp>
          <p:nvCxnSpPr>
            <p:cNvPr id="149" name="Google Shape;149;p22"/>
            <p:cNvCxnSpPr>
              <a:stCxn id="150" idx="2"/>
              <a:endCxn id="151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2" name="Google Shape;152;p22"/>
            <p:cNvCxnSpPr>
              <a:stCxn id="150" idx="2"/>
              <a:endCxn id="153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3" name="Google Shape;153;p2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1" name="Google Shape;151;p2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50" name="Google Shape;150;p22"/>
          <p:cNvSpPr txBox="1"/>
          <p:nvPr/>
        </p:nvSpPr>
        <p:spPr>
          <a:xfrm>
            <a:off x="7759782" y="1214649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54" name="Google Shape;154;p22"/>
          <p:cNvGrpSpPr/>
          <p:nvPr/>
        </p:nvGrpSpPr>
        <p:grpSpPr>
          <a:xfrm>
            <a:off x="6830956" y="2003539"/>
            <a:ext cx="1535980" cy="550543"/>
            <a:chOff x="5505075" y="3399204"/>
            <a:chExt cx="1630725" cy="742071"/>
          </a:xfrm>
        </p:grpSpPr>
        <p:cxnSp>
          <p:nvCxnSpPr>
            <p:cNvPr id="155" name="Google Shape;155;p22"/>
            <p:cNvCxnSpPr>
              <a:stCxn id="151" idx="2"/>
              <a:endCxn id="156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7" name="Google Shape;157;p22"/>
            <p:cNvCxnSpPr>
              <a:stCxn id="151" idx="2"/>
              <a:endCxn id="158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8" name="Google Shape;158;p2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6" name="Google Shape;156;p2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59" name="Google Shape;159;p22"/>
          <p:cNvGrpSpPr/>
          <p:nvPr/>
        </p:nvGrpSpPr>
        <p:grpSpPr>
          <a:xfrm>
            <a:off x="6392058" y="2457153"/>
            <a:ext cx="1535980" cy="557516"/>
            <a:chOff x="5505075" y="3389804"/>
            <a:chExt cx="1630725" cy="751471"/>
          </a:xfrm>
        </p:grpSpPr>
        <p:cxnSp>
          <p:nvCxnSpPr>
            <p:cNvPr id="160" name="Google Shape;160;p22"/>
            <p:cNvCxnSpPr>
              <a:stCxn id="156" idx="2"/>
              <a:endCxn id="161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" name="Google Shape;162;p22"/>
            <p:cNvCxnSpPr>
              <a:stCxn id="156" idx="2"/>
              <a:endCxn id="163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3" name="Google Shape;163;p2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1" name="Google Shape;161;p2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64" name="Google Shape;164;p22"/>
          <p:cNvGrpSpPr/>
          <p:nvPr/>
        </p:nvGrpSpPr>
        <p:grpSpPr>
          <a:xfrm>
            <a:off x="5953159" y="2917740"/>
            <a:ext cx="1535980" cy="607678"/>
            <a:chOff x="5505075" y="3399154"/>
            <a:chExt cx="1630725" cy="819083"/>
          </a:xfrm>
        </p:grpSpPr>
        <p:cxnSp>
          <p:nvCxnSpPr>
            <p:cNvPr id="165" name="Google Shape;165;p22"/>
            <p:cNvCxnSpPr>
              <a:stCxn id="161" idx="2"/>
              <a:endCxn id="166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7" name="Google Shape;167;p22"/>
            <p:cNvCxnSpPr>
              <a:stCxn id="161" idx="2"/>
              <a:endCxn id="168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8" name="Google Shape;168;p2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6" name="Google Shape;166;p22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69" name="Google Shape;169;p22"/>
          <p:cNvGrpSpPr/>
          <p:nvPr/>
        </p:nvGrpSpPr>
        <p:grpSpPr>
          <a:xfrm>
            <a:off x="5505454" y="3525418"/>
            <a:ext cx="1535980" cy="507424"/>
            <a:chOff x="5505075" y="3457323"/>
            <a:chExt cx="1630725" cy="683952"/>
          </a:xfrm>
        </p:grpSpPr>
        <p:cxnSp>
          <p:nvCxnSpPr>
            <p:cNvPr id="170" name="Google Shape;170;p22"/>
            <p:cNvCxnSpPr>
              <a:stCxn id="166" idx="2"/>
              <a:endCxn id="171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2" name="Google Shape;172;p22"/>
            <p:cNvCxnSpPr>
              <a:stCxn id="166" idx="2"/>
              <a:endCxn id="173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3" name="Google Shape;173;p2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1" name="Google Shape;171;p2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74" name="Google Shape;174;p22"/>
          <p:cNvGrpSpPr/>
          <p:nvPr/>
        </p:nvGrpSpPr>
        <p:grpSpPr>
          <a:xfrm>
            <a:off x="4985078" y="3935913"/>
            <a:ext cx="1535980" cy="549170"/>
            <a:chOff x="5505075" y="3401054"/>
            <a:chExt cx="1630725" cy="740221"/>
          </a:xfrm>
        </p:grpSpPr>
        <p:cxnSp>
          <p:nvCxnSpPr>
            <p:cNvPr id="175" name="Google Shape;175;p22"/>
            <p:cNvCxnSpPr>
              <a:stCxn id="171" idx="2"/>
              <a:endCxn id="176" idx="0"/>
            </p:cNvCxnSpPr>
            <p:nvPr/>
          </p:nvCxnSpPr>
          <p:spPr>
            <a:xfrm flipH="1">
              <a:off x="5866000" y="3401054"/>
              <a:ext cx="552600" cy="153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7" name="Google Shape;177;p22"/>
            <p:cNvCxnSpPr>
              <a:stCxn id="171" idx="2"/>
              <a:endCxn id="178" idx="0"/>
            </p:cNvCxnSpPr>
            <p:nvPr/>
          </p:nvCxnSpPr>
          <p:spPr>
            <a:xfrm>
              <a:off x="6418600" y="3401054"/>
              <a:ext cx="356100" cy="76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8" name="Google Shape;178;p2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6" name="Google Shape;176;p2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Pointer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79" name="Google Shape;179;p22"/>
          <p:cNvGrpSpPr/>
          <p:nvPr/>
        </p:nvGrpSpPr>
        <p:grpSpPr>
          <a:xfrm>
            <a:off x="2997248" y="1553349"/>
            <a:ext cx="1535980" cy="547120"/>
            <a:chOff x="5505075" y="3403817"/>
            <a:chExt cx="1630725" cy="737458"/>
          </a:xfrm>
        </p:grpSpPr>
        <p:cxnSp>
          <p:nvCxnSpPr>
            <p:cNvPr id="180" name="Google Shape;180;p22"/>
            <p:cNvCxnSpPr>
              <a:stCxn id="181" idx="2"/>
              <a:endCxn id="182" idx="0"/>
            </p:cNvCxnSpPr>
            <p:nvPr/>
          </p:nvCxnSpPr>
          <p:spPr>
            <a:xfrm flipH="1">
              <a:off x="5866148" y="3403817"/>
              <a:ext cx="492000" cy="150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3" name="Google Shape;183;p22"/>
            <p:cNvCxnSpPr>
              <a:stCxn id="181" idx="2"/>
              <a:endCxn id="184" idx="0"/>
            </p:cNvCxnSpPr>
            <p:nvPr/>
          </p:nvCxnSpPr>
          <p:spPr>
            <a:xfrm>
              <a:off x="6358148" y="3403817"/>
              <a:ext cx="416700" cy="73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84" name="Google Shape;184;p2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2" name="Google Shape;182;p2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Call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81" name="Google Shape;181;p22"/>
          <p:cNvSpPr txBox="1"/>
          <p:nvPr/>
        </p:nvSpPr>
        <p:spPr>
          <a:xfrm>
            <a:off x="3460707" y="1214649"/>
            <a:ext cx="680100" cy="338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Times New Roman"/>
                <a:ea typeface="Times New Roman"/>
                <a:cs typeface="Times New Roman"/>
                <a:sym typeface="Times New Roman"/>
              </a:rPr>
              <a:t>Loop</a:t>
            </a:r>
            <a:endParaRPr b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85" name="Google Shape;185;p22"/>
          <p:cNvGrpSpPr/>
          <p:nvPr/>
        </p:nvGrpSpPr>
        <p:grpSpPr>
          <a:xfrm>
            <a:off x="2531881" y="2003539"/>
            <a:ext cx="1535980" cy="550543"/>
            <a:chOff x="5505075" y="3399204"/>
            <a:chExt cx="1630725" cy="742071"/>
          </a:xfrm>
        </p:grpSpPr>
        <p:cxnSp>
          <p:nvCxnSpPr>
            <p:cNvPr id="186" name="Google Shape;186;p22"/>
            <p:cNvCxnSpPr>
              <a:stCxn id="182" idx="2"/>
              <a:endCxn id="187" idx="0"/>
            </p:cNvCxnSpPr>
            <p:nvPr/>
          </p:nvCxnSpPr>
          <p:spPr>
            <a:xfrm flipH="1">
              <a:off x="5866097" y="3399204"/>
              <a:ext cx="4941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8" name="Google Shape;188;p22"/>
            <p:cNvCxnSpPr>
              <a:stCxn id="182" idx="2"/>
              <a:endCxn id="189" idx="0"/>
            </p:cNvCxnSpPr>
            <p:nvPr/>
          </p:nvCxnSpPr>
          <p:spPr>
            <a:xfrm>
              <a:off x="6360197" y="3399204"/>
              <a:ext cx="4146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89" name="Google Shape;189;p2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7" name="Google Shape;187;p2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Opcode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90" name="Google Shape;190;p22"/>
          <p:cNvGrpSpPr/>
          <p:nvPr/>
        </p:nvGrpSpPr>
        <p:grpSpPr>
          <a:xfrm>
            <a:off x="2092983" y="2457153"/>
            <a:ext cx="1535980" cy="557516"/>
            <a:chOff x="5505075" y="3389804"/>
            <a:chExt cx="1630725" cy="751471"/>
          </a:xfrm>
        </p:grpSpPr>
        <p:cxnSp>
          <p:nvCxnSpPr>
            <p:cNvPr id="191" name="Google Shape;191;p22"/>
            <p:cNvCxnSpPr>
              <a:stCxn id="187" idx="2"/>
              <a:endCxn id="192" idx="0"/>
            </p:cNvCxnSpPr>
            <p:nvPr/>
          </p:nvCxnSpPr>
          <p:spPr>
            <a:xfrm flipH="1">
              <a:off x="5866196" y="3389804"/>
              <a:ext cx="465900" cy="164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3" name="Google Shape;193;p22"/>
            <p:cNvCxnSpPr>
              <a:stCxn id="187" idx="2"/>
              <a:endCxn id="194" idx="0"/>
            </p:cNvCxnSpPr>
            <p:nvPr/>
          </p:nvCxnSpPr>
          <p:spPr>
            <a:xfrm>
              <a:off x="6332096" y="3389804"/>
              <a:ext cx="442800" cy="87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94" name="Google Shape;194;p2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2" name="Google Shape;192;p2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Store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95" name="Google Shape;195;p22"/>
          <p:cNvGrpSpPr/>
          <p:nvPr/>
        </p:nvGrpSpPr>
        <p:grpSpPr>
          <a:xfrm>
            <a:off x="1654084" y="2917740"/>
            <a:ext cx="1535980" cy="607678"/>
            <a:chOff x="5505075" y="3399154"/>
            <a:chExt cx="1630725" cy="819083"/>
          </a:xfrm>
        </p:grpSpPr>
        <p:cxnSp>
          <p:nvCxnSpPr>
            <p:cNvPr id="196" name="Google Shape;196;p22"/>
            <p:cNvCxnSpPr>
              <a:stCxn id="192" idx="2"/>
              <a:endCxn id="197" idx="0"/>
            </p:cNvCxnSpPr>
            <p:nvPr/>
          </p:nvCxnSpPr>
          <p:spPr>
            <a:xfrm flipH="1">
              <a:off x="5866196" y="3399154"/>
              <a:ext cx="465900" cy="15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8" name="Google Shape;198;p22"/>
            <p:cNvCxnSpPr>
              <a:stCxn id="192" idx="2"/>
              <a:endCxn id="199" idx="0"/>
            </p:cNvCxnSpPr>
            <p:nvPr/>
          </p:nvCxnSpPr>
          <p:spPr>
            <a:xfrm>
              <a:off x="6332096" y="3399154"/>
              <a:ext cx="442800" cy="78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99" name="Google Shape;199;p2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7" name="Google Shape;197;p22"/>
            <p:cNvSpPr txBox="1"/>
            <p:nvPr/>
          </p:nvSpPr>
          <p:spPr>
            <a:xfrm>
              <a:off x="5505075" y="3554337"/>
              <a:ext cx="722100" cy="6639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Loop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Header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00" name="Google Shape;200;p22"/>
          <p:cNvGrpSpPr/>
          <p:nvPr/>
        </p:nvGrpSpPr>
        <p:grpSpPr>
          <a:xfrm>
            <a:off x="1206379" y="3525418"/>
            <a:ext cx="1535980" cy="507424"/>
            <a:chOff x="5505075" y="3457323"/>
            <a:chExt cx="1630725" cy="683952"/>
          </a:xfrm>
        </p:grpSpPr>
        <p:cxnSp>
          <p:nvCxnSpPr>
            <p:cNvPr id="201" name="Google Shape;201;p22"/>
            <p:cNvCxnSpPr>
              <a:stCxn id="197" idx="2"/>
              <a:endCxn id="202" idx="0"/>
            </p:cNvCxnSpPr>
            <p:nvPr/>
          </p:nvCxnSpPr>
          <p:spPr>
            <a:xfrm flipH="1">
              <a:off x="5866247" y="3457323"/>
              <a:ext cx="475200" cy="96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3" name="Google Shape;203;p22"/>
            <p:cNvCxnSpPr>
              <a:stCxn id="197" idx="2"/>
              <a:endCxn id="204" idx="0"/>
            </p:cNvCxnSpPr>
            <p:nvPr/>
          </p:nvCxnSpPr>
          <p:spPr>
            <a:xfrm>
              <a:off x="6341447" y="3457323"/>
              <a:ext cx="433200" cy="2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04" name="Google Shape;204;p2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2" name="Google Shape;202;p2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Return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05" name="Google Shape;205;p22"/>
          <p:cNvGrpSpPr/>
          <p:nvPr/>
        </p:nvGrpSpPr>
        <p:grpSpPr>
          <a:xfrm>
            <a:off x="686003" y="3935913"/>
            <a:ext cx="1535980" cy="549170"/>
            <a:chOff x="5505075" y="3401054"/>
            <a:chExt cx="1630725" cy="740221"/>
          </a:xfrm>
        </p:grpSpPr>
        <p:cxnSp>
          <p:nvCxnSpPr>
            <p:cNvPr id="206" name="Google Shape;206;p22"/>
            <p:cNvCxnSpPr>
              <a:stCxn id="202" idx="2"/>
              <a:endCxn id="207" idx="0"/>
            </p:cNvCxnSpPr>
            <p:nvPr/>
          </p:nvCxnSpPr>
          <p:spPr>
            <a:xfrm flipH="1">
              <a:off x="5866000" y="3401054"/>
              <a:ext cx="552600" cy="153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8" name="Google Shape;208;p22"/>
            <p:cNvCxnSpPr>
              <a:stCxn id="202" idx="2"/>
              <a:endCxn id="209" idx="0"/>
            </p:cNvCxnSpPr>
            <p:nvPr/>
          </p:nvCxnSpPr>
          <p:spPr>
            <a:xfrm>
              <a:off x="6418600" y="3401054"/>
              <a:ext cx="356100" cy="76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09" name="Google Shape;209;p22"/>
            <p:cNvSpPr txBox="1"/>
            <p:nvPr/>
          </p:nvSpPr>
          <p:spPr>
            <a:xfrm>
              <a:off x="6413700" y="3477375"/>
              <a:ext cx="722100" cy="6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Follow Heuristic</a:t>
              </a:r>
              <a:endParaRPr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7" name="Google Shape;207;p22"/>
            <p:cNvSpPr txBox="1"/>
            <p:nvPr/>
          </p:nvSpPr>
          <p:spPr>
            <a:xfrm>
              <a:off x="5505075" y="3554325"/>
              <a:ext cx="722100" cy="4563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Times New Roman"/>
                  <a:ea typeface="Times New Roman"/>
                  <a:cs typeface="Times New Roman"/>
                  <a:sym typeface="Times New Roman"/>
                </a:rPr>
                <a:t>Pointer</a:t>
              </a:r>
              <a:endParaRPr b="1" sz="1000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