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29.xml"/>
  <Override ContentType="application/vnd.openxmlformats-officedocument.presentationml.notesSlide+xml" PartName="/ppt/notesSlides/notesSlide32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28.xml"/>
  <Override ContentType="application/vnd.openxmlformats-officedocument.presentationml.notesSlide+xml" PartName="/ppt/notesSlides/notesSlide33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34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0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35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31.xml"/>
  <Override ContentType="application/vnd.openxmlformats-officedocument.presentationml.notesSlide+xml" PartName="/ppt/notesSlides/notesSlide36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30.xml"/>
  <Override ContentType="application/vnd.openxmlformats-officedocument.presentationml.slide+xml" PartName="/ppt/slides/slide22.xml"/>
  <Override ContentType="application/vnd.openxmlformats-officedocument.presentationml.slide+xml" PartName="/ppt/slides/slide35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5.xml"/>
  <Override ContentType="application/vnd.openxmlformats-officedocument.presentationml.slide+xml" PartName="/ppt/slides/slide34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33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29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32.xml"/>
  <Override ContentType="application/vnd.openxmlformats-officedocument.presentationml.slide+xml" PartName="/ppt/slides/slide1.xml"/>
  <Override ContentType="application/vnd.openxmlformats-officedocument.presentationml.slide+xml" PartName="/ppt/slides/slide28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36.xml"/>
  <Override ContentType="application/vnd.openxmlformats-officedocument.presentationml.slide+xml" PartName="/ppt/slides/slide31.xml"/>
  <Override ContentType="application/vnd.openxmlformats-officedocument.presentationml.slide+xml" PartName="/ppt/slides/slide23.xml"/>
  <Override ContentType="application/vnd.openxmlformats-officedocument.presentationml.slide+xml" PartName="/ppt/slides/slide2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60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  <p:sldId id="285" r:id="rId35"/>
    <p:sldId id="286" r:id="rId36"/>
    <p:sldId id="287" r:id="rId37"/>
    <p:sldId id="288" r:id="rId38"/>
    <p:sldId id="289" r:id="rId39"/>
    <p:sldId id="290" r:id="rId40"/>
    <p:sldId id="291" r:id="rId41"/>
  </p:sldIdLst>
  <p:sldSz cy="5143500" cx="9144000"/>
  <p:notesSz cx="6858000" cy="9144000"/>
  <p:embeddedFontLst>
    <p:embeddedFont>
      <p:font typeface="Proxima Nova"/>
      <p:regular r:id="rId42"/>
      <p:bold r:id="rId43"/>
      <p:italic r:id="rId44"/>
      <p:boldItalic r:id="rId45"/>
    </p:embeddedFont>
    <p:embeddedFont>
      <p:font typeface="Source Code Pro"/>
      <p:regular r:id="rId46"/>
      <p:bold r:id="rId47"/>
      <p:italic r:id="rId48"/>
      <p:boldItalic r:id="rId49"/>
    </p:embeddedFont>
    <p:embeddedFont>
      <p:font typeface="Helvetica Neue"/>
      <p:regular r:id="rId50"/>
      <p:bold r:id="rId51"/>
      <p:italic r:id="rId52"/>
      <p:boldItalic r:id="rId53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EC36C81F-BB63-4FB3-8DA1-6076A0D63DB7}">
  <a:tblStyle styleId="{EC36C81F-BB63-4FB3-8DA1-6076A0D63DB7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_rels/presentation.xml.rels><?xml version="1.0" encoding="UTF-8" standalone="yes"?><Relationships xmlns="http://schemas.openxmlformats.org/package/2006/relationships"><Relationship Id="rId40" Type="http://schemas.openxmlformats.org/officeDocument/2006/relationships/slide" Target="slides/slide35.xml"/><Relationship Id="rId42" Type="http://schemas.openxmlformats.org/officeDocument/2006/relationships/font" Target="fonts/ProximaNova-regular.fntdata"/><Relationship Id="rId41" Type="http://schemas.openxmlformats.org/officeDocument/2006/relationships/slide" Target="slides/slide36.xml"/><Relationship Id="rId44" Type="http://schemas.openxmlformats.org/officeDocument/2006/relationships/font" Target="fonts/ProximaNova-italic.fntdata"/><Relationship Id="rId43" Type="http://schemas.openxmlformats.org/officeDocument/2006/relationships/font" Target="fonts/ProximaNova-bold.fntdata"/><Relationship Id="rId46" Type="http://schemas.openxmlformats.org/officeDocument/2006/relationships/font" Target="fonts/SourceCodePro-regular.fntdata"/><Relationship Id="rId45" Type="http://schemas.openxmlformats.org/officeDocument/2006/relationships/font" Target="fonts/ProximaNova-boldItalic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48" Type="http://schemas.openxmlformats.org/officeDocument/2006/relationships/font" Target="fonts/SourceCodePro-italic.fntdata"/><Relationship Id="rId47" Type="http://schemas.openxmlformats.org/officeDocument/2006/relationships/font" Target="fonts/SourceCodePro-bold.fntdata"/><Relationship Id="rId49" Type="http://schemas.openxmlformats.org/officeDocument/2006/relationships/font" Target="fonts/SourceCodePro-bold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31" Type="http://schemas.openxmlformats.org/officeDocument/2006/relationships/slide" Target="slides/slide26.xml"/><Relationship Id="rId30" Type="http://schemas.openxmlformats.org/officeDocument/2006/relationships/slide" Target="slides/slide25.xml"/><Relationship Id="rId33" Type="http://schemas.openxmlformats.org/officeDocument/2006/relationships/slide" Target="slides/slide28.xml"/><Relationship Id="rId32" Type="http://schemas.openxmlformats.org/officeDocument/2006/relationships/slide" Target="slides/slide27.xml"/><Relationship Id="rId35" Type="http://schemas.openxmlformats.org/officeDocument/2006/relationships/slide" Target="slides/slide30.xml"/><Relationship Id="rId34" Type="http://schemas.openxmlformats.org/officeDocument/2006/relationships/slide" Target="slides/slide29.xml"/><Relationship Id="rId37" Type="http://schemas.openxmlformats.org/officeDocument/2006/relationships/slide" Target="slides/slide32.xml"/><Relationship Id="rId36" Type="http://schemas.openxmlformats.org/officeDocument/2006/relationships/slide" Target="slides/slide31.xml"/><Relationship Id="rId39" Type="http://schemas.openxmlformats.org/officeDocument/2006/relationships/slide" Target="slides/slide34.xml"/><Relationship Id="rId38" Type="http://schemas.openxmlformats.org/officeDocument/2006/relationships/slide" Target="slides/slide33.xml"/><Relationship Id="rId20" Type="http://schemas.openxmlformats.org/officeDocument/2006/relationships/slide" Target="slides/slide15.xml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24" Type="http://schemas.openxmlformats.org/officeDocument/2006/relationships/slide" Target="slides/slide19.xml"/><Relationship Id="rId23" Type="http://schemas.openxmlformats.org/officeDocument/2006/relationships/slide" Target="slides/slide18.xml"/><Relationship Id="rId26" Type="http://schemas.openxmlformats.org/officeDocument/2006/relationships/slide" Target="slides/slide21.xml"/><Relationship Id="rId25" Type="http://schemas.openxmlformats.org/officeDocument/2006/relationships/slide" Target="slides/slide20.xml"/><Relationship Id="rId28" Type="http://schemas.openxmlformats.org/officeDocument/2006/relationships/slide" Target="slides/slide23.xml"/><Relationship Id="rId27" Type="http://schemas.openxmlformats.org/officeDocument/2006/relationships/slide" Target="slides/slide22.xml"/><Relationship Id="rId29" Type="http://schemas.openxmlformats.org/officeDocument/2006/relationships/slide" Target="slides/slide24.xml"/><Relationship Id="rId51" Type="http://schemas.openxmlformats.org/officeDocument/2006/relationships/font" Target="fonts/HelveticaNeue-bold.fntdata"/><Relationship Id="rId50" Type="http://schemas.openxmlformats.org/officeDocument/2006/relationships/font" Target="fonts/HelveticaNeue-regular.fntdata"/><Relationship Id="rId53" Type="http://schemas.openxmlformats.org/officeDocument/2006/relationships/font" Target="fonts/HelveticaNeue-boldItalic.fntdata"/><Relationship Id="rId52" Type="http://schemas.openxmlformats.org/officeDocument/2006/relationships/font" Target="fonts/HelveticaNeue-italic.fntdata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g103820dfc80_0_25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g103820dfc80_0_25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0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Google Shape;211;g104320ee9f5_0_26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2" name="Google Shape;212;g104320ee9f5_0_26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9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Google Shape;280;g103820dfc80_0_29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1" name="Google Shape;281;g103820dfc80_0_29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Optimal ordering found from decision trees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Ball and Larus IPM: 31.3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New IPM: 32.1 2% improvement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Moving pointer heuristic to the end allows other heuristics to predict other branches more accurately</a:t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16" name="Shape 3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" name="Google Shape;317;gcf9f5f5c84_0_1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8" name="Google Shape;318;gcf9f5f5c84_0_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Optimal ordering found from decision trees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Ball and Larus IPM: 31.3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New IPM: 32.1 2% improvement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Moving pointer heuristic to the end allows other heuristics to predict other branches more accurately</a:t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54" name="Shape 3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" name="Google Shape;355;g104320ee9f5_0_36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6" name="Google Shape;356;g104320ee9f5_0_36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Optimal ordering found from decision trees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Ball and Larus IPM: 31.3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New IPM: 32.1 2.5% improvement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Moving pointer heuristic to the end allows other heuristics to predict other branches more accurately</a:t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91" name="Shape 3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2" name="Google Shape;392;g103820dfc80_0_27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3" name="Google Shape;393;g103820dfc80_0_27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98" name="Shape 3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" name="Google Shape;399;g103820dfc80_0_36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00" name="Google Shape;400;g103820dfc80_0_36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06" name="Shape 4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" name="Google Shape;407;g103820dfc80_0_37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08" name="Google Shape;408;g103820dfc80_0_37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14" name="Shape 4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5" name="Google Shape;415;g103820dfc80_0_30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16" name="Google Shape;416;g103820dfc80_0_30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Loop → Opcode → Call → Return → LoopHeader → Store → Pointer.</a:t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52" name="Shape 4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3" name="Google Shape;453;g103820dfc80_0_76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54" name="Google Shape;454;g103820dfc80_0_76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Loop → Opcode → Call → Return → LoopHeader → Store → Pointer.</a:t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1" name="Shape 5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2" name="Google Shape;502;g103820dfc80_0_80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03" name="Google Shape;503;g103820dfc80_0_80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Loop → Opcode → Call → Return → LoopHeader → Store → Pointer.</a:t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103820dfc80_0_26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103820dfc80_0_26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50" name="Shape 5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1" name="Google Shape;551;g103820dfc80_0_104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52" name="Google Shape;552;g103820dfc80_0_104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Loop → Opcode → Call → Return → LoopHeader → Store → Pointer.</a:t>
            </a: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00" name="Shape 6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1" name="Google Shape;601;g103820dfc80_0_95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2" name="Google Shape;602;g103820dfc80_0_95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Loop → Opcode → Call → Return → LoopHeader → Store → Pointer.</a:t>
            </a: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43" name="Shape 6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4" name="Google Shape;644;g103820dfc80_0_100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5" name="Google Shape;645;g103820dfc80_0_100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Loop → Opcode → Call → Return → LoopHeader → Store → Pointer.</a:t>
            </a: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92" name="Shape 6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3" name="Google Shape;693;g103820dfc80_0_11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4" name="Google Shape;694;g103820dfc80_0_11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Loop → Opcode → Call → Return → LoopHeader → Store → Pointer.</a:t>
            </a: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42" name="Shape 7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3" name="Google Shape;743;g103820dfc80_0_48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4" name="Google Shape;744;g103820dfc80_0_48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51" name="Shape 7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2" name="Google Shape;752;g103820dfc80_0_34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3" name="Google Shape;753;g103820dfc80_0_34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57" name="Shape 7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8" name="Google Shape;758;g103820dfc80_0_52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9" name="Google Shape;759;g103820dfc80_0_5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63" name="Shape 7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4" name="Google Shape;764;g103820dfc80_0_116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5" name="Google Shape;765;g103820dfc80_0_116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79" name="Shape 7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0" name="Google Shape;780;g103820dfc80_0_58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1" name="Google Shape;781;g103820dfc80_0_58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95" name="Shape 7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6" name="Google Shape;796;g103820dfc80_0_49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7" name="Google Shape;797;g103820dfc80_0_49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Undefined: operand defining instruction is not part of the branch’s basic block</a:t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g103820dfc80_0_26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Google Shape;74;g103820dfc80_0_26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is a dynamic branch predictor: uses runtime information for branch prediction</a:t>
            </a:r>
            <a:endParaRPr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1" name="Shape 8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2" name="Google Shape;802;gcf9f5f5c84_0_5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3" name="Google Shape;803;gcf9f5f5c84_0_5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Undefined: operand defining instruction is not part of the branch’s basic block</a:t>
            </a:r>
            <a:endParaRPr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7" name="Shape 8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" name="Google Shape;808;g103820dfc80_0_118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9" name="Google Shape;809;g103820dfc80_0_118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Undefined: operand defining instruction is not part of the branch’s basic block</a:t>
            </a:r>
            <a:endParaRPr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15" name="Shape 8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6" name="Google Shape;816;g103820dfc80_0_118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7" name="Google Shape;817;g103820dfc80_0_118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Undefined: operand defining instruction is not part of the branch’s basic block</a:t>
            </a:r>
            <a:endParaRPr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22" name="Shape 8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3" name="Google Shape;823;g103820dfc80_0_119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4" name="Google Shape;824;g103820dfc80_0_119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Undefined: operand defining instruction is not part of the branch’s basic block</a:t>
            </a:r>
            <a:endParaRPr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30" name="Shape 8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1" name="Google Shape;831;g103820dfc80_0_33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2" name="Google Shape;832;g103820dfc80_0_33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36" name="Shape 8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7" name="Google Shape;837;g103820dfc80_0_31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8" name="Google Shape;838;g103820dfc80_0_3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2" name="Shape 8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3" name="Google Shape;843;gcf9f5f5c84_0_6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4" name="Google Shape;844;gcf9f5f5c84_0_6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g103820dfc80_0_27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Google Shape;80;g103820dfc80_0_27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cf9f5f5c84_0_1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Google Shape;86;gcf9f5f5c84_0_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292100" lvl="0" marL="4572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Helvetica Neue"/>
              <a:buAutoNum type="arabicPeriod"/>
            </a:pPr>
            <a:r>
              <a:rPr lang="en" sz="10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First classify branches as loop and non-loop branches, loop branches are predicted accurately by the loop heuristic</a:t>
            </a:r>
            <a:endParaRPr sz="100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2921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Helvetica Neue"/>
              <a:buAutoNum type="arabicPeriod"/>
            </a:pPr>
            <a:r>
              <a:rPr lang="en" sz="10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Other heuristics for non-loop branches</a:t>
            </a:r>
            <a:endParaRPr sz="100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2921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Helvetica Neue"/>
              <a:buAutoNum type="arabicPeriod"/>
            </a:pPr>
            <a:r>
              <a:rPr lang="en" sz="10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Pointer: Predicts that pointers are mostly non-null and usually not equal, comparing pointers us usually an inequality</a:t>
            </a:r>
            <a:endParaRPr sz="100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2921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Helvetica Neue"/>
              <a:buAutoNum type="arabicPeriod"/>
            </a:pPr>
            <a:r>
              <a:rPr lang="en" sz="10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Opcode: Comparisons of integers for &lt; 0 and &lt;= 0 are usually false, &gt;0 and &gt;= are usually true. This exists because negative values are often used for errors.</a:t>
            </a:r>
            <a:endParaRPr sz="100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2921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Helvetica Neue"/>
              <a:buAutoNum type="arabicPeriod"/>
            </a:pPr>
            <a:r>
              <a:rPr lang="en" sz="10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Guard: Applies if the register used in the branch is also used in the successor basic block, and the successor does not post-dominate the branch. If this applies, we predict the successor to be the next block executed.</a:t>
            </a:r>
            <a:endParaRPr sz="100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2921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Helvetica Neue"/>
              <a:buAutoNum type="arabicPeriod"/>
            </a:pPr>
            <a:r>
              <a:rPr lang="en" sz="10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Loop Header: Predict that loops are executed rather than avoided</a:t>
            </a:r>
            <a:endParaRPr sz="100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2921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Helvetica Neue"/>
              <a:buAutoNum type="arabicPeriod"/>
            </a:pPr>
            <a:r>
              <a:rPr lang="en" sz="10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Call: Predict the successor that contains a call is not taken, this will predict that a branch will avoid a function call</a:t>
            </a:r>
            <a:endParaRPr sz="100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2921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Helvetica Neue"/>
              <a:buAutoNum type="arabicPeriod"/>
            </a:pPr>
            <a:r>
              <a:rPr lang="en" sz="10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Store: Predict the successor containing a store as not taken</a:t>
            </a:r>
            <a:endParaRPr sz="100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2921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Helvetica Neue"/>
              <a:buAutoNum type="arabicPeriod"/>
            </a:pPr>
            <a:r>
              <a:rPr lang="en" sz="10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Return: Predict the successor containing a return is not taken</a:t>
            </a:r>
            <a:endParaRPr sz="100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2921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Helvetica Neue"/>
              <a:buAutoNum type="arabicPeriod"/>
            </a:pPr>
            <a:r>
              <a:rPr lang="en" sz="10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Evaluating the Ball and Larus Heuristics</a:t>
            </a:r>
            <a:endParaRPr sz="100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2921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Helvetica Neue"/>
              <a:buAutoNum type="arabicPeriod"/>
            </a:pPr>
            <a:r>
              <a:rPr lang="en" sz="10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Coverage: The number of static branches to which the heuristic applies</a:t>
            </a:r>
            <a:endParaRPr sz="100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2921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Helvetica Neue"/>
              <a:buAutoNum type="arabicPeriod"/>
            </a:pPr>
            <a:r>
              <a:rPr lang="en" sz="10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Misprediction Rate: The rate of branch misprediction of individual heuristics</a:t>
            </a:r>
            <a:endParaRPr sz="100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2921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Helvetica Neue"/>
              <a:buAutoNum type="arabicPeriod"/>
            </a:pPr>
            <a:r>
              <a:rPr lang="en" sz="10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Ordering of Heuristics has a large effect on the overall misprediction rate</a:t>
            </a:r>
            <a:endParaRPr sz="100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2921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Helvetica Neue"/>
              <a:buAutoNum type="arabicPeriod"/>
            </a:pPr>
            <a:r>
              <a:rPr lang="en" sz="10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Loop -&gt; Pointer -&gt; Call -&gt; Opcode -&gt; Return -&gt; Store -&gt; Loop Header -&gt; Guard</a:t>
            </a:r>
            <a:endParaRPr sz="100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2921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Helvetica Neue"/>
              <a:buAutoNum type="arabicPeriod"/>
            </a:pPr>
            <a:r>
              <a:rPr lang="en" sz="10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When one heuristic applies, the branch is predicted along that heuristic and all other heuristics are ignored</a:t>
            </a:r>
            <a:endParaRPr sz="100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2921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Helvetica Neue"/>
              <a:buAutoNum type="arabicPeriod"/>
            </a:pPr>
            <a:r>
              <a:rPr lang="en" sz="10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If no heuristics, then a random prediction is made</a:t>
            </a:r>
            <a:endParaRPr sz="100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2921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Helvetica Neue"/>
              <a:buAutoNum type="arabicPeriod"/>
            </a:pPr>
            <a:r>
              <a:rPr lang="en" sz="10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Instruction Per Mispredicted Branch 31.3</a:t>
            </a:r>
            <a:endParaRPr sz="100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2921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Helvetica Neue"/>
              <a:buAutoNum type="arabicPeriod"/>
            </a:pPr>
            <a:r>
              <a:rPr lang="en" sz="10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83% Heuristic coverage, 17% Random prediction</a:t>
            </a:r>
            <a:endParaRPr sz="100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2921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Helvetica Neue"/>
              <a:buAutoNum type="arabicPeriod"/>
            </a:pPr>
            <a:r>
              <a:rPr lang="en" sz="10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Determining optimal ordering for one ISA Instruction set architecture does not guarantee optimal ordering for all programs</a:t>
            </a:r>
            <a:endParaRPr sz="100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2921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Helvetica Neue"/>
              <a:buAutoNum type="arabicPeriod"/>
            </a:pPr>
            <a:r>
              <a:rPr lang="en" sz="10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Evaluating n heuristics takes n! time, which is not feasible with more heuristics</a:t>
            </a:r>
            <a:endParaRPr sz="100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2921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Helvetica Neue"/>
              <a:buAutoNum type="arabicPeriod"/>
            </a:pPr>
            <a:r>
              <a:rPr lang="en" sz="10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We can to use decision trees to find the optimal ordering</a:t>
            </a:r>
            <a:endParaRPr sz="100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cf9f5f5c84_0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Google Shape;92;gcf9f5f5c84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292100" lvl="0" marL="4572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Helvetica Neue"/>
              <a:buAutoNum type="arabicPeriod"/>
            </a:pPr>
            <a:r>
              <a:rPr lang="en" sz="10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First classify branches as loop and non-loop branches, loop branches are predicted accurately by the loop heuristic</a:t>
            </a:r>
            <a:endParaRPr sz="100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2921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Helvetica Neue"/>
              <a:buAutoNum type="arabicPeriod"/>
            </a:pPr>
            <a:r>
              <a:rPr lang="en" sz="10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Other heuristics for non-loop branches</a:t>
            </a:r>
            <a:endParaRPr sz="100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2921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Helvetica Neue"/>
              <a:buAutoNum type="arabicPeriod"/>
            </a:pPr>
            <a:r>
              <a:rPr lang="en" sz="10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Pointer: Predicts that pointers are mostly non-null and usually not equal, comparing pointers us usually an inequality</a:t>
            </a:r>
            <a:endParaRPr sz="100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2921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Helvetica Neue"/>
              <a:buAutoNum type="arabicPeriod"/>
            </a:pPr>
            <a:r>
              <a:rPr lang="en" sz="10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Opcode: Comparisons of integers for &lt; 0 and &lt;= 0 are usually false, &gt;0 and &gt;= are usually true. This exists because negative values are often used for errors.</a:t>
            </a:r>
            <a:endParaRPr sz="100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2921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Helvetica Neue"/>
              <a:buAutoNum type="arabicPeriod"/>
            </a:pPr>
            <a:r>
              <a:rPr lang="en" sz="10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Guard: Applies if the register used in the branch is also used in the successor basic block, and the successor does not post-dominate the branch. If this applies, we predict the successor to be the next block executed.</a:t>
            </a:r>
            <a:endParaRPr sz="100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2921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Helvetica Neue"/>
              <a:buAutoNum type="arabicPeriod"/>
            </a:pPr>
            <a:r>
              <a:rPr lang="en" sz="10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Loop Header: Predict that loops are executed rather than avoided</a:t>
            </a:r>
            <a:endParaRPr sz="100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2921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Helvetica Neue"/>
              <a:buAutoNum type="arabicPeriod"/>
            </a:pPr>
            <a:r>
              <a:rPr lang="en" sz="10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Call: Predict the successor that contains a call is not taken, this will predict that a branch will avoid a function call</a:t>
            </a:r>
            <a:endParaRPr sz="100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2921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Helvetica Neue"/>
              <a:buAutoNum type="arabicPeriod"/>
            </a:pPr>
            <a:r>
              <a:rPr lang="en" sz="10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Store: Predict the successor containing a store as not taken</a:t>
            </a:r>
            <a:endParaRPr sz="100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2921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Helvetica Neue"/>
              <a:buAutoNum type="arabicPeriod"/>
            </a:pPr>
            <a:r>
              <a:rPr lang="en" sz="10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Return: Predict the successor containing a return is not taken</a:t>
            </a:r>
            <a:endParaRPr sz="100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2921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Helvetica Neue"/>
              <a:buAutoNum type="arabicPeriod"/>
            </a:pPr>
            <a:r>
              <a:rPr lang="en" sz="10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Evaluating the Ball and Larus Heuristics</a:t>
            </a:r>
            <a:endParaRPr sz="100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2921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Helvetica Neue"/>
              <a:buAutoNum type="arabicPeriod"/>
            </a:pPr>
            <a:r>
              <a:rPr lang="en" sz="10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Coverage: The number of static branches to which the heuristic applies</a:t>
            </a:r>
            <a:endParaRPr sz="100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2921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Helvetica Neue"/>
              <a:buAutoNum type="arabicPeriod"/>
            </a:pPr>
            <a:r>
              <a:rPr lang="en" sz="10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Misprediction Rate: The rate of branch misprediction of individual heuristics</a:t>
            </a:r>
            <a:endParaRPr sz="100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2921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Helvetica Neue"/>
              <a:buAutoNum type="arabicPeriod"/>
            </a:pPr>
            <a:r>
              <a:rPr lang="en" sz="10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Ordering of Heuristics has a large effect on the overall misprediction rate</a:t>
            </a:r>
            <a:endParaRPr sz="100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2921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Helvetica Neue"/>
              <a:buAutoNum type="arabicPeriod"/>
            </a:pPr>
            <a:r>
              <a:rPr lang="en" sz="10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Loop -&gt; Pointer -&gt; Call -&gt; Opcode -&gt; Return -&gt; Store -&gt; Loop Header -&gt; Guard</a:t>
            </a:r>
            <a:endParaRPr sz="100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2921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Helvetica Neue"/>
              <a:buAutoNum type="arabicPeriod"/>
            </a:pPr>
            <a:r>
              <a:rPr lang="en" sz="10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When one heuristic applies, the branch is predicted along that heuristic and all other heuristics are ignored</a:t>
            </a:r>
            <a:endParaRPr sz="100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2921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Helvetica Neue"/>
              <a:buAutoNum type="arabicPeriod"/>
            </a:pPr>
            <a:r>
              <a:rPr lang="en" sz="10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If no heuristics, then a random prediction is made</a:t>
            </a:r>
            <a:endParaRPr sz="100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2921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Helvetica Neue"/>
              <a:buAutoNum type="arabicPeriod"/>
            </a:pPr>
            <a:r>
              <a:rPr lang="en" sz="10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Instruction Per Mispredicted Branch 31.3</a:t>
            </a:r>
            <a:endParaRPr sz="100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2921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Helvetica Neue"/>
              <a:buAutoNum type="arabicPeriod"/>
            </a:pPr>
            <a:r>
              <a:rPr lang="en" sz="10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83% Heuristic coverage, 17% Random prediction</a:t>
            </a:r>
            <a:endParaRPr sz="100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2921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Helvetica Neue"/>
              <a:buAutoNum type="arabicPeriod"/>
            </a:pPr>
            <a:r>
              <a:rPr lang="en" sz="10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Determining optimal ordering for one ISA Instruction set architecture does not guarantee optimal ordering for all programs</a:t>
            </a:r>
            <a:endParaRPr sz="100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2921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Helvetica Neue"/>
              <a:buAutoNum type="arabicPeriod"/>
            </a:pPr>
            <a:r>
              <a:rPr lang="en" sz="10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Evaluating n heuristics takes n! time, which is not feasible with more heuristics</a:t>
            </a:r>
            <a:endParaRPr sz="100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2921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Helvetica Neue"/>
              <a:buAutoNum type="arabicPeriod"/>
            </a:pPr>
            <a:r>
              <a:rPr lang="en" sz="10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We can to use decision trees to find the optimal ordering</a:t>
            </a:r>
            <a:endParaRPr sz="100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g103820dfc80_0_28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Google Shape;99;g103820dfc80_0_28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292100" lvl="0" marL="4572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Helvetica Neue"/>
              <a:buAutoNum type="arabicPeriod"/>
            </a:pPr>
            <a:r>
              <a:rPr lang="en" sz="10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First classify branches as loop and non-loop branches, loop branches are predicted accurately by the loop heuristic</a:t>
            </a:r>
            <a:endParaRPr sz="100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2921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Helvetica Neue"/>
              <a:buAutoNum type="arabicPeriod"/>
            </a:pPr>
            <a:r>
              <a:rPr lang="en" sz="10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Other heuristics for non-loop branches</a:t>
            </a:r>
            <a:endParaRPr sz="100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2921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Helvetica Neue"/>
              <a:buAutoNum type="arabicPeriod"/>
            </a:pPr>
            <a:r>
              <a:rPr lang="en" sz="10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Pointer: Predicts that pointers are mostly non-null and usually not equal, comparing pointers us usually an inequality</a:t>
            </a:r>
            <a:endParaRPr sz="100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2921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Helvetica Neue"/>
              <a:buAutoNum type="arabicPeriod"/>
            </a:pPr>
            <a:r>
              <a:rPr lang="en" sz="10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Opcode: Comparisons of integers for &lt; 0 and &lt;= 0 are usually false, &gt;0 and &gt;= are usually true. This exists because negative values are often used for errors.</a:t>
            </a:r>
            <a:endParaRPr sz="100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2921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Helvetica Neue"/>
              <a:buAutoNum type="arabicPeriod"/>
            </a:pPr>
            <a:r>
              <a:rPr lang="en" sz="10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Guard: Applies if the register used in the branch is also used in the successor basic block, and the successor does not post-dominate the branch. If this applies, we predict the successor to be the next block executed.</a:t>
            </a:r>
            <a:endParaRPr sz="100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2921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Helvetica Neue"/>
              <a:buAutoNum type="arabicPeriod"/>
            </a:pPr>
            <a:r>
              <a:rPr lang="en" sz="10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Loop Header: Predict that loops are executed rather than avoided</a:t>
            </a:r>
            <a:endParaRPr sz="100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2921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Helvetica Neue"/>
              <a:buAutoNum type="arabicPeriod"/>
            </a:pPr>
            <a:r>
              <a:rPr lang="en" sz="10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Call: Predict the successor that contains a call is not taken, this will predict that a branch will avoid a function call</a:t>
            </a:r>
            <a:endParaRPr sz="100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2921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Helvetica Neue"/>
              <a:buAutoNum type="arabicPeriod"/>
            </a:pPr>
            <a:r>
              <a:rPr lang="en" sz="10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Store: Predict the successor containing a store as not taken</a:t>
            </a:r>
            <a:endParaRPr sz="100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2921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Helvetica Neue"/>
              <a:buAutoNum type="arabicPeriod"/>
            </a:pPr>
            <a:r>
              <a:rPr lang="en" sz="10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Return: Predict the successor containing a return is not taken</a:t>
            </a:r>
            <a:endParaRPr sz="100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2921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Helvetica Neue"/>
              <a:buAutoNum type="arabicPeriod"/>
            </a:pPr>
            <a:r>
              <a:rPr lang="en" sz="10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Evaluating the Ball and Larus Heuristics</a:t>
            </a:r>
            <a:endParaRPr sz="100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2921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Helvetica Neue"/>
              <a:buAutoNum type="arabicPeriod"/>
            </a:pPr>
            <a:r>
              <a:rPr lang="en" sz="10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Coverage: The number of static branches to which the heuristic applies</a:t>
            </a:r>
            <a:endParaRPr sz="100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2921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Helvetica Neue"/>
              <a:buAutoNum type="arabicPeriod"/>
            </a:pPr>
            <a:r>
              <a:rPr lang="en" sz="10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Misprediction Rate: The rate of branch misprediction of individual heuristics</a:t>
            </a:r>
            <a:endParaRPr sz="100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2921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Helvetica Neue"/>
              <a:buAutoNum type="arabicPeriod"/>
            </a:pPr>
            <a:r>
              <a:rPr lang="en" sz="10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Ordering of Heuristics has a large effect on the overall misprediction rate</a:t>
            </a:r>
            <a:endParaRPr sz="100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2921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Helvetica Neue"/>
              <a:buAutoNum type="arabicPeriod"/>
            </a:pPr>
            <a:r>
              <a:rPr lang="en" sz="10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Loop -&gt; Pointer -&gt; Call -&gt; Opcode -&gt; Return -&gt; Store -&gt; Loop Header -&gt; Guard</a:t>
            </a:r>
            <a:endParaRPr sz="100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2921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Helvetica Neue"/>
              <a:buAutoNum type="arabicPeriod"/>
            </a:pPr>
            <a:r>
              <a:rPr lang="en" sz="10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When one heuristic applies, the branch is predicted along that heuristic and all other heuristics are ignored</a:t>
            </a:r>
            <a:endParaRPr sz="100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2921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Helvetica Neue"/>
              <a:buAutoNum type="arabicPeriod"/>
            </a:pPr>
            <a:r>
              <a:rPr lang="en" sz="10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If no heuristics, then a random prediction is made</a:t>
            </a:r>
            <a:endParaRPr sz="100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2921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Helvetica Neue"/>
              <a:buAutoNum type="arabicPeriod"/>
            </a:pPr>
            <a:r>
              <a:rPr lang="en" sz="10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Instruction Per Mispredicted Branch 31.3</a:t>
            </a:r>
            <a:endParaRPr sz="100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2921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Helvetica Neue"/>
              <a:buAutoNum type="arabicPeriod"/>
            </a:pPr>
            <a:r>
              <a:rPr lang="en" sz="10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83% Heuristic coverage, 17% Random prediction</a:t>
            </a:r>
            <a:endParaRPr sz="100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2921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Helvetica Neue"/>
              <a:buAutoNum type="arabicPeriod"/>
            </a:pPr>
            <a:r>
              <a:rPr lang="en" sz="10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Determining optimal ordering for one ISA Instruction set architecture does not guarantee optimal ordering for all programs</a:t>
            </a:r>
            <a:endParaRPr sz="100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2921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Helvetica Neue"/>
              <a:buAutoNum type="arabicPeriod"/>
            </a:pPr>
            <a:r>
              <a:rPr lang="en" sz="10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Evaluating n heuristics takes n! time, which is not feasible with more heuristics</a:t>
            </a:r>
            <a:endParaRPr sz="100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2921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Helvetica Neue"/>
              <a:buAutoNum type="arabicPeriod"/>
            </a:pPr>
            <a:r>
              <a:rPr lang="en" sz="10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We can to use decision trees to find the optimal ordering</a:t>
            </a:r>
            <a:endParaRPr sz="100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103820dfc80_0_28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Google Shape;106;g103820dfc80_0_28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Loop → Pointer → Call → Opcode → Return → Store → LoopHeader → Guard</a:t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g103820dfc80_0_33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3" name="Google Shape;143;g103820dfc80_0_33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Relationship Id="rId3" Type="http://schemas.openxmlformats.org/officeDocument/2006/relationships/image" Target="../media/image2.jp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Google Shape;10;p2"/>
          <p:cNvCxnSpPr/>
          <p:nvPr/>
        </p:nvCxnSpPr>
        <p:spPr>
          <a:xfrm>
            <a:off x="0" y="2998150"/>
            <a:ext cx="9144000" cy="0"/>
          </a:xfrm>
          <a:prstGeom prst="straightConnector1">
            <a:avLst/>
          </a:prstGeom>
          <a:noFill/>
          <a:ln cap="flat" cmpd="sng" w="19050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1" name="Google Shape;11;p2"/>
          <p:cNvSpPr txBox="1"/>
          <p:nvPr>
            <p:ph type="ctrTitle"/>
          </p:nvPr>
        </p:nvSpPr>
        <p:spPr>
          <a:xfrm>
            <a:off x="510450" y="1257300"/>
            <a:ext cx="8123100" cy="1588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510450" y="3182313"/>
            <a:ext cx="8123100" cy="630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1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0" name="Google Shape;50;p11"/>
          <p:cNvSpPr txBox="1"/>
          <p:nvPr>
            <p:ph hasCustomPrompt="1" type="title"/>
          </p:nvPr>
        </p:nvSpPr>
        <p:spPr>
          <a:xfrm>
            <a:off x="311700" y="991475"/>
            <a:ext cx="8520600" cy="191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9pPr>
          </a:lstStyle>
          <a:p>
            <a:r>
              <a:t>xx%</a:t>
            </a:r>
          </a:p>
        </p:txBody>
      </p:sp>
      <p:sp>
        <p:nvSpPr>
          <p:cNvPr id="51" name="Google Shape;51;p11"/>
          <p:cNvSpPr txBox="1"/>
          <p:nvPr>
            <p:ph idx="1" type="body"/>
          </p:nvPr>
        </p:nvSpPr>
        <p:spPr>
          <a:xfrm>
            <a:off x="311700" y="3071300"/>
            <a:ext cx="8520600" cy="901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2" name="Google Shape;52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>
  <p:cSld name="Title Slide"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Powerpoint_img3_NEW.jpg" id="56" name="Google Shape;56;p1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-1" y="4894118"/>
            <a:ext cx="9144000" cy="2493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Blue Bar.jpg" id="57" name="Google Shape;57;p1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04229" y="1"/>
            <a:ext cx="1080900" cy="3135000"/>
          </a:xfrm>
          <a:prstGeom prst="rect">
            <a:avLst/>
          </a:prstGeom>
          <a:noFill/>
          <a:ln>
            <a:noFill/>
          </a:ln>
        </p:spPr>
      </p:pic>
      <p:sp>
        <p:nvSpPr>
          <p:cNvPr id="58" name="Google Shape;58;p13"/>
          <p:cNvSpPr txBox="1"/>
          <p:nvPr>
            <p:ph type="title"/>
          </p:nvPr>
        </p:nvSpPr>
        <p:spPr>
          <a:xfrm>
            <a:off x="2430675" y="1297550"/>
            <a:ext cx="6541200" cy="1498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4800"/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9" name="Google Shape;59;p13"/>
          <p:cNvSpPr txBox="1"/>
          <p:nvPr>
            <p:ph idx="1" type="subTitle"/>
          </p:nvPr>
        </p:nvSpPr>
        <p:spPr>
          <a:xfrm>
            <a:off x="2463525" y="2873350"/>
            <a:ext cx="5602500" cy="35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rtl="0">
              <a:spcBef>
                <a:spcPts val="120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120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120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120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120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120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120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1200"/>
              </a:spcBef>
              <a:spcAft>
                <a:spcPts val="1200"/>
              </a:spcAft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dk1"/>
        </a:solidFill>
      </p:bgPr>
    </p:bg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" name="Google Shape;15;p3"/>
          <p:cNvCxnSpPr/>
          <p:nvPr/>
        </p:nvCxnSpPr>
        <p:spPr>
          <a:xfrm>
            <a:off x="0" y="2998150"/>
            <a:ext cx="9144000" cy="0"/>
          </a:xfrm>
          <a:prstGeom prst="straightConnector1">
            <a:avLst/>
          </a:prstGeom>
          <a:noFill/>
          <a:ln cap="flat" cmpd="sng" w="19050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6" name="Google Shape;16;p3"/>
          <p:cNvSpPr txBox="1"/>
          <p:nvPr>
            <p:ph type="title"/>
          </p:nvPr>
        </p:nvSpPr>
        <p:spPr>
          <a:xfrm>
            <a:off x="510450" y="2057400"/>
            <a:ext cx="8123100" cy="778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7" name="Google Shape;17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4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" name="Google Shape;20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1" name="Google Shape;21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5" name="Google Shape;25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6" name="Google Shape;26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7" name="Google Shape;27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30" name="Google Shape;30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3" name="Google Shape;33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4" name="Google Shape;34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lt2"/>
        </a:solidFill>
      </p:bgPr>
    </p:bg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8"/>
          <p:cNvSpPr txBox="1"/>
          <p:nvPr>
            <p:ph type="title"/>
          </p:nvPr>
        </p:nvSpPr>
        <p:spPr>
          <a:xfrm>
            <a:off x="490250" y="526350"/>
            <a:ext cx="57975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7" name="Google Shape;37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9"/>
          <p:cNvSpPr/>
          <p:nvPr/>
        </p:nvSpPr>
        <p:spPr>
          <a:xfrm>
            <a:off x="4572000" y="7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40" name="Google Shape;40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1" name="Google Shape;41;p9"/>
          <p:cNvSpPr txBox="1"/>
          <p:nvPr>
            <p:ph type="title"/>
          </p:nvPr>
        </p:nvSpPr>
        <p:spPr>
          <a:xfrm>
            <a:off x="265500" y="1205825"/>
            <a:ext cx="4045200" cy="1509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42" name="Google Shape;42;p9"/>
          <p:cNvSpPr txBox="1"/>
          <p:nvPr>
            <p:ph idx="1" type="subTitle"/>
          </p:nvPr>
        </p:nvSpPr>
        <p:spPr>
          <a:xfrm>
            <a:off x="265500" y="2769001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43" name="Google Shape;43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4" name="Google Shape;44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0"/>
          <p:cNvSpPr txBox="1"/>
          <p:nvPr>
            <p:ph idx="1" type="body"/>
          </p:nvPr>
        </p:nvSpPr>
        <p:spPr>
          <a:xfrm>
            <a:off x="311700" y="4236825"/>
            <a:ext cx="5998800" cy="59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</a:lstStyle>
          <a:p/>
        </p:txBody>
      </p:sp>
      <p:sp>
        <p:nvSpPr>
          <p:cNvPr id="47" name="Google Shape;47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pearmint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Proxima Nova"/>
              <a:buChar char="●"/>
              <a:defRPr sz="1800"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○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■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●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○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■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●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○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■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lvl="2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lvl="3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lvl="4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lvl="5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lvl="6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lvl="7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lvl="8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4.pn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4.png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4.png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4.xml"/><Relationship Id="rId3" Type="http://schemas.openxmlformats.org/officeDocument/2006/relationships/image" Target="../media/image3.png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9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0.xml"/></Relationships>
</file>

<file path=ppt/slides/_rels/slide3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1.xml"/></Relationships>
</file>

<file path=ppt/slides/_rels/slide3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2.xml"/></Relationships>
</file>

<file path=ppt/slides/_rels/slide3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3.xml"/></Relationships>
</file>

<file path=ppt/slides/_rels/slide3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4.xml"/></Relationships>
</file>

<file path=ppt/slides/_rels/slide3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5.xml"/></Relationships>
</file>

<file path=ppt/slides/_rels/slide3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6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4"/>
          <p:cNvSpPr txBox="1"/>
          <p:nvPr>
            <p:ph type="ctrTitle"/>
          </p:nvPr>
        </p:nvSpPr>
        <p:spPr>
          <a:xfrm>
            <a:off x="510450" y="1257300"/>
            <a:ext cx="8123100" cy="1588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2920"/>
              <a:t>Using Decision Trees to Improve Program-Based Static Branch Prediction</a:t>
            </a:r>
            <a:endParaRPr sz="2920"/>
          </a:p>
        </p:txBody>
      </p:sp>
      <p:sp>
        <p:nvSpPr>
          <p:cNvPr id="65" name="Google Shape;65;p14"/>
          <p:cNvSpPr txBox="1"/>
          <p:nvPr>
            <p:ph idx="1" type="subTitle"/>
          </p:nvPr>
        </p:nvSpPr>
        <p:spPr>
          <a:xfrm>
            <a:off x="510450" y="3182336"/>
            <a:ext cx="8123100" cy="116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SzPts val="712"/>
              <a:buNone/>
            </a:pPr>
            <a:r>
              <a:rPr lang="en" sz="1814"/>
              <a:t>Group 25: Nicholas Huang (ncchuang), Alice Ying (acying)</a:t>
            </a:r>
            <a:endParaRPr sz="1814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3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Google Shape;214;p2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Goal 1: Evaluating and Ordering Ball and Larus Heuristics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5" name="Google Shape;215;p23"/>
          <p:cNvSpPr txBox="1"/>
          <p:nvPr/>
        </p:nvSpPr>
        <p:spPr>
          <a:xfrm>
            <a:off x="880600" y="1605225"/>
            <a:ext cx="9087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latin typeface="Proxima Nova"/>
                <a:ea typeface="Proxima Nova"/>
                <a:cs typeface="Proxima Nova"/>
                <a:sym typeface="Proxima Nova"/>
              </a:rPr>
              <a:t>vpr</a:t>
            </a:r>
            <a:endParaRPr b="1"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216" name="Google Shape;216;p23"/>
          <p:cNvSpPr txBox="1"/>
          <p:nvPr/>
        </p:nvSpPr>
        <p:spPr>
          <a:xfrm>
            <a:off x="5521925" y="1605225"/>
            <a:ext cx="9087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latin typeface="Proxima Nova"/>
                <a:ea typeface="Proxima Nova"/>
                <a:cs typeface="Proxima Nova"/>
                <a:sym typeface="Proxima Nova"/>
              </a:rPr>
              <a:t>gcc</a:t>
            </a:r>
            <a:endParaRPr b="1">
              <a:latin typeface="Proxima Nova"/>
              <a:ea typeface="Proxima Nova"/>
              <a:cs typeface="Proxima Nova"/>
              <a:sym typeface="Proxima Nova"/>
            </a:endParaRPr>
          </a:p>
        </p:txBody>
      </p:sp>
      <p:grpSp>
        <p:nvGrpSpPr>
          <p:cNvPr id="217" name="Google Shape;217;p23"/>
          <p:cNvGrpSpPr/>
          <p:nvPr/>
        </p:nvGrpSpPr>
        <p:grpSpPr>
          <a:xfrm>
            <a:off x="7296323" y="1553349"/>
            <a:ext cx="1535980" cy="547120"/>
            <a:chOff x="5505075" y="3403817"/>
            <a:chExt cx="1630725" cy="737458"/>
          </a:xfrm>
        </p:grpSpPr>
        <p:cxnSp>
          <p:nvCxnSpPr>
            <p:cNvPr id="218" name="Google Shape;218;p23"/>
            <p:cNvCxnSpPr>
              <a:stCxn id="219" idx="2"/>
              <a:endCxn id="220" idx="0"/>
            </p:cNvCxnSpPr>
            <p:nvPr/>
          </p:nvCxnSpPr>
          <p:spPr>
            <a:xfrm flipH="1">
              <a:off x="5866148" y="3403817"/>
              <a:ext cx="492000" cy="15060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221" name="Google Shape;221;p23"/>
            <p:cNvCxnSpPr>
              <a:stCxn id="219" idx="2"/>
              <a:endCxn id="222" idx="0"/>
            </p:cNvCxnSpPr>
            <p:nvPr/>
          </p:nvCxnSpPr>
          <p:spPr>
            <a:xfrm>
              <a:off x="6358148" y="3403817"/>
              <a:ext cx="416700" cy="7350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222" name="Google Shape;222;p23"/>
            <p:cNvSpPr txBox="1"/>
            <p:nvPr/>
          </p:nvSpPr>
          <p:spPr>
            <a:xfrm>
              <a:off x="6413700" y="3477375"/>
              <a:ext cx="722100" cy="66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000">
                  <a:latin typeface="Times New Roman"/>
                  <a:ea typeface="Times New Roman"/>
                  <a:cs typeface="Times New Roman"/>
                  <a:sym typeface="Times New Roman"/>
                </a:rPr>
                <a:t>Follow Heuristic</a:t>
              </a:r>
              <a:endParaRPr sz="1000"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220" name="Google Shape;220;p23"/>
            <p:cNvSpPr txBox="1"/>
            <p:nvPr/>
          </p:nvSpPr>
          <p:spPr>
            <a:xfrm>
              <a:off x="5505075" y="3554325"/>
              <a:ext cx="722100" cy="456300"/>
            </a:xfrm>
            <a:prstGeom prst="rect">
              <a:avLst/>
            </a:prstGeom>
            <a:noFill/>
            <a:ln cap="flat" cmpd="sng" w="28575">
              <a:solidFill>
                <a:schemeClr val="lt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000">
                  <a:latin typeface="Times New Roman"/>
                  <a:ea typeface="Times New Roman"/>
                  <a:cs typeface="Times New Roman"/>
                  <a:sym typeface="Times New Roman"/>
                </a:rPr>
                <a:t>Opcode</a:t>
              </a:r>
              <a:endParaRPr b="1" sz="1000"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</p:grpSp>
      <p:sp>
        <p:nvSpPr>
          <p:cNvPr id="219" name="Google Shape;219;p23"/>
          <p:cNvSpPr txBox="1"/>
          <p:nvPr/>
        </p:nvSpPr>
        <p:spPr>
          <a:xfrm>
            <a:off x="7759782" y="1214649"/>
            <a:ext cx="680100" cy="3387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000">
                <a:latin typeface="Times New Roman"/>
                <a:ea typeface="Times New Roman"/>
                <a:cs typeface="Times New Roman"/>
                <a:sym typeface="Times New Roman"/>
              </a:rPr>
              <a:t>Loop</a:t>
            </a:r>
            <a:endParaRPr b="1" sz="10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grpSp>
        <p:nvGrpSpPr>
          <p:cNvPr id="223" name="Google Shape;223;p23"/>
          <p:cNvGrpSpPr/>
          <p:nvPr/>
        </p:nvGrpSpPr>
        <p:grpSpPr>
          <a:xfrm>
            <a:off x="6830956" y="2003539"/>
            <a:ext cx="1535980" cy="550543"/>
            <a:chOff x="5505075" y="3399204"/>
            <a:chExt cx="1630725" cy="742071"/>
          </a:xfrm>
        </p:grpSpPr>
        <p:cxnSp>
          <p:nvCxnSpPr>
            <p:cNvPr id="224" name="Google Shape;224;p23"/>
            <p:cNvCxnSpPr>
              <a:stCxn id="220" idx="2"/>
              <a:endCxn id="225" idx="0"/>
            </p:cNvCxnSpPr>
            <p:nvPr/>
          </p:nvCxnSpPr>
          <p:spPr>
            <a:xfrm flipH="1">
              <a:off x="5866097" y="3399204"/>
              <a:ext cx="494100" cy="15510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226" name="Google Shape;226;p23"/>
            <p:cNvCxnSpPr>
              <a:stCxn id="220" idx="2"/>
              <a:endCxn id="227" idx="0"/>
            </p:cNvCxnSpPr>
            <p:nvPr/>
          </p:nvCxnSpPr>
          <p:spPr>
            <a:xfrm>
              <a:off x="6360197" y="3399204"/>
              <a:ext cx="414600" cy="7830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227" name="Google Shape;227;p23"/>
            <p:cNvSpPr txBox="1"/>
            <p:nvPr/>
          </p:nvSpPr>
          <p:spPr>
            <a:xfrm>
              <a:off x="6413700" y="3477375"/>
              <a:ext cx="722100" cy="66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000">
                  <a:latin typeface="Times New Roman"/>
                  <a:ea typeface="Times New Roman"/>
                  <a:cs typeface="Times New Roman"/>
                  <a:sym typeface="Times New Roman"/>
                </a:rPr>
                <a:t>Follow Heuristic</a:t>
              </a:r>
              <a:endParaRPr sz="1000"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225" name="Google Shape;225;p23"/>
            <p:cNvSpPr txBox="1"/>
            <p:nvPr/>
          </p:nvSpPr>
          <p:spPr>
            <a:xfrm>
              <a:off x="5505075" y="3554325"/>
              <a:ext cx="722100" cy="456300"/>
            </a:xfrm>
            <a:prstGeom prst="rect">
              <a:avLst/>
            </a:prstGeom>
            <a:noFill/>
            <a:ln cap="flat" cmpd="sng" w="28575">
              <a:solidFill>
                <a:schemeClr val="lt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000">
                  <a:latin typeface="Times New Roman"/>
                  <a:ea typeface="Times New Roman"/>
                  <a:cs typeface="Times New Roman"/>
                  <a:sym typeface="Times New Roman"/>
                </a:rPr>
                <a:t>Call</a:t>
              </a:r>
              <a:endParaRPr b="1" sz="1000"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</p:grpSp>
      <p:grpSp>
        <p:nvGrpSpPr>
          <p:cNvPr id="228" name="Google Shape;228;p23"/>
          <p:cNvGrpSpPr/>
          <p:nvPr/>
        </p:nvGrpSpPr>
        <p:grpSpPr>
          <a:xfrm>
            <a:off x="6392058" y="2457153"/>
            <a:ext cx="1535980" cy="557516"/>
            <a:chOff x="5505075" y="3389804"/>
            <a:chExt cx="1630725" cy="751471"/>
          </a:xfrm>
        </p:grpSpPr>
        <p:cxnSp>
          <p:nvCxnSpPr>
            <p:cNvPr id="229" name="Google Shape;229;p23"/>
            <p:cNvCxnSpPr>
              <a:stCxn id="225" idx="2"/>
              <a:endCxn id="230" idx="0"/>
            </p:cNvCxnSpPr>
            <p:nvPr/>
          </p:nvCxnSpPr>
          <p:spPr>
            <a:xfrm flipH="1">
              <a:off x="5866196" y="3389804"/>
              <a:ext cx="465900" cy="16440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231" name="Google Shape;231;p23"/>
            <p:cNvCxnSpPr>
              <a:stCxn id="225" idx="2"/>
              <a:endCxn id="232" idx="0"/>
            </p:cNvCxnSpPr>
            <p:nvPr/>
          </p:nvCxnSpPr>
          <p:spPr>
            <a:xfrm>
              <a:off x="6332096" y="3389804"/>
              <a:ext cx="442800" cy="8760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232" name="Google Shape;232;p23"/>
            <p:cNvSpPr txBox="1"/>
            <p:nvPr/>
          </p:nvSpPr>
          <p:spPr>
            <a:xfrm>
              <a:off x="6413700" y="3477375"/>
              <a:ext cx="722100" cy="66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000">
                  <a:latin typeface="Times New Roman"/>
                  <a:ea typeface="Times New Roman"/>
                  <a:cs typeface="Times New Roman"/>
                  <a:sym typeface="Times New Roman"/>
                </a:rPr>
                <a:t>Follow Heuristic</a:t>
              </a:r>
              <a:endParaRPr sz="1000"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230" name="Google Shape;230;p23"/>
            <p:cNvSpPr txBox="1"/>
            <p:nvPr/>
          </p:nvSpPr>
          <p:spPr>
            <a:xfrm>
              <a:off x="5505075" y="3554325"/>
              <a:ext cx="722100" cy="456300"/>
            </a:xfrm>
            <a:prstGeom prst="rect">
              <a:avLst/>
            </a:prstGeom>
            <a:noFill/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000">
                  <a:latin typeface="Times New Roman"/>
                  <a:ea typeface="Times New Roman"/>
                  <a:cs typeface="Times New Roman"/>
                  <a:sym typeface="Times New Roman"/>
                </a:rPr>
                <a:t>Store</a:t>
              </a:r>
              <a:endParaRPr b="1" sz="1000"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</p:grpSp>
      <p:grpSp>
        <p:nvGrpSpPr>
          <p:cNvPr id="233" name="Google Shape;233;p23"/>
          <p:cNvGrpSpPr/>
          <p:nvPr/>
        </p:nvGrpSpPr>
        <p:grpSpPr>
          <a:xfrm>
            <a:off x="5953159" y="2917740"/>
            <a:ext cx="1535980" cy="607678"/>
            <a:chOff x="5505075" y="3399154"/>
            <a:chExt cx="1630725" cy="819083"/>
          </a:xfrm>
        </p:grpSpPr>
        <p:cxnSp>
          <p:nvCxnSpPr>
            <p:cNvPr id="234" name="Google Shape;234;p23"/>
            <p:cNvCxnSpPr>
              <a:stCxn id="230" idx="2"/>
              <a:endCxn id="235" idx="0"/>
            </p:cNvCxnSpPr>
            <p:nvPr/>
          </p:nvCxnSpPr>
          <p:spPr>
            <a:xfrm flipH="1">
              <a:off x="5866196" y="3399154"/>
              <a:ext cx="465900" cy="15510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236" name="Google Shape;236;p23"/>
            <p:cNvCxnSpPr>
              <a:stCxn id="230" idx="2"/>
              <a:endCxn id="237" idx="0"/>
            </p:cNvCxnSpPr>
            <p:nvPr/>
          </p:nvCxnSpPr>
          <p:spPr>
            <a:xfrm>
              <a:off x="6332096" y="3399154"/>
              <a:ext cx="442800" cy="7830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237" name="Google Shape;237;p23"/>
            <p:cNvSpPr txBox="1"/>
            <p:nvPr/>
          </p:nvSpPr>
          <p:spPr>
            <a:xfrm>
              <a:off x="6413700" y="3477375"/>
              <a:ext cx="722100" cy="66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000">
                  <a:latin typeface="Times New Roman"/>
                  <a:ea typeface="Times New Roman"/>
                  <a:cs typeface="Times New Roman"/>
                  <a:sym typeface="Times New Roman"/>
                </a:rPr>
                <a:t>Follow Heuristic</a:t>
              </a:r>
              <a:endParaRPr sz="1000"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235" name="Google Shape;235;p23"/>
            <p:cNvSpPr txBox="1"/>
            <p:nvPr/>
          </p:nvSpPr>
          <p:spPr>
            <a:xfrm>
              <a:off x="5505075" y="3554337"/>
              <a:ext cx="722100" cy="663900"/>
            </a:xfrm>
            <a:prstGeom prst="rect">
              <a:avLst/>
            </a:prstGeom>
            <a:noFill/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000">
                  <a:latin typeface="Times New Roman"/>
                  <a:ea typeface="Times New Roman"/>
                  <a:cs typeface="Times New Roman"/>
                  <a:sym typeface="Times New Roman"/>
                </a:rPr>
                <a:t>Loop</a:t>
              </a:r>
              <a:endParaRPr b="1" sz="1000">
                <a:latin typeface="Times New Roman"/>
                <a:ea typeface="Times New Roman"/>
                <a:cs typeface="Times New Roman"/>
                <a:sym typeface="Times New Roman"/>
              </a:endParaRPr>
            </a:p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000">
                  <a:latin typeface="Times New Roman"/>
                  <a:ea typeface="Times New Roman"/>
                  <a:cs typeface="Times New Roman"/>
                  <a:sym typeface="Times New Roman"/>
                </a:rPr>
                <a:t>Header</a:t>
              </a:r>
              <a:endParaRPr b="1" sz="1000"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</p:grpSp>
      <p:grpSp>
        <p:nvGrpSpPr>
          <p:cNvPr id="238" name="Google Shape;238;p23"/>
          <p:cNvGrpSpPr/>
          <p:nvPr/>
        </p:nvGrpSpPr>
        <p:grpSpPr>
          <a:xfrm>
            <a:off x="5505454" y="3525418"/>
            <a:ext cx="1535980" cy="507424"/>
            <a:chOff x="5505075" y="3457323"/>
            <a:chExt cx="1630725" cy="683952"/>
          </a:xfrm>
        </p:grpSpPr>
        <p:cxnSp>
          <p:nvCxnSpPr>
            <p:cNvPr id="239" name="Google Shape;239;p23"/>
            <p:cNvCxnSpPr>
              <a:stCxn id="235" idx="2"/>
              <a:endCxn id="240" idx="0"/>
            </p:cNvCxnSpPr>
            <p:nvPr/>
          </p:nvCxnSpPr>
          <p:spPr>
            <a:xfrm flipH="1">
              <a:off x="5866247" y="3457323"/>
              <a:ext cx="475200" cy="9690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241" name="Google Shape;241;p23"/>
            <p:cNvCxnSpPr>
              <a:stCxn id="235" idx="2"/>
              <a:endCxn id="242" idx="0"/>
            </p:cNvCxnSpPr>
            <p:nvPr/>
          </p:nvCxnSpPr>
          <p:spPr>
            <a:xfrm>
              <a:off x="6341447" y="3457323"/>
              <a:ext cx="433200" cy="2010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242" name="Google Shape;242;p23"/>
            <p:cNvSpPr txBox="1"/>
            <p:nvPr/>
          </p:nvSpPr>
          <p:spPr>
            <a:xfrm>
              <a:off x="6413700" y="3477375"/>
              <a:ext cx="722100" cy="66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000">
                  <a:latin typeface="Times New Roman"/>
                  <a:ea typeface="Times New Roman"/>
                  <a:cs typeface="Times New Roman"/>
                  <a:sym typeface="Times New Roman"/>
                </a:rPr>
                <a:t>Follow Heuristic</a:t>
              </a:r>
              <a:endParaRPr sz="1000"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240" name="Google Shape;240;p23"/>
            <p:cNvSpPr txBox="1"/>
            <p:nvPr/>
          </p:nvSpPr>
          <p:spPr>
            <a:xfrm>
              <a:off x="5505075" y="3554325"/>
              <a:ext cx="722100" cy="456300"/>
            </a:xfrm>
            <a:prstGeom prst="rect">
              <a:avLst/>
            </a:prstGeom>
            <a:noFill/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000">
                  <a:latin typeface="Times New Roman"/>
                  <a:ea typeface="Times New Roman"/>
                  <a:cs typeface="Times New Roman"/>
                  <a:sym typeface="Times New Roman"/>
                </a:rPr>
                <a:t>Return</a:t>
              </a:r>
              <a:endParaRPr b="1" sz="1000"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</p:grpSp>
      <p:grpSp>
        <p:nvGrpSpPr>
          <p:cNvPr id="243" name="Google Shape;243;p23"/>
          <p:cNvGrpSpPr/>
          <p:nvPr/>
        </p:nvGrpSpPr>
        <p:grpSpPr>
          <a:xfrm>
            <a:off x="4985078" y="3935913"/>
            <a:ext cx="1535980" cy="549170"/>
            <a:chOff x="5505075" y="3401054"/>
            <a:chExt cx="1630725" cy="740221"/>
          </a:xfrm>
        </p:grpSpPr>
        <p:cxnSp>
          <p:nvCxnSpPr>
            <p:cNvPr id="244" name="Google Shape;244;p23"/>
            <p:cNvCxnSpPr>
              <a:stCxn id="240" idx="2"/>
              <a:endCxn id="245" idx="0"/>
            </p:cNvCxnSpPr>
            <p:nvPr/>
          </p:nvCxnSpPr>
          <p:spPr>
            <a:xfrm flipH="1">
              <a:off x="5866000" y="3401054"/>
              <a:ext cx="552600" cy="15330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246" name="Google Shape;246;p23"/>
            <p:cNvCxnSpPr>
              <a:stCxn id="240" idx="2"/>
              <a:endCxn id="247" idx="0"/>
            </p:cNvCxnSpPr>
            <p:nvPr/>
          </p:nvCxnSpPr>
          <p:spPr>
            <a:xfrm>
              <a:off x="6418600" y="3401054"/>
              <a:ext cx="356100" cy="7620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247" name="Google Shape;247;p23"/>
            <p:cNvSpPr txBox="1"/>
            <p:nvPr/>
          </p:nvSpPr>
          <p:spPr>
            <a:xfrm>
              <a:off x="6413700" y="3477375"/>
              <a:ext cx="722100" cy="66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000">
                  <a:latin typeface="Times New Roman"/>
                  <a:ea typeface="Times New Roman"/>
                  <a:cs typeface="Times New Roman"/>
                  <a:sym typeface="Times New Roman"/>
                </a:rPr>
                <a:t>Follow Heuristic</a:t>
              </a:r>
              <a:endParaRPr sz="1000"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245" name="Google Shape;245;p23"/>
            <p:cNvSpPr txBox="1"/>
            <p:nvPr/>
          </p:nvSpPr>
          <p:spPr>
            <a:xfrm>
              <a:off x="5505075" y="3554325"/>
              <a:ext cx="722100" cy="456300"/>
            </a:xfrm>
            <a:prstGeom prst="rect">
              <a:avLst/>
            </a:prstGeom>
            <a:noFill/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000">
                  <a:latin typeface="Times New Roman"/>
                  <a:ea typeface="Times New Roman"/>
                  <a:cs typeface="Times New Roman"/>
                  <a:sym typeface="Times New Roman"/>
                </a:rPr>
                <a:t>Pointer</a:t>
              </a:r>
              <a:endParaRPr b="1" sz="1000"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</p:grpSp>
      <p:grpSp>
        <p:nvGrpSpPr>
          <p:cNvPr id="248" name="Google Shape;248;p23"/>
          <p:cNvGrpSpPr/>
          <p:nvPr/>
        </p:nvGrpSpPr>
        <p:grpSpPr>
          <a:xfrm>
            <a:off x="2997248" y="1553349"/>
            <a:ext cx="1535980" cy="547120"/>
            <a:chOff x="5505075" y="3403817"/>
            <a:chExt cx="1630725" cy="737458"/>
          </a:xfrm>
        </p:grpSpPr>
        <p:cxnSp>
          <p:nvCxnSpPr>
            <p:cNvPr id="249" name="Google Shape;249;p23"/>
            <p:cNvCxnSpPr>
              <a:stCxn id="250" idx="2"/>
              <a:endCxn id="251" idx="0"/>
            </p:cNvCxnSpPr>
            <p:nvPr/>
          </p:nvCxnSpPr>
          <p:spPr>
            <a:xfrm flipH="1">
              <a:off x="5866148" y="3403817"/>
              <a:ext cx="492000" cy="15060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252" name="Google Shape;252;p23"/>
            <p:cNvCxnSpPr>
              <a:stCxn id="250" idx="2"/>
              <a:endCxn id="253" idx="0"/>
            </p:cNvCxnSpPr>
            <p:nvPr/>
          </p:nvCxnSpPr>
          <p:spPr>
            <a:xfrm>
              <a:off x="6358148" y="3403817"/>
              <a:ext cx="416700" cy="7350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253" name="Google Shape;253;p23"/>
            <p:cNvSpPr txBox="1"/>
            <p:nvPr/>
          </p:nvSpPr>
          <p:spPr>
            <a:xfrm>
              <a:off x="6413700" y="3477375"/>
              <a:ext cx="722100" cy="66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000">
                  <a:latin typeface="Times New Roman"/>
                  <a:ea typeface="Times New Roman"/>
                  <a:cs typeface="Times New Roman"/>
                  <a:sym typeface="Times New Roman"/>
                </a:rPr>
                <a:t>Follow Heuristic</a:t>
              </a:r>
              <a:endParaRPr sz="1000"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251" name="Google Shape;251;p23"/>
            <p:cNvSpPr txBox="1"/>
            <p:nvPr/>
          </p:nvSpPr>
          <p:spPr>
            <a:xfrm>
              <a:off x="5505075" y="3554325"/>
              <a:ext cx="722100" cy="456300"/>
            </a:xfrm>
            <a:prstGeom prst="rect">
              <a:avLst/>
            </a:prstGeom>
            <a:noFill/>
            <a:ln cap="flat" cmpd="sng" w="28575">
              <a:solidFill>
                <a:schemeClr val="lt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000">
                  <a:latin typeface="Times New Roman"/>
                  <a:ea typeface="Times New Roman"/>
                  <a:cs typeface="Times New Roman"/>
                  <a:sym typeface="Times New Roman"/>
                </a:rPr>
                <a:t>Call</a:t>
              </a:r>
              <a:endParaRPr b="1" sz="1000"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</p:grpSp>
      <p:sp>
        <p:nvSpPr>
          <p:cNvPr id="250" name="Google Shape;250;p23"/>
          <p:cNvSpPr txBox="1"/>
          <p:nvPr/>
        </p:nvSpPr>
        <p:spPr>
          <a:xfrm>
            <a:off x="3460707" y="1214649"/>
            <a:ext cx="680100" cy="3387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000">
                <a:latin typeface="Times New Roman"/>
                <a:ea typeface="Times New Roman"/>
                <a:cs typeface="Times New Roman"/>
                <a:sym typeface="Times New Roman"/>
              </a:rPr>
              <a:t>Loop</a:t>
            </a:r>
            <a:endParaRPr b="1" sz="10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grpSp>
        <p:nvGrpSpPr>
          <p:cNvPr id="254" name="Google Shape;254;p23"/>
          <p:cNvGrpSpPr/>
          <p:nvPr/>
        </p:nvGrpSpPr>
        <p:grpSpPr>
          <a:xfrm>
            <a:off x="2531881" y="2003539"/>
            <a:ext cx="1535980" cy="550543"/>
            <a:chOff x="5505075" y="3399204"/>
            <a:chExt cx="1630725" cy="742071"/>
          </a:xfrm>
        </p:grpSpPr>
        <p:cxnSp>
          <p:nvCxnSpPr>
            <p:cNvPr id="255" name="Google Shape;255;p23"/>
            <p:cNvCxnSpPr>
              <a:stCxn id="251" idx="2"/>
              <a:endCxn id="256" idx="0"/>
            </p:cNvCxnSpPr>
            <p:nvPr/>
          </p:nvCxnSpPr>
          <p:spPr>
            <a:xfrm flipH="1">
              <a:off x="5866097" y="3399204"/>
              <a:ext cx="494100" cy="15510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257" name="Google Shape;257;p23"/>
            <p:cNvCxnSpPr>
              <a:stCxn id="251" idx="2"/>
              <a:endCxn id="258" idx="0"/>
            </p:cNvCxnSpPr>
            <p:nvPr/>
          </p:nvCxnSpPr>
          <p:spPr>
            <a:xfrm>
              <a:off x="6360197" y="3399204"/>
              <a:ext cx="414600" cy="7830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258" name="Google Shape;258;p23"/>
            <p:cNvSpPr txBox="1"/>
            <p:nvPr/>
          </p:nvSpPr>
          <p:spPr>
            <a:xfrm>
              <a:off x="6413700" y="3477375"/>
              <a:ext cx="722100" cy="66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000">
                  <a:latin typeface="Times New Roman"/>
                  <a:ea typeface="Times New Roman"/>
                  <a:cs typeface="Times New Roman"/>
                  <a:sym typeface="Times New Roman"/>
                </a:rPr>
                <a:t>Follow Heuristic</a:t>
              </a:r>
              <a:endParaRPr sz="1000"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256" name="Google Shape;256;p23"/>
            <p:cNvSpPr txBox="1"/>
            <p:nvPr/>
          </p:nvSpPr>
          <p:spPr>
            <a:xfrm>
              <a:off x="5505075" y="3554325"/>
              <a:ext cx="722100" cy="456300"/>
            </a:xfrm>
            <a:prstGeom prst="rect">
              <a:avLst/>
            </a:prstGeom>
            <a:noFill/>
            <a:ln cap="flat" cmpd="sng" w="28575">
              <a:solidFill>
                <a:schemeClr val="lt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000">
                  <a:latin typeface="Times New Roman"/>
                  <a:ea typeface="Times New Roman"/>
                  <a:cs typeface="Times New Roman"/>
                  <a:sym typeface="Times New Roman"/>
                </a:rPr>
                <a:t>Opcode</a:t>
              </a:r>
              <a:endParaRPr b="1" sz="1000"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</p:grpSp>
      <p:grpSp>
        <p:nvGrpSpPr>
          <p:cNvPr id="259" name="Google Shape;259;p23"/>
          <p:cNvGrpSpPr/>
          <p:nvPr/>
        </p:nvGrpSpPr>
        <p:grpSpPr>
          <a:xfrm>
            <a:off x="2092983" y="2457153"/>
            <a:ext cx="1535980" cy="557516"/>
            <a:chOff x="5505075" y="3389804"/>
            <a:chExt cx="1630725" cy="751471"/>
          </a:xfrm>
        </p:grpSpPr>
        <p:cxnSp>
          <p:nvCxnSpPr>
            <p:cNvPr id="260" name="Google Shape;260;p23"/>
            <p:cNvCxnSpPr>
              <a:stCxn id="256" idx="2"/>
              <a:endCxn id="261" idx="0"/>
            </p:cNvCxnSpPr>
            <p:nvPr/>
          </p:nvCxnSpPr>
          <p:spPr>
            <a:xfrm flipH="1">
              <a:off x="5866196" y="3389804"/>
              <a:ext cx="465900" cy="16440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262" name="Google Shape;262;p23"/>
            <p:cNvCxnSpPr>
              <a:stCxn id="256" idx="2"/>
              <a:endCxn id="263" idx="0"/>
            </p:cNvCxnSpPr>
            <p:nvPr/>
          </p:nvCxnSpPr>
          <p:spPr>
            <a:xfrm>
              <a:off x="6332096" y="3389804"/>
              <a:ext cx="442800" cy="8760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263" name="Google Shape;263;p23"/>
            <p:cNvSpPr txBox="1"/>
            <p:nvPr/>
          </p:nvSpPr>
          <p:spPr>
            <a:xfrm>
              <a:off x="6413700" y="3477375"/>
              <a:ext cx="722100" cy="66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000">
                  <a:latin typeface="Times New Roman"/>
                  <a:ea typeface="Times New Roman"/>
                  <a:cs typeface="Times New Roman"/>
                  <a:sym typeface="Times New Roman"/>
                </a:rPr>
                <a:t>Follow Heuristic</a:t>
              </a:r>
              <a:endParaRPr sz="1000"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261" name="Google Shape;261;p23"/>
            <p:cNvSpPr txBox="1"/>
            <p:nvPr/>
          </p:nvSpPr>
          <p:spPr>
            <a:xfrm>
              <a:off x="5505075" y="3554325"/>
              <a:ext cx="722100" cy="456300"/>
            </a:xfrm>
            <a:prstGeom prst="rect">
              <a:avLst/>
            </a:prstGeom>
            <a:noFill/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000">
                  <a:latin typeface="Times New Roman"/>
                  <a:ea typeface="Times New Roman"/>
                  <a:cs typeface="Times New Roman"/>
                  <a:sym typeface="Times New Roman"/>
                </a:rPr>
                <a:t>Store</a:t>
              </a:r>
              <a:endParaRPr b="1" sz="1000"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</p:grpSp>
      <p:grpSp>
        <p:nvGrpSpPr>
          <p:cNvPr id="264" name="Google Shape;264;p23"/>
          <p:cNvGrpSpPr/>
          <p:nvPr/>
        </p:nvGrpSpPr>
        <p:grpSpPr>
          <a:xfrm>
            <a:off x="1654084" y="2917740"/>
            <a:ext cx="1535980" cy="607678"/>
            <a:chOff x="5505075" y="3399154"/>
            <a:chExt cx="1630725" cy="819083"/>
          </a:xfrm>
        </p:grpSpPr>
        <p:cxnSp>
          <p:nvCxnSpPr>
            <p:cNvPr id="265" name="Google Shape;265;p23"/>
            <p:cNvCxnSpPr>
              <a:stCxn id="261" idx="2"/>
              <a:endCxn id="266" idx="0"/>
            </p:cNvCxnSpPr>
            <p:nvPr/>
          </p:nvCxnSpPr>
          <p:spPr>
            <a:xfrm flipH="1">
              <a:off x="5866196" y="3399154"/>
              <a:ext cx="465900" cy="15510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267" name="Google Shape;267;p23"/>
            <p:cNvCxnSpPr>
              <a:stCxn id="261" idx="2"/>
              <a:endCxn id="268" idx="0"/>
            </p:cNvCxnSpPr>
            <p:nvPr/>
          </p:nvCxnSpPr>
          <p:spPr>
            <a:xfrm>
              <a:off x="6332096" y="3399154"/>
              <a:ext cx="442800" cy="7830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268" name="Google Shape;268;p23"/>
            <p:cNvSpPr txBox="1"/>
            <p:nvPr/>
          </p:nvSpPr>
          <p:spPr>
            <a:xfrm>
              <a:off x="6413700" y="3477375"/>
              <a:ext cx="722100" cy="66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000">
                  <a:latin typeface="Times New Roman"/>
                  <a:ea typeface="Times New Roman"/>
                  <a:cs typeface="Times New Roman"/>
                  <a:sym typeface="Times New Roman"/>
                </a:rPr>
                <a:t>Follow Heuristic</a:t>
              </a:r>
              <a:endParaRPr sz="1000"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266" name="Google Shape;266;p23"/>
            <p:cNvSpPr txBox="1"/>
            <p:nvPr/>
          </p:nvSpPr>
          <p:spPr>
            <a:xfrm>
              <a:off x="5505075" y="3554337"/>
              <a:ext cx="722100" cy="663900"/>
            </a:xfrm>
            <a:prstGeom prst="rect">
              <a:avLst/>
            </a:prstGeom>
            <a:noFill/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000">
                  <a:latin typeface="Times New Roman"/>
                  <a:ea typeface="Times New Roman"/>
                  <a:cs typeface="Times New Roman"/>
                  <a:sym typeface="Times New Roman"/>
                </a:rPr>
                <a:t>Loop</a:t>
              </a:r>
              <a:endParaRPr b="1" sz="1000">
                <a:latin typeface="Times New Roman"/>
                <a:ea typeface="Times New Roman"/>
                <a:cs typeface="Times New Roman"/>
                <a:sym typeface="Times New Roman"/>
              </a:endParaRPr>
            </a:p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000">
                  <a:latin typeface="Times New Roman"/>
                  <a:ea typeface="Times New Roman"/>
                  <a:cs typeface="Times New Roman"/>
                  <a:sym typeface="Times New Roman"/>
                </a:rPr>
                <a:t>Header</a:t>
              </a:r>
              <a:endParaRPr b="1" sz="1000"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</p:grpSp>
      <p:grpSp>
        <p:nvGrpSpPr>
          <p:cNvPr id="269" name="Google Shape;269;p23"/>
          <p:cNvGrpSpPr/>
          <p:nvPr/>
        </p:nvGrpSpPr>
        <p:grpSpPr>
          <a:xfrm>
            <a:off x="1206379" y="3525418"/>
            <a:ext cx="1535980" cy="507424"/>
            <a:chOff x="5505075" y="3457323"/>
            <a:chExt cx="1630725" cy="683952"/>
          </a:xfrm>
        </p:grpSpPr>
        <p:cxnSp>
          <p:nvCxnSpPr>
            <p:cNvPr id="270" name="Google Shape;270;p23"/>
            <p:cNvCxnSpPr>
              <a:stCxn id="266" idx="2"/>
              <a:endCxn id="271" idx="0"/>
            </p:cNvCxnSpPr>
            <p:nvPr/>
          </p:nvCxnSpPr>
          <p:spPr>
            <a:xfrm flipH="1">
              <a:off x="5866247" y="3457323"/>
              <a:ext cx="475200" cy="9690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272" name="Google Shape;272;p23"/>
            <p:cNvCxnSpPr>
              <a:stCxn id="266" idx="2"/>
              <a:endCxn id="273" idx="0"/>
            </p:cNvCxnSpPr>
            <p:nvPr/>
          </p:nvCxnSpPr>
          <p:spPr>
            <a:xfrm>
              <a:off x="6341447" y="3457323"/>
              <a:ext cx="433200" cy="2010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273" name="Google Shape;273;p23"/>
            <p:cNvSpPr txBox="1"/>
            <p:nvPr/>
          </p:nvSpPr>
          <p:spPr>
            <a:xfrm>
              <a:off x="6413700" y="3477375"/>
              <a:ext cx="722100" cy="66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000">
                  <a:latin typeface="Times New Roman"/>
                  <a:ea typeface="Times New Roman"/>
                  <a:cs typeface="Times New Roman"/>
                  <a:sym typeface="Times New Roman"/>
                </a:rPr>
                <a:t>Follow Heuristic</a:t>
              </a:r>
              <a:endParaRPr sz="1000"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271" name="Google Shape;271;p23"/>
            <p:cNvSpPr txBox="1"/>
            <p:nvPr/>
          </p:nvSpPr>
          <p:spPr>
            <a:xfrm>
              <a:off x="5505075" y="3554325"/>
              <a:ext cx="722100" cy="456300"/>
            </a:xfrm>
            <a:prstGeom prst="rect">
              <a:avLst/>
            </a:prstGeom>
            <a:noFill/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000">
                  <a:latin typeface="Times New Roman"/>
                  <a:ea typeface="Times New Roman"/>
                  <a:cs typeface="Times New Roman"/>
                  <a:sym typeface="Times New Roman"/>
                </a:rPr>
                <a:t>Return</a:t>
              </a:r>
              <a:endParaRPr b="1" sz="1000"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</p:grpSp>
      <p:grpSp>
        <p:nvGrpSpPr>
          <p:cNvPr id="274" name="Google Shape;274;p23"/>
          <p:cNvGrpSpPr/>
          <p:nvPr/>
        </p:nvGrpSpPr>
        <p:grpSpPr>
          <a:xfrm>
            <a:off x="686003" y="3935913"/>
            <a:ext cx="1535980" cy="549170"/>
            <a:chOff x="5505075" y="3401054"/>
            <a:chExt cx="1630725" cy="740221"/>
          </a:xfrm>
        </p:grpSpPr>
        <p:cxnSp>
          <p:nvCxnSpPr>
            <p:cNvPr id="275" name="Google Shape;275;p23"/>
            <p:cNvCxnSpPr>
              <a:stCxn id="271" idx="2"/>
              <a:endCxn id="276" idx="0"/>
            </p:cNvCxnSpPr>
            <p:nvPr/>
          </p:nvCxnSpPr>
          <p:spPr>
            <a:xfrm flipH="1">
              <a:off x="5866000" y="3401054"/>
              <a:ext cx="552600" cy="15330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277" name="Google Shape;277;p23"/>
            <p:cNvCxnSpPr>
              <a:stCxn id="271" idx="2"/>
              <a:endCxn id="278" idx="0"/>
            </p:cNvCxnSpPr>
            <p:nvPr/>
          </p:nvCxnSpPr>
          <p:spPr>
            <a:xfrm>
              <a:off x="6418600" y="3401054"/>
              <a:ext cx="356100" cy="7620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278" name="Google Shape;278;p23"/>
            <p:cNvSpPr txBox="1"/>
            <p:nvPr/>
          </p:nvSpPr>
          <p:spPr>
            <a:xfrm>
              <a:off x="6413700" y="3477375"/>
              <a:ext cx="722100" cy="66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000">
                  <a:latin typeface="Times New Roman"/>
                  <a:ea typeface="Times New Roman"/>
                  <a:cs typeface="Times New Roman"/>
                  <a:sym typeface="Times New Roman"/>
                </a:rPr>
                <a:t>Follow Heuristic</a:t>
              </a:r>
              <a:endParaRPr sz="1000"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276" name="Google Shape;276;p23"/>
            <p:cNvSpPr txBox="1"/>
            <p:nvPr/>
          </p:nvSpPr>
          <p:spPr>
            <a:xfrm>
              <a:off x="5505075" y="3554325"/>
              <a:ext cx="722100" cy="456300"/>
            </a:xfrm>
            <a:prstGeom prst="rect">
              <a:avLst/>
            </a:prstGeom>
            <a:noFill/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000">
                  <a:latin typeface="Times New Roman"/>
                  <a:ea typeface="Times New Roman"/>
                  <a:cs typeface="Times New Roman"/>
                  <a:sym typeface="Times New Roman"/>
                </a:rPr>
                <a:t>Pointer</a:t>
              </a:r>
              <a:endParaRPr b="1" sz="1000"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82" name="Shape 2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Google Shape;283;p2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Goal 1: Results - Optimal Ordering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284" name="Google Shape;284;p24"/>
          <p:cNvGrpSpPr/>
          <p:nvPr/>
        </p:nvGrpSpPr>
        <p:grpSpPr>
          <a:xfrm>
            <a:off x="7140098" y="1564161"/>
            <a:ext cx="1535980" cy="547120"/>
            <a:chOff x="5505075" y="3403817"/>
            <a:chExt cx="1630725" cy="737458"/>
          </a:xfrm>
        </p:grpSpPr>
        <p:cxnSp>
          <p:nvCxnSpPr>
            <p:cNvPr id="285" name="Google Shape;285;p24"/>
            <p:cNvCxnSpPr>
              <a:stCxn id="286" idx="2"/>
              <a:endCxn id="287" idx="0"/>
            </p:cNvCxnSpPr>
            <p:nvPr/>
          </p:nvCxnSpPr>
          <p:spPr>
            <a:xfrm flipH="1">
              <a:off x="5866148" y="3403817"/>
              <a:ext cx="492000" cy="15060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288" name="Google Shape;288;p24"/>
            <p:cNvCxnSpPr>
              <a:stCxn id="286" idx="2"/>
              <a:endCxn id="289" idx="0"/>
            </p:cNvCxnSpPr>
            <p:nvPr/>
          </p:nvCxnSpPr>
          <p:spPr>
            <a:xfrm>
              <a:off x="6358148" y="3403817"/>
              <a:ext cx="416700" cy="7350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289" name="Google Shape;289;p24"/>
            <p:cNvSpPr txBox="1"/>
            <p:nvPr/>
          </p:nvSpPr>
          <p:spPr>
            <a:xfrm>
              <a:off x="6413700" y="3477375"/>
              <a:ext cx="722100" cy="66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000">
                  <a:latin typeface="Times New Roman"/>
                  <a:ea typeface="Times New Roman"/>
                  <a:cs typeface="Times New Roman"/>
                  <a:sym typeface="Times New Roman"/>
                </a:rPr>
                <a:t>Follow Heuristic</a:t>
              </a:r>
              <a:endParaRPr sz="1000"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287" name="Google Shape;287;p24"/>
            <p:cNvSpPr txBox="1"/>
            <p:nvPr/>
          </p:nvSpPr>
          <p:spPr>
            <a:xfrm>
              <a:off x="5505075" y="3554325"/>
              <a:ext cx="722100" cy="456300"/>
            </a:xfrm>
            <a:prstGeom prst="rect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000">
                  <a:latin typeface="Times New Roman"/>
                  <a:ea typeface="Times New Roman"/>
                  <a:cs typeface="Times New Roman"/>
                  <a:sym typeface="Times New Roman"/>
                </a:rPr>
                <a:t>Opcode</a:t>
              </a:r>
              <a:endParaRPr b="1" sz="1000"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</p:grpSp>
      <p:sp>
        <p:nvSpPr>
          <p:cNvPr id="286" name="Google Shape;286;p24"/>
          <p:cNvSpPr txBox="1"/>
          <p:nvPr/>
        </p:nvSpPr>
        <p:spPr>
          <a:xfrm>
            <a:off x="7603557" y="1225461"/>
            <a:ext cx="680100" cy="3387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000">
                <a:latin typeface="Times New Roman"/>
                <a:ea typeface="Times New Roman"/>
                <a:cs typeface="Times New Roman"/>
                <a:sym typeface="Times New Roman"/>
              </a:rPr>
              <a:t>Loop</a:t>
            </a:r>
            <a:endParaRPr b="1" sz="10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grpSp>
        <p:nvGrpSpPr>
          <p:cNvPr id="290" name="Google Shape;290;p24"/>
          <p:cNvGrpSpPr/>
          <p:nvPr/>
        </p:nvGrpSpPr>
        <p:grpSpPr>
          <a:xfrm>
            <a:off x="6674731" y="2014352"/>
            <a:ext cx="1535980" cy="550543"/>
            <a:chOff x="5505075" y="3399204"/>
            <a:chExt cx="1630725" cy="742071"/>
          </a:xfrm>
        </p:grpSpPr>
        <p:cxnSp>
          <p:nvCxnSpPr>
            <p:cNvPr id="291" name="Google Shape;291;p24"/>
            <p:cNvCxnSpPr>
              <a:stCxn id="287" idx="2"/>
              <a:endCxn id="292" idx="0"/>
            </p:cNvCxnSpPr>
            <p:nvPr/>
          </p:nvCxnSpPr>
          <p:spPr>
            <a:xfrm flipH="1">
              <a:off x="5866097" y="3399204"/>
              <a:ext cx="494100" cy="15510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293" name="Google Shape;293;p24"/>
            <p:cNvCxnSpPr>
              <a:stCxn id="287" idx="2"/>
              <a:endCxn id="294" idx="0"/>
            </p:cNvCxnSpPr>
            <p:nvPr/>
          </p:nvCxnSpPr>
          <p:spPr>
            <a:xfrm>
              <a:off x="6360197" y="3399204"/>
              <a:ext cx="414600" cy="7830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294" name="Google Shape;294;p24"/>
            <p:cNvSpPr txBox="1"/>
            <p:nvPr/>
          </p:nvSpPr>
          <p:spPr>
            <a:xfrm>
              <a:off x="6413700" y="3477375"/>
              <a:ext cx="722100" cy="66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000">
                  <a:latin typeface="Times New Roman"/>
                  <a:ea typeface="Times New Roman"/>
                  <a:cs typeface="Times New Roman"/>
                  <a:sym typeface="Times New Roman"/>
                </a:rPr>
                <a:t>Follow Heuristic</a:t>
              </a:r>
              <a:endParaRPr sz="1000"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292" name="Google Shape;292;p24"/>
            <p:cNvSpPr txBox="1"/>
            <p:nvPr/>
          </p:nvSpPr>
          <p:spPr>
            <a:xfrm>
              <a:off x="5505075" y="3554325"/>
              <a:ext cx="722100" cy="456300"/>
            </a:xfrm>
            <a:prstGeom prst="rect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000">
                  <a:latin typeface="Times New Roman"/>
                  <a:ea typeface="Times New Roman"/>
                  <a:cs typeface="Times New Roman"/>
                  <a:sym typeface="Times New Roman"/>
                </a:rPr>
                <a:t>Call</a:t>
              </a:r>
              <a:endParaRPr b="1" sz="1000"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</p:grpSp>
      <p:grpSp>
        <p:nvGrpSpPr>
          <p:cNvPr id="295" name="Google Shape;295;p24"/>
          <p:cNvGrpSpPr/>
          <p:nvPr/>
        </p:nvGrpSpPr>
        <p:grpSpPr>
          <a:xfrm>
            <a:off x="6235833" y="2467965"/>
            <a:ext cx="1535980" cy="557516"/>
            <a:chOff x="5505075" y="3389804"/>
            <a:chExt cx="1630725" cy="751471"/>
          </a:xfrm>
        </p:grpSpPr>
        <p:cxnSp>
          <p:nvCxnSpPr>
            <p:cNvPr id="296" name="Google Shape;296;p24"/>
            <p:cNvCxnSpPr>
              <a:stCxn id="292" idx="2"/>
              <a:endCxn id="297" idx="0"/>
            </p:cNvCxnSpPr>
            <p:nvPr/>
          </p:nvCxnSpPr>
          <p:spPr>
            <a:xfrm flipH="1">
              <a:off x="5866196" y="3389804"/>
              <a:ext cx="465900" cy="16440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298" name="Google Shape;298;p24"/>
            <p:cNvCxnSpPr>
              <a:stCxn id="292" idx="2"/>
              <a:endCxn id="299" idx="0"/>
            </p:cNvCxnSpPr>
            <p:nvPr/>
          </p:nvCxnSpPr>
          <p:spPr>
            <a:xfrm>
              <a:off x="6332096" y="3389804"/>
              <a:ext cx="442800" cy="8760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299" name="Google Shape;299;p24"/>
            <p:cNvSpPr txBox="1"/>
            <p:nvPr/>
          </p:nvSpPr>
          <p:spPr>
            <a:xfrm>
              <a:off x="6413700" y="3477375"/>
              <a:ext cx="722100" cy="66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000">
                  <a:latin typeface="Times New Roman"/>
                  <a:ea typeface="Times New Roman"/>
                  <a:cs typeface="Times New Roman"/>
                  <a:sym typeface="Times New Roman"/>
                </a:rPr>
                <a:t>Follow Heuristic</a:t>
              </a:r>
              <a:endParaRPr sz="1000"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297" name="Google Shape;297;p24"/>
            <p:cNvSpPr txBox="1"/>
            <p:nvPr/>
          </p:nvSpPr>
          <p:spPr>
            <a:xfrm>
              <a:off x="5505075" y="3554325"/>
              <a:ext cx="722100" cy="456300"/>
            </a:xfrm>
            <a:prstGeom prst="rect">
              <a:avLst/>
            </a:prstGeom>
            <a:noFill/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000">
                  <a:latin typeface="Times New Roman"/>
                  <a:ea typeface="Times New Roman"/>
                  <a:cs typeface="Times New Roman"/>
                  <a:sym typeface="Times New Roman"/>
                </a:rPr>
                <a:t>Return</a:t>
              </a:r>
              <a:endParaRPr b="1" sz="1000"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</p:grpSp>
      <p:grpSp>
        <p:nvGrpSpPr>
          <p:cNvPr id="300" name="Google Shape;300;p24"/>
          <p:cNvGrpSpPr/>
          <p:nvPr/>
        </p:nvGrpSpPr>
        <p:grpSpPr>
          <a:xfrm>
            <a:off x="5796934" y="2928552"/>
            <a:ext cx="1535980" cy="607678"/>
            <a:chOff x="5505075" y="3399154"/>
            <a:chExt cx="1630725" cy="819083"/>
          </a:xfrm>
        </p:grpSpPr>
        <p:cxnSp>
          <p:nvCxnSpPr>
            <p:cNvPr id="301" name="Google Shape;301;p24"/>
            <p:cNvCxnSpPr>
              <a:stCxn id="297" idx="2"/>
              <a:endCxn id="302" idx="0"/>
            </p:cNvCxnSpPr>
            <p:nvPr/>
          </p:nvCxnSpPr>
          <p:spPr>
            <a:xfrm flipH="1">
              <a:off x="5866196" y="3399154"/>
              <a:ext cx="465900" cy="15510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303" name="Google Shape;303;p24"/>
            <p:cNvCxnSpPr>
              <a:stCxn id="297" idx="2"/>
              <a:endCxn id="304" idx="0"/>
            </p:cNvCxnSpPr>
            <p:nvPr/>
          </p:nvCxnSpPr>
          <p:spPr>
            <a:xfrm>
              <a:off x="6332096" y="3399154"/>
              <a:ext cx="442800" cy="7830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304" name="Google Shape;304;p24"/>
            <p:cNvSpPr txBox="1"/>
            <p:nvPr/>
          </p:nvSpPr>
          <p:spPr>
            <a:xfrm>
              <a:off x="6413700" y="3477375"/>
              <a:ext cx="722100" cy="66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000">
                  <a:latin typeface="Times New Roman"/>
                  <a:ea typeface="Times New Roman"/>
                  <a:cs typeface="Times New Roman"/>
                  <a:sym typeface="Times New Roman"/>
                </a:rPr>
                <a:t>Follow Heuristic</a:t>
              </a:r>
              <a:endParaRPr sz="1000"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302" name="Google Shape;302;p24"/>
            <p:cNvSpPr txBox="1"/>
            <p:nvPr/>
          </p:nvSpPr>
          <p:spPr>
            <a:xfrm>
              <a:off x="5505075" y="3554337"/>
              <a:ext cx="722100" cy="663900"/>
            </a:xfrm>
            <a:prstGeom prst="rect">
              <a:avLst/>
            </a:prstGeom>
            <a:noFill/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000">
                  <a:latin typeface="Times New Roman"/>
                  <a:ea typeface="Times New Roman"/>
                  <a:cs typeface="Times New Roman"/>
                  <a:sym typeface="Times New Roman"/>
                </a:rPr>
                <a:t>Loop</a:t>
              </a:r>
              <a:endParaRPr b="1" sz="1000">
                <a:latin typeface="Times New Roman"/>
                <a:ea typeface="Times New Roman"/>
                <a:cs typeface="Times New Roman"/>
                <a:sym typeface="Times New Roman"/>
              </a:endParaRPr>
            </a:p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000">
                  <a:latin typeface="Times New Roman"/>
                  <a:ea typeface="Times New Roman"/>
                  <a:cs typeface="Times New Roman"/>
                  <a:sym typeface="Times New Roman"/>
                </a:rPr>
                <a:t>Header</a:t>
              </a:r>
              <a:endParaRPr b="1" sz="1000"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</p:grpSp>
      <p:grpSp>
        <p:nvGrpSpPr>
          <p:cNvPr id="305" name="Google Shape;305;p24"/>
          <p:cNvGrpSpPr/>
          <p:nvPr/>
        </p:nvGrpSpPr>
        <p:grpSpPr>
          <a:xfrm>
            <a:off x="5349229" y="3536230"/>
            <a:ext cx="1535980" cy="507424"/>
            <a:chOff x="5505075" y="3457323"/>
            <a:chExt cx="1630725" cy="683952"/>
          </a:xfrm>
        </p:grpSpPr>
        <p:cxnSp>
          <p:nvCxnSpPr>
            <p:cNvPr id="306" name="Google Shape;306;p24"/>
            <p:cNvCxnSpPr>
              <a:stCxn id="302" idx="2"/>
              <a:endCxn id="307" idx="0"/>
            </p:cNvCxnSpPr>
            <p:nvPr/>
          </p:nvCxnSpPr>
          <p:spPr>
            <a:xfrm flipH="1">
              <a:off x="5866247" y="3457323"/>
              <a:ext cx="475200" cy="9690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308" name="Google Shape;308;p24"/>
            <p:cNvCxnSpPr>
              <a:stCxn id="302" idx="2"/>
              <a:endCxn id="309" idx="0"/>
            </p:cNvCxnSpPr>
            <p:nvPr/>
          </p:nvCxnSpPr>
          <p:spPr>
            <a:xfrm>
              <a:off x="6341447" y="3457323"/>
              <a:ext cx="433200" cy="2010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309" name="Google Shape;309;p24"/>
            <p:cNvSpPr txBox="1"/>
            <p:nvPr/>
          </p:nvSpPr>
          <p:spPr>
            <a:xfrm>
              <a:off x="6413700" y="3477375"/>
              <a:ext cx="722100" cy="66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000">
                  <a:latin typeface="Times New Roman"/>
                  <a:ea typeface="Times New Roman"/>
                  <a:cs typeface="Times New Roman"/>
                  <a:sym typeface="Times New Roman"/>
                </a:rPr>
                <a:t>Follow Heuristic</a:t>
              </a:r>
              <a:endParaRPr sz="1000"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307" name="Google Shape;307;p24"/>
            <p:cNvSpPr txBox="1"/>
            <p:nvPr/>
          </p:nvSpPr>
          <p:spPr>
            <a:xfrm>
              <a:off x="5505075" y="3554325"/>
              <a:ext cx="722100" cy="456300"/>
            </a:xfrm>
            <a:prstGeom prst="rect">
              <a:avLst/>
            </a:prstGeom>
            <a:noFill/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000">
                  <a:latin typeface="Times New Roman"/>
                  <a:ea typeface="Times New Roman"/>
                  <a:cs typeface="Times New Roman"/>
                  <a:sym typeface="Times New Roman"/>
                </a:rPr>
                <a:t>Store</a:t>
              </a:r>
              <a:endParaRPr b="1" sz="1000"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</p:grpSp>
      <p:grpSp>
        <p:nvGrpSpPr>
          <p:cNvPr id="310" name="Google Shape;310;p24"/>
          <p:cNvGrpSpPr/>
          <p:nvPr/>
        </p:nvGrpSpPr>
        <p:grpSpPr>
          <a:xfrm>
            <a:off x="4828853" y="3946725"/>
            <a:ext cx="1535980" cy="549170"/>
            <a:chOff x="5505075" y="3401054"/>
            <a:chExt cx="1630725" cy="740221"/>
          </a:xfrm>
        </p:grpSpPr>
        <p:cxnSp>
          <p:nvCxnSpPr>
            <p:cNvPr id="311" name="Google Shape;311;p24"/>
            <p:cNvCxnSpPr>
              <a:stCxn id="307" idx="2"/>
              <a:endCxn id="312" idx="0"/>
            </p:cNvCxnSpPr>
            <p:nvPr/>
          </p:nvCxnSpPr>
          <p:spPr>
            <a:xfrm flipH="1">
              <a:off x="5866000" y="3401054"/>
              <a:ext cx="552600" cy="15330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313" name="Google Shape;313;p24"/>
            <p:cNvCxnSpPr>
              <a:stCxn id="307" idx="2"/>
              <a:endCxn id="314" idx="0"/>
            </p:cNvCxnSpPr>
            <p:nvPr/>
          </p:nvCxnSpPr>
          <p:spPr>
            <a:xfrm>
              <a:off x="6418600" y="3401054"/>
              <a:ext cx="356100" cy="7620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314" name="Google Shape;314;p24"/>
            <p:cNvSpPr txBox="1"/>
            <p:nvPr/>
          </p:nvSpPr>
          <p:spPr>
            <a:xfrm>
              <a:off x="6413700" y="3477375"/>
              <a:ext cx="722100" cy="66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000">
                  <a:latin typeface="Times New Roman"/>
                  <a:ea typeface="Times New Roman"/>
                  <a:cs typeface="Times New Roman"/>
                  <a:sym typeface="Times New Roman"/>
                </a:rPr>
                <a:t>Follow Heuristic</a:t>
              </a:r>
              <a:endParaRPr sz="1000"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312" name="Google Shape;312;p24"/>
            <p:cNvSpPr txBox="1"/>
            <p:nvPr/>
          </p:nvSpPr>
          <p:spPr>
            <a:xfrm>
              <a:off x="5505075" y="3554325"/>
              <a:ext cx="722100" cy="456300"/>
            </a:xfrm>
            <a:prstGeom prst="rect">
              <a:avLst/>
            </a:prstGeom>
            <a:noFill/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000">
                  <a:latin typeface="Times New Roman"/>
                  <a:ea typeface="Times New Roman"/>
                  <a:cs typeface="Times New Roman"/>
                  <a:sym typeface="Times New Roman"/>
                </a:rPr>
                <a:t>Pointer</a:t>
              </a:r>
              <a:endParaRPr b="1" sz="1000"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</p:grpSp>
      <p:graphicFrame>
        <p:nvGraphicFramePr>
          <p:cNvPr id="315" name="Google Shape;315;p24"/>
          <p:cNvGraphicFramePr/>
          <p:nvPr/>
        </p:nvGraphicFramePr>
        <p:xfrm>
          <a:off x="228050" y="1043963"/>
          <a:ext cx="3000000" cy="3000000"/>
        </p:xfrm>
        <a:graphic>
          <a:graphicData uri="http://schemas.openxmlformats.org/drawingml/2006/table">
            <a:tbl>
              <a:tblPr>
                <a:noFill/>
                <a:tableStyleId>{EC36C81F-BB63-4FB3-8DA1-6076A0D63DB7}</a:tableStyleId>
              </a:tblPr>
              <a:tblGrid>
                <a:gridCol w="1550350"/>
                <a:gridCol w="1365400"/>
                <a:gridCol w="1340275"/>
              </a:tblGrid>
              <a:tr h="6320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solidFill>
                            <a:schemeClr val="accent3"/>
                          </a:solidFill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Heuristic</a:t>
                      </a:r>
                      <a:endParaRPr b="1">
                        <a:solidFill>
                          <a:schemeClr val="accent3"/>
                        </a:solidFill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</a:txBody>
                  <a:tcPr marT="91425" marB="91425" marR="91425" marL="91425">
                    <a:solidFill>
                      <a:srgbClr val="CDF9E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solidFill>
                            <a:schemeClr val="accent3"/>
                          </a:solidFill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Ball and Larus Proposed</a:t>
                      </a:r>
                      <a:endParaRPr b="1">
                        <a:solidFill>
                          <a:schemeClr val="accent3"/>
                        </a:solidFill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</a:txBody>
                  <a:tcPr marT="91425" marB="91425" marR="91425" marL="9142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DF9E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solidFill>
                            <a:schemeClr val="accent3"/>
                          </a:solidFill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Decision Tree Optimal</a:t>
                      </a:r>
                      <a:endParaRPr b="1">
                        <a:solidFill>
                          <a:schemeClr val="accent3"/>
                        </a:solidFill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</a:txBody>
                  <a:tcPr marT="91425" marB="91425" marR="91425" marL="91425">
                    <a:solidFill>
                      <a:srgbClr val="CDF9E1"/>
                    </a:solidFill>
                  </a:tcPr>
                </a:tc>
              </a:tr>
              <a:tr h="3962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solidFill>
                            <a:schemeClr val="accent3"/>
                          </a:solidFill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Loop</a:t>
                      </a:r>
                      <a:endParaRPr b="1">
                        <a:solidFill>
                          <a:schemeClr val="accent3"/>
                        </a:solidFill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</a:txBody>
                  <a:tcPr marT="91425" marB="91425" marR="91425" marL="9142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accent3"/>
                          </a:solidFill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35%</a:t>
                      </a:r>
                      <a:endParaRPr>
                        <a:solidFill>
                          <a:schemeClr val="accent3"/>
                        </a:solidFill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accent3"/>
                          </a:solidFill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35%</a:t>
                      </a:r>
                      <a:endParaRPr>
                        <a:solidFill>
                          <a:schemeClr val="accent3"/>
                        </a:solidFill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</a:tcPr>
                </a:tc>
              </a:tr>
              <a:tr h="3962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solidFill>
                            <a:schemeClr val="accent3"/>
                          </a:solidFill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Pointer</a:t>
                      </a:r>
                      <a:endParaRPr b="1">
                        <a:solidFill>
                          <a:schemeClr val="accent3"/>
                        </a:solidFill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</a:txBody>
                  <a:tcPr marT="91425" marB="91425" marR="91425" marL="9142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accent3"/>
                          </a:solidFill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13%</a:t>
                      </a:r>
                      <a:endParaRPr>
                        <a:solidFill>
                          <a:schemeClr val="accent3"/>
                        </a:solidFill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accent3"/>
                          </a:solidFill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4</a:t>
                      </a:r>
                      <a:r>
                        <a:rPr lang="en">
                          <a:solidFill>
                            <a:schemeClr val="accent3"/>
                          </a:solidFill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%</a:t>
                      </a:r>
                      <a:endParaRPr>
                        <a:solidFill>
                          <a:schemeClr val="accent3"/>
                        </a:solidFill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</a:tcPr>
                </a:tc>
              </a:tr>
              <a:tr h="3962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solidFill>
                            <a:schemeClr val="accent3"/>
                          </a:solidFill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Opcode</a:t>
                      </a:r>
                      <a:endParaRPr b="1">
                        <a:solidFill>
                          <a:schemeClr val="accent3"/>
                        </a:solidFill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</a:txBody>
                  <a:tcPr marT="91425" marB="91425" marR="91425" marL="9142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accent3"/>
                          </a:solidFill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13%</a:t>
                      </a:r>
                      <a:endParaRPr>
                        <a:solidFill>
                          <a:schemeClr val="accent3"/>
                        </a:solidFill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accent3"/>
                          </a:solidFill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5.5</a:t>
                      </a:r>
                      <a:r>
                        <a:rPr lang="en">
                          <a:solidFill>
                            <a:schemeClr val="accent3"/>
                          </a:solidFill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%</a:t>
                      </a:r>
                      <a:endParaRPr>
                        <a:solidFill>
                          <a:schemeClr val="accent3"/>
                        </a:solidFill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</a:tcPr>
                </a:tc>
              </a:tr>
              <a:tr h="3962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solidFill>
                            <a:schemeClr val="accent3"/>
                          </a:solidFill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Loop Header</a:t>
                      </a:r>
                      <a:endParaRPr b="1">
                        <a:solidFill>
                          <a:schemeClr val="accent3"/>
                        </a:solidFill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</a:txBody>
                  <a:tcPr marT="91425" marB="91425" marR="91425" marL="9142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accent3"/>
                          </a:solidFill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7%</a:t>
                      </a:r>
                      <a:endParaRPr>
                        <a:solidFill>
                          <a:schemeClr val="accent3"/>
                        </a:solidFill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accent3"/>
                          </a:solidFill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4</a:t>
                      </a:r>
                      <a:r>
                        <a:rPr lang="en">
                          <a:solidFill>
                            <a:schemeClr val="accent3"/>
                          </a:solidFill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%</a:t>
                      </a:r>
                      <a:endParaRPr>
                        <a:solidFill>
                          <a:schemeClr val="accent3"/>
                        </a:solidFill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</a:tcPr>
                </a:tc>
              </a:tr>
              <a:tr h="3962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solidFill>
                            <a:schemeClr val="accent3"/>
                          </a:solidFill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Call</a:t>
                      </a:r>
                      <a:endParaRPr b="1">
                        <a:solidFill>
                          <a:schemeClr val="accent3"/>
                        </a:solidFill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</a:txBody>
                  <a:tcPr marT="91425" marB="91425" marR="91425" marL="9142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accent3"/>
                          </a:solidFill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8%</a:t>
                      </a:r>
                      <a:endParaRPr>
                        <a:solidFill>
                          <a:schemeClr val="accent3"/>
                        </a:solidFill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accent3"/>
                          </a:solidFill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16.5</a:t>
                      </a:r>
                      <a:r>
                        <a:rPr lang="en">
                          <a:solidFill>
                            <a:schemeClr val="accent3"/>
                          </a:solidFill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%</a:t>
                      </a:r>
                      <a:endParaRPr>
                        <a:solidFill>
                          <a:schemeClr val="accent3"/>
                        </a:solidFill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</a:tcPr>
                </a:tc>
              </a:tr>
              <a:tr h="3962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solidFill>
                            <a:schemeClr val="accent3"/>
                          </a:solidFill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Store</a:t>
                      </a:r>
                      <a:endParaRPr b="1">
                        <a:solidFill>
                          <a:schemeClr val="accent3"/>
                        </a:solidFill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</a:txBody>
                  <a:tcPr marT="91425" marB="91425" marR="91425" marL="9142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accent3"/>
                          </a:solidFill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1.5%</a:t>
                      </a:r>
                      <a:endParaRPr>
                        <a:solidFill>
                          <a:schemeClr val="accent3"/>
                        </a:solidFill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accent3"/>
                          </a:solidFill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18%</a:t>
                      </a:r>
                      <a:endParaRPr>
                        <a:solidFill>
                          <a:schemeClr val="accent3"/>
                        </a:solidFill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</a:tcPr>
                </a:tc>
              </a:tr>
              <a:tr h="3962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solidFill>
                            <a:schemeClr val="accent3"/>
                          </a:solidFill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Return</a:t>
                      </a:r>
                      <a:endParaRPr b="1">
                        <a:solidFill>
                          <a:schemeClr val="accent3"/>
                        </a:solidFill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</a:txBody>
                  <a:tcPr marT="91425" marB="91425" marR="91425" marL="9142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accent3"/>
                          </a:solidFill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1%</a:t>
                      </a:r>
                      <a:endParaRPr>
                        <a:solidFill>
                          <a:schemeClr val="accent3"/>
                        </a:solidFill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accent3"/>
                          </a:solidFill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9</a:t>
                      </a:r>
                      <a:r>
                        <a:rPr lang="en">
                          <a:solidFill>
                            <a:schemeClr val="accent3"/>
                          </a:solidFill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%</a:t>
                      </a:r>
                      <a:endParaRPr>
                        <a:solidFill>
                          <a:schemeClr val="accent3"/>
                        </a:solidFill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19" name="Shape 3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" name="Google Shape;320;p2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Goal 1: Results - Optimal Ordering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321" name="Google Shape;321;p25"/>
          <p:cNvGrpSpPr/>
          <p:nvPr/>
        </p:nvGrpSpPr>
        <p:grpSpPr>
          <a:xfrm>
            <a:off x="7140098" y="1564161"/>
            <a:ext cx="1535980" cy="547120"/>
            <a:chOff x="5505075" y="3403817"/>
            <a:chExt cx="1630725" cy="737458"/>
          </a:xfrm>
        </p:grpSpPr>
        <p:cxnSp>
          <p:nvCxnSpPr>
            <p:cNvPr id="322" name="Google Shape;322;p25"/>
            <p:cNvCxnSpPr>
              <a:stCxn id="323" idx="2"/>
              <a:endCxn id="324" idx="0"/>
            </p:cNvCxnSpPr>
            <p:nvPr/>
          </p:nvCxnSpPr>
          <p:spPr>
            <a:xfrm flipH="1">
              <a:off x="5866148" y="3403817"/>
              <a:ext cx="492000" cy="15060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325" name="Google Shape;325;p25"/>
            <p:cNvCxnSpPr>
              <a:stCxn id="323" idx="2"/>
              <a:endCxn id="326" idx="0"/>
            </p:cNvCxnSpPr>
            <p:nvPr/>
          </p:nvCxnSpPr>
          <p:spPr>
            <a:xfrm>
              <a:off x="6358148" y="3403817"/>
              <a:ext cx="416700" cy="7350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326" name="Google Shape;326;p25"/>
            <p:cNvSpPr txBox="1"/>
            <p:nvPr/>
          </p:nvSpPr>
          <p:spPr>
            <a:xfrm>
              <a:off x="6413700" y="3477375"/>
              <a:ext cx="722100" cy="66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000">
                  <a:latin typeface="Times New Roman"/>
                  <a:ea typeface="Times New Roman"/>
                  <a:cs typeface="Times New Roman"/>
                  <a:sym typeface="Times New Roman"/>
                </a:rPr>
                <a:t>Follow Heuristic</a:t>
              </a:r>
              <a:endParaRPr sz="1000"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324" name="Google Shape;324;p25"/>
            <p:cNvSpPr txBox="1"/>
            <p:nvPr/>
          </p:nvSpPr>
          <p:spPr>
            <a:xfrm>
              <a:off x="5505075" y="3554325"/>
              <a:ext cx="722100" cy="456300"/>
            </a:xfrm>
            <a:prstGeom prst="rect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000">
                  <a:latin typeface="Times New Roman"/>
                  <a:ea typeface="Times New Roman"/>
                  <a:cs typeface="Times New Roman"/>
                  <a:sym typeface="Times New Roman"/>
                </a:rPr>
                <a:t>Opcode</a:t>
              </a:r>
              <a:endParaRPr b="1" sz="1000"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</p:grpSp>
      <p:sp>
        <p:nvSpPr>
          <p:cNvPr id="323" name="Google Shape;323;p25"/>
          <p:cNvSpPr txBox="1"/>
          <p:nvPr/>
        </p:nvSpPr>
        <p:spPr>
          <a:xfrm>
            <a:off x="7603557" y="1225461"/>
            <a:ext cx="680100" cy="3387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000">
                <a:latin typeface="Times New Roman"/>
                <a:ea typeface="Times New Roman"/>
                <a:cs typeface="Times New Roman"/>
                <a:sym typeface="Times New Roman"/>
              </a:rPr>
              <a:t>Loop</a:t>
            </a:r>
            <a:endParaRPr b="1" sz="10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grpSp>
        <p:nvGrpSpPr>
          <p:cNvPr id="327" name="Google Shape;327;p25"/>
          <p:cNvGrpSpPr/>
          <p:nvPr/>
        </p:nvGrpSpPr>
        <p:grpSpPr>
          <a:xfrm>
            <a:off x="6674731" y="2014352"/>
            <a:ext cx="1535980" cy="550543"/>
            <a:chOff x="5505075" y="3399204"/>
            <a:chExt cx="1630725" cy="742071"/>
          </a:xfrm>
        </p:grpSpPr>
        <p:cxnSp>
          <p:nvCxnSpPr>
            <p:cNvPr id="328" name="Google Shape;328;p25"/>
            <p:cNvCxnSpPr>
              <a:stCxn id="324" idx="2"/>
              <a:endCxn id="329" idx="0"/>
            </p:cNvCxnSpPr>
            <p:nvPr/>
          </p:nvCxnSpPr>
          <p:spPr>
            <a:xfrm flipH="1">
              <a:off x="5866097" y="3399204"/>
              <a:ext cx="494100" cy="15510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330" name="Google Shape;330;p25"/>
            <p:cNvCxnSpPr>
              <a:stCxn id="324" idx="2"/>
              <a:endCxn id="331" idx="0"/>
            </p:cNvCxnSpPr>
            <p:nvPr/>
          </p:nvCxnSpPr>
          <p:spPr>
            <a:xfrm>
              <a:off x="6360197" y="3399204"/>
              <a:ext cx="414600" cy="7830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331" name="Google Shape;331;p25"/>
            <p:cNvSpPr txBox="1"/>
            <p:nvPr/>
          </p:nvSpPr>
          <p:spPr>
            <a:xfrm>
              <a:off x="6413700" y="3477375"/>
              <a:ext cx="722100" cy="66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000">
                  <a:latin typeface="Times New Roman"/>
                  <a:ea typeface="Times New Roman"/>
                  <a:cs typeface="Times New Roman"/>
                  <a:sym typeface="Times New Roman"/>
                </a:rPr>
                <a:t>Follow Heuristic</a:t>
              </a:r>
              <a:endParaRPr sz="1000"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329" name="Google Shape;329;p25"/>
            <p:cNvSpPr txBox="1"/>
            <p:nvPr/>
          </p:nvSpPr>
          <p:spPr>
            <a:xfrm>
              <a:off x="5505075" y="3554325"/>
              <a:ext cx="722100" cy="456300"/>
            </a:xfrm>
            <a:prstGeom prst="rect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000">
                  <a:latin typeface="Times New Roman"/>
                  <a:ea typeface="Times New Roman"/>
                  <a:cs typeface="Times New Roman"/>
                  <a:sym typeface="Times New Roman"/>
                </a:rPr>
                <a:t>Call</a:t>
              </a:r>
              <a:endParaRPr b="1" sz="1000"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</p:grpSp>
      <p:grpSp>
        <p:nvGrpSpPr>
          <p:cNvPr id="332" name="Google Shape;332;p25"/>
          <p:cNvGrpSpPr/>
          <p:nvPr/>
        </p:nvGrpSpPr>
        <p:grpSpPr>
          <a:xfrm>
            <a:off x="6235833" y="2467965"/>
            <a:ext cx="1535980" cy="557516"/>
            <a:chOff x="5505075" y="3389804"/>
            <a:chExt cx="1630725" cy="751471"/>
          </a:xfrm>
        </p:grpSpPr>
        <p:cxnSp>
          <p:nvCxnSpPr>
            <p:cNvPr id="333" name="Google Shape;333;p25"/>
            <p:cNvCxnSpPr>
              <a:stCxn id="329" idx="2"/>
              <a:endCxn id="334" idx="0"/>
            </p:cNvCxnSpPr>
            <p:nvPr/>
          </p:nvCxnSpPr>
          <p:spPr>
            <a:xfrm flipH="1">
              <a:off x="5866196" y="3389804"/>
              <a:ext cx="465900" cy="16440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335" name="Google Shape;335;p25"/>
            <p:cNvCxnSpPr>
              <a:stCxn id="329" idx="2"/>
              <a:endCxn id="336" idx="0"/>
            </p:cNvCxnSpPr>
            <p:nvPr/>
          </p:nvCxnSpPr>
          <p:spPr>
            <a:xfrm>
              <a:off x="6332096" y="3389804"/>
              <a:ext cx="442800" cy="8760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336" name="Google Shape;336;p25"/>
            <p:cNvSpPr txBox="1"/>
            <p:nvPr/>
          </p:nvSpPr>
          <p:spPr>
            <a:xfrm>
              <a:off x="6413700" y="3477375"/>
              <a:ext cx="722100" cy="66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000">
                  <a:latin typeface="Times New Roman"/>
                  <a:ea typeface="Times New Roman"/>
                  <a:cs typeface="Times New Roman"/>
                  <a:sym typeface="Times New Roman"/>
                </a:rPr>
                <a:t>Follow Heuristic</a:t>
              </a:r>
              <a:endParaRPr sz="1000"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334" name="Google Shape;334;p25"/>
            <p:cNvSpPr txBox="1"/>
            <p:nvPr/>
          </p:nvSpPr>
          <p:spPr>
            <a:xfrm>
              <a:off x="5505075" y="3554325"/>
              <a:ext cx="722100" cy="456300"/>
            </a:xfrm>
            <a:prstGeom prst="rect">
              <a:avLst/>
            </a:prstGeom>
            <a:noFill/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000">
                  <a:latin typeface="Times New Roman"/>
                  <a:ea typeface="Times New Roman"/>
                  <a:cs typeface="Times New Roman"/>
                  <a:sym typeface="Times New Roman"/>
                </a:rPr>
                <a:t>Return</a:t>
              </a:r>
              <a:endParaRPr b="1" sz="1000"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</p:grpSp>
      <p:grpSp>
        <p:nvGrpSpPr>
          <p:cNvPr id="337" name="Google Shape;337;p25"/>
          <p:cNvGrpSpPr/>
          <p:nvPr/>
        </p:nvGrpSpPr>
        <p:grpSpPr>
          <a:xfrm>
            <a:off x="5796934" y="2928552"/>
            <a:ext cx="1535980" cy="607678"/>
            <a:chOff x="5505075" y="3399154"/>
            <a:chExt cx="1630725" cy="819083"/>
          </a:xfrm>
        </p:grpSpPr>
        <p:cxnSp>
          <p:nvCxnSpPr>
            <p:cNvPr id="338" name="Google Shape;338;p25"/>
            <p:cNvCxnSpPr>
              <a:stCxn id="334" idx="2"/>
              <a:endCxn id="339" idx="0"/>
            </p:cNvCxnSpPr>
            <p:nvPr/>
          </p:nvCxnSpPr>
          <p:spPr>
            <a:xfrm flipH="1">
              <a:off x="5866196" y="3399154"/>
              <a:ext cx="465900" cy="15510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340" name="Google Shape;340;p25"/>
            <p:cNvCxnSpPr>
              <a:stCxn id="334" idx="2"/>
              <a:endCxn id="341" idx="0"/>
            </p:cNvCxnSpPr>
            <p:nvPr/>
          </p:nvCxnSpPr>
          <p:spPr>
            <a:xfrm>
              <a:off x="6332096" y="3399154"/>
              <a:ext cx="442800" cy="7830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341" name="Google Shape;341;p25"/>
            <p:cNvSpPr txBox="1"/>
            <p:nvPr/>
          </p:nvSpPr>
          <p:spPr>
            <a:xfrm>
              <a:off x="6413700" y="3477375"/>
              <a:ext cx="722100" cy="66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000">
                  <a:latin typeface="Times New Roman"/>
                  <a:ea typeface="Times New Roman"/>
                  <a:cs typeface="Times New Roman"/>
                  <a:sym typeface="Times New Roman"/>
                </a:rPr>
                <a:t>Follow Heuristic</a:t>
              </a:r>
              <a:endParaRPr sz="1000"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339" name="Google Shape;339;p25"/>
            <p:cNvSpPr txBox="1"/>
            <p:nvPr/>
          </p:nvSpPr>
          <p:spPr>
            <a:xfrm>
              <a:off x="5505075" y="3554337"/>
              <a:ext cx="722100" cy="663900"/>
            </a:xfrm>
            <a:prstGeom prst="rect">
              <a:avLst/>
            </a:prstGeom>
            <a:noFill/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000">
                  <a:latin typeface="Times New Roman"/>
                  <a:ea typeface="Times New Roman"/>
                  <a:cs typeface="Times New Roman"/>
                  <a:sym typeface="Times New Roman"/>
                </a:rPr>
                <a:t>Loop</a:t>
              </a:r>
              <a:endParaRPr b="1" sz="1000">
                <a:latin typeface="Times New Roman"/>
                <a:ea typeface="Times New Roman"/>
                <a:cs typeface="Times New Roman"/>
                <a:sym typeface="Times New Roman"/>
              </a:endParaRPr>
            </a:p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000">
                  <a:latin typeface="Times New Roman"/>
                  <a:ea typeface="Times New Roman"/>
                  <a:cs typeface="Times New Roman"/>
                  <a:sym typeface="Times New Roman"/>
                </a:rPr>
                <a:t>Header</a:t>
              </a:r>
              <a:endParaRPr b="1" sz="1000"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</p:grpSp>
      <p:grpSp>
        <p:nvGrpSpPr>
          <p:cNvPr id="342" name="Google Shape;342;p25"/>
          <p:cNvGrpSpPr/>
          <p:nvPr/>
        </p:nvGrpSpPr>
        <p:grpSpPr>
          <a:xfrm>
            <a:off x="5349229" y="3536230"/>
            <a:ext cx="1535980" cy="507424"/>
            <a:chOff x="5505075" y="3457323"/>
            <a:chExt cx="1630725" cy="683952"/>
          </a:xfrm>
        </p:grpSpPr>
        <p:cxnSp>
          <p:nvCxnSpPr>
            <p:cNvPr id="343" name="Google Shape;343;p25"/>
            <p:cNvCxnSpPr>
              <a:stCxn id="339" idx="2"/>
              <a:endCxn id="344" idx="0"/>
            </p:cNvCxnSpPr>
            <p:nvPr/>
          </p:nvCxnSpPr>
          <p:spPr>
            <a:xfrm flipH="1">
              <a:off x="5866247" y="3457323"/>
              <a:ext cx="475200" cy="9690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345" name="Google Shape;345;p25"/>
            <p:cNvCxnSpPr>
              <a:stCxn id="339" idx="2"/>
              <a:endCxn id="346" idx="0"/>
            </p:cNvCxnSpPr>
            <p:nvPr/>
          </p:nvCxnSpPr>
          <p:spPr>
            <a:xfrm>
              <a:off x="6341447" y="3457323"/>
              <a:ext cx="433200" cy="2010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346" name="Google Shape;346;p25"/>
            <p:cNvSpPr txBox="1"/>
            <p:nvPr/>
          </p:nvSpPr>
          <p:spPr>
            <a:xfrm>
              <a:off x="6413700" y="3477375"/>
              <a:ext cx="722100" cy="66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000">
                  <a:latin typeface="Times New Roman"/>
                  <a:ea typeface="Times New Roman"/>
                  <a:cs typeface="Times New Roman"/>
                  <a:sym typeface="Times New Roman"/>
                </a:rPr>
                <a:t>Follow Heuristic</a:t>
              </a:r>
              <a:endParaRPr sz="1000"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344" name="Google Shape;344;p25"/>
            <p:cNvSpPr txBox="1"/>
            <p:nvPr/>
          </p:nvSpPr>
          <p:spPr>
            <a:xfrm>
              <a:off x="5505075" y="3554325"/>
              <a:ext cx="722100" cy="456300"/>
            </a:xfrm>
            <a:prstGeom prst="rect">
              <a:avLst/>
            </a:prstGeom>
            <a:noFill/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000">
                  <a:latin typeface="Times New Roman"/>
                  <a:ea typeface="Times New Roman"/>
                  <a:cs typeface="Times New Roman"/>
                  <a:sym typeface="Times New Roman"/>
                </a:rPr>
                <a:t>Store</a:t>
              </a:r>
              <a:endParaRPr b="1" sz="1000"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</p:grpSp>
      <p:grpSp>
        <p:nvGrpSpPr>
          <p:cNvPr id="347" name="Google Shape;347;p25"/>
          <p:cNvGrpSpPr/>
          <p:nvPr/>
        </p:nvGrpSpPr>
        <p:grpSpPr>
          <a:xfrm>
            <a:off x="4828853" y="3946725"/>
            <a:ext cx="1535980" cy="549170"/>
            <a:chOff x="5505075" y="3401054"/>
            <a:chExt cx="1630725" cy="740221"/>
          </a:xfrm>
        </p:grpSpPr>
        <p:cxnSp>
          <p:nvCxnSpPr>
            <p:cNvPr id="348" name="Google Shape;348;p25"/>
            <p:cNvCxnSpPr>
              <a:stCxn id="344" idx="2"/>
              <a:endCxn id="349" idx="0"/>
            </p:cNvCxnSpPr>
            <p:nvPr/>
          </p:nvCxnSpPr>
          <p:spPr>
            <a:xfrm flipH="1">
              <a:off x="5866000" y="3401054"/>
              <a:ext cx="552600" cy="15330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350" name="Google Shape;350;p25"/>
            <p:cNvCxnSpPr>
              <a:stCxn id="344" idx="2"/>
              <a:endCxn id="351" idx="0"/>
            </p:cNvCxnSpPr>
            <p:nvPr/>
          </p:nvCxnSpPr>
          <p:spPr>
            <a:xfrm>
              <a:off x="6418600" y="3401054"/>
              <a:ext cx="356100" cy="7620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351" name="Google Shape;351;p25"/>
            <p:cNvSpPr txBox="1"/>
            <p:nvPr/>
          </p:nvSpPr>
          <p:spPr>
            <a:xfrm>
              <a:off x="6413700" y="3477375"/>
              <a:ext cx="722100" cy="66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000">
                  <a:latin typeface="Times New Roman"/>
                  <a:ea typeface="Times New Roman"/>
                  <a:cs typeface="Times New Roman"/>
                  <a:sym typeface="Times New Roman"/>
                </a:rPr>
                <a:t>Follow Heuristic</a:t>
              </a:r>
              <a:endParaRPr sz="1000"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349" name="Google Shape;349;p25"/>
            <p:cNvSpPr txBox="1"/>
            <p:nvPr/>
          </p:nvSpPr>
          <p:spPr>
            <a:xfrm>
              <a:off x="5505075" y="3554325"/>
              <a:ext cx="722100" cy="456300"/>
            </a:xfrm>
            <a:prstGeom prst="rect">
              <a:avLst/>
            </a:prstGeom>
            <a:noFill/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000">
                  <a:latin typeface="Times New Roman"/>
                  <a:ea typeface="Times New Roman"/>
                  <a:cs typeface="Times New Roman"/>
                  <a:sym typeface="Times New Roman"/>
                </a:rPr>
                <a:t>Pointer</a:t>
              </a:r>
              <a:endParaRPr b="1" sz="1000"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</p:grpSp>
      <p:graphicFrame>
        <p:nvGraphicFramePr>
          <p:cNvPr id="352" name="Google Shape;352;p25"/>
          <p:cNvGraphicFramePr/>
          <p:nvPr/>
        </p:nvGraphicFramePr>
        <p:xfrm>
          <a:off x="228050" y="1043963"/>
          <a:ext cx="3000000" cy="3000000"/>
        </p:xfrm>
        <a:graphic>
          <a:graphicData uri="http://schemas.openxmlformats.org/drawingml/2006/table">
            <a:tbl>
              <a:tblPr>
                <a:noFill/>
                <a:tableStyleId>{EC36C81F-BB63-4FB3-8DA1-6076A0D63DB7}</a:tableStyleId>
              </a:tblPr>
              <a:tblGrid>
                <a:gridCol w="1550350"/>
                <a:gridCol w="1365400"/>
                <a:gridCol w="1340275"/>
              </a:tblGrid>
              <a:tr h="6320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solidFill>
                            <a:schemeClr val="accent3"/>
                          </a:solidFill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Heuristic</a:t>
                      </a:r>
                      <a:endParaRPr b="1">
                        <a:solidFill>
                          <a:schemeClr val="accent3"/>
                        </a:solidFill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</a:txBody>
                  <a:tcPr marT="91425" marB="91425" marR="91425" marL="91425">
                    <a:solidFill>
                      <a:srgbClr val="CDF9E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solidFill>
                            <a:schemeClr val="accent3"/>
                          </a:solidFill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Ball and Larus Proposed</a:t>
                      </a:r>
                      <a:endParaRPr b="1">
                        <a:solidFill>
                          <a:schemeClr val="accent3"/>
                        </a:solidFill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</a:txBody>
                  <a:tcPr marT="91425" marB="91425" marR="91425" marL="9142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DF9E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solidFill>
                            <a:schemeClr val="accent3"/>
                          </a:solidFill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Decision Tree Optimal</a:t>
                      </a:r>
                      <a:endParaRPr b="1">
                        <a:solidFill>
                          <a:schemeClr val="accent3"/>
                        </a:solidFill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</a:txBody>
                  <a:tcPr marT="91425" marB="91425" marR="91425" marL="91425">
                    <a:solidFill>
                      <a:srgbClr val="CDF9E1"/>
                    </a:solidFill>
                  </a:tcPr>
                </a:tc>
              </a:tr>
              <a:tr h="3962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solidFill>
                            <a:schemeClr val="accent3"/>
                          </a:solidFill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Loop</a:t>
                      </a:r>
                      <a:endParaRPr b="1">
                        <a:solidFill>
                          <a:schemeClr val="accent3"/>
                        </a:solidFill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</a:txBody>
                  <a:tcPr marT="91425" marB="91425" marR="91425" marL="9142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accent3"/>
                          </a:solidFill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35%</a:t>
                      </a:r>
                      <a:endParaRPr>
                        <a:solidFill>
                          <a:schemeClr val="accent3"/>
                        </a:solidFill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accent3"/>
                          </a:solidFill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35%</a:t>
                      </a:r>
                      <a:endParaRPr>
                        <a:solidFill>
                          <a:schemeClr val="accent3"/>
                        </a:solidFill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</a:tcPr>
                </a:tc>
              </a:tr>
              <a:tr h="3962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solidFill>
                            <a:schemeClr val="accent3"/>
                          </a:solidFill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Pointer</a:t>
                      </a:r>
                      <a:endParaRPr b="1">
                        <a:solidFill>
                          <a:schemeClr val="accent3"/>
                        </a:solidFill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</a:txBody>
                  <a:tcPr marT="91425" marB="91425" marR="91425" marL="9142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accent3"/>
                          </a:solidFill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13%</a:t>
                      </a:r>
                      <a:endParaRPr>
                        <a:solidFill>
                          <a:schemeClr val="accent3"/>
                        </a:solidFill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accent3"/>
                          </a:solidFill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4%</a:t>
                      </a:r>
                      <a:endParaRPr>
                        <a:solidFill>
                          <a:schemeClr val="accent3"/>
                        </a:solidFill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</a:tcPr>
                </a:tc>
              </a:tr>
              <a:tr h="3962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solidFill>
                            <a:schemeClr val="accent3"/>
                          </a:solidFill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Opcode</a:t>
                      </a:r>
                      <a:endParaRPr b="1">
                        <a:solidFill>
                          <a:schemeClr val="accent3"/>
                        </a:solidFill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</a:txBody>
                  <a:tcPr marT="91425" marB="91425" marR="91425" marL="9142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accent3"/>
                          </a:solidFill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13%</a:t>
                      </a:r>
                      <a:endParaRPr>
                        <a:solidFill>
                          <a:schemeClr val="accent3"/>
                        </a:solidFill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accent3"/>
                          </a:solidFill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5.5%</a:t>
                      </a:r>
                      <a:endParaRPr>
                        <a:solidFill>
                          <a:schemeClr val="accent3"/>
                        </a:solidFill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</a:tcPr>
                </a:tc>
              </a:tr>
              <a:tr h="3962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solidFill>
                            <a:schemeClr val="accent3"/>
                          </a:solidFill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Loop Header</a:t>
                      </a:r>
                      <a:endParaRPr b="1">
                        <a:solidFill>
                          <a:schemeClr val="accent3"/>
                        </a:solidFill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</a:txBody>
                  <a:tcPr marT="91425" marB="91425" marR="91425" marL="9142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accent3"/>
                          </a:solidFill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7%</a:t>
                      </a:r>
                      <a:endParaRPr>
                        <a:solidFill>
                          <a:schemeClr val="accent3"/>
                        </a:solidFill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accent3"/>
                          </a:solidFill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4%</a:t>
                      </a:r>
                      <a:endParaRPr>
                        <a:solidFill>
                          <a:schemeClr val="accent3"/>
                        </a:solidFill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</a:tcPr>
                </a:tc>
              </a:tr>
              <a:tr h="3962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solidFill>
                            <a:schemeClr val="accent3"/>
                          </a:solidFill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Call</a:t>
                      </a:r>
                      <a:endParaRPr b="1">
                        <a:solidFill>
                          <a:schemeClr val="accent3"/>
                        </a:solidFill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</a:txBody>
                  <a:tcPr marT="91425" marB="91425" marR="91425" marL="9142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accent3"/>
                          </a:solidFill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8%</a:t>
                      </a:r>
                      <a:endParaRPr>
                        <a:solidFill>
                          <a:schemeClr val="accent3"/>
                        </a:solidFill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accent3"/>
                          </a:solidFill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16.5%</a:t>
                      </a:r>
                      <a:endParaRPr>
                        <a:solidFill>
                          <a:schemeClr val="accent3"/>
                        </a:solidFill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</a:tcPr>
                </a:tc>
              </a:tr>
              <a:tr h="3962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solidFill>
                            <a:schemeClr val="accent3"/>
                          </a:solidFill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Store</a:t>
                      </a:r>
                      <a:endParaRPr b="1">
                        <a:solidFill>
                          <a:schemeClr val="accent3"/>
                        </a:solidFill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</a:txBody>
                  <a:tcPr marT="91425" marB="91425" marR="91425" marL="9142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accent3"/>
                          </a:solidFill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1.5%</a:t>
                      </a:r>
                      <a:endParaRPr>
                        <a:solidFill>
                          <a:schemeClr val="accent3"/>
                        </a:solidFill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accent3"/>
                          </a:solidFill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18%</a:t>
                      </a:r>
                      <a:endParaRPr>
                        <a:solidFill>
                          <a:schemeClr val="accent3"/>
                        </a:solidFill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</a:tcPr>
                </a:tc>
              </a:tr>
              <a:tr h="3962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solidFill>
                            <a:schemeClr val="accent3"/>
                          </a:solidFill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Return</a:t>
                      </a:r>
                      <a:endParaRPr b="1">
                        <a:solidFill>
                          <a:schemeClr val="accent3"/>
                        </a:solidFill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</a:txBody>
                  <a:tcPr marT="91425" marB="91425" marR="91425" marL="9142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accent3"/>
                          </a:solidFill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1%</a:t>
                      </a:r>
                      <a:endParaRPr>
                        <a:solidFill>
                          <a:schemeClr val="accent3"/>
                        </a:solidFill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accent3"/>
                          </a:solidFill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9%</a:t>
                      </a:r>
                      <a:endParaRPr>
                        <a:solidFill>
                          <a:schemeClr val="accent3"/>
                        </a:solidFill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</a:tcPr>
                </a:tc>
              </a:tr>
            </a:tbl>
          </a:graphicData>
        </a:graphic>
      </p:graphicFrame>
      <p:sp>
        <p:nvSpPr>
          <p:cNvPr id="353" name="Google Shape;353;p25"/>
          <p:cNvSpPr/>
          <p:nvPr/>
        </p:nvSpPr>
        <p:spPr>
          <a:xfrm>
            <a:off x="1767775" y="2078075"/>
            <a:ext cx="2716200" cy="390300"/>
          </a:xfrm>
          <a:prstGeom prst="rect">
            <a:avLst/>
          </a:prstGeom>
          <a:noFill/>
          <a:ln cap="flat" cmpd="sng" w="28575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57" name="Shape 3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" name="Google Shape;358;p2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Goal 1: Results - Optimal Ordering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359" name="Google Shape;359;p26"/>
          <p:cNvGrpSpPr/>
          <p:nvPr/>
        </p:nvGrpSpPr>
        <p:grpSpPr>
          <a:xfrm>
            <a:off x="7140098" y="1564161"/>
            <a:ext cx="1535980" cy="547120"/>
            <a:chOff x="5505075" y="3403817"/>
            <a:chExt cx="1630725" cy="737458"/>
          </a:xfrm>
        </p:grpSpPr>
        <p:cxnSp>
          <p:nvCxnSpPr>
            <p:cNvPr id="360" name="Google Shape;360;p26"/>
            <p:cNvCxnSpPr>
              <a:stCxn id="361" idx="2"/>
              <a:endCxn id="362" idx="0"/>
            </p:cNvCxnSpPr>
            <p:nvPr/>
          </p:nvCxnSpPr>
          <p:spPr>
            <a:xfrm flipH="1">
              <a:off x="5866148" y="3403817"/>
              <a:ext cx="492000" cy="15060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363" name="Google Shape;363;p26"/>
            <p:cNvCxnSpPr>
              <a:stCxn id="361" idx="2"/>
              <a:endCxn id="364" idx="0"/>
            </p:cNvCxnSpPr>
            <p:nvPr/>
          </p:nvCxnSpPr>
          <p:spPr>
            <a:xfrm>
              <a:off x="6358148" y="3403817"/>
              <a:ext cx="416700" cy="7350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364" name="Google Shape;364;p26"/>
            <p:cNvSpPr txBox="1"/>
            <p:nvPr/>
          </p:nvSpPr>
          <p:spPr>
            <a:xfrm>
              <a:off x="6413700" y="3477375"/>
              <a:ext cx="722100" cy="66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000">
                  <a:latin typeface="Times New Roman"/>
                  <a:ea typeface="Times New Roman"/>
                  <a:cs typeface="Times New Roman"/>
                  <a:sym typeface="Times New Roman"/>
                </a:rPr>
                <a:t>Follow Heuristic</a:t>
              </a:r>
              <a:endParaRPr sz="1000"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362" name="Google Shape;362;p26"/>
            <p:cNvSpPr txBox="1"/>
            <p:nvPr/>
          </p:nvSpPr>
          <p:spPr>
            <a:xfrm>
              <a:off x="5505075" y="3554325"/>
              <a:ext cx="722100" cy="456300"/>
            </a:xfrm>
            <a:prstGeom prst="rect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000">
                  <a:latin typeface="Times New Roman"/>
                  <a:ea typeface="Times New Roman"/>
                  <a:cs typeface="Times New Roman"/>
                  <a:sym typeface="Times New Roman"/>
                </a:rPr>
                <a:t>Opcode</a:t>
              </a:r>
              <a:endParaRPr b="1" sz="1000"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</p:grpSp>
      <p:sp>
        <p:nvSpPr>
          <p:cNvPr id="361" name="Google Shape;361;p26"/>
          <p:cNvSpPr txBox="1"/>
          <p:nvPr/>
        </p:nvSpPr>
        <p:spPr>
          <a:xfrm>
            <a:off x="7603557" y="1225461"/>
            <a:ext cx="680100" cy="3387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000">
                <a:latin typeface="Times New Roman"/>
                <a:ea typeface="Times New Roman"/>
                <a:cs typeface="Times New Roman"/>
                <a:sym typeface="Times New Roman"/>
              </a:rPr>
              <a:t>Loop</a:t>
            </a:r>
            <a:endParaRPr b="1" sz="10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grpSp>
        <p:nvGrpSpPr>
          <p:cNvPr id="365" name="Google Shape;365;p26"/>
          <p:cNvGrpSpPr/>
          <p:nvPr/>
        </p:nvGrpSpPr>
        <p:grpSpPr>
          <a:xfrm>
            <a:off x="6674731" y="2014352"/>
            <a:ext cx="1535980" cy="550543"/>
            <a:chOff x="5505075" y="3399204"/>
            <a:chExt cx="1630725" cy="742071"/>
          </a:xfrm>
        </p:grpSpPr>
        <p:cxnSp>
          <p:nvCxnSpPr>
            <p:cNvPr id="366" name="Google Shape;366;p26"/>
            <p:cNvCxnSpPr>
              <a:stCxn id="362" idx="2"/>
              <a:endCxn id="367" idx="0"/>
            </p:cNvCxnSpPr>
            <p:nvPr/>
          </p:nvCxnSpPr>
          <p:spPr>
            <a:xfrm flipH="1">
              <a:off x="5866097" y="3399204"/>
              <a:ext cx="494100" cy="15510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368" name="Google Shape;368;p26"/>
            <p:cNvCxnSpPr>
              <a:stCxn id="362" idx="2"/>
              <a:endCxn id="369" idx="0"/>
            </p:cNvCxnSpPr>
            <p:nvPr/>
          </p:nvCxnSpPr>
          <p:spPr>
            <a:xfrm>
              <a:off x="6360197" y="3399204"/>
              <a:ext cx="414600" cy="7830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369" name="Google Shape;369;p26"/>
            <p:cNvSpPr txBox="1"/>
            <p:nvPr/>
          </p:nvSpPr>
          <p:spPr>
            <a:xfrm>
              <a:off x="6413700" y="3477375"/>
              <a:ext cx="722100" cy="66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000">
                  <a:latin typeface="Times New Roman"/>
                  <a:ea typeface="Times New Roman"/>
                  <a:cs typeface="Times New Roman"/>
                  <a:sym typeface="Times New Roman"/>
                </a:rPr>
                <a:t>Follow Heuristic</a:t>
              </a:r>
              <a:endParaRPr sz="1000"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367" name="Google Shape;367;p26"/>
            <p:cNvSpPr txBox="1"/>
            <p:nvPr/>
          </p:nvSpPr>
          <p:spPr>
            <a:xfrm>
              <a:off x="5505075" y="3554325"/>
              <a:ext cx="722100" cy="456300"/>
            </a:xfrm>
            <a:prstGeom prst="rect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000">
                  <a:latin typeface="Times New Roman"/>
                  <a:ea typeface="Times New Roman"/>
                  <a:cs typeface="Times New Roman"/>
                  <a:sym typeface="Times New Roman"/>
                </a:rPr>
                <a:t>Call</a:t>
              </a:r>
              <a:endParaRPr b="1" sz="1000"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</p:grpSp>
      <p:grpSp>
        <p:nvGrpSpPr>
          <p:cNvPr id="370" name="Google Shape;370;p26"/>
          <p:cNvGrpSpPr/>
          <p:nvPr/>
        </p:nvGrpSpPr>
        <p:grpSpPr>
          <a:xfrm>
            <a:off x="6235833" y="2467965"/>
            <a:ext cx="1535980" cy="557516"/>
            <a:chOff x="5505075" y="3389804"/>
            <a:chExt cx="1630725" cy="751471"/>
          </a:xfrm>
        </p:grpSpPr>
        <p:cxnSp>
          <p:nvCxnSpPr>
            <p:cNvPr id="371" name="Google Shape;371;p26"/>
            <p:cNvCxnSpPr>
              <a:stCxn id="367" idx="2"/>
              <a:endCxn id="372" idx="0"/>
            </p:cNvCxnSpPr>
            <p:nvPr/>
          </p:nvCxnSpPr>
          <p:spPr>
            <a:xfrm flipH="1">
              <a:off x="5866196" y="3389804"/>
              <a:ext cx="465900" cy="16440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373" name="Google Shape;373;p26"/>
            <p:cNvCxnSpPr>
              <a:stCxn id="367" idx="2"/>
              <a:endCxn id="374" idx="0"/>
            </p:cNvCxnSpPr>
            <p:nvPr/>
          </p:nvCxnSpPr>
          <p:spPr>
            <a:xfrm>
              <a:off x="6332096" y="3389804"/>
              <a:ext cx="442800" cy="8760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374" name="Google Shape;374;p26"/>
            <p:cNvSpPr txBox="1"/>
            <p:nvPr/>
          </p:nvSpPr>
          <p:spPr>
            <a:xfrm>
              <a:off x="6413700" y="3477375"/>
              <a:ext cx="722100" cy="66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000">
                  <a:latin typeface="Times New Roman"/>
                  <a:ea typeface="Times New Roman"/>
                  <a:cs typeface="Times New Roman"/>
                  <a:sym typeface="Times New Roman"/>
                </a:rPr>
                <a:t>Follow Heuristic</a:t>
              </a:r>
              <a:endParaRPr sz="1000"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372" name="Google Shape;372;p26"/>
            <p:cNvSpPr txBox="1"/>
            <p:nvPr/>
          </p:nvSpPr>
          <p:spPr>
            <a:xfrm>
              <a:off x="5505075" y="3554325"/>
              <a:ext cx="722100" cy="456300"/>
            </a:xfrm>
            <a:prstGeom prst="rect">
              <a:avLst/>
            </a:prstGeom>
            <a:noFill/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000">
                  <a:latin typeface="Times New Roman"/>
                  <a:ea typeface="Times New Roman"/>
                  <a:cs typeface="Times New Roman"/>
                  <a:sym typeface="Times New Roman"/>
                </a:rPr>
                <a:t>Return</a:t>
              </a:r>
              <a:endParaRPr b="1" sz="1000"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</p:grpSp>
      <p:grpSp>
        <p:nvGrpSpPr>
          <p:cNvPr id="375" name="Google Shape;375;p26"/>
          <p:cNvGrpSpPr/>
          <p:nvPr/>
        </p:nvGrpSpPr>
        <p:grpSpPr>
          <a:xfrm>
            <a:off x="5796934" y="2928552"/>
            <a:ext cx="1535980" cy="607678"/>
            <a:chOff x="5505075" y="3399154"/>
            <a:chExt cx="1630725" cy="819083"/>
          </a:xfrm>
        </p:grpSpPr>
        <p:cxnSp>
          <p:nvCxnSpPr>
            <p:cNvPr id="376" name="Google Shape;376;p26"/>
            <p:cNvCxnSpPr>
              <a:stCxn id="372" idx="2"/>
              <a:endCxn id="377" idx="0"/>
            </p:cNvCxnSpPr>
            <p:nvPr/>
          </p:nvCxnSpPr>
          <p:spPr>
            <a:xfrm flipH="1">
              <a:off x="5866196" y="3399154"/>
              <a:ext cx="465900" cy="15510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378" name="Google Shape;378;p26"/>
            <p:cNvCxnSpPr>
              <a:stCxn id="372" idx="2"/>
              <a:endCxn id="379" idx="0"/>
            </p:cNvCxnSpPr>
            <p:nvPr/>
          </p:nvCxnSpPr>
          <p:spPr>
            <a:xfrm>
              <a:off x="6332096" y="3399154"/>
              <a:ext cx="442800" cy="7830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379" name="Google Shape;379;p26"/>
            <p:cNvSpPr txBox="1"/>
            <p:nvPr/>
          </p:nvSpPr>
          <p:spPr>
            <a:xfrm>
              <a:off x="6413700" y="3477375"/>
              <a:ext cx="722100" cy="66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000">
                  <a:latin typeface="Times New Roman"/>
                  <a:ea typeface="Times New Roman"/>
                  <a:cs typeface="Times New Roman"/>
                  <a:sym typeface="Times New Roman"/>
                </a:rPr>
                <a:t>Follow Heuristic</a:t>
              </a:r>
              <a:endParaRPr sz="1000"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377" name="Google Shape;377;p26"/>
            <p:cNvSpPr txBox="1"/>
            <p:nvPr/>
          </p:nvSpPr>
          <p:spPr>
            <a:xfrm>
              <a:off x="5505075" y="3554337"/>
              <a:ext cx="722100" cy="663900"/>
            </a:xfrm>
            <a:prstGeom prst="rect">
              <a:avLst/>
            </a:prstGeom>
            <a:noFill/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000">
                  <a:latin typeface="Times New Roman"/>
                  <a:ea typeface="Times New Roman"/>
                  <a:cs typeface="Times New Roman"/>
                  <a:sym typeface="Times New Roman"/>
                </a:rPr>
                <a:t>Loop</a:t>
              </a:r>
              <a:endParaRPr b="1" sz="1000">
                <a:latin typeface="Times New Roman"/>
                <a:ea typeface="Times New Roman"/>
                <a:cs typeface="Times New Roman"/>
                <a:sym typeface="Times New Roman"/>
              </a:endParaRPr>
            </a:p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000">
                  <a:latin typeface="Times New Roman"/>
                  <a:ea typeface="Times New Roman"/>
                  <a:cs typeface="Times New Roman"/>
                  <a:sym typeface="Times New Roman"/>
                </a:rPr>
                <a:t>Header</a:t>
              </a:r>
              <a:endParaRPr b="1" sz="1000"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</p:grpSp>
      <p:grpSp>
        <p:nvGrpSpPr>
          <p:cNvPr id="380" name="Google Shape;380;p26"/>
          <p:cNvGrpSpPr/>
          <p:nvPr/>
        </p:nvGrpSpPr>
        <p:grpSpPr>
          <a:xfrm>
            <a:off x="5349229" y="3536230"/>
            <a:ext cx="1535980" cy="507424"/>
            <a:chOff x="5505075" y="3457323"/>
            <a:chExt cx="1630725" cy="683952"/>
          </a:xfrm>
        </p:grpSpPr>
        <p:cxnSp>
          <p:nvCxnSpPr>
            <p:cNvPr id="381" name="Google Shape;381;p26"/>
            <p:cNvCxnSpPr>
              <a:stCxn id="377" idx="2"/>
              <a:endCxn id="382" idx="0"/>
            </p:cNvCxnSpPr>
            <p:nvPr/>
          </p:nvCxnSpPr>
          <p:spPr>
            <a:xfrm flipH="1">
              <a:off x="5866247" y="3457323"/>
              <a:ext cx="475200" cy="9690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383" name="Google Shape;383;p26"/>
            <p:cNvCxnSpPr>
              <a:stCxn id="377" idx="2"/>
              <a:endCxn id="384" idx="0"/>
            </p:cNvCxnSpPr>
            <p:nvPr/>
          </p:nvCxnSpPr>
          <p:spPr>
            <a:xfrm>
              <a:off x="6341447" y="3457323"/>
              <a:ext cx="433200" cy="2010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384" name="Google Shape;384;p26"/>
            <p:cNvSpPr txBox="1"/>
            <p:nvPr/>
          </p:nvSpPr>
          <p:spPr>
            <a:xfrm>
              <a:off x="6413700" y="3477375"/>
              <a:ext cx="722100" cy="66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000">
                  <a:latin typeface="Times New Roman"/>
                  <a:ea typeface="Times New Roman"/>
                  <a:cs typeface="Times New Roman"/>
                  <a:sym typeface="Times New Roman"/>
                </a:rPr>
                <a:t>Follow Heuristic</a:t>
              </a:r>
              <a:endParaRPr sz="1000"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382" name="Google Shape;382;p26"/>
            <p:cNvSpPr txBox="1"/>
            <p:nvPr/>
          </p:nvSpPr>
          <p:spPr>
            <a:xfrm>
              <a:off x="5505075" y="3554325"/>
              <a:ext cx="722100" cy="456300"/>
            </a:xfrm>
            <a:prstGeom prst="rect">
              <a:avLst/>
            </a:prstGeom>
            <a:noFill/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000">
                  <a:latin typeface="Times New Roman"/>
                  <a:ea typeface="Times New Roman"/>
                  <a:cs typeface="Times New Roman"/>
                  <a:sym typeface="Times New Roman"/>
                </a:rPr>
                <a:t>Store</a:t>
              </a:r>
              <a:endParaRPr b="1" sz="1000"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</p:grpSp>
      <p:grpSp>
        <p:nvGrpSpPr>
          <p:cNvPr id="385" name="Google Shape;385;p26"/>
          <p:cNvGrpSpPr/>
          <p:nvPr/>
        </p:nvGrpSpPr>
        <p:grpSpPr>
          <a:xfrm>
            <a:off x="4828853" y="3946725"/>
            <a:ext cx="1535980" cy="549170"/>
            <a:chOff x="5505075" y="3401054"/>
            <a:chExt cx="1630725" cy="740221"/>
          </a:xfrm>
        </p:grpSpPr>
        <p:cxnSp>
          <p:nvCxnSpPr>
            <p:cNvPr id="386" name="Google Shape;386;p26"/>
            <p:cNvCxnSpPr>
              <a:stCxn id="382" idx="2"/>
              <a:endCxn id="387" idx="0"/>
            </p:cNvCxnSpPr>
            <p:nvPr/>
          </p:nvCxnSpPr>
          <p:spPr>
            <a:xfrm flipH="1">
              <a:off x="5866000" y="3401054"/>
              <a:ext cx="552600" cy="15330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388" name="Google Shape;388;p26"/>
            <p:cNvCxnSpPr>
              <a:stCxn id="382" idx="2"/>
              <a:endCxn id="389" idx="0"/>
            </p:cNvCxnSpPr>
            <p:nvPr/>
          </p:nvCxnSpPr>
          <p:spPr>
            <a:xfrm>
              <a:off x="6418600" y="3401054"/>
              <a:ext cx="356100" cy="7620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389" name="Google Shape;389;p26"/>
            <p:cNvSpPr txBox="1"/>
            <p:nvPr/>
          </p:nvSpPr>
          <p:spPr>
            <a:xfrm>
              <a:off x="6413700" y="3477375"/>
              <a:ext cx="722100" cy="66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000">
                  <a:latin typeface="Times New Roman"/>
                  <a:ea typeface="Times New Roman"/>
                  <a:cs typeface="Times New Roman"/>
                  <a:sym typeface="Times New Roman"/>
                </a:rPr>
                <a:t>Follow Heuristic</a:t>
              </a:r>
              <a:endParaRPr sz="1000"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387" name="Google Shape;387;p26"/>
            <p:cNvSpPr txBox="1"/>
            <p:nvPr/>
          </p:nvSpPr>
          <p:spPr>
            <a:xfrm>
              <a:off x="5505075" y="3554325"/>
              <a:ext cx="722100" cy="456300"/>
            </a:xfrm>
            <a:prstGeom prst="rect">
              <a:avLst/>
            </a:prstGeom>
            <a:noFill/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000">
                  <a:latin typeface="Times New Roman"/>
                  <a:ea typeface="Times New Roman"/>
                  <a:cs typeface="Times New Roman"/>
                  <a:sym typeface="Times New Roman"/>
                </a:rPr>
                <a:t>Pointer</a:t>
              </a:r>
              <a:endParaRPr b="1" sz="1000"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</p:grpSp>
      <p:graphicFrame>
        <p:nvGraphicFramePr>
          <p:cNvPr id="390" name="Google Shape;390;p26"/>
          <p:cNvGraphicFramePr/>
          <p:nvPr/>
        </p:nvGraphicFramePr>
        <p:xfrm>
          <a:off x="228050" y="1043963"/>
          <a:ext cx="3000000" cy="3000000"/>
        </p:xfrm>
        <a:graphic>
          <a:graphicData uri="http://schemas.openxmlformats.org/drawingml/2006/table">
            <a:tbl>
              <a:tblPr>
                <a:noFill/>
                <a:tableStyleId>{EC36C81F-BB63-4FB3-8DA1-6076A0D63DB7}</a:tableStyleId>
              </a:tblPr>
              <a:tblGrid>
                <a:gridCol w="1550350"/>
                <a:gridCol w="1365400"/>
                <a:gridCol w="1340275"/>
              </a:tblGrid>
              <a:tr h="6320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solidFill>
                            <a:schemeClr val="accent3"/>
                          </a:solidFill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Heuristic </a:t>
                      </a:r>
                      <a:endParaRPr b="1">
                        <a:solidFill>
                          <a:schemeClr val="accent3"/>
                        </a:solidFill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</a:txBody>
                  <a:tcPr marT="91425" marB="91425" marR="91425" marL="91425">
                    <a:solidFill>
                      <a:srgbClr val="CDF9E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solidFill>
                            <a:schemeClr val="accent3"/>
                          </a:solidFill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Ball and Larus Proposed</a:t>
                      </a:r>
                      <a:endParaRPr b="1">
                        <a:solidFill>
                          <a:schemeClr val="accent3"/>
                        </a:solidFill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</a:txBody>
                  <a:tcPr marT="91425" marB="91425" marR="91425" marL="9142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DF9E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solidFill>
                            <a:schemeClr val="accent3"/>
                          </a:solidFill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Decision Tree Optimal</a:t>
                      </a:r>
                      <a:endParaRPr b="1">
                        <a:solidFill>
                          <a:schemeClr val="accent3"/>
                        </a:solidFill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</a:txBody>
                  <a:tcPr marT="91425" marB="91425" marR="91425" marL="91425">
                    <a:solidFill>
                      <a:srgbClr val="CDF9E1"/>
                    </a:solidFill>
                  </a:tcPr>
                </a:tc>
              </a:tr>
              <a:tr h="3962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solidFill>
                            <a:schemeClr val="accent3"/>
                          </a:solidFill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Loop</a:t>
                      </a:r>
                      <a:endParaRPr b="1">
                        <a:solidFill>
                          <a:schemeClr val="accent3"/>
                        </a:solidFill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</a:txBody>
                  <a:tcPr marT="91425" marB="91425" marR="91425" marL="9142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accent3"/>
                          </a:solidFill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35%</a:t>
                      </a:r>
                      <a:endParaRPr>
                        <a:solidFill>
                          <a:schemeClr val="accent3"/>
                        </a:solidFill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accent3"/>
                          </a:solidFill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35%</a:t>
                      </a:r>
                      <a:endParaRPr>
                        <a:solidFill>
                          <a:schemeClr val="accent3"/>
                        </a:solidFill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</a:tcPr>
                </a:tc>
              </a:tr>
              <a:tr h="3962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solidFill>
                            <a:schemeClr val="accent3"/>
                          </a:solidFill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Pointer</a:t>
                      </a:r>
                      <a:endParaRPr b="1">
                        <a:solidFill>
                          <a:schemeClr val="accent3"/>
                        </a:solidFill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</a:txBody>
                  <a:tcPr marT="91425" marB="91425" marR="91425" marL="9142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accent3"/>
                          </a:solidFill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13%</a:t>
                      </a:r>
                      <a:endParaRPr>
                        <a:solidFill>
                          <a:schemeClr val="accent3"/>
                        </a:solidFill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accent3"/>
                          </a:solidFill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4%</a:t>
                      </a:r>
                      <a:endParaRPr>
                        <a:solidFill>
                          <a:schemeClr val="accent3"/>
                        </a:solidFill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</a:tcPr>
                </a:tc>
              </a:tr>
              <a:tr h="3962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solidFill>
                            <a:schemeClr val="accent3"/>
                          </a:solidFill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Opcode</a:t>
                      </a:r>
                      <a:endParaRPr b="1">
                        <a:solidFill>
                          <a:schemeClr val="accent3"/>
                        </a:solidFill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</a:txBody>
                  <a:tcPr marT="91425" marB="91425" marR="91425" marL="9142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accent3"/>
                          </a:solidFill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13%</a:t>
                      </a:r>
                      <a:endParaRPr>
                        <a:solidFill>
                          <a:schemeClr val="accent3"/>
                        </a:solidFill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accent3"/>
                          </a:solidFill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5.5%</a:t>
                      </a:r>
                      <a:endParaRPr>
                        <a:solidFill>
                          <a:schemeClr val="accent3"/>
                        </a:solidFill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</a:tcPr>
                </a:tc>
              </a:tr>
              <a:tr h="3962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solidFill>
                            <a:schemeClr val="accent3"/>
                          </a:solidFill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Loop Header</a:t>
                      </a:r>
                      <a:endParaRPr b="1">
                        <a:solidFill>
                          <a:schemeClr val="accent3"/>
                        </a:solidFill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</a:txBody>
                  <a:tcPr marT="91425" marB="91425" marR="91425" marL="9142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accent3"/>
                          </a:solidFill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7%</a:t>
                      </a:r>
                      <a:endParaRPr>
                        <a:solidFill>
                          <a:schemeClr val="accent3"/>
                        </a:solidFill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accent3"/>
                          </a:solidFill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4%</a:t>
                      </a:r>
                      <a:endParaRPr>
                        <a:solidFill>
                          <a:schemeClr val="accent3"/>
                        </a:solidFill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</a:tcPr>
                </a:tc>
              </a:tr>
              <a:tr h="3962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solidFill>
                            <a:schemeClr val="accent3"/>
                          </a:solidFill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Call</a:t>
                      </a:r>
                      <a:endParaRPr b="1">
                        <a:solidFill>
                          <a:schemeClr val="accent3"/>
                        </a:solidFill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</a:txBody>
                  <a:tcPr marT="91425" marB="91425" marR="91425" marL="9142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accent3"/>
                          </a:solidFill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8%</a:t>
                      </a:r>
                      <a:endParaRPr>
                        <a:solidFill>
                          <a:schemeClr val="accent3"/>
                        </a:solidFill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accent3"/>
                          </a:solidFill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16.5%</a:t>
                      </a:r>
                      <a:endParaRPr>
                        <a:solidFill>
                          <a:schemeClr val="accent3"/>
                        </a:solidFill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</a:tcPr>
                </a:tc>
              </a:tr>
              <a:tr h="3962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solidFill>
                            <a:schemeClr val="accent3"/>
                          </a:solidFill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Store</a:t>
                      </a:r>
                      <a:endParaRPr b="1">
                        <a:solidFill>
                          <a:schemeClr val="accent3"/>
                        </a:solidFill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</a:txBody>
                  <a:tcPr marT="91425" marB="91425" marR="91425" marL="9142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accent3"/>
                          </a:solidFill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1.5%</a:t>
                      </a:r>
                      <a:endParaRPr>
                        <a:solidFill>
                          <a:schemeClr val="accent3"/>
                        </a:solidFill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accent3"/>
                          </a:solidFill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18%</a:t>
                      </a:r>
                      <a:endParaRPr>
                        <a:solidFill>
                          <a:schemeClr val="accent3"/>
                        </a:solidFill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</a:tcPr>
                </a:tc>
              </a:tr>
              <a:tr h="3962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solidFill>
                            <a:schemeClr val="accent3"/>
                          </a:solidFill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Return</a:t>
                      </a:r>
                      <a:endParaRPr b="1">
                        <a:solidFill>
                          <a:schemeClr val="accent3"/>
                        </a:solidFill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</a:txBody>
                  <a:tcPr marT="91425" marB="91425" marR="91425" marL="9142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accent3"/>
                          </a:solidFill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1%</a:t>
                      </a:r>
                      <a:endParaRPr>
                        <a:solidFill>
                          <a:schemeClr val="accent3"/>
                        </a:solidFill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accent3"/>
                          </a:solidFill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9%</a:t>
                      </a:r>
                      <a:endParaRPr>
                        <a:solidFill>
                          <a:schemeClr val="accent3"/>
                        </a:solidFill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</a:tcPr>
                </a:tc>
              </a:tr>
              <a:tr h="3962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solidFill>
                            <a:schemeClr val="lt2"/>
                          </a:solidFill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IPM</a:t>
                      </a:r>
                      <a:endParaRPr b="1">
                        <a:solidFill>
                          <a:schemeClr val="lt2"/>
                        </a:solidFill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</a:txBody>
                  <a:tcPr marT="91425" marB="91425" marR="91425" marL="9142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solidFill>
                            <a:schemeClr val="accent5"/>
                          </a:solidFill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31.3</a:t>
                      </a:r>
                      <a:endParaRPr b="1">
                        <a:solidFill>
                          <a:schemeClr val="accent5"/>
                        </a:solidFill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solidFill>
                            <a:schemeClr val="lt2"/>
                          </a:solidFill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32.1</a:t>
                      </a:r>
                      <a:endParaRPr b="1">
                        <a:solidFill>
                          <a:schemeClr val="lt2"/>
                        </a:solidFill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94" name="Shape 3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5" name="Google Shape;395;p2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Background: Other Static Features and Heuristics</a:t>
            </a:r>
            <a:endParaRPr/>
          </a:p>
        </p:txBody>
      </p:sp>
      <p:sp>
        <p:nvSpPr>
          <p:cNvPr id="396" name="Google Shape;396;p27"/>
          <p:cNvSpPr txBox="1"/>
          <p:nvPr>
            <p:ph idx="1" type="body"/>
          </p:nvPr>
        </p:nvSpPr>
        <p:spPr>
          <a:xfrm>
            <a:off x="311700" y="1152475"/>
            <a:ext cx="4314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b="1" lang="en"/>
              <a:t>Motivation</a:t>
            </a:r>
            <a:r>
              <a:rPr lang="en"/>
              <a:t>: Automated ordering means adding heuristics is less computationally expensive (no longer factorial)</a:t>
            </a:r>
            <a:endParaRPr/>
          </a:p>
        </p:txBody>
      </p:sp>
      <p:pic>
        <p:nvPicPr>
          <p:cNvPr id="397" name="Google Shape;397;p2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805000" y="1101725"/>
            <a:ext cx="3970874" cy="3560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01" name="Shape 4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2" name="Google Shape;402;p2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Background: Other Static Features and Heuristics</a:t>
            </a:r>
            <a:endParaRPr/>
          </a:p>
        </p:txBody>
      </p:sp>
      <p:sp>
        <p:nvSpPr>
          <p:cNvPr id="403" name="Google Shape;403;p28"/>
          <p:cNvSpPr txBox="1"/>
          <p:nvPr>
            <p:ph idx="1" type="body"/>
          </p:nvPr>
        </p:nvSpPr>
        <p:spPr>
          <a:xfrm>
            <a:off x="311700" y="1152475"/>
            <a:ext cx="4314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Motivation</a:t>
            </a:r>
            <a:r>
              <a:rPr lang="en"/>
              <a:t>: Automated ordering means adding heuristics is less computationally expensive (no longer factorial)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Feature Types</a:t>
            </a:r>
            <a:endParaRPr b="1"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Properties of branch's BB</a:t>
            </a:r>
            <a:endParaRPr/>
          </a:p>
        </p:txBody>
      </p:sp>
      <p:pic>
        <p:nvPicPr>
          <p:cNvPr id="404" name="Google Shape;404;p2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805000" y="1101725"/>
            <a:ext cx="3970874" cy="3560050"/>
          </a:xfrm>
          <a:prstGeom prst="rect">
            <a:avLst/>
          </a:prstGeom>
          <a:noFill/>
          <a:ln>
            <a:noFill/>
          </a:ln>
        </p:spPr>
      </p:pic>
      <p:sp>
        <p:nvSpPr>
          <p:cNvPr id="405" name="Google Shape;405;p28"/>
          <p:cNvSpPr/>
          <p:nvPr/>
        </p:nvSpPr>
        <p:spPr>
          <a:xfrm>
            <a:off x="4831438" y="1504950"/>
            <a:ext cx="3918000" cy="1838400"/>
          </a:xfrm>
          <a:prstGeom prst="rect">
            <a:avLst/>
          </a:prstGeom>
          <a:noFill/>
          <a:ln cap="flat" cmpd="sng" w="28575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09" name="Shape 4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" name="Google Shape;410;p2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Background: Other Static Features and Heuristics</a:t>
            </a:r>
            <a:endParaRPr/>
          </a:p>
        </p:txBody>
      </p:sp>
      <p:sp>
        <p:nvSpPr>
          <p:cNvPr id="411" name="Google Shape;411;p29"/>
          <p:cNvSpPr txBox="1"/>
          <p:nvPr>
            <p:ph idx="1" type="body"/>
          </p:nvPr>
        </p:nvSpPr>
        <p:spPr>
          <a:xfrm>
            <a:off x="311700" y="1152475"/>
            <a:ext cx="4314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Motivation</a:t>
            </a:r>
            <a:r>
              <a:rPr lang="en"/>
              <a:t>: Automated ordering means adding heuristics is less computationally expensive </a:t>
            </a:r>
            <a:r>
              <a:rPr lang="en"/>
              <a:t>(no longer factorial)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Feature Types</a:t>
            </a:r>
            <a:endParaRPr b="1"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Properties of branch's BB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Properties of successor BB</a:t>
            </a:r>
            <a:endParaRPr/>
          </a:p>
        </p:txBody>
      </p:sp>
      <p:pic>
        <p:nvPicPr>
          <p:cNvPr id="412" name="Google Shape;412;p2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805000" y="1101725"/>
            <a:ext cx="3970874" cy="3560050"/>
          </a:xfrm>
          <a:prstGeom prst="rect">
            <a:avLst/>
          </a:prstGeom>
          <a:noFill/>
          <a:ln>
            <a:noFill/>
          </a:ln>
        </p:spPr>
      </p:pic>
      <p:sp>
        <p:nvSpPr>
          <p:cNvPr id="413" name="Google Shape;413;p29"/>
          <p:cNvSpPr/>
          <p:nvPr/>
        </p:nvSpPr>
        <p:spPr>
          <a:xfrm>
            <a:off x="4831425" y="3448050"/>
            <a:ext cx="3918000" cy="1120800"/>
          </a:xfrm>
          <a:prstGeom prst="rect">
            <a:avLst/>
          </a:prstGeom>
          <a:noFill/>
          <a:ln cap="flat" cmpd="sng" w="28575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17" name="Shape 4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8" name="Google Shape;418;p3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Goal 2: Adding New Heuristics</a:t>
            </a:r>
            <a:endParaRPr/>
          </a:p>
        </p:txBody>
      </p:sp>
      <p:sp>
        <p:nvSpPr>
          <p:cNvPr id="419" name="Google Shape;419;p30"/>
          <p:cNvSpPr txBox="1"/>
          <p:nvPr>
            <p:ph idx="1" type="body"/>
          </p:nvPr>
        </p:nvSpPr>
        <p:spPr>
          <a:xfrm>
            <a:off x="311700" y="1152475"/>
            <a:ext cx="44793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Modify original Ball and Larus Heuristics by...</a:t>
            </a:r>
            <a:endParaRPr/>
          </a:p>
        </p:txBody>
      </p:sp>
      <p:sp>
        <p:nvSpPr>
          <p:cNvPr id="420" name="Google Shape;420;p30"/>
          <p:cNvSpPr txBox="1"/>
          <p:nvPr/>
        </p:nvSpPr>
        <p:spPr>
          <a:xfrm>
            <a:off x="5333963" y="4125825"/>
            <a:ext cx="33147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latin typeface="Times New Roman"/>
                <a:ea typeface="Times New Roman"/>
                <a:cs typeface="Times New Roman"/>
                <a:sym typeface="Times New Roman"/>
              </a:rPr>
              <a:t>Original Ball and Larus Heuristics</a:t>
            </a:r>
            <a:endParaRPr b="1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grpSp>
        <p:nvGrpSpPr>
          <p:cNvPr id="421" name="Google Shape;421;p30"/>
          <p:cNvGrpSpPr/>
          <p:nvPr/>
        </p:nvGrpSpPr>
        <p:grpSpPr>
          <a:xfrm>
            <a:off x="7361083" y="783724"/>
            <a:ext cx="1536050" cy="546976"/>
            <a:chOff x="5505075" y="3403977"/>
            <a:chExt cx="1630725" cy="737298"/>
          </a:xfrm>
        </p:grpSpPr>
        <p:cxnSp>
          <p:nvCxnSpPr>
            <p:cNvPr id="422" name="Google Shape;422;p30"/>
            <p:cNvCxnSpPr>
              <a:stCxn id="423" idx="2"/>
              <a:endCxn id="424" idx="0"/>
            </p:cNvCxnSpPr>
            <p:nvPr/>
          </p:nvCxnSpPr>
          <p:spPr>
            <a:xfrm flipH="1">
              <a:off x="5866159" y="3403977"/>
              <a:ext cx="491700" cy="15030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425" name="Google Shape;425;p30"/>
            <p:cNvCxnSpPr>
              <a:stCxn id="423" idx="2"/>
              <a:endCxn id="426" idx="0"/>
            </p:cNvCxnSpPr>
            <p:nvPr/>
          </p:nvCxnSpPr>
          <p:spPr>
            <a:xfrm>
              <a:off x="6357859" y="3403977"/>
              <a:ext cx="417000" cy="7350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426" name="Google Shape;426;p30"/>
            <p:cNvSpPr txBox="1"/>
            <p:nvPr/>
          </p:nvSpPr>
          <p:spPr>
            <a:xfrm>
              <a:off x="6413700" y="3477375"/>
              <a:ext cx="722100" cy="66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000">
                  <a:latin typeface="Times New Roman"/>
                  <a:ea typeface="Times New Roman"/>
                  <a:cs typeface="Times New Roman"/>
                  <a:sym typeface="Times New Roman"/>
                </a:rPr>
                <a:t>Follow Heuristic</a:t>
              </a:r>
              <a:endParaRPr sz="1000"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424" name="Google Shape;424;p30"/>
            <p:cNvSpPr txBox="1"/>
            <p:nvPr/>
          </p:nvSpPr>
          <p:spPr>
            <a:xfrm>
              <a:off x="5505075" y="3554325"/>
              <a:ext cx="722100" cy="456300"/>
            </a:xfrm>
            <a:prstGeom prst="rect">
              <a:avLst/>
            </a:prstGeom>
            <a:noFill/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000">
                  <a:latin typeface="Times New Roman"/>
                  <a:ea typeface="Times New Roman"/>
                  <a:cs typeface="Times New Roman"/>
                  <a:sym typeface="Times New Roman"/>
                </a:rPr>
                <a:t>Opcode</a:t>
              </a:r>
              <a:endParaRPr b="1" sz="1000"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</p:grpSp>
      <p:sp>
        <p:nvSpPr>
          <p:cNvPr id="423" name="Google Shape;423;p30"/>
          <p:cNvSpPr txBox="1"/>
          <p:nvPr/>
        </p:nvSpPr>
        <p:spPr>
          <a:xfrm>
            <a:off x="7824307" y="445024"/>
            <a:ext cx="680100" cy="3387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000">
                <a:latin typeface="Times New Roman"/>
                <a:ea typeface="Times New Roman"/>
                <a:cs typeface="Times New Roman"/>
                <a:sym typeface="Times New Roman"/>
              </a:rPr>
              <a:t>Loop</a:t>
            </a:r>
            <a:endParaRPr b="1" sz="10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grpSp>
        <p:nvGrpSpPr>
          <p:cNvPr id="427" name="Google Shape;427;p30"/>
          <p:cNvGrpSpPr/>
          <p:nvPr/>
        </p:nvGrpSpPr>
        <p:grpSpPr>
          <a:xfrm>
            <a:off x="6895716" y="1233775"/>
            <a:ext cx="1536050" cy="550538"/>
            <a:chOff x="5505075" y="3399175"/>
            <a:chExt cx="1630725" cy="742100"/>
          </a:xfrm>
        </p:grpSpPr>
        <p:cxnSp>
          <p:nvCxnSpPr>
            <p:cNvPr id="428" name="Google Shape;428;p30"/>
            <p:cNvCxnSpPr>
              <a:stCxn id="424" idx="2"/>
              <a:endCxn id="429" idx="0"/>
            </p:cNvCxnSpPr>
            <p:nvPr/>
          </p:nvCxnSpPr>
          <p:spPr>
            <a:xfrm flipH="1">
              <a:off x="5866075" y="3399175"/>
              <a:ext cx="494100" cy="15510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430" name="Google Shape;430;p30"/>
            <p:cNvCxnSpPr>
              <a:stCxn id="424" idx="2"/>
              <a:endCxn id="431" idx="0"/>
            </p:cNvCxnSpPr>
            <p:nvPr/>
          </p:nvCxnSpPr>
          <p:spPr>
            <a:xfrm>
              <a:off x="6360175" y="3399175"/>
              <a:ext cx="414600" cy="7830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431" name="Google Shape;431;p30"/>
            <p:cNvSpPr txBox="1"/>
            <p:nvPr/>
          </p:nvSpPr>
          <p:spPr>
            <a:xfrm>
              <a:off x="6413700" y="3477375"/>
              <a:ext cx="722100" cy="66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000">
                  <a:latin typeface="Times New Roman"/>
                  <a:ea typeface="Times New Roman"/>
                  <a:cs typeface="Times New Roman"/>
                  <a:sym typeface="Times New Roman"/>
                </a:rPr>
                <a:t>Follow Heuristic</a:t>
              </a:r>
              <a:endParaRPr sz="1000"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429" name="Google Shape;429;p30"/>
            <p:cNvSpPr txBox="1"/>
            <p:nvPr/>
          </p:nvSpPr>
          <p:spPr>
            <a:xfrm>
              <a:off x="5505075" y="3554325"/>
              <a:ext cx="722100" cy="456300"/>
            </a:xfrm>
            <a:prstGeom prst="rect">
              <a:avLst/>
            </a:prstGeom>
            <a:noFill/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000">
                  <a:latin typeface="Times New Roman"/>
                  <a:ea typeface="Times New Roman"/>
                  <a:cs typeface="Times New Roman"/>
                  <a:sym typeface="Times New Roman"/>
                </a:rPr>
                <a:t>Call</a:t>
              </a:r>
              <a:endParaRPr b="1" sz="1000"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</p:grpSp>
      <p:grpSp>
        <p:nvGrpSpPr>
          <p:cNvPr id="432" name="Google Shape;432;p30"/>
          <p:cNvGrpSpPr/>
          <p:nvPr/>
        </p:nvGrpSpPr>
        <p:grpSpPr>
          <a:xfrm>
            <a:off x="6456818" y="1687388"/>
            <a:ext cx="1536050" cy="557512"/>
            <a:chOff x="5505075" y="3389775"/>
            <a:chExt cx="1630725" cy="751500"/>
          </a:xfrm>
        </p:grpSpPr>
        <p:cxnSp>
          <p:nvCxnSpPr>
            <p:cNvPr id="433" name="Google Shape;433;p30"/>
            <p:cNvCxnSpPr>
              <a:stCxn id="429" idx="2"/>
              <a:endCxn id="434" idx="0"/>
            </p:cNvCxnSpPr>
            <p:nvPr/>
          </p:nvCxnSpPr>
          <p:spPr>
            <a:xfrm flipH="1">
              <a:off x="5866175" y="3389775"/>
              <a:ext cx="465900" cy="16470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435" name="Google Shape;435;p30"/>
            <p:cNvCxnSpPr>
              <a:stCxn id="429" idx="2"/>
              <a:endCxn id="436" idx="0"/>
            </p:cNvCxnSpPr>
            <p:nvPr/>
          </p:nvCxnSpPr>
          <p:spPr>
            <a:xfrm>
              <a:off x="6332075" y="3389775"/>
              <a:ext cx="442800" cy="8760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436" name="Google Shape;436;p30"/>
            <p:cNvSpPr txBox="1"/>
            <p:nvPr/>
          </p:nvSpPr>
          <p:spPr>
            <a:xfrm>
              <a:off x="6413700" y="3477375"/>
              <a:ext cx="722100" cy="66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000">
                  <a:latin typeface="Times New Roman"/>
                  <a:ea typeface="Times New Roman"/>
                  <a:cs typeface="Times New Roman"/>
                  <a:sym typeface="Times New Roman"/>
                </a:rPr>
                <a:t>Follow Heuristic</a:t>
              </a:r>
              <a:endParaRPr sz="1000"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434" name="Google Shape;434;p30"/>
            <p:cNvSpPr txBox="1"/>
            <p:nvPr/>
          </p:nvSpPr>
          <p:spPr>
            <a:xfrm>
              <a:off x="5505075" y="3554325"/>
              <a:ext cx="722100" cy="456300"/>
            </a:xfrm>
            <a:prstGeom prst="rect">
              <a:avLst/>
            </a:prstGeom>
            <a:noFill/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000">
                  <a:latin typeface="Times New Roman"/>
                  <a:ea typeface="Times New Roman"/>
                  <a:cs typeface="Times New Roman"/>
                  <a:sym typeface="Times New Roman"/>
                </a:rPr>
                <a:t>Return</a:t>
              </a:r>
              <a:endParaRPr b="1" sz="1000"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</p:grpSp>
      <p:grpSp>
        <p:nvGrpSpPr>
          <p:cNvPr id="437" name="Google Shape;437;p30"/>
          <p:cNvGrpSpPr/>
          <p:nvPr/>
        </p:nvGrpSpPr>
        <p:grpSpPr>
          <a:xfrm>
            <a:off x="6017920" y="2147975"/>
            <a:ext cx="1536050" cy="607671"/>
            <a:chOff x="5505075" y="3399125"/>
            <a:chExt cx="1630725" cy="819112"/>
          </a:xfrm>
        </p:grpSpPr>
        <p:cxnSp>
          <p:nvCxnSpPr>
            <p:cNvPr id="438" name="Google Shape;438;p30"/>
            <p:cNvCxnSpPr>
              <a:stCxn id="434" idx="2"/>
              <a:endCxn id="439" idx="0"/>
            </p:cNvCxnSpPr>
            <p:nvPr/>
          </p:nvCxnSpPr>
          <p:spPr>
            <a:xfrm flipH="1">
              <a:off x="5866175" y="3399125"/>
              <a:ext cx="465900" cy="15510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440" name="Google Shape;440;p30"/>
            <p:cNvCxnSpPr>
              <a:stCxn id="434" idx="2"/>
              <a:endCxn id="441" idx="0"/>
            </p:cNvCxnSpPr>
            <p:nvPr/>
          </p:nvCxnSpPr>
          <p:spPr>
            <a:xfrm>
              <a:off x="6332075" y="3399125"/>
              <a:ext cx="442800" cy="7830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441" name="Google Shape;441;p30"/>
            <p:cNvSpPr txBox="1"/>
            <p:nvPr/>
          </p:nvSpPr>
          <p:spPr>
            <a:xfrm>
              <a:off x="6413700" y="3477375"/>
              <a:ext cx="722100" cy="66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000">
                  <a:latin typeface="Times New Roman"/>
                  <a:ea typeface="Times New Roman"/>
                  <a:cs typeface="Times New Roman"/>
                  <a:sym typeface="Times New Roman"/>
                </a:rPr>
                <a:t>Follow Heuristic</a:t>
              </a:r>
              <a:endParaRPr sz="1000"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439" name="Google Shape;439;p30"/>
            <p:cNvSpPr txBox="1"/>
            <p:nvPr/>
          </p:nvSpPr>
          <p:spPr>
            <a:xfrm>
              <a:off x="5505075" y="3554337"/>
              <a:ext cx="722100" cy="663900"/>
            </a:xfrm>
            <a:prstGeom prst="rect">
              <a:avLst/>
            </a:prstGeom>
            <a:noFill/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000">
                  <a:latin typeface="Times New Roman"/>
                  <a:ea typeface="Times New Roman"/>
                  <a:cs typeface="Times New Roman"/>
                  <a:sym typeface="Times New Roman"/>
                </a:rPr>
                <a:t>Loop</a:t>
              </a:r>
              <a:endParaRPr b="1" sz="1000">
                <a:latin typeface="Times New Roman"/>
                <a:ea typeface="Times New Roman"/>
                <a:cs typeface="Times New Roman"/>
                <a:sym typeface="Times New Roman"/>
              </a:endParaRPr>
            </a:p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000">
                  <a:latin typeface="Times New Roman"/>
                  <a:ea typeface="Times New Roman"/>
                  <a:cs typeface="Times New Roman"/>
                  <a:sym typeface="Times New Roman"/>
                </a:rPr>
                <a:t>Header</a:t>
              </a:r>
              <a:endParaRPr b="1" sz="1000"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</p:grpSp>
      <p:grpSp>
        <p:nvGrpSpPr>
          <p:cNvPr id="442" name="Google Shape;442;p30"/>
          <p:cNvGrpSpPr/>
          <p:nvPr/>
        </p:nvGrpSpPr>
        <p:grpSpPr>
          <a:xfrm>
            <a:off x="5570215" y="2755646"/>
            <a:ext cx="1536050" cy="507427"/>
            <a:chOff x="5505075" y="3457287"/>
            <a:chExt cx="1630725" cy="683988"/>
          </a:xfrm>
        </p:grpSpPr>
        <p:cxnSp>
          <p:nvCxnSpPr>
            <p:cNvPr id="443" name="Google Shape;443;p30"/>
            <p:cNvCxnSpPr>
              <a:stCxn id="439" idx="2"/>
              <a:endCxn id="444" idx="0"/>
            </p:cNvCxnSpPr>
            <p:nvPr/>
          </p:nvCxnSpPr>
          <p:spPr>
            <a:xfrm flipH="1">
              <a:off x="5866225" y="3457287"/>
              <a:ext cx="475200" cy="9690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445" name="Google Shape;445;p30"/>
            <p:cNvCxnSpPr>
              <a:stCxn id="439" idx="2"/>
              <a:endCxn id="446" idx="0"/>
            </p:cNvCxnSpPr>
            <p:nvPr/>
          </p:nvCxnSpPr>
          <p:spPr>
            <a:xfrm>
              <a:off x="6341425" y="3457287"/>
              <a:ext cx="433200" cy="2010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446" name="Google Shape;446;p30"/>
            <p:cNvSpPr txBox="1"/>
            <p:nvPr/>
          </p:nvSpPr>
          <p:spPr>
            <a:xfrm>
              <a:off x="6413700" y="3477375"/>
              <a:ext cx="722100" cy="66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000">
                  <a:latin typeface="Times New Roman"/>
                  <a:ea typeface="Times New Roman"/>
                  <a:cs typeface="Times New Roman"/>
                  <a:sym typeface="Times New Roman"/>
                </a:rPr>
                <a:t>Follow Heuristic</a:t>
              </a:r>
              <a:endParaRPr sz="1000"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444" name="Google Shape;444;p30"/>
            <p:cNvSpPr txBox="1"/>
            <p:nvPr/>
          </p:nvSpPr>
          <p:spPr>
            <a:xfrm>
              <a:off x="5505075" y="3554325"/>
              <a:ext cx="722100" cy="456300"/>
            </a:xfrm>
            <a:prstGeom prst="rect">
              <a:avLst/>
            </a:prstGeom>
            <a:noFill/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000">
                  <a:latin typeface="Times New Roman"/>
                  <a:ea typeface="Times New Roman"/>
                  <a:cs typeface="Times New Roman"/>
                  <a:sym typeface="Times New Roman"/>
                </a:rPr>
                <a:t>Store</a:t>
              </a:r>
              <a:endParaRPr b="1" sz="1000"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</p:grpSp>
      <p:grpSp>
        <p:nvGrpSpPr>
          <p:cNvPr id="447" name="Google Shape;447;p30"/>
          <p:cNvGrpSpPr/>
          <p:nvPr/>
        </p:nvGrpSpPr>
        <p:grpSpPr>
          <a:xfrm>
            <a:off x="5049838" y="3166148"/>
            <a:ext cx="1536050" cy="549166"/>
            <a:chOff x="5505075" y="3401025"/>
            <a:chExt cx="1630725" cy="740250"/>
          </a:xfrm>
        </p:grpSpPr>
        <p:cxnSp>
          <p:nvCxnSpPr>
            <p:cNvPr id="448" name="Google Shape;448;p30"/>
            <p:cNvCxnSpPr>
              <a:stCxn id="444" idx="2"/>
              <a:endCxn id="449" idx="0"/>
            </p:cNvCxnSpPr>
            <p:nvPr/>
          </p:nvCxnSpPr>
          <p:spPr>
            <a:xfrm flipH="1">
              <a:off x="5865975" y="3401025"/>
              <a:ext cx="552600" cy="15330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450" name="Google Shape;450;p30"/>
            <p:cNvCxnSpPr>
              <a:stCxn id="444" idx="2"/>
              <a:endCxn id="451" idx="0"/>
            </p:cNvCxnSpPr>
            <p:nvPr/>
          </p:nvCxnSpPr>
          <p:spPr>
            <a:xfrm>
              <a:off x="6418575" y="3401025"/>
              <a:ext cx="356100" cy="7620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451" name="Google Shape;451;p30"/>
            <p:cNvSpPr txBox="1"/>
            <p:nvPr/>
          </p:nvSpPr>
          <p:spPr>
            <a:xfrm>
              <a:off x="6413700" y="3477375"/>
              <a:ext cx="722100" cy="66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000">
                  <a:latin typeface="Times New Roman"/>
                  <a:ea typeface="Times New Roman"/>
                  <a:cs typeface="Times New Roman"/>
                  <a:sym typeface="Times New Roman"/>
                </a:rPr>
                <a:t>Follow Heuristic</a:t>
              </a:r>
              <a:endParaRPr sz="1000"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449" name="Google Shape;449;p30"/>
            <p:cNvSpPr txBox="1"/>
            <p:nvPr/>
          </p:nvSpPr>
          <p:spPr>
            <a:xfrm>
              <a:off x="5505075" y="3554325"/>
              <a:ext cx="722100" cy="456300"/>
            </a:xfrm>
            <a:prstGeom prst="rect">
              <a:avLst/>
            </a:prstGeom>
            <a:noFill/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000">
                  <a:latin typeface="Times New Roman"/>
                  <a:ea typeface="Times New Roman"/>
                  <a:cs typeface="Times New Roman"/>
                  <a:sym typeface="Times New Roman"/>
                </a:rPr>
                <a:t>Pointer</a:t>
              </a:r>
              <a:endParaRPr b="1" sz="1000"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</p:grp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55" name="Shape 4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6" name="Google Shape;456;p3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Goal 2: Adding New Heuristics</a:t>
            </a:r>
            <a:endParaRPr/>
          </a:p>
        </p:txBody>
      </p:sp>
      <p:sp>
        <p:nvSpPr>
          <p:cNvPr id="457" name="Google Shape;457;p31"/>
          <p:cNvSpPr txBox="1"/>
          <p:nvPr>
            <p:ph idx="1" type="body"/>
          </p:nvPr>
        </p:nvSpPr>
        <p:spPr>
          <a:xfrm>
            <a:off x="311700" y="1152475"/>
            <a:ext cx="44793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Modify original Ball and Larus Heuristics by...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Add additional heuristics </a:t>
            </a:r>
            <a:r>
              <a:rPr i="1" lang="en"/>
              <a:t>one by one </a:t>
            </a:r>
            <a:r>
              <a:rPr lang="en"/>
              <a:t>and calculate prediction accuracy</a:t>
            </a:r>
            <a:endParaRPr/>
          </a:p>
        </p:txBody>
      </p:sp>
      <p:grpSp>
        <p:nvGrpSpPr>
          <p:cNvPr id="458" name="Google Shape;458;p31"/>
          <p:cNvGrpSpPr/>
          <p:nvPr/>
        </p:nvGrpSpPr>
        <p:grpSpPr>
          <a:xfrm>
            <a:off x="7360848" y="783724"/>
            <a:ext cx="1535980" cy="547120"/>
            <a:chOff x="5505075" y="3403817"/>
            <a:chExt cx="1630725" cy="737458"/>
          </a:xfrm>
        </p:grpSpPr>
        <p:cxnSp>
          <p:nvCxnSpPr>
            <p:cNvPr id="459" name="Google Shape;459;p31"/>
            <p:cNvCxnSpPr>
              <a:stCxn id="460" idx="2"/>
              <a:endCxn id="461" idx="0"/>
            </p:cNvCxnSpPr>
            <p:nvPr/>
          </p:nvCxnSpPr>
          <p:spPr>
            <a:xfrm flipH="1">
              <a:off x="5866148" y="3403817"/>
              <a:ext cx="492000" cy="15060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462" name="Google Shape;462;p31"/>
            <p:cNvCxnSpPr>
              <a:stCxn id="460" idx="2"/>
              <a:endCxn id="463" idx="0"/>
            </p:cNvCxnSpPr>
            <p:nvPr/>
          </p:nvCxnSpPr>
          <p:spPr>
            <a:xfrm>
              <a:off x="6358148" y="3403817"/>
              <a:ext cx="416700" cy="7350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463" name="Google Shape;463;p31"/>
            <p:cNvSpPr txBox="1"/>
            <p:nvPr/>
          </p:nvSpPr>
          <p:spPr>
            <a:xfrm>
              <a:off x="6413700" y="3477375"/>
              <a:ext cx="722100" cy="66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000">
                  <a:latin typeface="Times New Roman"/>
                  <a:ea typeface="Times New Roman"/>
                  <a:cs typeface="Times New Roman"/>
                  <a:sym typeface="Times New Roman"/>
                </a:rPr>
                <a:t>Follow Heuristic</a:t>
              </a:r>
              <a:endParaRPr sz="1000"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461" name="Google Shape;461;p31"/>
            <p:cNvSpPr txBox="1"/>
            <p:nvPr/>
          </p:nvSpPr>
          <p:spPr>
            <a:xfrm>
              <a:off x="5505075" y="3554325"/>
              <a:ext cx="722100" cy="456300"/>
            </a:xfrm>
            <a:prstGeom prst="rect">
              <a:avLst/>
            </a:prstGeom>
            <a:noFill/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000">
                  <a:latin typeface="Times New Roman"/>
                  <a:ea typeface="Times New Roman"/>
                  <a:cs typeface="Times New Roman"/>
                  <a:sym typeface="Times New Roman"/>
                </a:rPr>
                <a:t>Opcode</a:t>
              </a:r>
              <a:endParaRPr b="1" sz="1000"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</p:grpSp>
      <p:sp>
        <p:nvSpPr>
          <p:cNvPr id="460" name="Google Shape;460;p31"/>
          <p:cNvSpPr txBox="1"/>
          <p:nvPr/>
        </p:nvSpPr>
        <p:spPr>
          <a:xfrm>
            <a:off x="7824307" y="445024"/>
            <a:ext cx="680100" cy="3387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000">
                <a:latin typeface="Times New Roman"/>
                <a:ea typeface="Times New Roman"/>
                <a:cs typeface="Times New Roman"/>
                <a:sym typeface="Times New Roman"/>
              </a:rPr>
              <a:t>Loop</a:t>
            </a:r>
            <a:endParaRPr b="1" sz="10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grpSp>
        <p:nvGrpSpPr>
          <p:cNvPr id="464" name="Google Shape;464;p31"/>
          <p:cNvGrpSpPr/>
          <p:nvPr/>
        </p:nvGrpSpPr>
        <p:grpSpPr>
          <a:xfrm>
            <a:off x="6895481" y="1233914"/>
            <a:ext cx="1535980" cy="550543"/>
            <a:chOff x="5505075" y="3399204"/>
            <a:chExt cx="1630725" cy="742071"/>
          </a:xfrm>
        </p:grpSpPr>
        <p:cxnSp>
          <p:nvCxnSpPr>
            <p:cNvPr id="465" name="Google Shape;465;p31"/>
            <p:cNvCxnSpPr>
              <a:stCxn id="461" idx="2"/>
              <a:endCxn id="466" idx="0"/>
            </p:cNvCxnSpPr>
            <p:nvPr/>
          </p:nvCxnSpPr>
          <p:spPr>
            <a:xfrm flipH="1">
              <a:off x="5866097" y="3399204"/>
              <a:ext cx="494100" cy="15510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467" name="Google Shape;467;p31"/>
            <p:cNvCxnSpPr>
              <a:stCxn id="461" idx="2"/>
              <a:endCxn id="468" idx="0"/>
            </p:cNvCxnSpPr>
            <p:nvPr/>
          </p:nvCxnSpPr>
          <p:spPr>
            <a:xfrm>
              <a:off x="6360197" y="3399204"/>
              <a:ext cx="414600" cy="7830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468" name="Google Shape;468;p31"/>
            <p:cNvSpPr txBox="1"/>
            <p:nvPr/>
          </p:nvSpPr>
          <p:spPr>
            <a:xfrm>
              <a:off x="6413700" y="3477375"/>
              <a:ext cx="722100" cy="66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000">
                  <a:latin typeface="Times New Roman"/>
                  <a:ea typeface="Times New Roman"/>
                  <a:cs typeface="Times New Roman"/>
                  <a:sym typeface="Times New Roman"/>
                </a:rPr>
                <a:t>Follow Heuristic</a:t>
              </a:r>
              <a:endParaRPr sz="1000"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466" name="Google Shape;466;p31"/>
            <p:cNvSpPr txBox="1"/>
            <p:nvPr/>
          </p:nvSpPr>
          <p:spPr>
            <a:xfrm>
              <a:off x="5505075" y="3554325"/>
              <a:ext cx="722100" cy="456300"/>
            </a:xfrm>
            <a:prstGeom prst="rect">
              <a:avLst/>
            </a:prstGeom>
            <a:noFill/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000">
                  <a:latin typeface="Times New Roman"/>
                  <a:ea typeface="Times New Roman"/>
                  <a:cs typeface="Times New Roman"/>
                  <a:sym typeface="Times New Roman"/>
                </a:rPr>
                <a:t>Call</a:t>
              </a:r>
              <a:endParaRPr b="1" sz="1000"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</p:grpSp>
      <p:grpSp>
        <p:nvGrpSpPr>
          <p:cNvPr id="469" name="Google Shape;469;p31"/>
          <p:cNvGrpSpPr/>
          <p:nvPr/>
        </p:nvGrpSpPr>
        <p:grpSpPr>
          <a:xfrm>
            <a:off x="6456583" y="1687528"/>
            <a:ext cx="1535980" cy="557516"/>
            <a:chOff x="5505075" y="3389804"/>
            <a:chExt cx="1630725" cy="751471"/>
          </a:xfrm>
        </p:grpSpPr>
        <p:cxnSp>
          <p:nvCxnSpPr>
            <p:cNvPr id="470" name="Google Shape;470;p31"/>
            <p:cNvCxnSpPr>
              <a:stCxn id="466" idx="2"/>
              <a:endCxn id="471" idx="0"/>
            </p:cNvCxnSpPr>
            <p:nvPr/>
          </p:nvCxnSpPr>
          <p:spPr>
            <a:xfrm flipH="1">
              <a:off x="5866196" y="3389804"/>
              <a:ext cx="465900" cy="16440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472" name="Google Shape;472;p31"/>
            <p:cNvCxnSpPr>
              <a:stCxn id="466" idx="2"/>
              <a:endCxn id="473" idx="0"/>
            </p:cNvCxnSpPr>
            <p:nvPr/>
          </p:nvCxnSpPr>
          <p:spPr>
            <a:xfrm>
              <a:off x="6332096" y="3389804"/>
              <a:ext cx="442800" cy="8760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473" name="Google Shape;473;p31"/>
            <p:cNvSpPr txBox="1"/>
            <p:nvPr/>
          </p:nvSpPr>
          <p:spPr>
            <a:xfrm>
              <a:off x="6413700" y="3477375"/>
              <a:ext cx="722100" cy="66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000">
                  <a:latin typeface="Times New Roman"/>
                  <a:ea typeface="Times New Roman"/>
                  <a:cs typeface="Times New Roman"/>
                  <a:sym typeface="Times New Roman"/>
                </a:rPr>
                <a:t>Follow Heuristic</a:t>
              </a:r>
              <a:endParaRPr sz="1000"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471" name="Google Shape;471;p31"/>
            <p:cNvSpPr txBox="1"/>
            <p:nvPr/>
          </p:nvSpPr>
          <p:spPr>
            <a:xfrm>
              <a:off x="5505075" y="3554325"/>
              <a:ext cx="722100" cy="456300"/>
            </a:xfrm>
            <a:prstGeom prst="rect">
              <a:avLst/>
            </a:prstGeom>
            <a:noFill/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000">
                  <a:latin typeface="Times New Roman"/>
                  <a:ea typeface="Times New Roman"/>
                  <a:cs typeface="Times New Roman"/>
                  <a:sym typeface="Times New Roman"/>
                </a:rPr>
                <a:t>Return</a:t>
              </a:r>
              <a:endParaRPr b="1" sz="1000"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</p:grpSp>
      <p:grpSp>
        <p:nvGrpSpPr>
          <p:cNvPr id="474" name="Google Shape;474;p31"/>
          <p:cNvGrpSpPr/>
          <p:nvPr/>
        </p:nvGrpSpPr>
        <p:grpSpPr>
          <a:xfrm>
            <a:off x="6017684" y="2148115"/>
            <a:ext cx="1535980" cy="607678"/>
            <a:chOff x="5505075" y="3399154"/>
            <a:chExt cx="1630725" cy="819083"/>
          </a:xfrm>
        </p:grpSpPr>
        <p:cxnSp>
          <p:nvCxnSpPr>
            <p:cNvPr id="475" name="Google Shape;475;p31"/>
            <p:cNvCxnSpPr>
              <a:stCxn id="471" idx="2"/>
              <a:endCxn id="476" idx="0"/>
            </p:cNvCxnSpPr>
            <p:nvPr/>
          </p:nvCxnSpPr>
          <p:spPr>
            <a:xfrm flipH="1">
              <a:off x="5866196" y="3399154"/>
              <a:ext cx="465900" cy="15510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477" name="Google Shape;477;p31"/>
            <p:cNvCxnSpPr>
              <a:stCxn id="471" idx="2"/>
              <a:endCxn id="478" idx="0"/>
            </p:cNvCxnSpPr>
            <p:nvPr/>
          </p:nvCxnSpPr>
          <p:spPr>
            <a:xfrm>
              <a:off x="6332096" y="3399154"/>
              <a:ext cx="442800" cy="7830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478" name="Google Shape;478;p31"/>
            <p:cNvSpPr txBox="1"/>
            <p:nvPr/>
          </p:nvSpPr>
          <p:spPr>
            <a:xfrm>
              <a:off x="6413700" y="3477375"/>
              <a:ext cx="722100" cy="66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000">
                  <a:latin typeface="Times New Roman"/>
                  <a:ea typeface="Times New Roman"/>
                  <a:cs typeface="Times New Roman"/>
                  <a:sym typeface="Times New Roman"/>
                </a:rPr>
                <a:t>Follow Heuristic</a:t>
              </a:r>
              <a:endParaRPr sz="1000"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476" name="Google Shape;476;p31"/>
            <p:cNvSpPr txBox="1"/>
            <p:nvPr/>
          </p:nvSpPr>
          <p:spPr>
            <a:xfrm>
              <a:off x="5505075" y="3554337"/>
              <a:ext cx="722100" cy="663900"/>
            </a:xfrm>
            <a:prstGeom prst="rect">
              <a:avLst/>
            </a:prstGeom>
            <a:noFill/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000">
                  <a:latin typeface="Times New Roman"/>
                  <a:ea typeface="Times New Roman"/>
                  <a:cs typeface="Times New Roman"/>
                  <a:sym typeface="Times New Roman"/>
                </a:rPr>
                <a:t>Loop</a:t>
              </a:r>
              <a:endParaRPr b="1" sz="1000">
                <a:latin typeface="Times New Roman"/>
                <a:ea typeface="Times New Roman"/>
                <a:cs typeface="Times New Roman"/>
                <a:sym typeface="Times New Roman"/>
              </a:endParaRPr>
            </a:p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000">
                  <a:latin typeface="Times New Roman"/>
                  <a:ea typeface="Times New Roman"/>
                  <a:cs typeface="Times New Roman"/>
                  <a:sym typeface="Times New Roman"/>
                </a:rPr>
                <a:t>Header</a:t>
              </a:r>
              <a:endParaRPr b="1" sz="1000"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</p:grpSp>
      <p:grpSp>
        <p:nvGrpSpPr>
          <p:cNvPr id="479" name="Google Shape;479;p31"/>
          <p:cNvGrpSpPr/>
          <p:nvPr/>
        </p:nvGrpSpPr>
        <p:grpSpPr>
          <a:xfrm>
            <a:off x="5569979" y="2755793"/>
            <a:ext cx="1535980" cy="507424"/>
            <a:chOff x="5505075" y="3457323"/>
            <a:chExt cx="1630725" cy="683952"/>
          </a:xfrm>
        </p:grpSpPr>
        <p:cxnSp>
          <p:nvCxnSpPr>
            <p:cNvPr id="480" name="Google Shape;480;p31"/>
            <p:cNvCxnSpPr>
              <a:stCxn id="476" idx="2"/>
              <a:endCxn id="481" idx="0"/>
            </p:cNvCxnSpPr>
            <p:nvPr/>
          </p:nvCxnSpPr>
          <p:spPr>
            <a:xfrm flipH="1">
              <a:off x="5866247" y="3457323"/>
              <a:ext cx="475200" cy="9690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482" name="Google Shape;482;p31"/>
            <p:cNvCxnSpPr>
              <a:stCxn id="476" idx="2"/>
              <a:endCxn id="483" idx="0"/>
            </p:cNvCxnSpPr>
            <p:nvPr/>
          </p:nvCxnSpPr>
          <p:spPr>
            <a:xfrm>
              <a:off x="6341447" y="3457323"/>
              <a:ext cx="433200" cy="2010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483" name="Google Shape;483;p31"/>
            <p:cNvSpPr txBox="1"/>
            <p:nvPr/>
          </p:nvSpPr>
          <p:spPr>
            <a:xfrm>
              <a:off x="6413700" y="3477375"/>
              <a:ext cx="722100" cy="66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000">
                  <a:latin typeface="Times New Roman"/>
                  <a:ea typeface="Times New Roman"/>
                  <a:cs typeface="Times New Roman"/>
                  <a:sym typeface="Times New Roman"/>
                </a:rPr>
                <a:t>Follow Heuristic</a:t>
              </a:r>
              <a:endParaRPr sz="1000"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481" name="Google Shape;481;p31"/>
            <p:cNvSpPr txBox="1"/>
            <p:nvPr/>
          </p:nvSpPr>
          <p:spPr>
            <a:xfrm>
              <a:off x="5505075" y="3554325"/>
              <a:ext cx="722100" cy="456300"/>
            </a:xfrm>
            <a:prstGeom prst="rect">
              <a:avLst/>
            </a:prstGeom>
            <a:noFill/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000">
                  <a:latin typeface="Times New Roman"/>
                  <a:ea typeface="Times New Roman"/>
                  <a:cs typeface="Times New Roman"/>
                  <a:sym typeface="Times New Roman"/>
                </a:rPr>
                <a:t>Store</a:t>
              </a:r>
              <a:endParaRPr b="1" sz="1000"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</p:grpSp>
      <p:grpSp>
        <p:nvGrpSpPr>
          <p:cNvPr id="484" name="Google Shape;484;p31"/>
          <p:cNvGrpSpPr/>
          <p:nvPr/>
        </p:nvGrpSpPr>
        <p:grpSpPr>
          <a:xfrm>
            <a:off x="5049603" y="3166288"/>
            <a:ext cx="1535980" cy="549170"/>
            <a:chOff x="5505075" y="3401054"/>
            <a:chExt cx="1630725" cy="740221"/>
          </a:xfrm>
        </p:grpSpPr>
        <p:cxnSp>
          <p:nvCxnSpPr>
            <p:cNvPr id="485" name="Google Shape;485;p31"/>
            <p:cNvCxnSpPr>
              <a:stCxn id="481" idx="2"/>
              <a:endCxn id="486" idx="0"/>
            </p:cNvCxnSpPr>
            <p:nvPr/>
          </p:nvCxnSpPr>
          <p:spPr>
            <a:xfrm flipH="1">
              <a:off x="5866000" y="3401054"/>
              <a:ext cx="552600" cy="15330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487" name="Google Shape;487;p31"/>
            <p:cNvCxnSpPr>
              <a:stCxn id="481" idx="2"/>
              <a:endCxn id="488" idx="0"/>
            </p:cNvCxnSpPr>
            <p:nvPr/>
          </p:nvCxnSpPr>
          <p:spPr>
            <a:xfrm>
              <a:off x="6418600" y="3401054"/>
              <a:ext cx="356100" cy="7620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488" name="Google Shape;488;p31"/>
            <p:cNvSpPr txBox="1"/>
            <p:nvPr/>
          </p:nvSpPr>
          <p:spPr>
            <a:xfrm>
              <a:off x="6413700" y="3477375"/>
              <a:ext cx="722100" cy="66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000">
                  <a:latin typeface="Times New Roman"/>
                  <a:ea typeface="Times New Roman"/>
                  <a:cs typeface="Times New Roman"/>
                  <a:sym typeface="Times New Roman"/>
                </a:rPr>
                <a:t>Follow Heuristic</a:t>
              </a:r>
              <a:endParaRPr sz="1000"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486" name="Google Shape;486;p31"/>
            <p:cNvSpPr txBox="1"/>
            <p:nvPr/>
          </p:nvSpPr>
          <p:spPr>
            <a:xfrm>
              <a:off x="5505075" y="3554325"/>
              <a:ext cx="722100" cy="456300"/>
            </a:xfrm>
            <a:prstGeom prst="rect">
              <a:avLst/>
            </a:prstGeom>
            <a:noFill/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000">
                  <a:latin typeface="Times New Roman"/>
                  <a:ea typeface="Times New Roman"/>
                  <a:cs typeface="Times New Roman"/>
                  <a:sym typeface="Times New Roman"/>
                </a:rPr>
                <a:t>Pointer</a:t>
              </a:r>
              <a:endParaRPr b="1" sz="1000"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</p:grpSp>
      <p:grpSp>
        <p:nvGrpSpPr>
          <p:cNvPr id="489" name="Google Shape;489;p31"/>
          <p:cNvGrpSpPr/>
          <p:nvPr/>
        </p:nvGrpSpPr>
        <p:grpSpPr>
          <a:xfrm>
            <a:off x="4419852" y="3618529"/>
            <a:ext cx="1794450" cy="631030"/>
            <a:chOff x="5505075" y="3367665"/>
            <a:chExt cx="1630725" cy="850560"/>
          </a:xfrm>
        </p:grpSpPr>
        <p:cxnSp>
          <p:nvCxnSpPr>
            <p:cNvPr id="490" name="Google Shape;490;p31"/>
            <p:cNvCxnSpPr>
              <a:stCxn id="486" idx="2"/>
              <a:endCxn id="491" idx="0"/>
            </p:cNvCxnSpPr>
            <p:nvPr/>
          </p:nvCxnSpPr>
          <p:spPr>
            <a:xfrm flipH="1">
              <a:off x="5866213" y="3367665"/>
              <a:ext cx="520200" cy="186600"/>
            </a:xfrm>
            <a:prstGeom prst="straightConnector1">
              <a:avLst/>
            </a:prstGeom>
            <a:noFill/>
            <a:ln cap="flat" cmpd="sng" w="28575">
              <a:solidFill>
                <a:schemeClr val="lt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492" name="Google Shape;492;p31"/>
            <p:cNvCxnSpPr>
              <a:stCxn id="486" idx="2"/>
              <a:endCxn id="493" idx="0"/>
            </p:cNvCxnSpPr>
            <p:nvPr/>
          </p:nvCxnSpPr>
          <p:spPr>
            <a:xfrm>
              <a:off x="6386413" y="3367665"/>
              <a:ext cx="388200" cy="109800"/>
            </a:xfrm>
            <a:prstGeom prst="straightConnector1">
              <a:avLst/>
            </a:prstGeom>
            <a:noFill/>
            <a:ln cap="flat" cmpd="sng" w="28575">
              <a:solidFill>
                <a:schemeClr val="lt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493" name="Google Shape;493;p31"/>
            <p:cNvSpPr txBox="1"/>
            <p:nvPr/>
          </p:nvSpPr>
          <p:spPr>
            <a:xfrm>
              <a:off x="6413700" y="3477375"/>
              <a:ext cx="722100" cy="66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000">
                  <a:solidFill>
                    <a:schemeClr val="lt2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Follow Heuristic</a:t>
              </a:r>
              <a:endParaRPr sz="1000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491" name="Google Shape;491;p31"/>
            <p:cNvSpPr txBox="1"/>
            <p:nvPr/>
          </p:nvSpPr>
          <p:spPr>
            <a:xfrm>
              <a:off x="5505075" y="3554325"/>
              <a:ext cx="722100" cy="663900"/>
            </a:xfrm>
            <a:prstGeom prst="rect">
              <a:avLst/>
            </a:prstGeom>
            <a:noFill/>
            <a:ln cap="flat" cmpd="sng" w="28575">
              <a:solidFill>
                <a:schemeClr val="lt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000">
                  <a:solidFill>
                    <a:schemeClr val="lt2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Post Dominator</a:t>
              </a:r>
              <a:endParaRPr b="1" sz="1000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</p:grpSp>
      <p:grpSp>
        <p:nvGrpSpPr>
          <p:cNvPr id="494" name="Google Shape;494;p31"/>
          <p:cNvGrpSpPr/>
          <p:nvPr/>
        </p:nvGrpSpPr>
        <p:grpSpPr>
          <a:xfrm>
            <a:off x="3953127" y="4249559"/>
            <a:ext cx="1761250" cy="477082"/>
            <a:chOff x="5608946" y="3367571"/>
            <a:chExt cx="1600554" cy="643054"/>
          </a:xfrm>
        </p:grpSpPr>
        <p:cxnSp>
          <p:nvCxnSpPr>
            <p:cNvPr id="495" name="Google Shape;495;p31"/>
            <p:cNvCxnSpPr>
              <a:stCxn id="491" idx="2"/>
              <a:endCxn id="496" idx="0"/>
            </p:cNvCxnSpPr>
            <p:nvPr/>
          </p:nvCxnSpPr>
          <p:spPr>
            <a:xfrm flipH="1">
              <a:off x="5969938" y="3367571"/>
              <a:ext cx="424200" cy="186900"/>
            </a:xfrm>
            <a:prstGeom prst="straightConnector1">
              <a:avLst/>
            </a:prstGeom>
            <a:noFill/>
            <a:ln cap="flat" cmpd="sng" w="28575">
              <a:solidFill>
                <a:schemeClr val="lt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497" name="Google Shape;497;p31"/>
            <p:cNvCxnSpPr>
              <a:stCxn id="491" idx="2"/>
              <a:endCxn id="498" idx="0"/>
            </p:cNvCxnSpPr>
            <p:nvPr/>
          </p:nvCxnSpPr>
          <p:spPr>
            <a:xfrm>
              <a:off x="6394138" y="3367571"/>
              <a:ext cx="454200" cy="186900"/>
            </a:xfrm>
            <a:prstGeom prst="straightConnector1">
              <a:avLst/>
            </a:prstGeom>
            <a:noFill/>
            <a:ln cap="flat" cmpd="sng" w="28575">
              <a:solidFill>
                <a:schemeClr val="lt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498" name="Google Shape;498;p31"/>
            <p:cNvSpPr txBox="1"/>
            <p:nvPr/>
          </p:nvSpPr>
          <p:spPr>
            <a:xfrm>
              <a:off x="6487400" y="3554323"/>
              <a:ext cx="722100" cy="456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000">
                  <a:solidFill>
                    <a:schemeClr val="lt2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taken</a:t>
              </a:r>
              <a:endParaRPr b="1" sz="1000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496" name="Google Shape;496;p31"/>
            <p:cNvSpPr txBox="1"/>
            <p:nvPr/>
          </p:nvSpPr>
          <p:spPr>
            <a:xfrm>
              <a:off x="5608946" y="3554325"/>
              <a:ext cx="722100" cy="456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000">
                  <a:solidFill>
                    <a:schemeClr val="lt2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not-taken</a:t>
              </a:r>
              <a:endParaRPr b="1" sz="1000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</p:grpSp>
      <p:sp>
        <p:nvSpPr>
          <p:cNvPr id="499" name="Google Shape;499;p31"/>
          <p:cNvSpPr txBox="1"/>
          <p:nvPr/>
        </p:nvSpPr>
        <p:spPr>
          <a:xfrm>
            <a:off x="3772152" y="4149986"/>
            <a:ext cx="7947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True</a:t>
            </a:r>
            <a:endParaRPr sz="1000">
              <a:solidFill>
                <a:schemeClr val="lt2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00" name="Google Shape;500;p31"/>
          <p:cNvSpPr txBox="1"/>
          <p:nvPr/>
        </p:nvSpPr>
        <p:spPr>
          <a:xfrm>
            <a:off x="5106752" y="4149986"/>
            <a:ext cx="7947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False</a:t>
            </a:r>
            <a:endParaRPr sz="1000">
              <a:solidFill>
                <a:schemeClr val="lt2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04" name="Shape 5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5" name="Google Shape;505;p3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Goal 2: Adding New Heuristics</a:t>
            </a:r>
            <a:endParaRPr/>
          </a:p>
        </p:txBody>
      </p:sp>
      <p:sp>
        <p:nvSpPr>
          <p:cNvPr id="506" name="Google Shape;506;p32"/>
          <p:cNvSpPr txBox="1"/>
          <p:nvPr>
            <p:ph idx="1" type="body"/>
          </p:nvPr>
        </p:nvSpPr>
        <p:spPr>
          <a:xfrm>
            <a:off x="311700" y="1152475"/>
            <a:ext cx="44793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Modify original Ball and Larus Heuristics by...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Add additional heuristics </a:t>
            </a:r>
            <a:r>
              <a:rPr i="1" lang="en"/>
              <a:t>one by one </a:t>
            </a:r>
            <a:r>
              <a:rPr lang="en"/>
              <a:t>and calculate prediction accuracy</a:t>
            </a:r>
            <a:endParaRPr/>
          </a:p>
        </p:txBody>
      </p:sp>
      <p:grpSp>
        <p:nvGrpSpPr>
          <p:cNvPr id="507" name="Google Shape;507;p32"/>
          <p:cNvGrpSpPr/>
          <p:nvPr/>
        </p:nvGrpSpPr>
        <p:grpSpPr>
          <a:xfrm>
            <a:off x="7360848" y="783724"/>
            <a:ext cx="1535980" cy="547120"/>
            <a:chOff x="5505075" y="3403817"/>
            <a:chExt cx="1630725" cy="737458"/>
          </a:xfrm>
        </p:grpSpPr>
        <p:cxnSp>
          <p:nvCxnSpPr>
            <p:cNvPr id="508" name="Google Shape;508;p32"/>
            <p:cNvCxnSpPr>
              <a:stCxn id="509" idx="2"/>
              <a:endCxn id="510" idx="0"/>
            </p:cNvCxnSpPr>
            <p:nvPr/>
          </p:nvCxnSpPr>
          <p:spPr>
            <a:xfrm flipH="1">
              <a:off x="5866148" y="3403817"/>
              <a:ext cx="492000" cy="15060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511" name="Google Shape;511;p32"/>
            <p:cNvCxnSpPr>
              <a:stCxn id="509" idx="2"/>
              <a:endCxn id="512" idx="0"/>
            </p:cNvCxnSpPr>
            <p:nvPr/>
          </p:nvCxnSpPr>
          <p:spPr>
            <a:xfrm>
              <a:off x="6358148" y="3403817"/>
              <a:ext cx="416700" cy="7350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512" name="Google Shape;512;p32"/>
            <p:cNvSpPr txBox="1"/>
            <p:nvPr/>
          </p:nvSpPr>
          <p:spPr>
            <a:xfrm>
              <a:off x="6413700" y="3477375"/>
              <a:ext cx="722100" cy="66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000">
                  <a:latin typeface="Times New Roman"/>
                  <a:ea typeface="Times New Roman"/>
                  <a:cs typeface="Times New Roman"/>
                  <a:sym typeface="Times New Roman"/>
                </a:rPr>
                <a:t>Follow Heuristic</a:t>
              </a:r>
              <a:endParaRPr sz="1000"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510" name="Google Shape;510;p32"/>
            <p:cNvSpPr txBox="1"/>
            <p:nvPr/>
          </p:nvSpPr>
          <p:spPr>
            <a:xfrm>
              <a:off x="5505075" y="3554325"/>
              <a:ext cx="722100" cy="456300"/>
            </a:xfrm>
            <a:prstGeom prst="rect">
              <a:avLst/>
            </a:prstGeom>
            <a:noFill/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000">
                  <a:latin typeface="Times New Roman"/>
                  <a:ea typeface="Times New Roman"/>
                  <a:cs typeface="Times New Roman"/>
                  <a:sym typeface="Times New Roman"/>
                </a:rPr>
                <a:t>Opcode</a:t>
              </a:r>
              <a:endParaRPr b="1" sz="1000"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</p:grpSp>
      <p:sp>
        <p:nvSpPr>
          <p:cNvPr id="509" name="Google Shape;509;p32"/>
          <p:cNvSpPr txBox="1"/>
          <p:nvPr/>
        </p:nvSpPr>
        <p:spPr>
          <a:xfrm>
            <a:off x="7824307" y="445024"/>
            <a:ext cx="680100" cy="3387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000">
                <a:latin typeface="Times New Roman"/>
                <a:ea typeface="Times New Roman"/>
                <a:cs typeface="Times New Roman"/>
                <a:sym typeface="Times New Roman"/>
              </a:rPr>
              <a:t>Loop</a:t>
            </a:r>
            <a:endParaRPr b="1" sz="10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grpSp>
        <p:nvGrpSpPr>
          <p:cNvPr id="513" name="Google Shape;513;p32"/>
          <p:cNvGrpSpPr/>
          <p:nvPr/>
        </p:nvGrpSpPr>
        <p:grpSpPr>
          <a:xfrm>
            <a:off x="6895481" y="1233914"/>
            <a:ext cx="1535980" cy="550543"/>
            <a:chOff x="5505075" y="3399204"/>
            <a:chExt cx="1630725" cy="742071"/>
          </a:xfrm>
        </p:grpSpPr>
        <p:cxnSp>
          <p:nvCxnSpPr>
            <p:cNvPr id="514" name="Google Shape;514;p32"/>
            <p:cNvCxnSpPr>
              <a:stCxn id="510" idx="2"/>
              <a:endCxn id="515" idx="0"/>
            </p:cNvCxnSpPr>
            <p:nvPr/>
          </p:nvCxnSpPr>
          <p:spPr>
            <a:xfrm flipH="1">
              <a:off x="5866097" y="3399204"/>
              <a:ext cx="494100" cy="15510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516" name="Google Shape;516;p32"/>
            <p:cNvCxnSpPr>
              <a:stCxn id="510" idx="2"/>
              <a:endCxn id="517" idx="0"/>
            </p:cNvCxnSpPr>
            <p:nvPr/>
          </p:nvCxnSpPr>
          <p:spPr>
            <a:xfrm>
              <a:off x="6360197" y="3399204"/>
              <a:ext cx="414600" cy="7830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517" name="Google Shape;517;p32"/>
            <p:cNvSpPr txBox="1"/>
            <p:nvPr/>
          </p:nvSpPr>
          <p:spPr>
            <a:xfrm>
              <a:off x="6413700" y="3477375"/>
              <a:ext cx="722100" cy="66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000">
                  <a:latin typeface="Times New Roman"/>
                  <a:ea typeface="Times New Roman"/>
                  <a:cs typeface="Times New Roman"/>
                  <a:sym typeface="Times New Roman"/>
                </a:rPr>
                <a:t>Follow Heuristic</a:t>
              </a:r>
              <a:endParaRPr sz="1000"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515" name="Google Shape;515;p32"/>
            <p:cNvSpPr txBox="1"/>
            <p:nvPr/>
          </p:nvSpPr>
          <p:spPr>
            <a:xfrm>
              <a:off x="5505075" y="3554325"/>
              <a:ext cx="722100" cy="456300"/>
            </a:xfrm>
            <a:prstGeom prst="rect">
              <a:avLst/>
            </a:prstGeom>
            <a:noFill/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000">
                  <a:latin typeface="Times New Roman"/>
                  <a:ea typeface="Times New Roman"/>
                  <a:cs typeface="Times New Roman"/>
                  <a:sym typeface="Times New Roman"/>
                </a:rPr>
                <a:t>Call</a:t>
              </a:r>
              <a:endParaRPr b="1" sz="1000"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</p:grpSp>
      <p:grpSp>
        <p:nvGrpSpPr>
          <p:cNvPr id="518" name="Google Shape;518;p32"/>
          <p:cNvGrpSpPr/>
          <p:nvPr/>
        </p:nvGrpSpPr>
        <p:grpSpPr>
          <a:xfrm>
            <a:off x="6456583" y="1687528"/>
            <a:ext cx="1535980" cy="557516"/>
            <a:chOff x="5505075" y="3389804"/>
            <a:chExt cx="1630725" cy="751471"/>
          </a:xfrm>
        </p:grpSpPr>
        <p:cxnSp>
          <p:nvCxnSpPr>
            <p:cNvPr id="519" name="Google Shape;519;p32"/>
            <p:cNvCxnSpPr>
              <a:stCxn id="515" idx="2"/>
              <a:endCxn id="520" idx="0"/>
            </p:cNvCxnSpPr>
            <p:nvPr/>
          </p:nvCxnSpPr>
          <p:spPr>
            <a:xfrm flipH="1">
              <a:off x="5866196" y="3389804"/>
              <a:ext cx="465900" cy="16440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521" name="Google Shape;521;p32"/>
            <p:cNvCxnSpPr>
              <a:stCxn id="515" idx="2"/>
              <a:endCxn id="522" idx="0"/>
            </p:cNvCxnSpPr>
            <p:nvPr/>
          </p:nvCxnSpPr>
          <p:spPr>
            <a:xfrm>
              <a:off x="6332096" y="3389804"/>
              <a:ext cx="442800" cy="8760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522" name="Google Shape;522;p32"/>
            <p:cNvSpPr txBox="1"/>
            <p:nvPr/>
          </p:nvSpPr>
          <p:spPr>
            <a:xfrm>
              <a:off x="6413700" y="3477375"/>
              <a:ext cx="722100" cy="66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000">
                  <a:latin typeface="Times New Roman"/>
                  <a:ea typeface="Times New Roman"/>
                  <a:cs typeface="Times New Roman"/>
                  <a:sym typeface="Times New Roman"/>
                </a:rPr>
                <a:t>Follow Heuristic</a:t>
              </a:r>
              <a:endParaRPr sz="1000"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520" name="Google Shape;520;p32"/>
            <p:cNvSpPr txBox="1"/>
            <p:nvPr/>
          </p:nvSpPr>
          <p:spPr>
            <a:xfrm>
              <a:off x="5505075" y="3554325"/>
              <a:ext cx="722100" cy="456300"/>
            </a:xfrm>
            <a:prstGeom prst="rect">
              <a:avLst/>
            </a:prstGeom>
            <a:noFill/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000">
                  <a:latin typeface="Times New Roman"/>
                  <a:ea typeface="Times New Roman"/>
                  <a:cs typeface="Times New Roman"/>
                  <a:sym typeface="Times New Roman"/>
                </a:rPr>
                <a:t>Return</a:t>
              </a:r>
              <a:endParaRPr b="1" sz="1000"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</p:grpSp>
      <p:grpSp>
        <p:nvGrpSpPr>
          <p:cNvPr id="523" name="Google Shape;523;p32"/>
          <p:cNvGrpSpPr/>
          <p:nvPr/>
        </p:nvGrpSpPr>
        <p:grpSpPr>
          <a:xfrm>
            <a:off x="6017684" y="2148115"/>
            <a:ext cx="1535980" cy="607678"/>
            <a:chOff x="5505075" y="3399154"/>
            <a:chExt cx="1630725" cy="819083"/>
          </a:xfrm>
        </p:grpSpPr>
        <p:cxnSp>
          <p:nvCxnSpPr>
            <p:cNvPr id="524" name="Google Shape;524;p32"/>
            <p:cNvCxnSpPr>
              <a:stCxn id="520" idx="2"/>
              <a:endCxn id="525" idx="0"/>
            </p:cNvCxnSpPr>
            <p:nvPr/>
          </p:nvCxnSpPr>
          <p:spPr>
            <a:xfrm flipH="1">
              <a:off x="5866196" y="3399154"/>
              <a:ext cx="465900" cy="15510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526" name="Google Shape;526;p32"/>
            <p:cNvCxnSpPr>
              <a:stCxn id="520" idx="2"/>
              <a:endCxn id="527" idx="0"/>
            </p:cNvCxnSpPr>
            <p:nvPr/>
          </p:nvCxnSpPr>
          <p:spPr>
            <a:xfrm>
              <a:off x="6332096" y="3399154"/>
              <a:ext cx="442800" cy="7830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527" name="Google Shape;527;p32"/>
            <p:cNvSpPr txBox="1"/>
            <p:nvPr/>
          </p:nvSpPr>
          <p:spPr>
            <a:xfrm>
              <a:off x="6413700" y="3477375"/>
              <a:ext cx="722100" cy="66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000">
                  <a:latin typeface="Times New Roman"/>
                  <a:ea typeface="Times New Roman"/>
                  <a:cs typeface="Times New Roman"/>
                  <a:sym typeface="Times New Roman"/>
                </a:rPr>
                <a:t>Follow Heuristic</a:t>
              </a:r>
              <a:endParaRPr sz="1000"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525" name="Google Shape;525;p32"/>
            <p:cNvSpPr txBox="1"/>
            <p:nvPr/>
          </p:nvSpPr>
          <p:spPr>
            <a:xfrm>
              <a:off x="5505075" y="3554337"/>
              <a:ext cx="722100" cy="663900"/>
            </a:xfrm>
            <a:prstGeom prst="rect">
              <a:avLst/>
            </a:prstGeom>
            <a:noFill/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000">
                  <a:latin typeface="Times New Roman"/>
                  <a:ea typeface="Times New Roman"/>
                  <a:cs typeface="Times New Roman"/>
                  <a:sym typeface="Times New Roman"/>
                </a:rPr>
                <a:t>Loop</a:t>
              </a:r>
              <a:endParaRPr b="1" sz="1000">
                <a:latin typeface="Times New Roman"/>
                <a:ea typeface="Times New Roman"/>
                <a:cs typeface="Times New Roman"/>
                <a:sym typeface="Times New Roman"/>
              </a:endParaRPr>
            </a:p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000">
                  <a:latin typeface="Times New Roman"/>
                  <a:ea typeface="Times New Roman"/>
                  <a:cs typeface="Times New Roman"/>
                  <a:sym typeface="Times New Roman"/>
                </a:rPr>
                <a:t>Header</a:t>
              </a:r>
              <a:endParaRPr b="1" sz="1000"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</p:grpSp>
      <p:grpSp>
        <p:nvGrpSpPr>
          <p:cNvPr id="528" name="Google Shape;528;p32"/>
          <p:cNvGrpSpPr/>
          <p:nvPr/>
        </p:nvGrpSpPr>
        <p:grpSpPr>
          <a:xfrm>
            <a:off x="5569979" y="2755793"/>
            <a:ext cx="1535980" cy="507424"/>
            <a:chOff x="5505075" y="3457323"/>
            <a:chExt cx="1630725" cy="683952"/>
          </a:xfrm>
        </p:grpSpPr>
        <p:cxnSp>
          <p:nvCxnSpPr>
            <p:cNvPr id="529" name="Google Shape;529;p32"/>
            <p:cNvCxnSpPr>
              <a:stCxn id="525" idx="2"/>
              <a:endCxn id="530" idx="0"/>
            </p:cNvCxnSpPr>
            <p:nvPr/>
          </p:nvCxnSpPr>
          <p:spPr>
            <a:xfrm flipH="1">
              <a:off x="5866247" y="3457323"/>
              <a:ext cx="475200" cy="9690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531" name="Google Shape;531;p32"/>
            <p:cNvCxnSpPr>
              <a:stCxn id="525" idx="2"/>
              <a:endCxn id="532" idx="0"/>
            </p:cNvCxnSpPr>
            <p:nvPr/>
          </p:nvCxnSpPr>
          <p:spPr>
            <a:xfrm>
              <a:off x="6341447" y="3457323"/>
              <a:ext cx="433200" cy="2010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532" name="Google Shape;532;p32"/>
            <p:cNvSpPr txBox="1"/>
            <p:nvPr/>
          </p:nvSpPr>
          <p:spPr>
            <a:xfrm>
              <a:off x="6413700" y="3477375"/>
              <a:ext cx="722100" cy="66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000">
                  <a:latin typeface="Times New Roman"/>
                  <a:ea typeface="Times New Roman"/>
                  <a:cs typeface="Times New Roman"/>
                  <a:sym typeface="Times New Roman"/>
                </a:rPr>
                <a:t>Follow Heuristic</a:t>
              </a:r>
              <a:endParaRPr sz="1000"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530" name="Google Shape;530;p32"/>
            <p:cNvSpPr txBox="1"/>
            <p:nvPr/>
          </p:nvSpPr>
          <p:spPr>
            <a:xfrm>
              <a:off x="5505075" y="3554325"/>
              <a:ext cx="722100" cy="456300"/>
            </a:xfrm>
            <a:prstGeom prst="rect">
              <a:avLst/>
            </a:prstGeom>
            <a:noFill/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000">
                  <a:latin typeface="Times New Roman"/>
                  <a:ea typeface="Times New Roman"/>
                  <a:cs typeface="Times New Roman"/>
                  <a:sym typeface="Times New Roman"/>
                </a:rPr>
                <a:t>Store</a:t>
              </a:r>
              <a:endParaRPr b="1" sz="1000"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</p:grpSp>
      <p:grpSp>
        <p:nvGrpSpPr>
          <p:cNvPr id="533" name="Google Shape;533;p32"/>
          <p:cNvGrpSpPr/>
          <p:nvPr/>
        </p:nvGrpSpPr>
        <p:grpSpPr>
          <a:xfrm>
            <a:off x="5049603" y="3166288"/>
            <a:ext cx="1535980" cy="549170"/>
            <a:chOff x="5505075" y="3401054"/>
            <a:chExt cx="1630725" cy="740221"/>
          </a:xfrm>
        </p:grpSpPr>
        <p:cxnSp>
          <p:nvCxnSpPr>
            <p:cNvPr id="534" name="Google Shape;534;p32"/>
            <p:cNvCxnSpPr>
              <a:stCxn id="530" idx="2"/>
              <a:endCxn id="535" idx="0"/>
            </p:cNvCxnSpPr>
            <p:nvPr/>
          </p:nvCxnSpPr>
          <p:spPr>
            <a:xfrm flipH="1">
              <a:off x="5866000" y="3401054"/>
              <a:ext cx="552600" cy="15330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536" name="Google Shape;536;p32"/>
            <p:cNvCxnSpPr>
              <a:stCxn id="530" idx="2"/>
              <a:endCxn id="537" idx="0"/>
            </p:cNvCxnSpPr>
            <p:nvPr/>
          </p:nvCxnSpPr>
          <p:spPr>
            <a:xfrm>
              <a:off x="6418600" y="3401054"/>
              <a:ext cx="356100" cy="7620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537" name="Google Shape;537;p32"/>
            <p:cNvSpPr txBox="1"/>
            <p:nvPr/>
          </p:nvSpPr>
          <p:spPr>
            <a:xfrm>
              <a:off x="6413700" y="3477375"/>
              <a:ext cx="722100" cy="66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000">
                  <a:latin typeface="Times New Roman"/>
                  <a:ea typeface="Times New Roman"/>
                  <a:cs typeface="Times New Roman"/>
                  <a:sym typeface="Times New Roman"/>
                </a:rPr>
                <a:t>Follow Heuristic</a:t>
              </a:r>
              <a:endParaRPr sz="1000"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535" name="Google Shape;535;p32"/>
            <p:cNvSpPr txBox="1"/>
            <p:nvPr/>
          </p:nvSpPr>
          <p:spPr>
            <a:xfrm>
              <a:off x="5505075" y="3554325"/>
              <a:ext cx="722100" cy="456300"/>
            </a:xfrm>
            <a:prstGeom prst="rect">
              <a:avLst/>
            </a:prstGeom>
            <a:noFill/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000">
                  <a:latin typeface="Times New Roman"/>
                  <a:ea typeface="Times New Roman"/>
                  <a:cs typeface="Times New Roman"/>
                  <a:sym typeface="Times New Roman"/>
                </a:rPr>
                <a:t>Pointer</a:t>
              </a:r>
              <a:endParaRPr b="1" sz="1000"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</p:grpSp>
      <p:grpSp>
        <p:nvGrpSpPr>
          <p:cNvPr id="538" name="Google Shape;538;p32"/>
          <p:cNvGrpSpPr/>
          <p:nvPr/>
        </p:nvGrpSpPr>
        <p:grpSpPr>
          <a:xfrm>
            <a:off x="4419852" y="3618529"/>
            <a:ext cx="1794450" cy="631030"/>
            <a:chOff x="5505075" y="3367665"/>
            <a:chExt cx="1630725" cy="850560"/>
          </a:xfrm>
        </p:grpSpPr>
        <p:cxnSp>
          <p:nvCxnSpPr>
            <p:cNvPr id="539" name="Google Shape;539;p32"/>
            <p:cNvCxnSpPr>
              <a:stCxn id="535" idx="2"/>
              <a:endCxn id="540" idx="0"/>
            </p:cNvCxnSpPr>
            <p:nvPr/>
          </p:nvCxnSpPr>
          <p:spPr>
            <a:xfrm flipH="1">
              <a:off x="5866213" y="3367665"/>
              <a:ext cx="520200" cy="186600"/>
            </a:xfrm>
            <a:prstGeom prst="straightConnector1">
              <a:avLst/>
            </a:prstGeom>
            <a:noFill/>
            <a:ln cap="flat" cmpd="sng" w="28575">
              <a:solidFill>
                <a:schemeClr val="lt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541" name="Google Shape;541;p32"/>
            <p:cNvCxnSpPr>
              <a:stCxn id="535" idx="2"/>
              <a:endCxn id="542" idx="0"/>
            </p:cNvCxnSpPr>
            <p:nvPr/>
          </p:nvCxnSpPr>
          <p:spPr>
            <a:xfrm>
              <a:off x="6386413" y="3367665"/>
              <a:ext cx="388200" cy="109800"/>
            </a:xfrm>
            <a:prstGeom prst="straightConnector1">
              <a:avLst/>
            </a:prstGeom>
            <a:noFill/>
            <a:ln cap="flat" cmpd="sng" w="28575">
              <a:solidFill>
                <a:schemeClr val="lt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542" name="Google Shape;542;p32"/>
            <p:cNvSpPr txBox="1"/>
            <p:nvPr/>
          </p:nvSpPr>
          <p:spPr>
            <a:xfrm>
              <a:off x="6413700" y="3477375"/>
              <a:ext cx="722100" cy="66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000">
                  <a:solidFill>
                    <a:schemeClr val="lt2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Follow Heuristic</a:t>
              </a:r>
              <a:endParaRPr sz="1000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540" name="Google Shape;540;p32"/>
            <p:cNvSpPr txBox="1"/>
            <p:nvPr/>
          </p:nvSpPr>
          <p:spPr>
            <a:xfrm>
              <a:off x="5505075" y="3554325"/>
              <a:ext cx="722100" cy="663900"/>
            </a:xfrm>
            <a:prstGeom prst="rect">
              <a:avLst/>
            </a:prstGeom>
            <a:noFill/>
            <a:ln cap="flat" cmpd="sng" w="28575">
              <a:solidFill>
                <a:schemeClr val="lt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000">
                  <a:solidFill>
                    <a:schemeClr val="lt2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Dep Distance</a:t>
              </a:r>
              <a:endParaRPr b="1" sz="1000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</p:grpSp>
      <p:grpSp>
        <p:nvGrpSpPr>
          <p:cNvPr id="543" name="Google Shape;543;p32"/>
          <p:cNvGrpSpPr/>
          <p:nvPr/>
        </p:nvGrpSpPr>
        <p:grpSpPr>
          <a:xfrm>
            <a:off x="3953127" y="4249449"/>
            <a:ext cx="1761250" cy="477192"/>
            <a:chOff x="5608946" y="3367423"/>
            <a:chExt cx="1600554" cy="643202"/>
          </a:xfrm>
        </p:grpSpPr>
        <p:cxnSp>
          <p:nvCxnSpPr>
            <p:cNvPr id="544" name="Google Shape;544;p32"/>
            <p:cNvCxnSpPr>
              <a:endCxn id="545" idx="0"/>
            </p:cNvCxnSpPr>
            <p:nvPr/>
          </p:nvCxnSpPr>
          <p:spPr>
            <a:xfrm flipH="1">
              <a:off x="5969996" y="3367425"/>
              <a:ext cx="424200" cy="186900"/>
            </a:xfrm>
            <a:prstGeom prst="straightConnector1">
              <a:avLst/>
            </a:prstGeom>
            <a:noFill/>
            <a:ln cap="flat" cmpd="sng" w="28575">
              <a:solidFill>
                <a:schemeClr val="lt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546" name="Google Shape;546;p32"/>
            <p:cNvCxnSpPr>
              <a:endCxn id="547" idx="0"/>
            </p:cNvCxnSpPr>
            <p:nvPr/>
          </p:nvCxnSpPr>
          <p:spPr>
            <a:xfrm>
              <a:off x="6394250" y="3367423"/>
              <a:ext cx="454200" cy="186900"/>
            </a:xfrm>
            <a:prstGeom prst="straightConnector1">
              <a:avLst/>
            </a:prstGeom>
            <a:noFill/>
            <a:ln cap="flat" cmpd="sng" w="28575">
              <a:solidFill>
                <a:schemeClr val="lt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547" name="Google Shape;547;p32"/>
            <p:cNvSpPr txBox="1"/>
            <p:nvPr/>
          </p:nvSpPr>
          <p:spPr>
            <a:xfrm>
              <a:off x="6487400" y="3554323"/>
              <a:ext cx="722100" cy="456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000">
                  <a:solidFill>
                    <a:schemeClr val="lt2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taken</a:t>
              </a:r>
              <a:endParaRPr b="1" sz="1000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545" name="Google Shape;545;p32"/>
            <p:cNvSpPr txBox="1"/>
            <p:nvPr/>
          </p:nvSpPr>
          <p:spPr>
            <a:xfrm>
              <a:off x="5608946" y="3554325"/>
              <a:ext cx="722100" cy="456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000">
                  <a:solidFill>
                    <a:schemeClr val="lt2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not-taken</a:t>
              </a:r>
              <a:endParaRPr b="1" sz="1000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</p:grpSp>
      <p:sp>
        <p:nvSpPr>
          <p:cNvPr id="548" name="Google Shape;548;p32"/>
          <p:cNvSpPr txBox="1"/>
          <p:nvPr/>
        </p:nvSpPr>
        <p:spPr>
          <a:xfrm>
            <a:off x="3705477" y="4149986"/>
            <a:ext cx="7947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not short</a:t>
            </a:r>
            <a:endParaRPr sz="1000">
              <a:solidFill>
                <a:schemeClr val="lt2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49" name="Google Shape;549;p32"/>
          <p:cNvSpPr txBox="1"/>
          <p:nvPr/>
        </p:nvSpPr>
        <p:spPr>
          <a:xfrm>
            <a:off x="5106752" y="4149986"/>
            <a:ext cx="7947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short</a:t>
            </a:r>
            <a:endParaRPr sz="1000">
              <a:solidFill>
                <a:schemeClr val="lt2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Introduction: What is Static Branch Prediction?</a:t>
            </a:r>
            <a:endParaRPr/>
          </a:p>
        </p:txBody>
      </p:sp>
      <p:sp>
        <p:nvSpPr>
          <p:cNvPr id="71" name="Google Shape;71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Static Branch Prediction: A </a:t>
            </a:r>
            <a:r>
              <a:rPr b="1" lang="en"/>
              <a:t>fixed </a:t>
            </a:r>
            <a:r>
              <a:rPr lang="en"/>
              <a:t>prediction on whether</a:t>
            </a:r>
            <a:r>
              <a:rPr lang="en"/>
              <a:t> a branch is 'taken' or 'not taken'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Two Types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Profile-based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AutoNum type="alphaLcPeriod"/>
            </a:pPr>
            <a:r>
              <a:rPr lang="en"/>
              <a:t>Uses information from previous runs with different inputs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AutoNum type="alphaLcPeriod"/>
            </a:pPr>
            <a:r>
              <a:rPr lang="en"/>
              <a:t>High accuracy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AutoNum type="alphaLcPeriod"/>
            </a:pPr>
            <a:r>
              <a:rPr lang="en"/>
              <a:t>Think HW 2!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Program-based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AutoNum type="alphaLcPeriod"/>
            </a:pPr>
            <a:r>
              <a:rPr lang="en"/>
              <a:t>Uses structural information of the program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AutoNum type="alphaLcPeriod"/>
            </a:pPr>
            <a:r>
              <a:rPr lang="en"/>
              <a:t>Cost effective</a:t>
            </a:r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53" name="Shape 5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4" name="Google Shape;554;p3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Goal 2: Adding New Heuristics</a:t>
            </a:r>
            <a:endParaRPr/>
          </a:p>
        </p:txBody>
      </p:sp>
      <p:sp>
        <p:nvSpPr>
          <p:cNvPr id="555" name="Google Shape;555;p33"/>
          <p:cNvSpPr txBox="1"/>
          <p:nvPr>
            <p:ph idx="1" type="body"/>
          </p:nvPr>
        </p:nvSpPr>
        <p:spPr>
          <a:xfrm>
            <a:off x="311700" y="1152475"/>
            <a:ext cx="44793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Modify original Ball and Larus Heuristics by...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Add additional heuristics </a:t>
            </a:r>
            <a:r>
              <a:rPr i="1" lang="en"/>
              <a:t>one by one </a:t>
            </a:r>
            <a:r>
              <a:rPr lang="en"/>
              <a:t>and calculate prediction accuracy</a:t>
            </a:r>
            <a:endParaRPr/>
          </a:p>
        </p:txBody>
      </p:sp>
      <p:grpSp>
        <p:nvGrpSpPr>
          <p:cNvPr id="556" name="Google Shape;556;p33"/>
          <p:cNvGrpSpPr/>
          <p:nvPr/>
        </p:nvGrpSpPr>
        <p:grpSpPr>
          <a:xfrm>
            <a:off x="7360848" y="783724"/>
            <a:ext cx="1535980" cy="547120"/>
            <a:chOff x="5505075" y="3403817"/>
            <a:chExt cx="1630725" cy="737458"/>
          </a:xfrm>
        </p:grpSpPr>
        <p:cxnSp>
          <p:nvCxnSpPr>
            <p:cNvPr id="557" name="Google Shape;557;p33"/>
            <p:cNvCxnSpPr>
              <a:stCxn id="558" idx="2"/>
              <a:endCxn id="559" idx="0"/>
            </p:cNvCxnSpPr>
            <p:nvPr/>
          </p:nvCxnSpPr>
          <p:spPr>
            <a:xfrm flipH="1">
              <a:off x="5866148" y="3403817"/>
              <a:ext cx="492000" cy="15060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560" name="Google Shape;560;p33"/>
            <p:cNvCxnSpPr>
              <a:stCxn id="558" idx="2"/>
              <a:endCxn id="561" idx="0"/>
            </p:cNvCxnSpPr>
            <p:nvPr/>
          </p:nvCxnSpPr>
          <p:spPr>
            <a:xfrm>
              <a:off x="6358148" y="3403817"/>
              <a:ext cx="416700" cy="7350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561" name="Google Shape;561;p33"/>
            <p:cNvSpPr txBox="1"/>
            <p:nvPr/>
          </p:nvSpPr>
          <p:spPr>
            <a:xfrm>
              <a:off x="6413700" y="3477375"/>
              <a:ext cx="722100" cy="66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000">
                  <a:latin typeface="Times New Roman"/>
                  <a:ea typeface="Times New Roman"/>
                  <a:cs typeface="Times New Roman"/>
                  <a:sym typeface="Times New Roman"/>
                </a:rPr>
                <a:t>Follow Heuristic</a:t>
              </a:r>
              <a:endParaRPr sz="1000"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559" name="Google Shape;559;p33"/>
            <p:cNvSpPr txBox="1"/>
            <p:nvPr/>
          </p:nvSpPr>
          <p:spPr>
            <a:xfrm>
              <a:off x="5505075" y="3554325"/>
              <a:ext cx="722100" cy="456300"/>
            </a:xfrm>
            <a:prstGeom prst="rect">
              <a:avLst/>
            </a:prstGeom>
            <a:noFill/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000">
                  <a:latin typeface="Times New Roman"/>
                  <a:ea typeface="Times New Roman"/>
                  <a:cs typeface="Times New Roman"/>
                  <a:sym typeface="Times New Roman"/>
                </a:rPr>
                <a:t>Opcode</a:t>
              </a:r>
              <a:endParaRPr b="1" sz="1000"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</p:grpSp>
      <p:sp>
        <p:nvSpPr>
          <p:cNvPr id="558" name="Google Shape;558;p33"/>
          <p:cNvSpPr txBox="1"/>
          <p:nvPr/>
        </p:nvSpPr>
        <p:spPr>
          <a:xfrm>
            <a:off x="7824307" y="445024"/>
            <a:ext cx="680100" cy="3387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000">
                <a:latin typeface="Times New Roman"/>
                <a:ea typeface="Times New Roman"/>
                <a:cs typeface="Times New Roman"/>
                <a:sym typeface="Times New Roman"/>
              </a:rPr>
              <a:t>Loop</a:t>
            </a:r>
            <a:endParaRPr b="1" sz="10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grpSp>
        <p:nvGrpSpPr>
          <p:cNvPr id="562" name="Google Shape;562;p33"/>
          <p:cNvGrpSpPr/>
          <p:nvPr/>
        </p:nvGrpSpPr>
        <p:grpSpPr>
          <a:xfrm>
            <a:off x="6895481" y="1233914"/>
            <a:ext cx="1535980" cy="550543"/>
            <a:chOff x="5505075" y="3399204"/>
            <a:chExt cx="1630725" cy="742071"/>
          </a:xfrm>
        </p:grpSpPr>
        <p:cxnSp>
          <p:nvCxnSpPr>
            <p:cNvPr id="563" name="Google Shape;563;p33"/>
            <p:cNvCxnSpPr>
              <a:stCxn id="559" idx="2"/>
              <a:endCxn id="564" idx="0"/>
            </p:cNvCxnSpPr>
            <p:nvPr/>
          </p:nvCxnSpPr>
          <p:spPr>
            <a:xfrm flipH="1">
              <a:off x="5866097" y="3399204"/>
              <a:ext cx="494100" cy="15510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565" name="Google Shape;565;p33"/>
            <p:cNvCxnSpPr>
              <a:stCxn id="559" idx="2"/>
              <a:endCxn id="566" idx="0"/>
            </p:cNvCxnSpPr>
            <p:nvPr/>
          </p:nvCxnSpPr>
          <p:spPr>
            <a:xfrm>
              <a:off x="6360197" y="3399204"/>
              <a:ext cx="414600" cy="7830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566" name="Google Shape;566;p33"/>
            <p:cNvSpPr txBox="1"/>
            <p:nvPr/>
          </p:nvSpPr>
          <p:spPr>
            <a:xfrm>
              <a:off x="6413700" y="3477375"/>
              <a:ext cx="722100" cy="66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000">
                  <a:latin typeface="Times New Roman"/>
                  <a:ea typeface="Times New Roman"/>
                  <a:cs typeface="Times New Roman"/>
                  <a:sym typeface="Times New Roman"/>
                </a:rPr>
                <a:t>Follow Heuristic</a:t>
              </a:r>
              <a:endParaRPr sz="1000"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564" name="Google Shape;564;p33"/>
            <p:cNvSpPr txBox="1"/>
            <p:nvPr/>
          </p:nvSpPr>
          <p:spPr>
            <a:xfrm>
              <a:off x="5505075" y="3554325"/>
              <a:ext cx="722100" cy="456300"/>
            </a:xfrm>
            <a:prstGeom prst="rect">
              <a:avLst/>
            </a:prstGeom>
            <a:noFill/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000">
                  <a:latin typeface="Times New Roman"/>
                  <a:ea typeface="Times New Roman"/>
                  <a:cs typeface="Times New Roman"/>
                  <a:sym typeface="Times New Roman"/>
                </a:rPr>
                <a:t>Call</a:t>
              </a:r>
              <a:endParaRPr b="1" sz="1000"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</p:grpSp>
      <p:grpSp>
        <p:nvGrpSpPr>
          <p:cNvPr id="567" name="Google Shape;567;p33"/>
          <p:cNvGrpSpPr/>
          <p:nvPr/>
        </p:nvGrpSpPr>
        <p:grpSpPr>
          <a:xfrm>
            <a:off x="6456583" y="1687528"/>
            <a:ext cx="1535980" cy="557516"/>
            <a:chOff x="5505075" y="3389804"/>
            <a:chExt cx="1630725" cy="751471"/>
          </a:xfrm>
        </p:grpSpPr>
        <p:cxnSp>
          <p:nvCxnSpPr>
            <p:cNvPr id="568" name="Google Shape;568;p33"/>
            <p:cNvCxnSpPr>
              <a:stCxn id="564" idx="2"/>
              <a:endCxn id="569" idx="0"/>
            </p:cNvCxnSpPr>
            <p:nvPr/>
          </p:nvCxnSpPr>
          <p:spPr>
            <a:xfrm flipH="1">
              <a:off x="5866196" y="3389804"/>
              <a:ext cx="465900" cy="16440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570" name="Google Shape;570;p33"/>
            <p:cNvCxnSpPr>
              <a:stCxn id="564" idx="2"/>
              <a:endCxn id="571" idx="0"/>
            </p:cNvCxnSpPr>
            <p:nvPr/>
          </p:nvCxnSpPr>
          <p:spPr>
            <a:xfrm>
              <a:off x="6332096" y="3389804"/>
              <a:ext cx="442800" cy="8760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571" name="Google Shape;571;p33"/>
            <p:cNvSpPr txBox="1"/>
            <p:nvPr/>
          </p:nvSpPr>
          <p:spPr>
            <a:xfrm>
              <a:off x="6413700" y="3477375"/>
              <a:ext cx="722100" cy="66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000">
                  <a:latin typeface="Times New Roman"/>
                  <a:ea typeface="Times New Roman"/>
                  <a:cs typeface="Times New Roman"/>
                  <a:sym typeface="Times New Roman"/>
                </a:rPr>
                <a:t>Follow Heuristic</a:t>
              </a:r>
              <a:endParaRPr sz="1000"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569" name="Google Shape;569;p33"/>
            <p:cNvSpPr txBox="1"/>
            <p:nvPr/>
          </p:nvSpPr>
          <p:spPr>
            <a:xfrm>
              <a:off x="5505075" y="3554325"/>
              <a:ext cx="722100" cy="456300"/>
            </a:xfrm>
            <a:prstGeom prst="rect">
              <a:avLst/>
            </a:prstGeom>
            <a:noFill/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000">
                  <a:latin typeface="Times New Roman"/>
                  <a:ea typeface="Times New Roman"/>
                  <a:cs typeface="Times New Roman"/>
                  <a:sym typeface="Times New Roman"/>
                </a:rPr>
                <a:t>Return</a:t>
              </a:r>
              <a:endParaRPr b="1" sz="1000"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</p:grpSp>
      <p:grpSp>
        <p:nvGrpSpPr>
          <p:cNvPr id="572" name="Google Shape;572;p33"/>
          <p:cNvGrpSpPr/>
          <p:nvPr/>
        </p:nvGrpSpPr>
        <p:grpSpPr>
          <a:xfrm>
            <a:off x="6017684" y="2148115"/>
            <a:ext cx="1535980" cy="607678"/>
            <a:chOff x="5505075" y="3399154"/>
            <a:chExt cx="1630725" cy="819083"/>
          </a:xfrm>
        </p:grpSpPr>
        <p:cxnSp>
          <p:nvCxnSpPr>
            <p:cNvPr id="573" name="Google Shape;573;p33"/>
            <p:cNvCxnSpPr>
              <a:stCxn id="569" idx="2"/>
              <a:endCxn id="574" idx="0"/>
            </p:cNvCxnSpPr>
            <p:nvPr/>
          </p:nvCxnSpPr>
          <p:spPr>
            <a:xfrm flipH="1">
              <a:off x="5866196" y="3399154"/>
              <a:ext cx="465900" cy="15510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575" name="Google Shape;575;p33"/>
            <p:cNvCxnSpPr>
              <a:stCxn id="569" idx="2"/>
              <a:endCxn id="576" idx="0"/>
            </p:cNvCxnSpPr>
            <p:nvPr/>
          </p:nvCxnSpPr>
          <p:spPr>
            <a:xfrm>
              <a:off x="6332096" y="3399154"/>
              <a:ext cx="442800" cy="7830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576" name="Google Shape;576;p33"/>
            <p:cNvSpPr txBox="1"/>
            <p:nvPr/>
          </p:nvSpPr>
          <p:spPr>
            <a:xfrm>
              <a:off x="6413700" y="3477375"/>
              <a:ext cx="722100" cy="66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000">
                  <a:latin typeface="Times New Roman"/>
                  <a:ea typeface="Times New Roman"/>
                  <a:cs typeface="Times New Roman"/>
                  <a:sym typeface="Times New Roman"/>
                </a:rPr>
                <a:t>Follow Heuristic</a:t>
              </a:r>
              <a:endParaRPr sz="1000"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574" name="Google Shape;574;p33"/>
            <p:cNvSpPr txBox="1"/>
            <p:nvPr/>
          </p:nvSpPr>
          <p:spPr>
            <a:xfrm>
              <a:off x="5505075" y="3554337"/>
              <a:ext cx="722100" cy="663900"/>
            </a:xfrm>
            <a:prstGeom prst="rect">
              <a:avLst/>
            </a:prstGeom>
            <a:noFill/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000">
                  <a:latin typeface="Times New Roman"/>
                  <a:ea typeface="Times New Roman"/>
                  <a:cs typeface="Times New Roman"/>
                  <a:sym typeface="Times New Roman"/>
                </a:rPr>
                <a:t>Loop</a:t>
              </a:r>
              <a:endParaRPr b="1" sz="1000">
                <a:latin typeface="Times New Roman"/>
                <a:ea typeface="Times New Roman"/>
                <a:cs typeface="Times New Roman"/>
                <a:sym typeface="Times New Roman"/>
              </a:endParaRPr>
            </a:p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000">
                  <a:latin typeface="Times New Roman"/>
                  <a:ea typeface="Times New Roman"/>
                  <a:cs typeface="Times New Roman"/>
                  <a:sym typeface="Times New Roman"/>
                </a:rPr>
                <a:t>Header</a:t>
              </a:r>
              <a:endParaRPr b="1" sz="1000"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</p:grpSp>
      <p:grpSp>
        <p:nvGrpSpPr>
          <p:cNvPr id="577" name="Google Shape;577;p33"/>
          <p:cNvGrpSpPr/>
          <p:nvPr/>
        </p:nvGrpSpPr>
        <p:grpSpPr>
          <a:xfrm>
            <a:off x="5569979" y="2755793"/>
            <a:ext cx="1535980" cy="507424"/>
            <a:chOff x="5505075" y="3457323"/>
            <a:chExt cx="1630725" cy="683952"/>
          </a:xfrm>
        </p:grpSpPr>
        <p:cxnSp>
          <p:nvCxnSpPr>
            <p:cNvPr id="578" name="Google Shape;578;p33"/>
            <p:cNvCxnSpPr>
              <a:stCxn id="574" idx="2"/>
              <a:endCxn id="579" idx="0"/>
            </p:cNvCxnSpPr>
            <p:nvPr/>
          </p:nvCxnSpPr>
          <p:spPr>
            <a:xfrm flipH="1">
              <a:off x="5866247" y="3457323"/>
              <a:ext cx="475200" cy="9690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580" name="Google Shape;580;p33"/>
            <p:cNvCxnSpPr>
              <a:stCxn id="574" idx="2"/>
              <a:endCxn id="581" idx="0"/>
            </p:cNvCxnSpPr>
            <p:nvPr/>
          </p:nvCxnSpPr>
          <p:spPr>
            <a:xfrm>
              <a:off x="6341447" y="3457323"/>
              <a:ext cx="433200" cy="2010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581" name="Google Shape;581;p33"/>
            <p:cNvSpPr txBox="1"/>
            <p:nvPr/>
          </p:nvSpPr>
          <p:spPr>
            <a:xfrm>
              <a:off x="6413700" y="3477375"/>
              <a:ext cx="722100" cy="66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000">
                  <a:latin typeface="Times New Roman"/>
                  <a:ea typeface="Times New Roman"/>
                  <a:cs typeface="Times New Roman"/>
                  <a:sym typeface="Times New Roman"/>
                </a:rPr>
                <a:t>Follow Heuristic</a:t>
              </a:r>
              <a:endParaRPr sz="1000"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579" name="Google Shape;579;p33"/>
            <p:cNvSpPr txBox="1"/>
            <p:nvPr/>
          </p:nvSpPr>
          <p:spPr>
            <a:xfrm>
              <a:off x="5505075" y="3554325"/>
              <a:ext cx="722100" cy="456300"/>
            </a:xfrm>
            <a:prstGeom prst="rect">
              <a:avLst/>
            </a:prstGeom>
            <a:noFill/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000">
                  <a:latin typeface="Times New Roman"/>
                  <a:ea typeface="Times New Roman"/>
                  <a:cs typeface="Times New Roman"/>
                  <a:sym typeface="Times New Roman"/>
                </a:rPr>
                <a:t>Store</a:t>
              </a:r>
              <a:endParaRPr b="1" sz="1000"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</p:grpSp>
      <p:grpSp>
        <p:nvGrpSpPr>
          <p:cNvPr id="582" name="Google Shape;582;p33"/>
          <p:cNvGrpSpPr/>
          <p:nvPr/>
        </p:nvGrpSpPr>
        <p:grpSpPr>
          <a:xfrm>
            <a:off x="5049603" y="3166288"/>
            <a:ext cx="1535980" cy="549170"/>
            <a:chOff x="5505075" y="3401054"/>
            <a:chExt cx="1630725" cy="740221"/>
          </a:xfrm>
        </p:grpSpPr>
        <p:cxnSp>
          <p:nvCxnSpPr>
            <p:cNvPr id="583" name="Google Shape;583;p33"/>
            <p:cNvCxnSpPr>
              <a:stCxn id="579" idx="2"/>
              <a:endCxn id="584" idx="0"/>
            </p:cNvCxnSpPr>
            <p:nvPr/>
          </p:nvCxnSpPr>
          <p:spPr>
            <a:xfrm flipH="1">
              <a:off x="5866000" y="3401054"/>
              <a:ext cx="552600" cy="15330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585" name="Google Shape;585;p33"/>
            <p:cNvCxnSpPr>
              <a:stCxn id="579" idx="2"/>
              <a:endCxn id="586" idx="0"/>
            </p:cNvCxnSpPr>
            <p:nvPr/>
          </p:nvCxnSpPr>
          <p:spPr>
            <a:xfrm>
              <a:off x="6418600" y="3401054"/>
              <a:ext cx="356100" cy="7620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586" name="Google Shape;586;p33"/>
            <p:cNvSpPr txBox="1"/>
            <p:nvPr/>
          </p:nvSpPr>
          <p:spPr>
            <a:xfrm>
              <a:off x="6413700" y="3477375"/>
              <a:ext cx="722100" cy="66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000">
                  <a:latin typeface="Times New Roman"/>
                  <a:ea typeface="Times New Roman"/>
                  <a:cs typeface="Times New Roman"/>
                  <a:sym typeface="Times New Roman"/>
                </a:rPr>
                <a:t>Follow Heuristic</a:t>
              </a:r>
              <a:endParaRPr sz="1000"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584" name="Google Shape;584;p33"/>
            <p:cNvSpPr txBox="1"/>
            <p:nvPr/>
          </p:nvSpPr>
          <p:spPr>
            <a:xfrm>
              <a:off x="5505075" y="3554325"/>
              <a:ext cx="722100" cy="456300"/>
            </a:xfrm>
            <a:prstGeom prst="rect">
              <a:avLst/>
            </a:prstGeom>
            <a:noFill/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000">
                  <a:latin typeface="Times New Roman"/>
                  <a:ea typeface="Times New Roman"/>
                  <a:cs typeface="Times New Roman"/>
                  <a:sym typeface="Times New Roman"/>
                </a:rPr>
                <a:t>Pointer</a:t>
              </a:r>
              <a:endParaRPr b="1" sz="1000"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</p:grpSp>
      <p:grpSp>
        <p:nvGrpSpPr>
          <p:cNvPr id="587" name="Google Shape;587;p33"/>
          <p:cNvGrpSpPr/>
          <p:nvPr/>
        </p:nvGrpSpPr>
        <p:grpSpPr>
          <a:xfrm>
            <a:off x="4419852" y="3618529"/>
            <a:ext cx="1794450" cy="631030"/>
            <a:chOff x="5505075" y="3367665"/>
            <a:chExt cx="1630725" cy="850560"/>
          </a:xfrm>
        </p:grpSpPr>
        <p:cxnSp>
          <p:nvCxnSpPr>
            <p:cNvPr id="588" name="Google Shape;588;p33"/>
            <p:cNvCxnSpPr>
              <a:stCxn id="584" idx="2"/>
              <a:endCxn id="589" idx="0"/>
            </p:cNvCxnSpPr>
            <p:nvPr/>
          </p:nvCxnSpPr>
          <p:spPr>
            <a:xfrm flipH="1">
              <a:off x="5866213" y="3367665"/>
              <a:ext cx="520200" cy="186600"/>
            </a:xfrm>
            <a:prstGeom prst="straightConnector1">
              <a:avLst/>
            </a:prstGeom>
            <a:noFill/>
            <a:ln cap="flat" cmpd="sng" w="28575">
              <a:solidFill>
                <a:schemeClr val="lt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590" name="Google Shape;590;p33"/>
            <p:cNvCxnSpPr>
              <a:stCxn id="584" idx="2"/>
              <a:endCxn id="591" idx="0"/>
            </p:cNvCxnSpPr>
            <p:nvPr/>
          </p:nvCxnSpPr>
          <p:spPr>
            <a:xfrm>
              <a:off x="6386413" y="3367665"/>
              <a:ext cx="388200" cy="109800"/>
            </a:xfrm>
            <a:prstGeom prst="straightConnector1">
              <a:avLst/>
            </a:prstGeom>
            <a:noFill/>
            <a:ln cap="flat" cmpd="sng" w="28575">
              <a:solidFill>
                <a:schemeClr val="lt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591" name="Google Shape;591;p33"/>
            <p:cNvSpPr txBox="1"/>
            <p:nvPr/>
          </p:nvSpPr>
          <p:spPr>
            <a:xfrm>
              <a:off x="6413700" y="3477375"/>
              <a:ext cx="722100" cy="66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000">
                  <a:solidFill>
                    <a:schemeClr val="lt2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Follow Heuristic</a:t>
              </a:r>
              <a:endParaRPr sz="1000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589" name="Google Shape;589;p33"/>
            <p:cNvSpPr txBox="1"/>
            <p:nvPr/>
          </p:nvSpPr>
          <p:spPr>
            <a:xfrm>
              <a:off x="5505075" y="3554325"/>
              <a:ext cx="722100" cy="663900"/>
            </a:xfrm>
            <a:prstGeom prst="rect">
              <a:avLst/>
            </a:prstGeom>
            <a:noFill/>
            <a:ln cap="flat" cmpd="sng" w="28575">
              <a:solidFill>
                <a:schemeClr val="lt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000">
                  <a:solidFill>
                    <a:schemeClr val="lt2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Dep Distance</a:t>
              </a:r>
              <a:endParaRPr b="1" sz="1000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</p:grpSp>
      <p:grpSp>
        <p:nvGrpSpPr>
          <p:cNvPr id="592" name="Google Shape;592;p33"/>
          <p:cNvGrpSpPr/>
          <p:nvPr/>
        </p:nvGrpSpPr>
        <p:grpSpPr>
          <a:xfrm>
            <a:off x="3953127" y="4249449"/>
            <a:ext cx="1761250" cy="477192"/>
            <a:chOff x="5608946" y="3367423"/>
            <a:chExt cx="1600554" cy="643202"/>
          </a:xfrm>
        </p:grpSpPr>
        <p:cxnSp>
          <p:nvCxnSpPr>
            <p:cNvPr id="593" name="Google Shape;593;p33"/>
            <p:cNvCxnSpPr>
              <a:endCxn id="594" idx="0"/>
            </p:cNvCxnSpPr>
            <p:nvPr/>
          </p:nvCxnSpPr>
          <p:spPr>
            <a:xfrm flipH="1">
              <a:off x="5969996" y="3367425"/>
              <a:ext cx="424200" cy="186900"/>
            </a:xfrm>
            <a:prstGeom prst="straightConnector1">
              <a:avLst/>
            </a:prstGeom>
            <a:noFill/>
            <a:ln cap="flat" cmpd="sng" w="28575">
              <a:solidFill>
                <a:schemeClr val="lt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595" name="Google Shape;595;p33"/>
            <p:cNvCxnSpPr>
              <a:endCxn id="596" idx="0"/>
            </p:cNvCxnSpPr>
            <p:nvPr/>
          </p:nvCxnSpPr>
          <p:spPr>
            <a:xfrm>
              <a:off x="6394250" y="3367423"/>
              <a:ext cx="454200" cy="186900"/>
            </a:xfrm>
            <a:prstGeom prst="straightConnector1">
              <a:avLst/>
            </a:prstGeom>
            <a:noFill/>
            <a:ln cap="flat" cmpd="sng" w="28575">
              <a:solidFill>
                <a:schemeClr val="lt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596" name="Google Shape;596;p33"/>
            <p:cNvSpPr txBox="1"/>
            <p:nvPr/>
          </p:nvSpPr>
          <p:spPr>
            <a:xfrm>
              <a:off x="6487400" y="3554323"/>
              <a:ext cx="722100" cy="456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000">
                  <a:solidFill>
                    <a:schemeClr val="lt2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taken</a:t>
              </a:r>
              <a:endParaRPr b="1" sz="1000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594" name="Google Shape;594;p33"/>
            <p:cNvSpPr txBox="1"/>
            <p:nvPr/>
          </p:nvSpPr>
          <p:spPr>
            <a:xfrm>
              <a:off x="5608946" y="3554325"/>
              <a:ext cx="722100" cy="456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000">
                  <a:solidFill>
                    <a:schemeClr val="lt2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not-taken</a:t>
              </a:r>
              <a:endParaRPr b="1" sz="1000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</p:grpSp>
      <p:sp>
        <p:nvSpPr>
          <p:cNvPr id="597" name="Google Shape;597;p33"/>
          <p:cNvSpPr txBox="1"/>
          <p:nvPr/>
        </p:nvSpPr>
        <p:spPr>
          <a:xfrm>
            <a:off x="3705477" y="4149986"/>
            <a:ext cx="7947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not short</a:t>
            </a:r>
            <a:endParaRPr sz="1000">
              <a:solidFill>
                <a:schemeClr val="lt2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98" name="Google Shape;598;p33"/>
          <p:cNvSpPr txBox="1"/>
          <p:nvPr/>
        </p:nvSpPr>
        <p:spPr>
          <a:xfrm>
            <a:off x="5106752" y="4149986"/>
            <a:ext cx="7947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short</a:t>
            </a:r>
            <a:endParaRPr sz="1000">
              <a:solidFill>
                <a:schemeClr val="lt2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99" name="Google Shape;599;p33"/>
          <p:cNvSpPr txBox="1"/>
          <p:nvPr/>
        </p:nvSpPr>
        <p:spPr>
          <a:xfrm>
            <a:off x="7105950" y="3510738"/>
            <a:ext cx="1536000" cy="846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900">
                <a:solidFill>
                  <a:schemeClr val="lt2"/>
                </a:solidFill>
                <a:latin typeface="Proxima Nova"/>
                <a:ea typeface="Proxima Nova"/>
                <a:cs typeface="Proxima Nova"/>
                <a:sym typeface="Proxima Nova"/>
              </a:rPr>
              <a:t>...</a:t>
            </a:r>
            <a:endParaRPr sz="2900">
              <a:solidFill>
                <a:schemeClr val="lt2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2"/>
                </a:solidFill>
                <a:latin typeface="Proxima Nova"/>
                <a:ea typeface="Proxima Nova"/>
                <a:cs typeface="Proxima Nova"/>
                <a:sym typeface="Proxima Nova"/>
              </a:rPr>
              <a:t>(for all  features )</a:t>
            </a:r>
            <a:endParaRPr>
              <a:solidFill>
                <a:schemeClr val="lt2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03" name="Shape 6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" name="Google Shape;604;p3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Goal 2: Adding New Heuristics</a:t>
            </a:r>
            <a:endParaRPr/>
          </a:p>
        </p:txBody>
      </p:sp>
      <p:sp>
        <p:nvSpPr>
          <p:cNvPr id="605" name="Google Shape;605;p34"/>
          <p:cNvSpPr txBox="1"/>
          <p:nvPr>
            <p:ph idx="1" type="body"/>
          </p:nvPr>
        </p:nvSpPr>
        <p:spPr>
          <a:xfrm>
            <a:off x="311700" y="1152475"/>
            <a:ext cx="44793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Modify original Ball and Larus Heuristics by...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Add additional heuristics </a:t>
            </a:r>
            <a:r>
              <a:rPr i="1" lang="en"/>
              <a:t>one by one </a:t>
            </a:r>
            <a:r>
              <a:rPr lang="en"/>
              <a:t>and calculate prediction accuracy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Permanently include heuristic with highest prediction accuracy</a:t>
            </a:r>
            <a:endParaRPr/>
          </a:p>
        </p:txBody>
      </p:sp>
      <p:grpSp>
        <p:nvGrpSpPr>
          <p:cNvPr id="606" name="Google Shape;606;p34"/>
          <p:cNvGrpSpPr/>
          <p:nvPr/>
        </p:nvGrpSpPr>
        <p:grpSpPr>
          <a:xfrm>
            <a:off x="7360848" y="783724"/>
            <a:ext cx="1535980" cy="547120"/>
            <a:chOff x="5505075" y="3403817"/>
            <a:chExt cx="1630725" cy="737458"/>
          </a:xfrm>
        </p:grpSpPr>
        <p:cxnSp>
          <p:nvCxnSpPr>
            <p:cNvPr id="607" name="Google Shape;607;p34"/>
            <p:cNvCxnSpPr>
              <a:stCxn id="608" idx="2"/>
              <a:endCxn id="609" idx="0"/>
            </p:cNvCxnSpPr>
            <p:nvPr/>
          </p:nvCxnSpPr>
          <p:spPr>
            <a:xfrm flipH="1">
              <a:off x="5866148" y="3403817"/>
              <a:ext cx="492000" cy="15060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610" name="Google Shape;610;p34"/>
            <p:cNvCxnSpPr>
              <a:stCxn id="608" idx="2"/>
              <a:endCxn id="611" idx="0"/>
            </p:cNvCxnSpPr>
            <p:nvPr/>
          </p:nvCxnSpPr>
          <p:spPr>
            <a:xfrm>
              <a:off x="6358148" y="3403817"/>
              <a:ext cx="416700" cy="7350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611" name="Google Shape;611;p34"/>
            <p:cNvSpPr txBox="1"/>
            <p:nvPr/>
          </p:nvSpPr>
          <p:spPr>
            <a:xfrm>
              <a:off x="6413700" y="3477375"/>
              <a:ext cx="722100" cy="66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000">
                  <a:latin typeface="Times New Roman"/>
                  <a:ea typeface="Times New Roman"/>
                  <a:cs typeface="Times New Roman"/>
                  <a:sym typeface="Times New Roman"/>
                </a:rPr>
                <a:t>Follow Heuristic</a:t>
              </a:r>
              <a:endParaRPr sz="1000"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609" name="Google Shape;609;p34"/>
            <p:cNvSpPr txBox="1"/>
            <p:nvPr/>
          </p:nvSpPr>
          <p:spPr>
            <a:xfrm>
              <a:off x="5505075" y="3554325"/>
              <a:ext cx="722100" cy="456300"/>
            </a:xfrm>
            <a:prstGeom prst="rect">
              <a:avLst/>
            </a:prstGeom>
            <a:noFill/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000">
                  <a:latin typeface="Times New Roman"/>
                  <a:ea typeface="Times New Roman"/>
                  <a:cs typeface="Times New Roman"/>
                  <a:sym typeface="Times New Roman"/>
                </a:rPr>
                <a:t>Opcode</a:t>
              </a:r>
              <a:endParaRPr b="1" sz="1000"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</p:grpSp>
      <p:sp>
        <p:nvSpPr>
          <p:cNvPr id="608" name="Google Shape;608;p34"/>
          <p:cNvSpPr txBox="1"/>
          <p:nvPr/>
        </p:nvSpPr>
        <p:spPr>
          <a:xfrm>
            <a:off x="7824307" y="445024"/>
            <a:ext cx="680100" cy="3387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000">
                <a:latin typeface="Times New Roman"/>
                <a:ea typeface="Times New Roman"/>
                <a:cs typeface="Times New Roman"/>
                <a:sym typeface="Times New Roman"/>
              </a:rPr>
              <a:t>Loop</a:t>
            </a:r>
            <a:endParaRPr b="1" sz="10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grpSp>
        <p:nvGrpSpPr>
          <p:cNvPr id="612" name="Google Shape;612;p34"/>
          <p:cNvGrpSpPr/>
          <p:nvPr/>
        </p:nvGrpSpPr>
        <p:grpSpPr>
          <a:xfrm>
            <a:off x="6895481" y="1233914"/>
            <a:ext cx="1535980" cy="550543"/>
            <a:chOff x="5505075" y="3399204"/>
            <a:chExt cx="1630725" cy="742071"/>
          </a:xfrm>
        </p:grpSpPr>
        <p:cxnSp>
          <p:nvCxnSpPr>
            <p:cNvPr id="613" name="Google Shape;613;p34"/>
            <p:cNvCxnSpPr>
              <a:stCxn id="609" idx="2"/>
              <a:endCxn id="614" idx="0"/>
            </p:cNvCxnSpPr>
            <p:nvPr/>
          </p:nvCxnSpPr>
          <p:spPr>
            <a:xfrm flipH="1">
              <a:off x="5866097" y="3399204"/>
              <a:ext cx="494100" cy="15510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615" name="Google Shape;615;p34"/>
            <p:cNvCxnSpPr>
              <a:stCxn id="609" idx="2"/>
              <a:endCxn id="616" idx="0"/>
            </p:cNvCxnSpPr>
            <p:nvPr/>
          </p:nvCxnSpPr>
          <p:spPr>
            <a:xfrm>
              <a:off x="6360197" y="3399204"/>
              <a:ext cx="414600" cy="7830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616" name="Google Shape;616;p34"/>
            <p:cNvSpPr txBox="1"/>
            <p:nvPr/>
          </p:nvSpPr>
          <p:spPr>
            <a:xfrm>
              <a:off x="6413700" y="3477375"/>
              <a:ext cx="722100" cy="66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000">
                  <a:latin typeface="Times New Roman"/>
                  <a:ea typeface="Times New Roman"/>
                  <a:cs typeface="Times New Roman"/>
                  <a:sym typeface="Times New Roman"/>
                </a:rPr>
                <a:t>Follow Heuristic</a:t>
              </a:r>
              <a:endParaRPr sz="1000"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614" name="Google Shape;614;p34"/>
            <p:cNvSpPr txBox="1"/>
            <p:nvPr/>
          </p:nvSpPr>
          <p:spPr>
            <a:xfrm>
              <a:off x="5505075" y="3554325"/>
              <a:ext cx="722100" cy="456300"/>
            </a:xfrm>
            <a:prstGeom prst="rect">
              <a:avLst/>
            </a:prstGeom>
            <a:noFill/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000">
                  <a:latin typeface="Times New Roman"/>
                  <a:ea typeface="Times New Roman"/>
                  <a:cs typeface="Times New Roman"/>
                  <a:sym typeface="Times New Roman"/>
                </a:rPr>
                <a:t>Call</a:t>
              </a:r>
              <a:endParaRPr b="1" sz="1000"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</p:grpSp>
      <p:grpSp>
        <p:nvGrpSpPr>
          <p:cNvPr id="617" name="Google Shape;617;p34"/>
          <p:cNvGrpSpPr/>
          <p:nvPr/>
        </p:nvGrpSpPr>
        <p:grpSpPr>
          <a:xfrm>
            <a:off x="6456583" y="1687528"/>
            <a:ext cx="1535980" cy="557516"/>
            <a:chOff x="5505075" y="3389804"/>
            <a:chExt cx="1630725" cy="751471"/>
          </a:xfrm>
        </p:grpSpPr>
        <p:cxnSp>
          <p:nvCxnSpPr>
            <p:cNvPr id="618" name="Google Shape;618;p34"/>
            <p:cNvCxnSpPr>
              <a:stCxn id="614" idx="2"/>
              <a:endCxn id="619" idx="0"/>
            </p:cNvCxnSpPr>
            <p:nvPr/>
          </p:nvCxnSpPr>
          <p:spPr>
            <a:xfrm flipH="1">
              <a:off x="5866196" y="3389804"/>
              <a:ext cx="465900" cy="16440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620" name="Google Shape;620;p34"/>
            <p:cNvCxnSpPr>
              <a:stCxn id="614" idx="2"/>
              <a:endCxn id="621" idx="0"/>
            </p:cNvCxnSpPr>
            <p:nvPr/>
          </p:nvCxnSpPr>
          <p:spPr>
            <a:xfrm>
              <a:off x="6332096" y="3389804"/>
              <a:ext cx="442800" cy="8760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621" name="Google Shape;621;p34"/>
            <p:cNvSpPr txBox="1"/>
            <p:nvPr/>
          </p:nvSpPr>
          <p:spPr>
            <a:xfrm>
              <a:off x="6413700" y="3477375"/>
              <a:ext cx="722100" cy="66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000">
                  <a:latin typeface="Times New Roman"/>
                  <a:ea typeface="Times New Roman"/>
                  <a:cs typeface="Times New Roman"/>
                  <a:sym typeface="Times New Roman"/>
                </a:rPr>
                <a:t>Follow Heuristic</a:t>
              </a:r>
              <a:endParaRPr sz="1000"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619" name="Google Shape;619;p34"/>
            <p:cNvSpPr txBox="1"/>
            <p:nvPr/>
          </p:nvSpPr>
          <p:spPr>
            <a:xfrm>
              <a:off x="5505075" y="3554325"/>
              <a:ext cx="722100" cy="456300"/>
            </a:xfrm>
            <a:prstGeom prst="rect">
              <a:avLst/>
            </a:prstGeom>
            <a:noFill/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000">
                  <a:latin typeface="Times New Roman"/>
                  <a:ea typeface="Times New Roman"/>
                  <a:cs typeface="Times New Roman"/>
                  <a:sym typeface="Times New Roman"/>
                </a:rPr>
                <a:t>Return</a:t>
              </a:r>
              <a:endParaRPr b="1" sz="1000"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</p:grpSp>
      <p:grpSp>
        <p:nvGrpSpPr>
          <p:cNvPr id="622" name="Google Shape;622;p34"/>
          <p:cNvGrpSpPr/>
          <p:nvPr/>
        </p:nvGrpSpPr>
        <p:grpSpPr>
          <a:xfrm>
            <a:off x="6017684" y="2148115"/>
            <a:ext cx="1535980" cy="607678"/>
            <a:chOff x="5505075" y="3399154"/>
            <a:chExt cx="1630725" cy="819083"/>
          </a:xfrm>
        </p:grpSpPr>
        <p:cxnSp>
          <p:nvCxnSpPr>
            <p:cNvPr id="623" name="Google Shape;623;p34"/>
            <p:cNvCxnSpPr>
              <a:stCxn id="619" idx="2"/>
              <a:endCxn id="624" idx="0"/>
            </p:cNvCxnSpPr>
            <p:nvPr/>
          </p:nvCxnSpPr>
          <p:spPr>
            <a:xfrm flipH="1">
              <a:off x="5866196" y="3399154"/>
              <a:ext cx="465900" cy="15510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625" name="Google Shape;625;p34"/>
            <p:cNvCxnSpPr>
              <a:stCxn id="619" idx="2"/>
              <a:endCxn id="626" idx="0"/>
            </p:cNvCxnSpPr>
            <p:nvPr/>
          </p:nvCxnSpPr>
          <p:spPr>
            <a:xfrm>
              <a:off x="6332096" y="3399154"/>
              <a:ext cx="442800" cy="7830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626" name="Google Shape;626;p34"/>
            <p:cNvSpPr txBox="1"/>
            <p:nvPr/>
          </p:nvSpPr>
          <p:spPr>
            <a:xfrm>
              <a:off x="6413700" y="3477375"/>
              <a:ext cx="722100" cy="66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000">
                  <a:latin typeface="Times New Roman"/>
                  <a:ea typeface="Times New Roman"/>
                  <a:cs typeface="Times New Roman"/>
                  <a:sym typeface="Times New Roman"/>
                </a:rPr>
                <a:t>Follow Heuristic</a:t>
              </a:r>
              <a:endParaRPr sz="1000"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624" name="Google Shape;624;p34"/>
            <p:cNvSpPr txBox="1"/>
            <p:nvPr/>
          </p:nvSpPr>
          <p:spPr>
            <a:xfrm>
              <a:off x="5505075" y="3554337"/>
              <a:ext cx="722100" cy="663900"/>
            </a:xfrm>
            <a:prstGeom prst="rect">
              <a:avLst/>
            </a:prstGeom>
            <a:noFill/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000">
                  <a:latin typeface="Times New Roman"/>
                  <a:ea typeface="Times New Roman"/>
                  <a:cs typeface="Times New Roman"/>
                  <a:sym typeface="Times New Roman"/>
                </a:rPr>
                <a:t>Loop</a:t>
              </a:r>
              <a:endParaRPr b="1" sz="1000">
                <a:latin typeface="Times New Roman"/>
                <a:ea typeface="Times New Roman"/>
                <a:cs typeface="Times New Roman"/>
                <a:sym typeface="Times New Roman"/>
              </a:endParaRPr>
            </a:p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000">
                  <a:latin typeface="Times New Roman"/>
                  <a:ea typeface="Times New Roman"/>
                  <a:cs typeface="Times New Roman"/>
                  <a:sym typeface="Times New Roman"/>
                </a:rPr>
                <a:t>Header</a:t>
              </a:r>
              <a:endParaRPr b="1" sz="1000"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</p:grpSp>
      <p:grpSp>
        <p:nvGrpSpPr>
          <p:cNvPr id="627" name="Google Shape;627;p34"/>
          <p:cNvGrpSpPr/>
          <p:nvPr/>
        </p:nvGrpSpPr>
        <p:grpSpPr>
          <a:xfrm>
            <a:off x="5569979" y="2755793"/>
            <a:ext cx="1535980" cy="507424"/>
            <a:chOff x="5505075" y="3457323"/>
            <a:chExt cx="1630725" cy="683952"/>
          </a:xfrm>
        </p:grpSpPr>
        <p:cxnSp>
          <p:nvCxnSpPr>
            <p:cNvPr id="628" name="Google Shape;628;p34"/>
            <p:cNvCxnSpPr>
              <a:stCxn id="624" idx="2"/>
              <a:endCxn id="629" idx="0"/>
            </p:cNvCxnSpPr>
            <p:nvPr/>
          </p:nvCxnSpPr>
          <p:spPr>
            <a:xfrm flipH="1">
              <a:off x="5866247" y="3457323"/>
              <a:ext cx="475200" cy="9690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630" name="Google Shape;630;p34"/>
            <p:cNvCxnSpPr>
              <a:stCxn id="624" idx="2"/>
              <a:endCxn id="631" idx="0"/>
            </p:cNvCxnSpPr>
            <p:nvPr/>
          </p:nvCxnSpPr>
          <p:spPr>
            <a:xfrm>
              <a:off x="6341447" y="3457323"/>
              <a:ext cx="433200" cy="2010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631" name="Google Shape;631;p34"/>
            <p:cNvSpPr txBox="1"/>
            <p:nvPr/>
          </p:nvSpPr>
          <p:spPr>
            <a:xfrm>
              <a:off x="6413700" y="3477375"/>
              <a:ext cx="722100" cy="66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000">
                  <a:latin typeface="Times New Roman"/>
                  <a:ea typeface="Times New Roman"/>
                  <a:cs typeface="Times New Roman"/>
                  <a:sym typeface="Times New Roman"/>
                </a:rPr>
                <a:t>Follow Heuristic</a:t>
              </a:r>
              <a:endParaRPr sz="1000"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629" name="Google Shape;629;p34"/>
            <p:cNvSpPr txBox="1"/>
            <p:nvPr/>
          </p:nvSpPr>
          <p:spPr>
            <a:xfrm>
              <a:off x="5505075" y="3554325"/>
              <a:ext cx="722100" cy="456300"/>
            </a:xfrm>
            <a:prstGeom prst="rect">
              <a:avLst/>
            </a:prstGeom>
            <a:noFill/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000">
                  <a:latin typeface="Times New Roman"/>
                  <a:ea typeface="Times New Roman"/>
                  <a:cs typeface="Times New Roman"/>
                  <a:sym typeface="Times New Roman"/>
                </a:rPr>
                <a:t>Store</a:t>
              </a:r>
              <a:endParaRPr b="1" sz="1000"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</p:grpSp>
      <p:grpSp>
        <p:nvGrpSpPr>
          <p:cNvPr id="632" name="Google Shape;632;p34"/>
          <p:cNvGrpSpPr/>
          <p:nvPr/>
        </p:nvGrpSpPr>
        <p:grpSpPr>
          <a:xfrm>
            <a:off x="4953227" y="3166288"/>
            <a:ext cx="1771950" cy="597557"/>
            <a:chOff x="5525522" y="3335833"/>
            <a:chExt cx="1610278" cy="805442"/>
          </a:xfrm>
        </p:grpSpPr>
        <p:cxnSp>
          <p:nvCxnSpPr>
            <p:cNvPr id="633" name="Google Shape;633;p34"/>
            <p:cNvCxnSpPr>
              <a:stCxn id="629" idx="2"/>
              <a:endCxn id="634" idx="0"/>
            </p:cNvCxnSpPr>
            <p:nvPr/>
          </p:nvCxnSpPr>
          <p:spPr>
            <a:xfrm flipH="1">
              <a:off x="5886547" y="3335833"/>
              <a:ext cx="508500" cy="10920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635" name="Google Shape;635;p34"/>
            <p:cNvCxnSpPr>
              <a:stCxn id="629" idx="2"/>
              <a:endCxn id="636" idx="0"/>
            </p:cNvCxnSpPr>
            <p:nvPr/>
          </p:nvCxnSpPr>
          <p:spPr>
            <a:xfrm>
              <a:off x="6395047" y="3335833"/>
              <a:ext cx="379800" cy="14160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636" name="Google Shape;636;p34"/>
            <p:cNvSpPr txBox="1"/>
            <p:nvPr/>
          </p:nvSpPr>
          <p:spPr>
            <a:xfrm>
              <a:off x="6413700" y="3477375"/>
              <a:ext cx="722100" cy="66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0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Follow Heuristic</a:t>
              </a:r>
              <a:endParaRPr sz="1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634" name="Google Shape;634;p34"/>
            <p:cNvSpPr txBox="1"/>
            <p:nvPr/>
          </p:nvSpPr>
          <p:spPr>
            <a:xfrm>
              <a:off x="5525522" y="3445095"/>
              <a:ext cx="722100" cy="663900"/>
            </a:xfrm>
            <a:prstGeom prst="rect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0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Post Dominator</a:t>
              </a:r>
              <a:endParaRPr b="1" sz="1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</p:grpSp>
      <p:grpSp>
        <p:nvGrpSpPr>
          <p:cNvPr id="637" name="Google Shape;637;p34"/>
          <p:cNvGrpSpPr/>
          <p:nvPr/>
        </p:nvGrpSpPr>
        <p:grpSpPr>
          <a:xfrm>
            <a:off x="4464002" y="3739896"/>
            <a:ext cx="1761250" cy="558119"/>
            <a:chOff x="5608946" y="3258342"/>
            <a:chExt cx="1600554" cy="752283"/>
          </a:xfrm>
        </p:grpSpPr>
        <p:cxnSp>
          <p:nvCxnSpPr>
            <p:cNvPr id="638" name="Google Shape;638;p34"/>
            <p:cNvCxnSpPr>
              <a:stCxn id="634" idx="2"/>
              <a:endCxn id="639" idx="0"/>
            </p:cNvCxnSpPr>
            <p:nvPr/>
          </p:nvCxnSpPr>
          <p:spPr>
            <a:xfrm flipH="1">
              <a:off x="5969985" y="3258342"/>
              <a:ext cx="444600" cy="29610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640" name="Google Shape;640;p34"/>
            <p:cNvCxnSpPr>
              <a:stCxn id="634" idx="2"/>
              <a:endCxn id="641" idx="0"/>
            </p:cNvCxnSpPr>
            <p:nvPr/>
          </p:nvCxnSpPr>
          <p:spPr>
            <a:xfrm>
              <a:off x="6414585" y="3258342"/>
              <a:ext cx="433800" cy="29610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641" name="Google Shape;641;p34"/>
            <p:cNvSpPr txBox="1"/>
            <p:nvPr/>
          </p:nvSpPr>
          <p:spPr>
            <a:xfrm>
              <a:off x="6487400" y="3554323"/>
              <a:ext cx="722100" cy="456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0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taken</a:t>
              </a:r>
              <a:endParaRPr sz="1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639" name="Google Shape;639;p34"/>
            <p:cNvSpPr txBox="1"/>
            <p:nvPr/>
          </p:nvSpPr>
          <p:spPr>
            <a:xfrm>
              <a:off x="5608946" y="3554325"/>
              <a:ext cx="722100" cy="456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0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not-taken</a:t>
              </a:r>
              <a:endParaRPr sz="1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</p:grpSp>
      <p:sp>
        <p:nvSpPr>
          <p:cNvPr id="642" name="Google Shape;642;p34"/>
          <p:cNvSpPr txBox="1"/>
          <p:nvPr/>
        </p:nvSpPr>
        <p:spPr>
          <a:xfrm>
            <a:off x="5800800" y="4343400"/>
            <a:ext cx="29241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latin typeface="Times New Roman"/>
                <a:ea typeface="Times New Roman"/>
                <a:cs typeface="Times New Roman"/>
                <a:sym typeface="Times New Roman"/>
              </a:rPr>
              <a:t>New Tree After 1 Iteration</a:t>
            </a:r>
            <a:endParaRPr b="1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46" name="Shape 6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7" name="Google Shape;647;p3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Goal 2: Adding New Heuristics</a:t>
            </a:r>
            <a:endParaRPr/>
          </a:p>
        </p:txBody>
      </p:sp>
      <p:sp>
        <p:nvSpPr>
          <p:cNvPr id="648" name="Google Shape;648;p35"/>
          <p:cNvSpPr txBox="1"/>
          <p:nvPr>
            <p:ph idx="1" type="body"/>
          </p:nvPr>
        </p:nvSpPr>
        <p:spPr>
          <a:xfrm>
            <a:off x="311700" y="1152475"/>
            <a:ext cx="44793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Modify original Ball and Larus Heuristics by...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Add additional heuristics </a:t>
            </a:r>
            <a:r>
              <a:rPr i="1" lang="en"/>
              <a:t>one by one </a:t>
            </a:r>
            <a:r>
              <a:rPr lang="en"/>
              <a:t>and calculate prediction accuracy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Permanently include heuristic with highest prediction accuracy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Repeat 1-3 with extended set until accuracy no longer improves</a:t>
            </a:r>
            <a:endParaRPr/>
          </a:p>
        </p:txBody>
      </p:sp>
      <p:grpSp>
        <p:nvGrpSpPr>
          <p:cNvPr id="649" name="Google Shape;649;p35"/>
          <p:cNvGrpSpPr/>
          <p:nvPr/>
        </p:nvGrpSpPr>
        <p:grpSpPr>
          <a:xfrm>
            <a:off x="7360848" y="783724"/>
            <a:ext cx="1535980" cy="547120"/>
            <a:chOff x="5505075" y="3403817"/>
            <a:chExt cx="1630725" cy="737458"/>
          </a:xfrm>
        </p:grpSpPr>
        <p:cxnSp>
          <p:nvCxnSpPr>
            <p:cNvPr id="650" name="Google Shape;650;p35"/>
            <p:cNvCxnSpPr>
              <a:stCxn id="651" idx="2"/>
              <a:endCxn id="652" idx="0"/>
            </p:cNvCxnSpPr>
            <p:nvPr/>
          </p:nvCxnSpPr>
          <p:spPr>
            <a:xfrm flipH="1">
              <a:off x="5866148" y="3403817"/>
              <a:ext cx="492000" cy="15060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653" name="Google Shape;653;p35"/>
            <p:cNvCxnSpPr>
              <a:stCxn id="651" idx="2"/>
              <a:endCxn id="654" idx="0"/>
            </p:cNvCxnSpPr>
            <p:nvPr/>
          </p:nvCxnSpPr>
          <p:spPr>
            <a:xfrm>
              <a:off x="6358148" y="3403817"/>
              <a:ext cx="416700" cy="7350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654" name="Google Shape;654;p35"/>
            <p:cNvSpPr txBox="1"/>
            <p:nvPr/>
          </p:nvSpPr>
          <p:spPr>
            <a:xfrm>
              <a:off x="6413700" y="3477375"/>
              <a:ext cx="722100" cy="66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000">
                  <a:latin typeface="Times New Roman"/>
                  <a:ea typeface="Times New Roman"/>
                  <a:cs typeface="Times New Roman"/>
                  <a:sym typeface="Times New Roman"/>
                </a:rPr>
                <a:t>Follow Heuristic</a:t>
              </a:r>
              <a:endParaRPr sz="1000"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652" name="Google Shape;652;p35"/>
            <p:cNvSpPr txBox="1"/>
            <p:nvPr/>
          </p:nvSpPr>
          <p:spPr>
            <a:xfrm>
              <a:off x="5505075" y="3554325"/>
              <a:ext cx="722100" cy="456300"/>
            </a:xfrm>
            <a:prstGeom prst="rect">
              <a:avLst/>
            </a:prstGeom>
            <a:noFill/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000">
                  <a:latin typeface="Times New Roman"/>
                  <a:ea typeface="Times New Roman"/>
                  <a:cs typeface="Times New Roman"/>
                  <a:sym typeface="Times New Roman"/>
                </a:rPr>
                <a:t>Opcode</a:t>
              </a:r>
              <a:endParaRPr b="1" sz="1000"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</p:grpSp>
      <p:sp>
        <p:nvSpPr>
          <p:cNvPr id="651" name="Google Shape;651;p35"/>
          <p:cNvSpPr txBox="1"/>
          <p:nvPr/>
        </p:nvSpPr>
        <p:spPr>
          <a:xfrm>
            <a:off x="7824307" y="445024"/>
            <a:ext cx="680100" cy="3387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000">
                <a:latin typeface="Times New Roman"/>
                <a:ea typeface="Times New Roman"/>
                <a:cs typeface="Times New Roman"/>
                <a:sym typeface="Times New Roman"/>
              </a:rPr>
              <a:t>Loop</a:t>
            </a:r>
            <a:endParaRPr b="1" sz="10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grpSp>
        <p:nvGrpSpPr>
          <p:cNvPr id="655" name="Google Shape;655;p35"/>
          <p:cNvGrpSpPr/>
          <p:nvPr/>
        </p:nvGrpSpPr>
        <p:grpSpPr>
          <a:xfrm>
            <a:off x="6895481" y="1233914"/>
            <a:ext cx="1535980" cy="550543"/>
            <a:chOff x="5505075" y="3399204"/>
            <a:chExt cx="1630725" cy="742071"/>
          </a:xfrm>
        </p:grpSpPr>
        <p:cxnSp>
          <p:nvCxnSpPr>
            <p:cNvPr id="656" name="Google Shape;656;p35"/>
            <p:cNvCxnSpPr>
              <a:stCxn id="652" idx="2"/>
              <a:endCxn id="657" idx="0"/>
            </p:cNvCxnSpPr>
            <p:nvPr/>
          </p:nvCxnSpPr>
          <p:spPr>
            <a:xfrm flipH="1">
              <a:off x="5866097" y="3399204"/>
              <a:ext cx="494100" cy="15510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658" name="Google Shape;658;p35"/>
            <p:cNvCxnSpPr>
              <a:stCxn id="652" idx="2"/>
              <a:endCxn id="659" idx="0"/>
            </p:cNvCxnSpPr>
            <p:nvPr/>
          </p:nvCxnSpPr>
          <p:spPr>
            <a:xfrm>
              <a:off x="6360197" y="3399204"/>
              <a:ext cx="414600" cy="7830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659" name="Google Shape;659;p35"/>
            <p:cNvSpPr txBox="1"/>
            <p:nvPr/>
          </p:nvSpPr>
          <p:spPr>
            <a:xfrm>
              <a:off x="6413700" y="3477375"/>
              <a:ext cx="722100" cy="66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000">
                  <a:latin typeface="Times New Roman"/>
                  <a:ea typeface="Times New Roman"/>
                  <a:cs typeface="Times New Roman"/>
                  <a:sym typeface="Times New Roman"/>
                </a:rPr>
                <a:t>Follow Heuristic</a:t>
              </a:r>
              <a:endParaRPr sz="1000"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657" name="Google Shape;657;p35"/>
            <p:cNvSpPr txBox="1"/>
            <p:nvPr/>
          </p:nvSpPr>
          <p:spPr>
            <a:xfrm>
              <a:off x="5505075" y="3554325"/>
              <a:ext cx="722100" cy="456300"/>
            </a:xfrm>
            <a:prstGeom prst="rect">
              <a:avLst/>
            </a:prstGeom>
            <a:noFill/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000">
                  <a:latin typeface="Times New Roman"/>
                  <a:ea typeface="Times New Roman"/>
                  <a:cs typeface="Times New Roman"/>
                  <a:sym typeface="Times New Roman"/>
                </a:rPr>
                <a:t>Call</a:t>
              </a:r>
              <a:endParaRPr b="1" sz="1000"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</p:grpSp>
      <p:grpSp>
        <p:nvGrpSpPr>
          <p:cNvPr id="660" name="Google Shape;660;p35"/>
          <p:cNvGrpSpPr/>
          <p:nvPr/>
        </p:nvGrpSpPr>
        <p:grpSpPr>
          <a:xfrm>
            <a:off x="6456583" y="1687528"/>
            <a:ext cx="1535980" cy="557516"/>
            <a:chOff x="5505075" y="3389804"/>
            <a:chExt cx="1630725" cy="751471"/>
          </a:xfrm>
        </p:grpSpPr>
        <p:cxnSp>
          <p:nvCxnSpPr>
            <p:cNvPr id="661" name="Google Shape;661;p35"/>
            <p:cNvCxnSpPr>
              <a:stCxn id="657" idx="2"/>
              <a:endCxn id="662" idx="0"/>
            </p:cNvCxnSpPr>
            <p:nvPr/>
          </p:nvCxnSpPr>
          <p:spPr>
            <a:xfrm flipH="1">
              <a:off x="5866196" y="3389804"/>
              <a:ext cx="465900" cy="16440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663" name="Google Shape;663;p35"/>
            <p:cNvCxnSpPr>
              <a:stCxn id="657" idx="2"/>
              <a:endCxn id="664" idx="0"/>
            </p:cNvCxnSpPr>
            <p:nvPr/>
          </p:nvCxnSpPr>
          <p:spPr>
            <a:xfrm>
              <a:off x="6332096" y="3389804"/>
              <a:ext cx="442800" cy="8760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664" name="Google Shape;664;p35"/>
            <p:cNvSpPr txBox="1"/>
            <p:nvPr/>
          </p:nvSpPr>
          <p:spPr>
            <a:xfrm>
              <a:off x="6413700" y="3477375"/>
              <a:ext cx="722100" cy="66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000">
                  <a:latin typeface="Times New Roman"/>
                  <a:ea typeface="Times New Roman"/>
                  <a:cs typeface="Times New Roman"/>
                  <a:sym typeface="Times New Roman"/>
                </a:rPr>
                <a:t>Follow Heuristic</a:t>
              </a:r>
              <a:endParaRPr sz="1000"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662" name="Google Shape;662;p35"/>
            <p:cNvSpPr txBox="1"/>
            <p:nvPr/>
          </p:nvSpPr>
          <p:spPr>
            <a:xfrm>
              <a:off x="5505075" y="3554325"/>
              <a:ext cx="722100" cy="456300"/>
            </a:xfrm>
            <a:prstGeom prst="rect">
              <a:avLst/>
            </a:prstGeom>
            <a:noFill/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000">
                  <a:latin typeface="Times New Roman"/>
                  <a:ea typeface="Times New Roman"/>
                  <a:cs typeface="Times New Roman"/>
                  <a:sym typeface="Times New Roman"/>
                </a:rPr>
                <a:t>Return</a:t>
              </a:r>
              <a:endParaRPr b="1" sz="1000"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</p:grpSp>
      <p:grpSp>
        <p:nvGrpSpPr>
          <p:cNvPr id="665" name="Google Shape;665;p35"/>
          <p:cNvGrpSpPr/>
          <p:nvPr/>
        </p:nvGrpSpPr>
        <p:grpSpPr>
          <a:xfrm>
            <a:off x="6017684" y="2148115"/>
            <a:ext cx="1535980" cy="607678"/>
            <a:chOff x="5505075" y="3399154"/>
            <a:chExt cx="1630725" cy="819083"/>
          </a:xfrm>
        </p:grpSpPr>
        <p:cxnSp>
          <p:nvCxnSpPr>
            <p:cNvPr id="666" name="Google Shape;666;p35"/>
            <p:cNvCxnSpPr>
              <a:stCxn id="662" idx="2"/>
              <a:endCxn id="667" idx="0"/>
            </p:cNvCxnSpPr>
            <p:nvPr/>
          </p:nvCxnSpPr>
          <p:spPr>
            <a:xfrm flipH="1">
              <a:off x="5866196" y="3399154"/>
              <a:ext cx="465900" cy="15510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668" name="Google Shape;668;p35"/>
            <p:cNvCxnSpPr>
              <a:stCxn id="662" idx="2"/>
              <a:endCxn id="669" idx="0"/>
            </p:cNvCxnSpPr>
            <p:nvPr/>
          </p:nvCxnSpPr>
          <p:spPr>
            <a:xfrm>
              <a:off x="6332096" y="3399154"/>
              <a:ext cx="442800" cy="7830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669" name="Google Shape;669;p35"/>
            <p:cNvSpPr txBox="1"/>
            <p:nvPr/>
          </p:nvSpPr>
          <p:spPr>
            <a:xfrm>
              <a:off x="6413700" y="3477375"/>
              <a:ext cx="722100" cy="66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000">
                  <a:latin typeface="Times New Roman"/>
                  <a:ea typeface="Times New Roman"/>
                  <a:cs typeface="Times New Roman"/>
                  <a:sym typeface="Times New Roman"/>
                </a:rPr>
                <a:t>Follow Heuristic</a:t>
              </a:r>
              <a:endParaRPr sz="1000"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667" name="Google Shape;667;p35"/>
            <p:cNvSpPr txBox="1"/>
            <p:nvPr/>
          </p:nvSpPr>
          <p:spPr>
            <a:xfrm>
              <a:off x="5505075" y="3554337"/>
              <a:ext cx="722100" cy="663900"/>
            </a:xfrm>
            <a:prstGeom prst="rect">
              <a:avLst/>
            </a:prstGeom>
            <a:noFill/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000">
                  <a:latin typeface="Times New Roman"/>
                  <a:ea typeface="Times New Roman"/>
                  <a:cs typeface="Times New Roman"/>
                  <a:sym typeface="Times New Roman"/>
                </a:rPr>
                <a:t>Loop</a:t>
              </a:r>
              <a:endParaRPr b="1" sz="1000">
                <a:latin typeface="Times New Roman"/>
                <a:ea typeface="Times New Roman"/>
                <a:cs typeface="Times New Roman"/>
                <a:sym typeface="Times New Roman"/>
              </a:endParaRPr>
            </a:p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000">
                  <a:latin typeface="Times New Roman"/>
                  <a:ea typeface="Times New Roman"/>
                  <a:cs typeface="Times New Roman"/>
                  <a:sym typeface="Times New Roman"/>
                </a:rPr>
                <a:t>Header</a:t>
              </a:r>
              <a:endParaRPr b="1" sz="1000"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</p:grpSp>
      <p:grpSp>
        <p:nvGrpSpPr>
          <p:cNvPr id="670" name="Google Shape;670;p35"/>
          <p:cNvGrpSpPr/>
          <p:nvPr/>
        </p:nvGrpSpPr>
        <p:grpSpPr>
          <a:xfrm>
            <a:off x="5569979" y="2755793"/>
            <a:ext cx="1535980" cy="507424"/>
            <a:chOff x="5505075" y="3457323"/>
            <a:chExt cx="1630725" cy="683952"/>
          </a:xfrm>
        </p:grpSpPr>
        <p:cxnSp>
          <p:nvCxnSpPr>
            <p:cNvPr id="671" name="Google Shape;671;p35"/>
            <p:cNvCxnSpPr>
              <a:stCxn id="667" idx="2"/>
              <a:endCxn id="672" idx="0"/>
            </p:cNvCxnSpPr>
            <p:nvPr/>
          </p:nvCxnSpPr>
          <p:spPr>
            <a:xfrm flipH="1">
              <a:off x="5866247" y="3457323"/>
              <a:ext cx="475200" cy="9690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673" name="Google Shape;673;p35"/>
            <p:cNvCxnSpPr>
              <a:stCxn id="667" idx="2"/>
              <a:endCxn id="674" idx="0"/>
            </p:cNvCxnSpPr>
            <p:nvPr/>
          </p:nvCxnSpPr>
          <p:spPr>
            <a:xfrm>
              <a:off x="6341447" y="3457323"/>
              <a:ext cx="433200" cy="2010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674" name="Google Shape;674;p35"/>
            <p:cNvSpPr txBox="1"/>
            <p:nvPr/>
          </p:nvSpPr>
          <p:spPr>
            <a:xfrm>
              <a:off x="6413700" y="3477375"/>
              <a:ext cx="722100" cy="66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000">
                  <a:latin typeface="Times New Roman"/>
                  <a:ea typeface="Times New Roman"/>
                  <a:cs typeface="Times New Roman"/>
                  <a:sym typeface="Times New Roman"/>
                </a:rPr>
                <a:t>Follow Heuristic</a:t>
              </a:r>
              <a:endParaRPr sz="1000"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672" name="Google Shape;672;p35"/>
            <p:cNvSpPr txBox="1"/>
            <p:nvPr/>
          </p:nvSpPr>
          <p:spPr>
            <a:xfrm>
              <a:off x="5505075" y="3554325"/>
              <a:ext cx="722100" cy="456300"/>
            </a:xfrm>
            <a:prstGeom prst="rect">
              <a:avLst/>
            </a:prstGeom>
            <a:noFill/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000">
                  <a:latin typeface="Times New Roman"/>
                  <a:ea typeface="Times New Roman"/>
                  <a:cs typeface="Times New Roman"/>
                  <a:sym typeface="Times New Roman"/>
                </a:rPr>
                <a:t>Store</a:t>
              </a:r>
              <a:endParaRPr b="1" sz="1000"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</p:grpSp>
      <p:grpSp>
        <p:nvGrpSpPr>
          <p:cNvPr id="675" name="Google Shape;675;p35"/>
          <p:cNvGrpSpPr/>
          <p:nvPr/>
        </p:nvGrpSpPr>
        <p:grpSpPr>
          <a:xfrm>
            <a:off x="4953227" y="3166288"/>
            <a:ext cx="1771950" cy="597557"/>
            <a:chOff x="5525522" y="3335833"/>
            <a:chExt cx="1610278" cy="805442"/>
          </a:xfrm>
        </p:grpSpPr>
        <p:cxnSp>
          <p:nvCxnSpPr>
            <p:cNvPr id="676" name="Google Shape;676;p35"/>
            <p:cNvCxnSpPr>
              <a:stCxn id="672" idx="2"/>
              <a:endCxn id="677" idx="0"/>
            </p:cNvCxnSpPr>
            <p:nvPr/>
          </p:nvCxnSpPr>
          <p:spPr>
            <a:xfrm flipH="1">
              <a:off x="5886547" y="3335833"/>
              <a:ext cx="508500" cy="10920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678" name="Google Shape;678;p35"/>
            <p:cNvCxnSpPr>
              <a:stCxn id="672" idx="2"/>
              <a:endCxn id="679" idx="0"/>
            </p:cNvCxnSpPr>
            <p:nvPr/>
          </p:nvCxnSpPr>
          <p:spPr>
            <a:xfrm>
              <a:off x="6395047" y="3335833"/>
              <a:ext cx="379800" cy="14160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679" name="Google Shape;679;p35"/>
            <p:cNvSpPr txBox="1"/>
            <p:nvPr/>
          </p:nvSpPr>
          <p:spPr>
            <a:xfrm>
              <a:off x="6413700" y="3477375"/>
              <a:ext cx="722100" cy="66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0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Follow Heuristic</a:t>
              </a:r>
              <a:endParaRPr sz="1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677" name="Google Shape;677;p35"/>
            <p:cNvSpPr txBox="1"/>
            <p:nvPr/>
          </p:nvSpPr>
          <p:spPr>
            <a:xfrm>
              <a:off x="5525522" y="3445095"/>
              <a:ext cx="722100" cy="663900"/>
            </a:xfrm>
            <a:prstGeom prst="rect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0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Post Dominator</a:t>
              </a:r>
              <a:endParaRPr b="1" sz="1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</p:grpSp>
      <p:grpSp>
        <p:nvGrpSpPr>
          <p:cNvPr id="680" name="Google Shape;680;p35"/>
          <p:cNvGrpSpPr/>
          <p:nvPr/>
        </p:nvGrpSpPr>
        <p:grpSpPr>
          <a:xfrm>
            <a:off x="4334127" y="3739896"/>
            <a:ext cx="1794450" cy="655062"/>
            <a:chOff x="5505075" y="3335272"/>
            <a:chExt cx="1630725" cy="882953"/>
          </a:xfrm>
        </p:grpSpPr>
        <p:cxnSp>
          <p:nvCxnSpPr>
            <p:cNvPr id="681" name="Google Shape;681;p35"/>
            <p:cNvCxnSpPr>
              <a:stCxn id="677" idx="2"/>
              <a:endCxn id="682" idx="0"/>
            </p:cNvCxnSpPr>
            <p:nvPr/>
          </p:nvCxnSpPr>
          <p:spPr>
            <a:xfrm flipH="1">
              <a:off x="5866239" y="3335272"/>
              <a:ext cx="562500" cy="219000"/>
            </a:xfrm>
            <a:prstGeom prst="straightConnector1">
              <a:avLst/>
            </a:prstGeom>
            <a:noFill/>
            <a:ln cap="flat" cmpd="sng" w="28575">
              <a:solidFill>
                <a:schemeClr val="lt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683" name="Google Shape;683;p35"/>
            <p:cNvCxnSpPr>
              <a:stCxn id="677" idx="2"/>
              <a:endCxn id="684" idx="0"/>
            </p:cNvCxnSpPr>
            <p:nvPr/>
          </p:nvCxnSpPr>
          <p:spPr>
            <a:xfrm>
              <a:off x="6428739" y="3335272"/>
              <a:ext cx="345900" cy="142200"/>
            </a:xfrm>
            <a:prstGeom prst="straightConnector1">
              <a:avLst/>
            </a:prstGeom>
            <a:noFill/>
            <a:ln cap="flat" cmpd="sng" w="28575">
              <a:solidFill>
                <a:schemeClr val="lt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684" name="Google Shape;684;p35"/>
            <p:cNvSpPr txBox="1"/>
            <p:nvPr/>
          </p:nvSpPr>
          <p:spPr>
            <a:xfrm>
              <a:off x="6413700" y="3477375"/>
              <a:ext cx="722100" cy="66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000">
                  <a:solidFill>
                    <a:schemeClr val="lt2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Follow Heuristic</a:t>
              </a:r>
              <a:endParaRPr sz="1000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682" name="Google Shape;682;p35"/>
            <p:cNvSpPr txBox="1"/>
            <p:nvPr/>
          </p:nvSpPr>
          <p:spPr>
            <a:xfrm>
              <a:off x="5505075" y="3554325"/>
              <a:ext cx="722100" cy="663900"/>
            </a:xfrm>
            <a:prstGeom prst="rect">
              <a:avLst/>
            </a:prstGeom>
            <a:noFill/>
            <a:ln cap="flat" cmpd="sng" w="28575">
              <a:solidFill>
                <a:schemeClr val="lt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000">
                  <a:solidFill>
                    <a:schemeClr val="lt2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Dep Distance</a:t>
              </a:r>
              <a:endParaRPr b="1" sz="1000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</p:grpSp>
      <p:grpSp>
        <p:nvGrpSpPr>
          <p:cNvPr id="685" name="Google Shape;685;p35"/>
          <p:cNvGrpSpPr/>
          <p:nvPr/>
        </p:nvGrpSpPr>
        <p:grpSpPr>
          <a:xfrm>
            <a:off x="3867402" y="4394849"/>
            <a:ext cx="1761250" cy="477192"/>
            <a:chOff x="5608946" y="3367423"/>
            <a:chExt cx="1600554" cy="643202"/>
          </a:xfrm>
        </p:grpSpPr>
        <p:cxnSp>
          <p:nvCxnSpPr>
            <p:cNvPr id="686" name="Google Shape;686;p35"/>
            <p:cNvCxnSpPr>
              <a:endCxn id="687" idx="0"/>
            </p:cNvCxnSpPr>
            <p:nvPr/>
          </p:nvCxnSpPr>
          <p:spPr>
            <a:xfrm flipH="1">
              <a:off x="5969996" y="3367425"/>
              <a:ext cx="424200" cy="186900"/>
            </a:xfrm>
            <a:prstGeom prst="straightConnector1">
              <a:avLst/>
            </a:prstGeom>
            <a:noFill/>
            <a:ln cap="flat" cmpd="sng" w="28575">
              <a:solidFill>
                <a:schemeClr val="lt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688" name="Google Shape;688;p35"/>
            <p:cNvCxnSpPr>
              <a:endCxn id="689" idx="0"/>
            </p:cNvCxnSpPr>
            <p:nvPr/>
          </p:nvCxnSpPr>
          <p:spPr>
            <a:xfrm>
              <a:off x="6394250" y="3367423"/>
              <a:ext cx="454200" cy="186900"/>
            </a:xfrm>
            <a:prstGeom prst="straightConnector1">
              <a:avLst/>
            </a:prstGeom>
            <a:noFill/>
            <a:ln cap="flat" cmpd="sng" w="28575">
              <a:solidFill>
                <a:schemeClr val="lt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689" name="Google Shape;689;p35"/>
            <p:cNvSpPr txBox="1"/>
            <p:nvPr/>
          </p:nvSpPr>
          <p:spPr>
            <a:xfrm>
              <a:off x="6487400" y="3554323"/>
              <a:ext cx="722100" cy="456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000">
                  <a:solidFill>
                    <a:schemeClr val="lt2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taken</a:t>
              </a:r>
              <a:endParaRPr b="1" sz="1000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687" name="Google Shape;687;p35"/>
            <p:cNvSpPr txBox="1"/>
            <p:nvPr/>
          </p:nvSpPr>
          <p:spPr>
            <a:xfrm>
              <a:off x="5608946" y="3554325"/>
              <a:ext cx="722100" cy="456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000">
                  <a:solidFill>
                    <a:schemeClr val="lt2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not-taken</a:t>
              </a:r>
              <a:endParaRPr b="1" sz="1000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</p:grpSp>
      <p:sp>
        <p:nvSpPr>
          <p:cNvPr id="690" name="Google Shape;690;p35"/>
          <p:cNvSpPr txBox="1"/>
          <p:nvPr/>
        </p:nvSpPr>
        <p:spPr>
          <a:xfrm>
            <a:off x="3619752" y="4295386"/>
            <a:ext cx="7947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not short</a:t>
            </a:r>
            <a:endParaRPr sz="1000">
              <a:solidFill>
                <a:schemeClr val="lt2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91" name="Google Shape;691;p35"/>
          <p:cNvSpPr txBox="1"/>
          <p:nvPr/>
        </p:nvSpPr>
        <p:spPr>
          <a:xfrm>
            <a:off x="5021027" y="4295386"/>
            <a:ext cx="7947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short</a:t>
            </a:r>
            <a:endParaRPr sz="1000">
              <a:solidFill>
                <a:schemeClr val="lt2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95" name="Shape 6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" name="Google Shape;696;p3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Goal 2: Adding New Heuristics</a:t>
            </a:r>
            <a:endParaRPr/>
          </a:p>
        </p:txBody>
      </p:sp>
      <p:sp>
        <p:nvSpPr>
          <p:cNvPr id="697" name="Google Shape;697;p36"/>
          <p:cNvSpPr txBox="1"/>
          <p:nvPr>
            <p:ph idx="1" type="body"/>
          </p:nvPr>
        </p:nvSpPr>
        <p:spPr>
          <a:xfrm>
            <a:off x="311700" y="1152475"/>
            <a:ext cx="44793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Modify original Ball and Larus Heuristics by...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Add additional heuristics </a:t>
            </a:r>
            <a:r>
              <a:rPr i="1" lang="en"/>
              <a:t>one by one </a:t>
            </a:r>
            <a:r>
              <a:rPr lang="en"/>
              <a:t>and calculate prediction accuracy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Permanently include heuristic with highest prediction accuracy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Repeat 1-3 with extended set until accuracy no longer improves</a:t>
            </a:r>
            <a:endParaRPr/>
          </a:p>
        </p:txBody>
      </p:sp>
      <p:grpSp>
        <p:nvGrpSpPr>
          <p:cNvPr id="698" name="Google Shape;698;p36"/>
          <p:cNvGrpSpPr/>
          <p:nvPr/>
        </p:nvGrpSpPr>
        <p:grpSpPr>
          <a:xfrm>
            <a:off x="7360848" y="783724"/>
            <a:ext cx="1535980" cy="547120"/>
            <a:chOff x="5505075" y="3403817"/>
            <a:chExt cx="1630725" cy="737458"/>
          </a:xfrm>
        </p:grpSpPr>
        <p:cxnSp>
          <p:nvCxnSpPr>
            <p:cNvPr id="699" name="Google Shape;699;p36"/>
            <p:cNvCxnSpPr>
              <a:stCxn id="700" idx="2"/>
              <a:endCxn id="701" idx="0"/>
            </p:cNvCxnSpPr>
            <p:nvPr/>
          </p:nvCxnSpPr>
          <p:spPr>
            <a:xfrm flipH="1">
              <a:off x="5866148" y="3403817"/>
              <a:ext cx="492000" cy="15060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702" name="Google Shape;702;p36"/>
            <p:cNvCxnSpPr>
              <a:stCxn id="700" idx="2"/>
              <a:endCxn id="703" idx="0"/>
            </p:cNvCxnSpPr>
            <p:nvPr/>
          </p:nvCxnSpPr>
          <p:spPr>
            <a:xfrm>
              <a:off x="6358148" y="3403817"/>
              <a:ext cx="416700" cy="7350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703" name="Google Shape;703;p36"/>
            <p:cNvSpPr txBox="1"/>
            <p:nvPr/>
          </p:nvSpPr>
          <p:spPr>
            <a:xfrm>
              <a:off x="6413700" y="3477375"/>
              <a:ext cx="722100" cy="66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000">
                  <a:latin typeface="Times New Roman"/>
                  <a:ea typeface="Times New Roman"/>
                  <a:cs typeface="Times New Roman"/>
                  <a:sym typeface="Times New Roman"/>
                </a:rPr>
                <a:t>Follow Heuristic</a:t>
              </a:r>
              <a:endParaRPr sz="1000"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701" name="Google Shape;701;p36"/>
            <p:cNvSpPr txBox="1"/>
            <p:nvPr/>
          </p:nvSpPr>
          <p:spPr>
            <a:xfrm>
              <a:off x="5505075" y="3554325"/>
              <a:ext cx="722100" cy="456300"/>
            </a:xfrm>
            <a:prstGeom prst="rect">
              <a:avLst/>
            </a:prstGeom>
            <a:noFill/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000">
                  <a:latin typeface="Times New Roman"/>
                  <a:ea typeface="Times New Roman"/>
                  <a:cs typeface="Times New Roman"/>
                  <a:sym typeface="Times New Roman"/>
                </a:rPr>
                <a:t>Opcode</a:t>
              </a:r>
              <a:endParaRPr b="1" sz="1000"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</p:grpSp>
      <p:sp>
        <p:nvSpPr>
          <p:cNvPr id="700" name="Google Shape;700;p36"/>
          <p:cNvSpPr txBox="1"/>
          <p:nvPr/>
        </p:nvSpPr>
        <p:spPr>
          <a:xfrm>
            <a:off x="7824307" y="445024"/>
            <a:ext cx="680100" cy="3387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000">
                <a:latin typeface="Times New Roman"/>
                <a:ea typeface="Times New Roman"/>
                <a:cs typeface="Times New Roman"/>
                <a:sym typeface="Times New Roman"/>
              </a:rPr>
              <a:t>Loop</a:t>
            </a:r>
            <a:endParaRPr b="1" sz="10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grpSp>
        <p:nvGrpSpPr>
          <p:cNvPr id="704" name="Google Shape;704;p36"/>
          <p:cNvGrpSpPr/>
          <p:nvPr/>
        </p:nvGrpSpPr>
        <p:grpSpPr>
          <a:xfrm>
            <a:off x="6895481" y="1233914"/>
            <a:ext cx="1535980" cy="550543"/>
            <a:chOff x="5505075" y="3399204"/>
            <a:chExt cx="1630725" cy="742071"/>
          </a:xfrm>
        </p:grpSpPr>
        <p:cxnSp>
          <p:nvCxnSpPr>
            <p:cNvPr id="705" name="Google Shape;705;p36"/>
            <p:cNvCxnSpPr>
              <a:stCxn id="701" idx="2"/>
              <a:endCxn id="706" idx="0"/>
            </p:cNvCxnSpPr>
            <p:nvPr/>
          </p:nvCxnSpPr>
          <p:spPr>
            <a:xfrm flipH="1">
              <a:off x="5866097" y="3399204"/>
              <a:ext cx="494100" cy="15510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707" name="Google Shape;707;p36"/>
            <p:cNvCxnSpPr>
              <a:stCxn id="701" idx="2"/>
              <a:endCxn id="708" idx="0"/>
            </p:cNvCxnSpPr>
            <p:nvPr/>
          </p:nvCxnSpPr>
          <p:spPr>
            <a:xfrm>
              <a:off x="6360197" y="3399204"/>
              <a:ext cx="414600" cy="7830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708" name="Google Shape;708;p36"/>
            <p:cNvSpPr txBox="1"/>
            <p:nvPr/>
          </p:nvSpPr>
          <p:spPr>
            <a:xfrm>
              <a:off x="6413700" y="3477375"/>
              <a:ext cx="722100" cy="66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000">
                  <a:latin typeface="Times New Roman"/>
                  <a:ea typeface="Times New Roman"/>
                  <a:cs typeface="Times New Roman"/>
                  <a:sym typeface="Times New Roman"/>
                </a:rPr>
                <a:t>Follow Heuristic</a:t>
              </a:r>
              <a:endParaRPr sz="1000"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706" name="Google Shape;706;p36"/>
            <p:cNvSpPr txBox="1"/>
            <p:nvPr/>
          </p:nvSpPr>
          <p:spPr>
            <a:xfrm>
              <a:off x="5505075" y="3554325"/>
              <a:ext cx="722100" cy="456300"/>
            </a:xfrm>
            <a:prstGeom prst="rect">
              <a:avLst/>
            </a:prstGeom>
            <a:noFill/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000">
                  <a:latin typeface="Times New Roman"/>
                  <a:ea typeface="Times New Roman"/>
                  <a:cs typeface="Times New Roman"/>
                  <a:sym typeface="Times New Roman"/>
                </a:rPr>
                <a:t>Call</a:t>
              </a:r>
              <a:endParaRPr b="1" sz="1000"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</p:grpSp>
      <p:grpSp>
        <p:nvGrpSpPr>
          <p:cNvPr id="709" name="Google Shape;709;p36"/>
          <p:cNvGrpSpPr/>
          <p:nvPr/>
        </p:nvGrpSpPr>
        <p:grpSpPr>
          <a:xfrm>
            <a:off x="6456583" y="1687528"/>
            <a:ext cx="1535980" cy="557516"/>
            <a:chOff x="5505075" y="3389804"/>
            <a:chExt cx="1630725" cy="751471"/>
          </a:xfrm>
        </p:grpSpPr>
        <p:cxnSp>
          <p:nvCxnSpPr>
            <p:cNvPr id="710" name="Google Shape;710;p36"/>
            <p:cNvCxnSpPr>
              <a:stCxn id="706" idx="2"/>
              <a:endCxn id="711" idx="0"/>
            </p:cNvCxnSpPr>
            <p:nvPr/>
          </p:nvCxnSpPr>
          <p:spPr>
            <a:xfrm flipH="1">
              <a:off x="5866196" y="3389804"/>
              <a:ext cx="465900" cy="16440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712" name="Google Shape;712;p36"/>
            <p:cNvCxnSpPr>
              <a:stCxn id="706" idx="2"/>
              <a:endCxn id="713" idx="0"/>
            </p:cNvCxnSpPr>
            <p:nvPr/>
          </p:nvCxnSpPr>
          <p:spPr>
            <a:xfrm>
              <a:off x="6332096" y="3389804"/>
              <a:ext cx="442800" cy="8760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713" name="Google Shape;713;p36"/>
            <p:cNvSpPr txBox="1"/>
            <p:nvPr/>
          </p:nvSpPr>
          <p:spPr>
            <a:xfrm>
              <a:off x="6413700" y="3477375"/>
              <a:ext cx="722100" cy="66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000">
                  <a:latin typeface="Times New Roman"/>
                  <a:ea typeface="Times New Roman"/>
                  <a:cs typeface="Times New Roman"/>
                  <a:sym typeface="Times New Roman"/>
                </a:rPr>
                <a:t>Follow Heuristic</a:t>
              </a:r>
              <a:endParaRPr sz="1000"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711" name="Google Shape;711;p36"/>
            <p:cNvSpPr txBox="1"/>
            <p:nvPr/>
          </p:nvSpPr>
          <p:spPr>
            <a:xfrm>
              <a:off x="5505075" y="3554325"/>
              <a:ext cx="722100" cy="456300"/>
            </a:xfrm>
            <a:prstGeom prst="rect">
              <a:avLst/>
            </a:prstGeom>
            <a:noFill/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000">
                  <a:latin typeface="Times New Roman"/>
                  <a:ea typeface="Times New Roman"/>
                  <a:cs typeface="Times New Roman"/>
                  <a:sym typeface="Times New Roman"/>
                </a:rPr>
                <a:t>Return</a:t>
              </a:r>
              <a:endParaRPr b="1" sz="1000"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</p:grpSp>
      <p:grpSp>
        <p:nvGrpSpPr>
          <p:cNvPr id="714" name="Google Shape;714;p36"/>
          <p:cNvGrpSpPr/>
          <p:nvPr/>
        </p:nvGrpSpPr>
        <p:grpSpPr>
          <a:xfrm>
            <a:off x="6017684" y="2148115"/>
            <a:ext cx="1535980" cy="607678"/>
            <a:chOff x="5505075" y="3399154"/>
            <a:chExt cx="1630725" cy="819083"/>
          </a:xfrm>
        </p:grpSpPr>
        <p:cxnSp>
          <p:nvCxnSpPr>
            <p:cNvPr id="715" name="Google Shape;715;p36"/>
            <p:cNvCxnSpPr>
              <a:stCxn id="711" idx="2"/>
              <a:endCxn id="716" idx="0"/>
            </p:cNvCxnSpPr>
            <p:nvPr/>
          </p:nvCxnSpPr>
          <p:spPr>
            <a:xfrm flipH="1">
              <a:off x="5866196" y="3399154"/>
              <a:ext cx="465900" cy="15510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717" name="Google Shape;717;p36"/>
            <p:cNvCxnSpPr>
              <a:stCxn id="711" idx="2"/>
              <a:endCxn id="718" idx="0"/>
            </p:cNvCxnSpPr>
            <p:nvPr/>
          </p:nvCxnSpPr>
          <p:spPr>
            <a:xfrm>
              <a:off x="6332096" y="3399154"/>
              <a:ext cx="442800" cy="7830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718" name="Google Shape;718;p36"/>
            <p:cNvSpPr txBox="1"/>
            <p:nvPr/>
          </p:nvSpPr>
          <p:spPr>
            <a:xfrm>
              <a:off x="6413700" y="3477375"/>
              <a:ext cx="722100" cy="66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000">
                  <a:latin typeface="Times New Roman"/>
                  <a:ea typeface="Times New Roman"/>
                  <a:cs typeface="Times New Roman"/>
                  <a:sym typeface="Times New Roman"/>
                </a:rPr>
                <a:t>Follow Heuristic</a:t>
              </a:r>
              <a:endParaRPr sz="1000"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716" name="Google Shape;716;p36"/>
            <p:cNvSpPr txBox="1"/>
            <p:nvPr/>
          </p:nvSpPr>
          <p:spPr>
            <a:xfrm>
              <a:off x="5505075" y="3554337"/>
              <a:ext cx="722100" cy="663900"/>
            </a:xfrm>
            <a:prstGeom prst="rect">
              <a:avLst/>
            </a:prstGeom>
            <a:noFill/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000">
                  <a:latin typeface="Times New Roman"/>
                  <a:ea typeface="Times New Roman"/>
                  <a:cs typeface="Times New Roman"/>
                  <a:sym typeface="Times New Roman"/>
                </a:rPr>
                <a:t>Loop</a:t>
              </a:r>
              <a:endParaRPr b="1" sz="1000">
                <a:latin typeface="Times New Roman"/>
                <a:ea typeface="Times New Roman"/>
                <a:cs typeface="Times New Roman"/>
                <a:sym typeface="Times New Roman"/>
              </a:endParaRPr>
            </a:p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000">
                  <a:latin typeface="Times New Roman"/>
                  <a:ea typeface="Times New Roman"/>
                  <a:cs typeface="Times New Roman"/>
                  <a:sym typeface="Times New Roman"/>
                </a:rPr>
                <a:t>Header</a:t>
              </a:r>
              <a:endParaRPr b="1" sz="1000"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</p:grpSp>
      <p:grpSp>
        <p:nvGrpSpPr>
          <p:cNvPr id="719" name="Google Shape;719;p36"/>
          <p:cNvGrpSpPr/>
          <p:nvPr/>
        </p:nvGrpSpPr>
        <p:grpSpPr>
          <a:xfrm>
            <a:off x="5569979" y="2755793"/>
            <a:ext cx="1535980" cy="507424"/>
            <a:chOff x="5505075" y="3457323"/>
            <a:chExt cx="1630725" cy="683952"/>
          </a:xfrm>
        </p:grpSpPr>
        <p:cxnSp>
          <p:nvCxnSpPr>
            <p:cNvPr id="720" name="Google Shape;720;p36"/>
            <p:cNvCxnSpPr>
              <a:stCxn id="716" idx="2"/>
              <a:endCxn id="721" idx="0"/>
            </p:cNvCxnSpPr>
            <p:nvPr/>
          </p:nvCxnSpPr>
          <p:spPr>
            <a:xfrm flipH="1">
              <a:off x="5866247" y="3457323"/>
              <a:ext cx="475200" cy="9690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722" name="Google Shape;722;p36"/>
            <p:cNvCxnSpPr>
              <a:stCxn id="716" idx="2"/>
              <a:endCxn id="723" idx="0"/>
            </p:cNvCxnSpPr>
            <p:nvPr/>
          </p:nvCxnSpPr>
          <p:spPr>
            <a:xfrm>
              <a:off x="6341447" y="3457323"/>
              <a:ext cx="433200" cy="2010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723" name="Google Shape;723;p36"/>
            <p:cNvSpPr txBox="1"/>
            <p:nvPr/>
          </p:nvSpPr>
          <p:spPr>
            <a:xfrm>
              <a:off x="6413700" y="3477375"/>
              <a:ext cx="722100" cy="66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000">
                  <a:latin typeface="Times New Roman"/>
                  <a:ea typeface="Times New Roman"/>
                  <a:cs typeface="Times New Roman"/>
                  <a:sym typeface="Times New Roman"/>
                </a:rPr>
                <a:t>Follow Heuristic</a:t>
              </a:r>
              <a:endParaRPr sz="1000"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721" name="Google Shape;721;p36"/>
            <p:cNvSpPr txBox="1"/>
            <p:nvPr/>
          </p:nvSpPr>
          <p:spPr>
            <a:xfrm>
              <a:off x="5505075" y="3554325"/>
              <a:ext cx="722100" cy="456300"/>
            </a:xfrm>
            <a:prstGeom prst="rect">
              <a:avLst/>
            </a:prstGeom>
            <a:noFill/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000">
                  <a:latin typeface="Times New Roman"/>
                  <a:ea typeface="Times New Roman"/>
                  <a:cs typeface="Times New Roman"/>
                  <a:sym typeface="Times New Roman"/>
                </a:rPr>
                <a:t>Store</a:t>
              </a:r>
              <a:endParaRPr b="1" sz="1000"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</p:grpSp>
      <p:grpSp>
        <p:nvGrpSpPr>
          <p:cNvPr id="724" name="Google Shape;724;p36"/>
          <p:cNvGrpSpPr/>
          <p:nvPr/>
        </p:nvGrpSpPr>
        <p:grpSpPr>
          <a:xfrm>
            <a:off x="4953227" y="3166288"/>
            <a:ext cx="1771950" cy="597557"/>
            <a:chOff x="5525522" y="3335833"/>
            <a:chExt cx="1610278" cy="805442"/>
          </a:xfrm>
        </p:grpSpPr>
        <p:cxnSp>
          <p:nvCxnSpPr>
            <p:cNvPr id="725" name="Google Shape;725;p36"/>
            <p:cNvCxnSpPr>
              <a:stCxn id="721" idx="2"/>
              <a:endCxn id="726" idx="0"/>
            </p:cNvCxnSpPr>
            <p:nvPr/>
          </p:nvCxnSpPr>
          <p:spPr>
            <a:xfrm flipH="1">
              <a:off x="5886547" y="3335833"/>
              <a:ext cx="508500" cy="10920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727" name="Google Shape;727;p36"/>
            <p:cNvCxnSpPr>
              <a:stCxn id="721" idx="2"/>
              <a:endCxn id="728" idx="0"/>
            </p:cNvCxnSpPr>
            <p:nvPr/>
          </p:nvCxnSpPr>
          <p:spPr>
            <a:xfrm>
              <a:off x="6395047" y="3335833"/>
              <a:ext cx="379800" cy="14160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728" name="Google Shape;728;p36"/>
            <p:cNvSpPr txBox="1"/>
            <p:nvPr/>
          </p:nvSpPr>
          <p:spPr>
            <a:xfrm>
              <a:off x="6413700" y="3477375"/>
              <a:ext cx="722100" cy="66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0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Follow Heuristic</a:t>
              </a:r>
              <a:endParaRPr sz="1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726" name="Google Shape;726;p36"/>
            <p:cNvSpPr txBox="1"/>
            <p:nvPr/>
          </p:nvSpPr>
          <p:spPr>
            <a:xfrm>
              <a:off x="5525522" y="3445095"/>
              <a:ext cx="722100" cy="663900"/>
            </a:xfrm>
            <a:prstGeom prst="rect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0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Post Dominator</a:t>
              </a:r>
              <a:endParaRPr b="1" sz="1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</p:grpSp>
      <p:grpSp>
        <p:nvGrpSpPr>
          <p:cNvPr id="729" name="Google Shape;729;p36"/>
          <p:cNvGrpSpPr/>
          <p:nvPr/>
        </p:nvGrpSpPr>
        <p:grpSpPr>
          <a:xfrm>
            <a:off x="4334127" y="3739896"/>
            <a:ext cx="1794450" cy="655062"/>
            <a:chOff x="5505075" y="3335272"/>
            <a:chExt cx="1630725" cy="882953"/>
          </a:xfrm>
        </p:grpSpPr>
        <p:cxnSp>
          <p:nvCxnSpPr>
            <p:cNvPr id="730" name="Google Shape;730;p36"/>
            <p:cNvCxnSpPr>
              <a:stCxn id="726" idx="2"/>
              <a:endCxn id="731" idx="0"/>
            </p:cNvCxnSpPr>
            <p:nvPr/>
          </p:nvCxnSpPr>
          <p:spPr>
            <a:xfrm flipH="1">
              <a:off x="5866239" y="3335272"/>
              <a:ext cx="562500" cy="219000"/>
            </a:xfrm>
            <a:prstGeom prst="straightConnector1">
              <a:avLst/>
            </a:prstGeom>
            <a:noFill/>
            <a:ln cap="flat" cmpd="sng" w="28575">
              <a:solidFill>
                <a:schemeClr val="lt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732" name="Google Shape;732;p36"/>
            <p:cNvCxnSpPr>
              <a:stCxn id="726" idx="2"/>
              <a:endCxn id="733" idx="0"/>
            </p:cNvCxnSpPr>
            <p:nvPr/>
          </p:nvCxnSpPr>
          <p:spPr>
            <a:xfrm>
              <a:off x="6428739" y="3335272"/>
              <a:ext cx="345900" cy="142200"/>
            </a:xfrm>
            <a:prstGeom prst="straightConnector1">
              <a:avLst/>
            </a:prstGeom>
            <a:noFill/>
            <a:ln cap="flat" cmpd="sng" w="28575">
              <a:solidFill>
                <a:schemeClr val="lt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733" name="Google Shape;733;p36"/>
            <p:cNvSpPr txBox="1"/>
            <p:nvPr/>
          </p:nvSpPr>
          <p:spPr>
            <a:xfrm>
              <a:off x="6413700" y="3477375"/>
              <a:ext cx="722100" cy="66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000">
                  <a:solidFill>
                    <a:schemeClr val="lt2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Follow Heuristic</a:t>
              </a:r>
              <a:endParaRPr sz="1000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731" name="Google Shape;731;p36"/>
            <p:cNvSpPr txBox="1"/>
            <p:nvPr/>
          </p:nvSpPr>
          <p:spPr>
            <a:xfrm>
              <a:off x="5505075" y="3554325"/>
              <a:ext cx="722100" cy="663900"/>
            </a:xfrm>
            <a:prstGeom prst="rect">
              <a:avLst/>
            </a:prstGeom>
            <a:noFill/>
            <a:ln cap="flat" cmpd="sng" w="28575">
              <a:solidFill>
                <a:schemeClr val="lt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000">
                  <a:solidFill>
                    <a:schemeClr val="lt2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Dep Distance</a:t>
              </a:r>
              <a:endParaRPr b="1" sz="1000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</p:grpSp>
      <p:grpSp>
        <p:nvGrpSpPr>
          <p:cNvPr id="734" name="Google Shape;734;p36"/>
          <p:cNvGrpSpPr/>
          <p:nvPr/>
        </p:nvGrpSpPr>
        <p:grpSpPr>
          <a:xfrm>
            <a:off x="3867402" y="4394849"/>
            <a:ext cx="1761250" cy="477192"/>
            <a:chOff x="5608946" y="3367423"/>
            <a:chExt cx="1600554" cy="643202"/>
          </a:xfrm>
        </p:grpSpPr>
        <p:cxnSp>
          <p:nvCxnSpPr>
            <p:cNvPr id="735" name="Google Shape;735;p36"/>
            <p:cNvCxnSpPr>
              <a:endCxn id="736" idx="0"/>
            </p:cNvCxnSpPr>
            <p:nvPr/>
          </p:nvCxnSpPr>
          <p:spPr>
            <a:xfrm flipH="1">
              <a:off x="5969996" y="3367425"/>
              <a:ext cx="424200" cy="186900"/>
            </a:xfrm>
            <a:prstGeom prst="straightConnector1">
              <a:avLst/>
            </a:prstGeom>
            <a:noFill/>
            <a:ln cap="flat" cmpd="sng" w="28575">
              <a:solidFill>
                <a:schemeClr val="lt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737" name="Google Shape;737;p36"/>
            <p:cNvCxnSpPr>
              <a:endCxn id="738" idx="0"/>
            </p:cNvCxnSpPr>
            <p:nvPr/>
          </p:nvCxnSpPr>
          <p:spPr>
            <a:xfrm>
              <a:off x="6394250" y="3367423"/>
              <a:ext cx="454200" cy="186900"/>
            </a:xfrm>
            <a:prstGeom prst="straightConnector1">
              <a:avLst/>
            </a:prstGeom>
            <a:noFill/>
            <a:ln cap="flat" cmpd="sng" w="28575">
              <a:solidFill>
                <a:schemeClr val="lt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738" name="Google Shape;738;p36"/>
            <p:cNvSpPr txBox="1"/>
            <p:nvPr/>
          </p:nvSpPr>
          <p:spPr>
            <a:xfrm>
              <a:off x="6487400" y="3554323"/>
              <a:ext cx="722100" cy="456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000">
                  <a:solidFill>
                    <a:schemeClr val="lt2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taken</a:t>
              </a:r>
              <a:endParaRPr b="1" sz="1000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736" name="Google Shape;736;p36"/>
            <p:cNvSpPr txBox="1"/>
            <p:nvPr/>
          </p:nvSpPr>
          <p:spPr>
            <a:xfrm>
              <a:off x="5608946" y="3554325"/>
              <a:ext cx="722100" cy="456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000">
                  <a:solidFill>
                    <a:schemeClr val="lt2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not-taken</a:t>
              </a:r>
              <a:endParaRPr b="1" sz="1000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</p:grpSp>
      <p:sp>
        <p:nvSpPr>
          <p:cNvPr id="739" name="Google Shape;739;p36"/>
          <p:cNvSpPr txBox="1"/>
          <p:nvPr/>
        </p:nvSpPr>
        <p:spPr>
          <a:xfrm>
            <a:off x="3619752" y="4295386"/>
            <a:ext cx="7947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not short</a:t>
            </a:r>
            <a:endParaRPr sz="1000">
              <a:solidFill>
                <a:schemeClr val="lt2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40" name="Google Shape;740;p36"/>
          <p:cNvSpPr txBox="1"/>
          <p:nvPr/>
        </p:nvSpPr>
        <p:spPr>
          <a:xfrm>
            <a:off x="5021027" y="4295386"/>
            <a:ext cx="7947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short</a:t>
            </a:r>
            <a:endParaRPr sz="1000">
              <a:solidFill>
                <a:schemeClr val="lt2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41" name="Google Shape;741;p36"/>
          <p:cNvSpPr txBox="1"/>
          <p:nvPr/>
        </p:nvSpPr>
        <p:spPr>
          <a:xfrm>
            <a:off x="7105950" y="3644113"/>
            <a:ext cx="1536000" cy="846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900">
                <a:solidFill>
                  <a:schemeClr val="lt2"/>
                </a:solidFill>
                <a:latin typeface="Proxima Nova"/>
                <a:ea typeface="Proxima Nova"/>
                <a:cs typeface="Proxima Nova"/>
                <a:sym typeface="Proxima Nova"/>
              </a:rPr>
              <a:t>...</a:t>
            </a:r>
            <a:endParaRPr sz="2900">
              <a:solidFill>
                <a:schemeClr val="lt2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2"/>
                </a:solidFill>
                <a:latin typeface="Proxima Nova"/>
                <a:ea typeface="Proxima Nova"/>
                <a:cs typeface="Proxima Nova"/>
                <a:sym typeface="Proxima Nova"/>
              </a:rPr>
              <a:t>(for all  features )</a:t>
            </a:r>
            <a:endParaRPr>
              <a:solidFill>
                <a:schemeClr val="lt2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45" name="Shape 7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6" name="Google Shape;746;p3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Goal 2: Adding New Heuristics</a:t>
            </a:r>
            <a:endParaRPr/>
          </a:p>
        </p:txBody>
      </p:sp>
      <p:sp>
        <p:nvSpPr>
          <p:cNvPr id="747" name="Google Shape;747;p37"/>
          <p:cNvSpPr txBox="1"/>
          <p:nvPr>
            <p:ph idx="1" type="body"/>
          </p:nvPr>
        </p:nvSpPr>
        <p:spPr>
          <a:xfrm>
            <a:off x="311700" y="1152475"/>
            <a:ext cx="44793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Modify original Ball and Larus Heuristics by...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Add additional heuristics </a:t>
            </a:r>
            <a:r>
              <a:rPr i="1" lang="en"/>
              <a:t>one by one </a:t>
            </a:r>
            <a:r>
              <a:rPr lang="en"/>
              <a:t>and calculate prediction accuracy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Permanently include heuristic with highest prediction accuracy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Repeat 1-3 with extended set until accuracy no longer improves</a:t>
            </a:r>
            <a:endParaRPr/>
          </a:p>
        </p:txBody>
      </p:sp>
      <p:pic>
        <p:nvPicPr>
          <p:cNvPr id="748" name="Google Shape;748;p3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314875" y="406750"/>
            <a:ext cx="3410024" cy="4330173"/>
          </a:xfrm>
          <a:prstGeom prst="rect">
            <a:avLst/>
          </a:prstGeom>
          <a:noFill/>
          <a:ln>
            <a:noFill/>
          </a:ln>
        </p:spPr>
      </p:pic>
      <p:sp>
        <p:nvSpPr>
          <p:cNvPr id="749" name="Google Shape;749;p37"/>
          <p:cNvSpPr txBox="1"/>
          <p:nvPr/>
        </p:nvSpPr>
        <p:spPr>
          <a:xfrm>
            <a:off x="5557825" y="4667250"/>
            <a:ext cx="29241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latin typeface="Times New Roman"/>
                <a:ea typeface="Times New Roman"/>
                <a:cs typeface="Times New Roman"/>
                <a:sym typeface="Times New Roman"/>
              </a:rPr>
              <a:t>Final</a:t>
            </a:r>
            <a:r>
              <a:rPr b="1" lang="en">
                <a:latin typeface="Times New Roman"/>
                <a:ea typeface="Times New Roman"/>
                <a:cs typeface="Times New Roman"/>
                <a:sym typeface="Times New Roman"/>
              </a:rPr>
              <a:t> Tree</a:t>
            </a:r>
            <a:endParaRPr b="1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50" name="Google Shape;750;p37"/>
          <p:cNvSpPr/>
          <p:nvPr/>
        </p:nvSpPr>
        <p:spPr>
          <a:xfrm>
            <a:off x="5219700" y="3295650"/>
            <a:ext cx="2181300" cy="1400100"/>
          </a:xfrm>
          <a:prstGeom prst="rect">
            <a:avLst/>
          </a:prstGeom>
          <a:noFill/>
          <a:ln cap="flat" cmpd="sng" w="28575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54" name="Shape 7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5" name="Google Shape;755;p3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Goal 2: Predict Non Post-Dominating Successor Heuristic</a:t>
            </a:r>
            <a:endParaRPr/>
          </a:p>
        </p:txBody>
      </p:sp>
      <p:sp>
        <p:nvSpPr>
          <p:cNvPr id="756" name="Google Shape;756;p3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Definition</a:t>
            </a:r>
            <a:endParaRPr b="1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If a branch has two successors where one post-dominates the current BB, predict the non post-dominating successor as taken</a:t>
            </a:r>
            <a:endParaRPr/>
          </a:p>
          <a:p>
            <a:pPr indent="0" lvl="0" marL="9144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60" name="Shape 7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1" name="Google Shape;761;p3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Goal 2: Predict Non Post-Dominating Successor Heuristic</a:t>
            </a:r>
            <a:endParaRPr/>
          </a:p>
        </p:txBody>
      </p:sp>
      <p:sp>
        <p:nvSpPr>
          <p:cNvPr id="762" name="Google Shape;762;p3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Definition</a:t>
            </a:r>
            <a:endParaRPr b="1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If a branch has two successors where one post-dominates the current BB, predict the non post-dominating successor as taken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en"/>
              <a:t>Example</a:t>
            </a:r>
            <a:endParaRPr b="1"/>
          </a:p>
          <a:p>
            <a:pPr indent="0" lvl="0" marL="4572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500">
                <a:latin typeface="Source Code Pro"/>
                <a:ea typeface="Source Code Pro"/>
                <a:cs typeface="Source Code Pro"/>
                <a:sym typeface="Source Code Pro"/>
              </a:rPr>
              <a:t>int i = 0</a:t>
            </a:r>
            <a:endParaRPr sz="1500"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latin typeface="Source Code Pro"/>
                <a:ea typeface="Source Code Pro"/>
                <a:cs typeface="Source Code Pro"/>
                <a:sym typeface="Source Code Pro"/>
              </a:rPr>
              <a:t>if(i &lt; 100){</a:t>
            </a:r>
            <a:endParaRPr sz="1500"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latin typeface="Source Code Pro"/>
                <a:ea typeface="Source Code Pro"/>
                <a:cs typeface="Source Code Pro"/>
                <a:sym typeface="Source Code Pro"/>
              </a:rPr>
              <a:t>	printf("inside")</a:t>
            </a:r>
            <a:endParaRPr sz="1500"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latin typeface="Source Code Pro"/>
                <a:ea typeface="Source Code Pro"/>
                <a:cs typeface="Source Code Pro"/>
                <a:sym typeface="Source Code Pro"/>
              </a:rPr>
              <a:t>}</a:t>
            </a:r>
            <a:endParaRPr sz="1500"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latin typeface="Source Code Pro"/>
                <a:ea typeface="Source Code Pro"/>
                <a:cs typeface="Source Code Pro"/>
                <a:sym typeface="Source Code Pro"/>
              </a:rPr>
              <a:t>printf("outside")</a:t>
            </a:r>
            <a:endParaRPr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66" name="Shape 7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7" name="Google Shape;767;p4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Goal 2: Predict Non Post-Dominating Successor Heuristic</a:t>
            </a:r>
            <a:endParaRPr/>
          </a:p>
        </p:txBody>
      </p:sp>
      <p:sp>
        <p:nvSpPr>
          <p:cNvPr id="768" name="Google Shape;768;p4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Definition</a:t>
            </a:r>
            <a:endParaRPr b="1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If a branch has two successors where one post-dominates the current BB, predict the non post-dominating successor as taken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en"/>
              <a:t>Example</a:t>
            </a:r>
            <a:endParaRPr b="1"/>
          </a:p>
          <a:p>
            <a:pPr indent="0" lvl="0" marL="4572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500">
                <a:latin typeface="Source Code Pro"/>
                <a:ea typeface="Source Code Pro"/>
                <a:cs typeface="Source Code Pro"/>
                <a:sym typeface="Source Code Pro"/>
              </a:rPr>
              <a:t>int i = 0</a:t>
            </a:r>
            <a:endParaRPr sz="1500"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latin typeface="Source Code Pro"/>
                <a:ea typeface="Source Code Pro"/>
                <a:cs typeface="Source Code Pro"/>
                <a:sym typeface="Source Code Pro"/>
              </a:rPr>
              <a:t>if(i &lt; 100){</a:t>
            </a:r>
            <a:endParaRPr sz="1500"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latin typeface="Source Code Pro"/>
                <a:ea typeface="Source Code Pro"/>
                <a:cs typeface="Source Code Pro"/>
                <a:sym typeface="Source Code Pro"/>
              </a:rPr>
              <a:t>	printf("inside")</a:t>
            </a:r>
            <a:endParaRPr sz="1500"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latin typeface="Source Code Pro"/>
                <a:ea typeface="Source Code Pro"/>
                <a:cs typeface="Source Code Pro"/>
                <a:sym typeface="Source Code Pro"/>
              </a:rPr>
              <a:t>}</a:t>
            </a:r>
            <a:endParaRPr sz="1500"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latin typeface="Source Code Pro"/>
                <a:ea typeface="Source Code Pro"/>
                <a:cs typeface="Source Code Pro"/>
                <a:sym typeface="Source Code Pro"/>
              </a:rPr>
              <a:t>printf("outside")</a:t>
            </a:r>
            <a:endParaRPr/>
          </a:p>
        </p:txBody>
      </p:sp>
      <p:sp>
        <p:nvSpPr>
          <p:cNvPr id="769" name="Google Shape;769;p40"/>
          <p:cNvSpPr/>
          <p:nvPr/>
        </p:nvSpPr>
        <p:spPr>
          <a:xfrm>
            <a:off x="5848350" y="2905125"/>
            <a:ext cx="885600" cy="409500"/>
          </a:xfrm>
          <a:prstGeom prst="rect">
            <a:avLst/>
          </a:prstGeom>
          <a:noFill/>
          <a:ln cap="flat" cmpd="sng" w="9525">
            <a:solidFill>
              <a:schemeClr val="accent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Source Code Pro"/>
                <a:ea typeface="Source Code Pro"/>
                <a:cs typeface="Source Code Pro"/>
                <a:sym typeface="Source Code Pro"/>
              </a:rPr>
              <a:t>i = 0</a:t>
            </a:r>
            <a:endParaRPr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  <p:sp>
        <p:nvSpPr>
          <p:cNvPr id="770" name="Google Shape;770;p40"/>
          <p:cNvSpPr/>
          <p:nvPr/>
        </p:nvSpPr>
        <p:spPr>
          <a:xfrm>
            <a:off x="4515000" y="3600488"/>
            <a:ext cx="1923900" cy="409500"/>
          </a:xfrm>
          <a:prstGeom prst="rect">
            <a:avLst/>
          </a:prstGeom>
          <a:noFill/>
          <a:ln cap="flat" cmpd="sng" w="9525">
            <a:solidFill>
              <a:schemeClr val="accent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Source Code Pro"/>
                <a:ea typeface="Source Code Pro"/>
                <a:cs typeface="Source Code Pro"/>
                <a:sym typeface="Source Code Pro"/>
              </a:rPr>
              <a:t>printf("inside")</a:t>
            </a:r>
            <a:endParaRPr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  <p:sp>
        <p:nvSpPr>
          <p:cNvPr id="771" name="Google Shape;771;p40"/>
          <p:cNvSpPr/>
          <p:nvPr/>
        </p:nvSpPr>
        <p:spPr>
          <a:xfrm>
            <a:off x="6334125" y="4295875"/>
            <a:ext cx="2219400" cy="409500"/>
          </a:xfrm>
          <a:prstGeom prst="rect">
            <a:avLst/>
          </a:prstGeom>
          <a:noFill/>
          <a:ln cap="flat" cmpd="sng" w="9525">
            <a:solidFill>
              <a:schemeClr val="accent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Source Code Pro"/>
                <a:ea typeface="Source Code Pro"/>
                <a:cs typeface="Source Code Pro"/>
                <a:sym typeface="Source Code Pro"/>
              </a:rPr>
              <a:t>printf("outside")</a:t>
            </a:r>
            <a:endParaRPr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  <p:cxnSp>
        <p:nvCxnSpPr>
          <p:cNvPr id="772" name="Google Shape;772;p40"/>
          <p:cNvCxnSpPr>
            <a:stCxn id="769" idx="2"/>
            <a:endCxn id="770" idx="0"/>
          </p:cNvCxnSpPr>
          <p:nvPr/>
        </p:nvCxnSpPr>
        <p:spPr>
          <a:xfrm flipH="1">
            <a:off x="5476950" y="3314625"/>
            <a:ext cx="814200" cy="285900"/>
          </a:xfrm>
          <a:prstGeom prst="straightConnector1">
            <a:avLst/>
          </a:prstGeom>
          <a:noFill/>
          <a:ln cap="flat" cmpd="sng" w="9525">
            <a:solidFill>
              <a:schemeClr val="accent3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773" name="Google Shape;773;p40"/>
          <p:cNvCxnSpPr>
            <a:stCxn id="769" idx="2"/>
            <a:endCxn id="771" idx="0"/>
          </p:cNvCxnSpPr>
          <p:nvPr/>
        </p:nvCxnSpPr>
        <p:spPr>
          <a:xfrm>
            <a:off x="6291150" y="3314625"/>
            <a:ext cx="1152600" cy="981300"/>
          </a:xfrm>
          <a:prstGeom prst="straightConnector1">
            <a:avLst/>
          </a:prstGeom>
          <a:noFill/>
          <a:ln cap="flat" cmpd="sng" w="9525">
            <a:solidFill>
              <a:schemeClr val="accent3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774" name="Google Shape;774;p40"/>
          <p:cNvCxnSpPr>
            <a:stCxn id="770" idx="2"/>
            <a:endCxn id="771" idx="0"/>
          </p:cNvCxnSpPr>
          <p:nvPr/>
        </p:nvCxnSpPr>
        <p:spPr>
          <a:xfrm>
            <a:off x="5476950" y="4009988"/>
            <a:ext cx="1966800" cy="285900"/>
          </a:xfrm>
          <a:prstGeom prst="straightConnector1">
            <a:avLst/>
          </a:prstGeom>
          <a:noFill/>
          <a:ln cap="flat" cmpd="sng" w="9525">
            <a:solidFill>
              <a:schemeClr val="accent3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775" name="Google Shape;775;p40"/>
          <p:cNvSpPr/>
          <p:nvPr/>
        </p:nvSpPr>
        <p:spPr>
          <a:xfrm>
            <a:off x="3571950" y="3552975"/>
            <a:ext cx="371400" cy="104700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lt2"/>
          </a:solidFill>
          <a:ln cap="flat" cmpd="sng" w="9525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76" name="Google Shape;776;p40"/>
          <p:cNvSpPr txBox="1"/>
          <p:nvPr/>
        </p:nvSpPr>
        <p:spPr>
          <a:xfrm>
            <a:off x="5776725" y="2552575"/>
            <a:ext cx="6525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rPr>
              <a:t>BB1</a:t>
            </a:r>
            <a:endParaRPr>
              <a:solidFill>
                <a:schemeClr val="accent3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777" name="Google Shape;777;p40"/>
          <p:cNvSpPr txBox="1"/>
          <p:nvPr/>
        </p:nvSpPr>
        <p:spPr>
          <a:xfrm>
            <a:off x="4438800" y="3257475"/>
            <a:ext cx="5427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rPr>
              <a:t>BB2</a:t>
            </a:r>
            <a:endParaRPr>
              <a:solidFill>
                <a:schemeClr val="accent3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778" name="Google Shape;778;p40"/>
          <p:cNvSpPr txBox="1"/>
          <p:nvPr/>
        </p:nvSpPr>
        <p:spPr>
          <a:xfrm>
            <a:off x="8053425" y="3952850"/>
            <a:ext cx="6525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rPr>
              <a:t>BB3</a:t>
            </a:r>
            <a:endParaRPr>
              <a:solidFill>
                <a:schemeClr val="accent3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82" name="Shape 7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3" name="Google Shape;783;p4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Goal 2: Predict Non Post-Dominating Successor Heuristic</a:t>
            </a:r>
            <a:endParaRPr/>
          </a:p>
        </p:txBody>
      </p:sp>
      <p:sp>
        <p:nvSpPr>
          <p:cNvPr id="784" name="Google Shape;784;p4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Definition</a:t>
            </a:r>
            <a:endParaRPr b="1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If a branch has two successors where one post-dominates the current BB, predict the non post-dominating successor as taken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en"/>
              <a:t>Example</a:t>
            </a:r>
            <a:endParaRPr b="1"/>
          </a:p>
          <a:p>
            <a:pPr indent="0" lvl="0" marL="4572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500">
                <a:latin typeface="Source Code Pro"/>
                <a:ea typeface="Source Code Pro"/>
                <a:cs typeface="Source Code Pro"/>
                <a:sym typeface="Source Code Pro"/>
              </a:rPr>
              <a:t>int i = 0</a:t>
            </a:r>
            <a:endParaRPr sz="1500"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latin typeface="Source Code Pro"/>
                <a:ea typeface="Source Code Pro"/>
                <a:cs typeface="Source Code Pro"/>
                <a:sym typeface="Source Code Pro"/>
              </a:rPr>
              <a:t>if(i &lt; 100){</a:t>
            </a:r>
            <a:endParaRPr sz="1500"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latin typeface="Source Code Pro"/>
                <a:ea typeface="Source Code Pro"/>
                <a:cs typeface="Source Code Pro"/>
                <a:sym typeface="Source Code Pro"/>
              </a:rPr>
              <a:t>	printf("inside")</a:t>
            </a:r>
            <a:endParaRPr sz="1500"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latin typeface="Source Code Pro"/>
                <a:ea typeface="Source Code Pro"/>
                <a:cs typeface="Source Code Pro"/>
                <a:sym typeface="Source Code Pro"/>
              </a:rPr>
              <a:t>}</a:t>
            </a:r>
            <a:endParaRPr sz="1500"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latin typeface="Source Code Pro"/>
                <a:ea typeface="Source Code Pro"/>
                <a:cs typeface="Source Code Pro"/>
                <a:sym typeface="Source Code Pro"/>
              </a:rPr>
              <a:t>printf("outside")</a:t>
            </a:r>
            <a:endParaRPr/>
          </a:p>
        </p:txBody>
      </p:sp>
      <p:sp>
        <p:nvSpPr>
          <p:cNvPr id="785" name="Google Shape;785;p41"/>
          <p:cNvSpPr/>
          <p:nvPr/>
        </p:nvSpPr>
        <p:spPr>
          <a:xfrm>
            <a:off x="5848350" y="2905125"/>
            <a:ext cx="885600" cy="409500"/>
          </a:xfrm>
          <a:prstGeom prst="rect">
            <a:avLst/>
          </a:prstGeom>
          <a:noFill/>
          <a:ln cap="flat" cmpd="sng" w="9525">
            <a:solidFill>
              <a:schemeClr val="accent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Source Code Pro"/>
                <a:ea typeface="Source Code Pro"/>
                <a:cs typeface="Source Code Pro"/>
                <a:sym typeface="Source Code Pro"/>
              </a:rPr>
              <a:t>i = 0</a:t>
            </a:r>
            <a:endParaRPr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  <p:sp>
        <p:nvSpPr>
          <p:cNvPr id="786" name="Google Shape;786;p41"/>
          <p:cNvSpPr/>
          <p:nvPr/>
        </p:nvSpPr>
        <p:spPr>
          <a:xfrm>
            <a:off x="4515000" y="3600488"/>
            <a:ext cx="1923900" cy="409500"/>
          </a:xfrm>
          <a:prstGeom prst="rect">
            <a:avLst/>
          </a:prstGeom>
          <a:noFill/>
          <a:ln cap="flat" cmpd="sng" w="28575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chemeClr val="lt2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printf("inside")</a:t>
            </a:r>
            <a:endParaRPr b="1">
              <a:solidFill>
                <a:schemeClr val="lt2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  <p:sp>
        <p:nvSpPr>
          <p:cNvPr id="787" name="Google Shape;787;p41"/>
          <p:cNvSpPr/>
          <p:nvPr/>
        </p:nvSpPr>
        <p:spPr>
          <a:xfrm>
            <a:off x="6334125" y="4295875"/>
            <a:ext cx="2219400" cy="409500"/>
          </a:xfrm>
          <a:prstGeom prst="rect">
            <a:avLst/>
          </a:prstGeom>
          <a:noFill/>
          <a:ln cap="flat" cmpd="sng" w="9525">
            <a:solidFill>
              <a:schemeClr val="accent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Source Code Pro"/>
                <a:ea typeface="Source Code Pro"/>
                <a:cs typeface="Source Code Pro"/>
                <a:sym typeface="Source Code Pro"/>
              </a:rPr>
              <a:t>printf("outside")</a:t>
            </a:r>
            <a:endParaRPr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  <p:cxnSp>
        <p:nvCxnSpPr>
          <p:cNvPr id="788" name="Google Shape;788;p41"/>
          <p:cNvCxnSpPr>
            <a:stCxn id="785" idx="2"/>
            <a:endCxn id="786" idx="0"/>
          </p:cNvCxnSpPr>
          <p:nvPr/>
        </p:nvCxnSpPr>
        <p:spPr>
          <a:xfrm flipH="1">
            <a:off x="5476950" y="3314625"/>
            <a:ext cx="814200" cy="285900"/>
          </a:xfrm>
          <a:prstGeom prst="straightConnector1">
            <a:avLst/>
          </a:prstGeom>
          <a:noFill/>
          <a:ln cap="flat" cmpd="sng" w="28575">
            <a:solidFill>
              <a:schemeClr val="lt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789" name="Google Shape;789;p41"/>
          <p:cNvCxnSpPr>
            <a:stCxn id="785" idx="2"/>
            <a:endCxn id="787" idx="0"/>
          </p:cNvCxnSpPr>
          <p:nvPr/>
        </p:nvCxnSpPr>
        <p:spPr>
          <a:xfrm>
            <a:off x="6291150" y="3314625"/>
            <a:ext cx="1152600" cy="981300"/>
          </a:xfrm>
          <a:prstGeom prst="straightConnector1">
            <a:avLst/>
          </a:prstGeom>
          <a:noFill/>
          <a:ln cap="flat" cmpd="sng" w="9525">
            <a:solidFill>
              <a:schemeClr val="accent3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790" name="Google Shape;790;p41"/>
          <p:cNvCxnSpPr>
            <a:stCxn id="786" idx="2"/>
            <a:endCxn id="787" idx="0"/>
          </p:cNvCxnSpPr>
          <p:nvPr/>
        </p:nvCxnSpPr>
        <p:spPr>
          <a:xfrm>
            <a:off x="5476950" y="4009988"/>
            <a:ext cx="1966800" cy="285900"/>
          </a:xfrm>
          <a:prstGeom prst="straightConnector1">
            <a:avLst/>
          </a:prstGeom>
          <a:noFill/>
          <a:ln cap="flat" cmpd="sng" w="9525">
            <a:solidFill>
              <a:schemeClr val="accent3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791" name="Google Shape;791;p41"/>
          <p:cNvSpPr/>
          <p:nvPr/>
        </p:nvSpPr>
        <p:spPr>
          <a:xfrm>
            <a:off x="3571950" y="3552975"/>
            <a:ext cx="371400" cy="104700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lt2"/>
          </a:solidFill>
          <a:ln cap="flat" cmpd="sng" w="9525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92" name="Google Shape;792;p41"/>
          <p:cNvSpPr txBox="1"/>
          <p:nvPr/>
        </p:nvSpPr>
        <p:spPr>
          <a:xfrm>
            <a:off x="5776725" y="2552575"/>
            <a:ext cx="6525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rPr>
              <a:t>BB1</a:t>
            </a:r>
            <a:endParaRPr>
              <a:solidFill>
                <a:schemeClr val="accent3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793" name="Google Shape;793;p41"/>
          <p:cNvSpPr txBox="1"/>
          <p:nvPr/>
        </p:nvSpPr>
        <p:spPr>
          <a:xfrm>
            <a:off x="4438800" y="3257475"/>
            <a:ext cx="5427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rPr>
              <a:t>BB2</a:t>
            </a:r>
            <a:endParaRPr>
              <a:solidFill>
                <a:schemeClr val="accent3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794" name="Google Shape;794;p41"/>
          <p:cNvSpPr txBox="1"/>
          <p:nvPr/>
        </p:nvSpPr>
        <p:spPr>
          <a:xfrm>
            <a:off x="8053425" y="3952850"/>
            <a:ext cx="6525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rPr>
              <a:t>BB3</a:t>
            </a:r>
            <a:endParaRPr>
              <a:solidFill>
                <a:schemeClr val="accent3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98" name="Shape 7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9" name="Google Shape;799;p4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Goal 2: </a:t>
            </a:r>
            <a:r>
              <a:rPr lang="en"/>
              <a:t>Distance Dependency Heuristic</a:t>
            </a:r>
            <a:endParaRPr/>
          </a:p>
        </p:txBody>
      </p:sp>
      <p:sp>
        <p:nvSpPr>
          <p:cNvPr id="800" name="Google Shape;800;p4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Definition</a:t>
            </a:r>
            <a:endParaRPr b="1"/>
          </a:p>
          <a:p>
            <a:pPr indent="0" lvl="0" marL="0" rtl="0" algn="l">
              <a:spcBef>
                <a:spcPts val="1200"/>
              </a:spcBef>
              <a:spcAft>
                <a:spcPts val="1000"/>
              </a:spcAft>
              <a:buNone/>
            </a:pPr>
            <a:r>
              <a:rPr lang="en"/>
              <a:t>If the number of instructions between producing a register value and consuming it is &gt;3 or undefined, predict the branch as not-taken.</a:t>
            </a:r>
            <a:endParaRPr sz="1500"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Motivation: Why is Static Branch Prediction Important?</a:t>
            </a:r>
            <a:endParaRPr/>
          </a:p>
        </p:txBody>
      </p:sp>
      <p:sp>
        <p:nvSpPr>
          <p:cNvPr id="77" name="Google Shape;77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Compiler optimizations often </a:t>
            </a:r>
            <a:r>
              <a:rPr b="1" lang="en"/>
              <a:t>depend on accurate </a:t>
            </a:r>
            <a:r>
              <a:rPr b="1" lang="en"/>
              <a:t>branch prediction</a:t>
            </a:r>
            <a:br>
              <a:rPr lang="en"/>
            </a:br>
            <a:r>
              <a:rPr lang="en"/>
              <a:t>	1. Instruction Scheduling</a:t>
            </a:r>
            <a:br>
              <a:rPr lang="en"/>
            </a:br>
            <a:r>
              <a:rPr lang="en"/>
              <a:t>	2. LLVM</a:t>
            </a:r>
            <a:br>
              <a:rPr lang="en"/>
            </a:br>
            <a:r>
              <a:rPr lang="en"/>
              <a:t>	3. Predication</a:t>
            </a:r>
            <a:br>
              <a:rPr lang="en"/>
            </a:br>
            <a:r>
              <a:rPr lang="en"/>
              <a:t>	4. Register Allocation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en"/>
              <a:t>Reduces the load</a:t>
            </a:r>
            <a:r>
              <a:rPr lang="en"/>
              <a:t> on dynamic branch predictors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/>
              <a:t>Some embedded microprocessors lack dynamic branch prediction altogether, </a:t>
            </a:r>
            <a:r>
              <a:rPr b="1" lang="en"/>
              <a:t>relying on static branch prediction</a:t>
            </a:r>
            <a:endParaRPr b="1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04" name="Shape 8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5" name="Google Shape;805;p4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Goal 2: Distance Dependency Heuristic</a:t>
            </a:r>
            <a:endParaRPr/>
          </a:p>
        </p:txBody>
      </p:sp>
      <p:sp>
        <p:nvSpPr>
          <p:cNvPr id="806" name="Google Shape;806;p4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Definition</a:t>
            </a:r>
            <a:endParaRPr b="1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If the number of instructions between producing a register value and consuming it is &gt;3 or undefined, predict the branch as not-taken.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b="1" lang="en"/>
              <a:t>Example</a:t>
            </a:r>
            <a:endParaRPr b="1"/>
          </a:p>
          <a:p>
            <a:pPr indent="0" lvl="0" marL="45720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" sz="1500">
                <a:latin typeface="Source Code Pro"/>
                <a:ea typeface="Source Code Pro"/>
                <a:cs typeface="Source Code Pro"/>
                <a:sym typeface="Source Code Pro"/>
              </a:rPr>
              <a:t>int i = 0</a:t>
            </a:r>
            <a:endParaRPr sz="1500"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latin typeface="Source Code Pro"/>
                <a:ea typeface="Source Code Pro"/>
                <a:cs typeface="Source Code Pro"/>
                <a:sym typeface="Source Code Pro"/>
              </a:rPr>
              <a:t>int j = 1</a:t>
            </a:r>
            <a:endParaRPr sz="1500"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latin typeface="Source Code Pro"/>
                <a:ea typeface="Source Code Pro"/>
                <a:cs typeface="Source Code Pro"/>
                <a:sym typeface="Source Code Pro"/>
              </a:rPr>
              <a:t>if(i &lt; 100){</a:t>
            </a:r>
            <a:endParaRPr sz="1500"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latin typeface="Source Code Pro"/>
                <a:ea typeface="Source Code Pro"/>
                <a:cs typeface="Source Code Pro"/>
                <a:sym typeface="Source Code Pro"/>
              </a:rPr>
              <a:t>	...</a:t>
            </a:r>
            <a:endParaRPr sz="1500"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latin typeface="Source Code Pro"/>
                <a:ea typeface="Source Code Pro"/>
                <a:cs typeface="Source Code Pro"/>
                <a:sym typeface="Source Code Pro"/>
              </a:rPr>
              <a:t>}</a:t>
            </a:r>
            <a:endParaRPr sz="1500"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10" name="Shape 8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1" name="Google Shape;811;p4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Goal 2: Distance Dependency Heuristic</a:t>
            </a:r>
            <a:endParaRPr/>
          </a:p>
        </p:txBody>
      </p:sp>
      <p:sp>
        <p:nvSpPr>
          <p:cNvPr id="812" name="Google Shape;812;p4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Definition</a:t>
            </a:r>
            <a:endParaRPr b="1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If the number of instructions between producing a register value and consuming it is &gt;3 or undefined, predict the branch as not-taken.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b="1" lang="en"/>
              <a:t>Example</a:t>
            </a:r>
            <a:endParaRPr b="1"/>
          </a:p>
          <a:p>
            <a:pPr indent="0" lvl="0" marL="45720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b="1" lang="en" sz="1500">
                <a:solidFill>
                  <a:schemeClr val="lt2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int i = 0				</a:t>
            </a:r>
            <a:r>
              <a:rPr b="1" lang="en" sz="1500">
                <a:solidFill>
                  <a:schemeClr val="lt2"/>
                </a:solidFill>
              </a:rPr>
              <a:t>operand defining instruction</a:t>
            </a:r>
            <a:endParaRPr b="1" sz="1500">
              <a:solidFill>
                <a:schemeClr val="lt2"/>
              </a:solidFill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latin typeface="Source Code Pro"/>
                <a:ea typeface="Source Code Pro"/>
                <a:cs typeface="Source Code Pro"/>
                <a:sym typeface="Source Code Pro"/>
              </a:rPr>
              <a:t>int j = 1</a:t>
            </a:r>
            <a:endParaRPr sz="1500"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500">
                <a:solidFill>
                  <a:schemeClr val="lt2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if(i &lt; 100){			</a:t>
            </a:r>
            <a:r>
              <a:rPr b="1" lang="en" sz="1500">
                <a:solidFill>
                  <a:schemeClr val="lt2"/>
                </a:solidFill>
              </a:rPr>
              <a:t>branch</a:t>
            </a:r>
            <a:endParaRPr b="1" sz="1500">
              <a:solidFill>
                <a:schemeClr val="lt2"/>
              </a:solidFill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latin typeface="Source Code Pro"/>
                <a:ea typeface="Source Code Pro"/>
                <a:cs typeface="Source Code Pro"/>
                <a:sym typeface="Source Code Pro"/>
              </a:rPr>
              <a:t>	...</a:t>
            </a:r>
            <a:endParaRPr sz="1500"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latin typeface="Source Code Pro"/>
                <a:ea typeface="Source Code Pro"/>
                <a:cs typeface="Source Code Pro"/>
                <a:sym typeface="Source Code Pro"/>
              </a:rPr>
              <a:t>}</a:t>
            </a:r>
            <a:endParaRPr sz="1500"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  <p:cxnSp>
        <p:nvCxnSpPr>
          <p:cNvPr id="813" name="Google Shape;813;p44"/>
          <p:cNvCxnSpPr/>
          <p:nvPr/>
        </p:nvCxnSpPr>
        <p:spPr>
          <a:xfrm rot="10800000">
            <a:off x="2448000" y="3038475"/>
            <a:ext cx="904800" cy="0"/>
          </a:xfrm>
          <a:prstGeom prst="straightConnector1">
            <a:avLst/>
          </a:prstGeom>
          <a:noFill/>
          <a:ln cap="flat" cmpd="sng" w="9525">
            <a:solidFill>
              <a:schemeClr val="lt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814" name="Google Shape;814;p44"/>
          <p:cNvCxnSpPr/>
          <p:nvPr/>
        </p:nvCxnSpPr>
        <p:spPr>
          <a:xfrm rot="10800000">
            <a:off x="2448000" y="3581400"/>
            <a:ext cx="904800" cy="0"/>
          </a:xfrm>
          <a:prstGeom prst="straightConnector1">
            <a:avLst/>
          </a:prstGeom>
          <a:noFill/>
          <a:ln cap="flat" cmpd="sng" w="9525">
            <a:solidFill>
              <a:schemeClr val="lt2"/>
            </a:solidFill>
            <a:prstDash val="solid"/>
            <a:round/>
            <a:headEnd len="med" w="med" type="none"/>
            <a:tailEnd len="med" w="med" type="triangle"/>
          </a:ln>
        </p:spPr>
      </p:cxn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18" name="Shape 8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" name="Google Shape;819;p4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Goal 2: Distance Dependency Heuristic</a:t>
            </a:r>
            <a:endParaRPr/>
          </a:p>
        </p:txBody>
      </p:sp>
      <p:sp>
        <p:nvSpPr>
          <p:cNvPr id="820" name="Google Shape;820;p4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Definition</a:t>
            </a:r>
            <a:endParaRPr b="1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If the number of instructions between producing a register value and consuming it is &gt;3 or undefined, predict the branch as not-taken.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b="1" lang="en"/>
              <a:t>Example</a:t>
            </a:r>
            <a:endParaRPr b="1"/>
          </a:p>
          <a:p>
            <a:pPr indent="0" lvl="0" marL="45720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b="1" lang="en" sz="1500">
                <a:solidFill>
                  <a:schemeClr val="lt2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int i = 0</a:t>
            </a:r>
            <a:endParaRPr b="1" sz="1500">
              <a:solidFill>
                <a:schemeClr val="lt2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latin typeface="Source Code Pro"/>
                <a:ea typeface="Source Code Pro"/>
                <a:cs typeface="Source Code Pro"/>
                <a:sym typeface="Source Code Pro"/>
              </a:rPr>
              <a:t>int j = 1			</a:t>
            </a:r>
            <a:r>
              <a:rPr b="1" lang="en" sz="1500">
                <a:solidFill>
                  <a:schemeClr val="lt2"/>
                </a:solidFill>
              </a:rPr>
              <a:t>distance = 2</a:t>
            </a:r>
            <a:endParaRPr b="1" sz="1500">
              <a:solidFill>
                <a:schemeClr val="lt2"/>
              </a:solidFill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500">
                <a:solidFill>
                  <a:schemeClr val="lt2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if(i &lt; 100){</a:t>
            </a:r>
            <a:endParaRPr b="1" sz="1500">
              <a:solidFill>
                <a:schemeClr val="lt2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latin typeface="Source Code Pro"/>
                <a:ea typeface="Source Code Pro"/>
                <a:cs typeface="Source Code Pro"/>
                <a:sym typeface="Source Code Pro"/>
              </a:rPr>
              <a:t>	...</a:t>
            </a:r>
            <a:endParaRPr sz="1500"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latin typeface="Source Code Pro"/>
                <a:ea typeface="Source Code Pro"/>
                <a:cs typeface="Source Code Pro"/>
                <a:sym typeface="Source Code Pro"/>
              </a:rPr>
              <a:t>}</a:t>
            </a:r>
            <a:endParaRPr sz="1500"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  <p:sp>
        <p:nvSpPr>
          <p:cNvPr id="821" name="Google Shape;821;p45"/>
          <p:cNvSpPr/>
          <p:nvPr/>
        </p:nvSpPr>
        <p:spPr>
          <a:xfrm>
            <a:off x="2228850" y="3038475"/>
            <a:ext cx="691950" cy="542925"/>
          </a:xfrm>
          <a:custGeom>
            <a:rect b="b" l="l" r="r" t="t"/>
            <a:pathLst>
              <a:path extrusionOk="0" h="21717" w="27678">
                <a:moveTo>
                  <a:pt x="0" y="0"/>
                </a:moveTo>
                <a:cubicBezTo>
                  <a:pt x="2032" y="889"/>
                  <a:pt x="12129" y="3429"/>
                  <a:pt x="12192" y="5334"/>
                </a:cubicBezTo>
                <a:cubicBezTo>
                  <a:pt x="12256" y="7239"/>
                  <a:pt x="-2159" y="9525"/>
                  <a:pt x="381" y="11430"/>
                </a:cubicBezTo>
                <a:cubicBezTo>
                  <a:pt x="2921" y="13335"/>
                  <a:pt x="25464" y="15050"/>
                  <a:pt x="27432" y="16764"/>
                </a:cubicBezTo>
                <a:cubicBezTo>
                  <a:pt x="29401" y="18479"/>
                  <a:pt x="14732" y="20892"/>
                  <a:pt x="12192" y="21717"/>
                </a:cubicBezTo>
              </a:path>
            </a:pathLst>
          </a:custGeom>
          <a:noFill/>
          <a:ln cap="flat" cmpd="sng" w="28575">
            <a:solidFill>
              <a:schemeClr val="lt2"/>
            </a:solidFill>
            <a:prstDash val="solid"/>
            <a:round/>
            <a:headEnd len="med" w="med" type="none"/>
            <a:tailEnd len="med" w="med" type="triangle"/>
          </a:ln>
        </p:spPr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25" name="Shape 8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6" name="Google Shape;826;p4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Goal 2: Distance Dependency Heuristic</a:t>
            </a:r>
            <a:endParaRPr/>
          </a:p>
        </p:txBody>
      </p:sp>
      <p:sp>
        <p:nvSpPr>
          <p:cNvPr id="827" name="Google Shape;827;p4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Definition</a:t>
            </a:r>
            <a:endParaRPr b="1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If the number of instructions between producing a register value and consuming it is &gt;3 or undefined, predict the branch as not-taken.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b="1" lang="en"/>
              <a:t>Example</a:t>
            </a:r>
            <a:endParaRPr b="1"/>
          </a:p>
          <a:p>
            <a:pPr indent="0" lvl="0" marL="45720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b="1" lang="en" sz="1500">
                <a:solidFill>
                  <a:schemeClr val="lt2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int i = 0</a:t>
            </a:r>
            <a:endParaRPr b="1" sz="1500">
              <a:solidFill>
                <a:schemeClr val="lt2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latin typeface="Source Code Pro"/>
                <a:ea typeface="Source Code Pro"/>
                <a:cs typeface="Source Code Pro"/>
                <a:sym typeface="Source Code Pro"/>
              </a:rPr>
              <a:t>int j = 1			</a:t>
            </a:r>
            <a:r>
              <a:rPr b="1" lang="en" sz="1500">
                <a:solidFill>
                  <a:schemeClr val="lt2"/>
                </a:solidFill>
              </a:rPr>
              <a:t>distance = 2			   predict taken</a:t>
            </a:r>
            <a:endParaRPr b="1" sz="1500">
              <a:solidFill>
                <a:schemeClr val="lt2"/>
              </a:solidFill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500">
                <a:solidFill>
                  <a:schemeClr val="lt2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if(i &lt; 100){</a:t>
            </a:r>
            <a:endParaRPr b="1" sz="1500">
              <a:solidFill>
                <a:schemeClr val="lt2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latin typeface="Source Code Pro"/>
                <a:ea typeface="Source Code Pro"/>
                <a:cs typeface="Source Code Pro"/>
                <a:sym typeface="Source Code Pro"/>
              </a:rPr>
              <a:t>	...</a:t>
            </a:r>
            <a:endParaRPr sz="1500"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latin typeface="Source Code Pro"/>
                <a:ea typeface="Source Code Pro"/>
                <a:cs typeface="Source Code Pro"/>
                <a:sym typeface="Source Code Pro"/>
              </a:rPr>
              <a:t>}</a:t>
            </a:r>
            <a:endParaRPr sz="1500"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  <p:sp>
        <p:nvSpPr>
          <p:cNvPr id="828" name="Google Shape;828;p46"/>
          <p:cNvSpPr/>
          <p:nvPr/>
        </p:nvSpPr>
        <p:spPr>
          <a:xfrm>
            <a:off x="2228850" y="3038488"/>
            <a:ext cx="691950" cy="542925"/>
          </a:xfrm>
          <a:custGeom>
            <a:rect b="b" l="l" r="r" t="t"/>
            <a:pathLst>
              <a:path extrusionOk="0" h="21717" w="27678">
                <a:moveTo>
                  <a:pt x="0" y="0"/>
                </a:moveTo>
                <a:cubicBezTo>
                  <a:pt x="2032" y="889"/>
                  <a:pt x="12129" y="3429"/>
                  <a:pt x="12192" y="5334"/>
                </a:cubicBezTo>
                <a:cubicBezTo>
                  <a:pt x="12256" y="7239"/>
                  <a:pt x="-2159" y="9525"/>
                  <a:pt x="381" y="11430"/>
                </a:cubicBezTo>
                <a:cubicBezTo>
                  <a:pt x="2921" y="13335"/>
                  <a:pt x="25464" y="15050"/>
                  <a:pt x="27432" y="16764"/>
                </a:cubicBezTo>
                <a:cubicBezTo>
                  <a:pt x="29401" y="18479"/>
                  <a:pt x="14732" y="20892"/>
                  <a:pt x="12192" y="21717"/>
                </a:cubicBezTo>
              </a:path>
            </a:pathLst>
          </a:custGeom>
          <a:noFill/>
          <a:ln cap="flat" cmpd="sng" w="28575">
            <a:solidFill>
              <a:schemeClr val="lt2"/>
            </a:solidFill>
            <a:prstDash val="solid"/>
            <a:round/>
            <a:headEnd len="med" w="med" type="none"/>
            <a:tailEnd len="med" w="med" type="triangle"/>
          </a:ln>
        </p:spPr>
      </p:sp>
      <p:sp>
        <p:nvSpPr>
          <p:cNvPr id="829" name="Google Shape;829;p46"/>
          <p:cNvSpPr/>
          <p:nvPr/>
        </p:nvSpPr>
        <p:spPr>
          <a:xfrm>
            <a:off x="4695900" y="3257588"/>
            <a:ext cx="371400" cy="104700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lt2"/>
          </a:solidFill>
          <a:ln cap="flat" cmpd="sng" w="9525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3" name="Shape 8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4" name="Google Shape;834;p4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Goal 2: R</a:t>
            </a:r>
            <a:r>
              <a:rPr lang="en"/>
              <a:t>esults</a:t>
            </a:r>
            <a:endParaRPr/>
          </a:p>
        </p:txBody>
      </p:sp>
      <p:sp>
        <p:nvSpPr>
          <p:cNvPr id="835" name="Google Shape;835;p4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</a:t>
            </a:r>
            <a:r>
              <a:rPr lang="en"/>
              <a:t>redict Non Post-Dominating Successor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Replaces </a:t>
            </a:r>
            <a:r>
              <a:rPr i="1" lang="en"/>
              <a:t>Pointer</a:t>
            </a:r>
            <a:r>
              <a:rPr lang="en"/>
              <a:t> heuristic, increasing </a:t>
            </a:r>
            <a:r>
              <a:rPr b="1" lang="en"/>
              <a:t>coverage by 2%</a:t>
            </a:r>
            <a:endParaRPr b="1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IPM increases from </a:t>
            </a:r>
            <a:r>
              <a:rPr b="1" lang="en"/>
              <a:t>32.1 → 34.7</a:t>
            </a:r>
            <a:endParaRPr b="1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Dependency Distance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Proxima Nova"/>
              <a:buChar char="●"/>
            </a:pPr>
            <a:r>
              <a:rPr lang="en"/>
              <a:t>Non-random prediction of previously unseen branches i.e. </a:t>
            </a:r>
            <a:r>
              <a:rPr b="1" lang="en"/>
              <a:t>100% </a:t>
            </a:r>
            <a:r>
              <a:rPr lang="en"/>
              <a:t>coverage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Proxima Nova"/>
              <a:buChar char="●"/>
            </a:pPr>
            <a:r>
              <a:rPr lang="en"/>
              <a:t>IPM further increases from </a:t>
            </a:r>
            <a:r>
              <a:rPr b="1" lang="en"/>
              <a:t>34.7 → 37.1</a:t>
            </a:r>
            <a:endParaRPr b="1"/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i.e.</a:t>
            </a:r>
            <a:r>
              <a:rPr b="1" lang="en"/>
              <a:t> 18.5% overall</a:t>
            </a:r>
            <a:endParaRPr b="1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9" name="Shape 8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0" name="Google Shape;840;p4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Commentary</a:t>
            </a:r>
            <a:endParaRPr/>
          </a:p>
        </p:txBody>
      </p:sp>
      <p:sp>
        <p:nvSpPr>
          <p:cNvPr id="841" name="Google Shape;841;p4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Strengths</a:t>
            </a:r>
            <a:endParaRPr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Automatic generation and optimization of static branch predictors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High transparency as a machine learning model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Weaknesses</a:t>
            </a:r>
            <a:endParaRPr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Experimental results are dependent upon the compiler, ISA, and benchmarks</a:t>
            </a:r>
            <a:endParaRPr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45" name="Shape 8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6" name="Google Shape;846;p49"/>
          <p:cNvSpPr txBox="1"/>
          <p:nvPr>
            <p:ph type="title"/>
          </p:nvPr>
        </p:nvSpPr>
        <p:spPr>
          <a:xfrm>
            <a:off x="510450" y="2057400"/>
            <a:ext cx="8123100" cy="778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Thank You!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Questions?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Paper Overview</a:t>
            </a:r>
            <a:endParaRPr/>
          </a:p>
        </p:txBody>
      </p:sp>
      <p:sp>
        <p:nvSpPr>
          <p:cNvPr id="83" name="Google Shape;83;p1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Goal 1:</a:t>
            </a:r>
            <a:r>
              <a:rPr lang="en"/>
              <a:t> Use decision trees to </a:t>
            </a:r>
            <a:r>
              <a:rPr b="1" lang="en"/>
              <a:t>optimize the ordered application</a:t>
            </a:r>
            <a:r>
              <a:rPr lang="en"/>
              <a:t> of program-based Ball and Larus Heuristics in branch prediction. 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en"/>
              <a:t>Goal 2: </a:t>
            </a:r>
            <a:r>
              <a:rPr lang="en"/>
              <a:t>Use decision trees to </a:t>
            </a:r>
            <a:r>
              <a:rPr b="1" lang="en"/>
              <a:t>find</a:t>
            </a:r>
            <a:r>
              <a:rPr b="1" lang="en"/>
              <a:t> additional heuristics</a:t>
            </a:r>
            <a:r>
              <a:rPr lang="en"/>
              <a:t> that further improve the performance of Ball and Larus Heuristics.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Background: Ball and Larus Heuristics</a:t>
            </a:r>
            <a:endParaRPr/>
          </a:p>
        </p:txBody>
      </p:sp>
      <p:graphicFrame>
        <p:nvGraphicFramePr>
          <p:cNvPr id="89" name="Google Shape;89;p18"/>
          <p:cNvGraphicFramePr/>
          <p:nvPr/>
        </p:nvGraphicFramePr>
        <p:xfrm>
          <a:off x="4118400" y="1050413"/>
          <a:ext cx="3000000" cy="3000000"/>
        </p:xfrm>
        <a:graphic>
          <a:graphicData uri="http://schemas.openxmlformats.org/drawingml/2006/table">
            <a:tbl>
              <a:tblPr>
                <a:noFill/>
                <a:tableStyleId>{EC36C81F-BB63-4FB3-8DA1-6076A0D63DB7}</a:tableStyleId>
              </a:tblPr>
              <a:tblGrid>
                <a:gridCol w="1255975"/>
                <a:gridCol w="1000075"/>
                <a:gridCol w="1191850"/>
                <a:gridCol w="1344400"/>
              </a:tblGrid>
              <a:tr h="6320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solidFill>
                            <a:schemeClr val="accent3"/>
                          </a:solidFill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Heuristic</a:t>
                      </a:r>
                      <a:endParaRPr b="1">
                        <a:solidFill>
                          <a:schemeClr val="accent3"/>
                        </a:solidFill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</a:txBody>
                  <a:tcPr marT="91425" marB="91425" marR="91425" marL="91425">
                    <a:solidFill>
                      <a:srgbClr val="CDF9E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solidFill>
                            <a:schemeClr val="accent3"/>
                          </a:solidFill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Coverage</a:t>
                      </a:r>
                      <a:endParaRPr b="1">
                        <a:solidFill>
                          <a:schemeClr val="accent3"/>
                        </a:solidFill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</a:txBody>
                  <a:tcPr marT="91425" marB="91425" marR="91425" marL="91425">
                    <a:solidFill>
                      <a:srgbClr val="CDF9E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solidFill>
                            <a:schemeClr val="accent3"/>
                          </a:solidFill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Compound Coverage</a:t>
                      </a:r>
                      <a:endParaRPr b="1">
                        <a:solidFill>
                          <a:schemeClr val="accent3"/>
                        </a:solidFill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</a:txBody>
                  <a:tcPr marT="91425" marB="91425" marR="91425" marL="91425">
                    <a:solidFill>
                      <a:srgbClr val="CDF9E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solidFill>
                            <a:schemeClr val="accent3"/>
                          </a:solidFill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Misprediction Rate</a:t>
                      </a:r>
                      <a:endParaRPr b="1">
                        <a:solidFill>
                          <a:schemeClr val="accent3"/>
                        </a:solidFill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</a:txBody>
                  <a:tcPr marT="91425" marB="91425" marR="91425" marL="91425">
                    <a:solidFill>
                      <a:srgbClr val="CDF9E1"/>
                    </a:solidFill>
                  </a:tcPr>
                </a:tc>
              </a:tr>
              <a:tr h="100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solidFill>
                            <a:schemeClr val="accent3"/>
                          </a:solidFill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Loop</a:t>
                      </a:r>
                      <a:endParaRPr b="1">
                        <a:solidFill>
                          <a:schemeClr val="accent3"/>
                        </a:solidFill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</a:txBody>
                  <a:tcPr marT="91425" marB="91425" marR="91425" marL="91425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accent3"/>
                          </a:solidFill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35%</a:t>
                      </a:r>
                      <a:endParaRPr>
                        <a:solidFill>
                          <a:schemeClr val="accent3"/>
                        </a:solidFill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accent3"/>
                          </a:solidFill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35%</a:t>
                      </a:r>
                      <a:endParaRPr>
                        <a:solidFill>
                          <a:schemeClr val="accent3"/>
                        </a:solidFill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accent3"/>
                          </a:solidFill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19%</a:t>
                      </a:r>
                      <a:endParaRPr>
                        <a:solidFill>
                          <a:schemeClr val="accent3"/>
                        </a:solidFill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</a:txBody>
                  <a:tcPr marT="91425" marB="91425" marR="91425" marL="91425"/>
                </a:tc>
              </a:tr>
              <a:tr h="1956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solidFill>
                            <a:schemeClr val="accent3"/>
                          </a:solidFill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Pointer</a:t>
                      </a:r>
                      <a:endParaRPr b="1">
                        <a:solidFill>
                          <a:schemeClr val="accent3"/>
                        </a:solidFill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</a:txBody>
                  <a:tcPr marT="91425" marB="91425" marR="91425" marL="91425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accent3"/>
                          </a:solidFill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21%</a:t>
                      </a:r>
                      <a:endParaRPr>
                        <a:solidFill>
                          <a:schemeClr val="accent3"/>
                        </a:solidFill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accent3"/>
                          </a:solidFill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13%</a:t>
                      </a:r>
                      <a:endParaRPr>
                        <a:solidFill>
                          <a:schemeClr val="accent3"/>
                        </a:solidFill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accent3"/>
                          </a:solidFill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39%</a:t>
                      </a:r>
                      <a:endParaRPr>
                        <a:solidFill>
                          <a:schemeClr val="accent3"/>
                        </a:solidFill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</a:txBody>
                  <a:tcPr marT="91425" marB="91425" marR="91425" marL="91425"/>
                </a:tc>
              </a:tr>
              <a:tr h="1444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solidFill>
                            <a:schemeClr val="accent3"/>
                          </a:solidFill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Opcode</a:t>
                      </a:r>
                      <a:endParaRPr b="1">
                        <a:solidFill>
                          <a:schemeClr val="accent3"/>
                        </a:solidFill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</a:txBody>
                  <a:tcPr marT="91425" marB="91425" marR="91425" marL="91425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accent3"/>
                          </a:solidFill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9%</a:t>
                      </a:r>
                      <a:endParaRPr>
                        <a:solidFill>
                          <a:schemeClr val="accent3"/>
                        </a:solidFill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accent3"/>
                          </a:solidFill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13%</a:t>
                      </a:r>
                      <a:endParaRPr>
                        <a:solidFill>
                          <a:schemeClr val="accent3"/>
                        </a:solidFill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accent3"/>
                          </a:solidFill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27%</a:t>
                      </a:r>
                      <a:endParaRPr>
                        <a:solidFill>
                          <a:schemeClr val="accent3"/>
                        </a:solidFill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</a:txBody>
                  <a:tcPr marT="91425" marB="91425" marR="91425" marL="91425"/>
                </a:tc>
              </a:tr>
              <a:tr h="2264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solidFill>
                            <a:schemeClr val="accent3"/>
                          </a:solidFill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Guard</a:t>
                      </a:r>
                      <a:endParaRPr b="1">
                        <a:solidFill>
                          <a:schemeClr val="accent3"/>
                        </a:solidFill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</a:txBody>
                  <a:tcPr marT="91425" marB="91425" marR="91425" marL="91425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accent3"/>
                          </a:solidFill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13%</a:t>
                      </a:r>
                      <a:endParaRPr>
                        <a:solidFill>
                          <a:schemeClr val="accent3"/>
                        </a:solidFill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accent3"/>
                          </a:solidFill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4.5%</a:t>
                      </a:r>
                      <a:endParaRPr>
                        <a:solidFill>
                          <a:schemeClr val="accent3"/>
                        </a:solidFill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accent3"/>
                          </a:solidFill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37%</a:t>
                      </a:r>
                      <a:endParaRPr>
                        <a:solidFill>
                          <a:schemeClr val="accent3"/>
                        </a:solidFill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</a:txBody>
                  <a:tcPr marT="91425" marB="91425" marR="91425" marL="91425"/>
                </a:tc>
              </a:tr>
              <a:tr h="2324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solidFill>
                            <a:schemeClr val="accent3"/>
                          </a:solidFill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Loop Header</a:t>
                      </a:r>
                      <a:endParaRPr b="1">
                        <a:solidFill>
                          <a:schemeClr val="accent3"/>
                        </a:solidFill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</a:txBody>
                  <a:tcPr marT="91425" marB="91425" marR="91425" marL="91425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accent3"/>
                          </a:solidFill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26%</a:t>
                      </a:r>
                      <a:endParaRPr>
                        <a:solidFill>
                          <a:schemeClr val="accent3"/>
                        </a:solidFill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accent3"/>
                          </a:solidFill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7%</a:t>
                      </a:r>
                      <a:endParaRPr>
                        <a:solidFill>
                          <a:schemeClr val="accent3"/>
                        </a:solidFill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accent3"/>
                          </a:solidFill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25%</a:t>
                      </a:r>
                      <a:endParaRPr>
                        <a:solidFill>
                          <a:schemeClr val="accent3"/>
                        </a:solidFill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</a:txBody>
                  <a:tcPr marT="91425" marB="91425" marR="91425" marL="91425"/>
                </a:tc>
              </a:tr>
              <a:tr h="2981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solidFill>
                            <a:schemeClr val="accent3"/>
                          </a:solidFill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Call</a:t>
                      </a:r>
                      <a:endParaRPr b="1">
                        <a:solidFill>
                          <a:schemeClr val="accent3"/>
                        </a:solidFill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</a:txBody>
                  <a:tcPr marT="91425" marB="91425" marR="91425" marL="91425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accent3"/>
                          </a:solidFill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22%</a:t>
                      </a:r>
                      <a:endParaRPr>
                        <a:solidFill>
                          <a:schemeClr val="accent3"/>
                        </a:solidFill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accent3"/>
                          </a:solidFill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8%</a:t>
                      </a:r>
                      <a:endParaRPr>
                        <a:solidFill>
                          <a:schemeClr val="accent3"/>
                        </a:solidFill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accent3"/>
                          </a:solidFill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33%</a:t>
                      </a:r>
                      <a:endParaRPr>
                        <a:solidFill>
                          <a:schemeClr val="accent3"/>
                        </a:solidFill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</a:txBody>
                  <a:tcPr marT="91425" marB="91425" marR="91425" marL="91425"/>
                </a:tc>
              </a:tr>
              <a:tr h="2673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solidFill>
                            <a:schemeClr val="accent3"/>
                          </a:solidFill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Store</a:t>
                      </a:r>
                      <a:endParaRPr b="1">
                        <a:solidFill>
                          <a:schemeClr val="accent3"/>
                        </a:solidFill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</a:txBody>
                  <a:tcPr marT="91425" marB="91425" marR="91425" marL="91425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accent3"/>
                          </a:solidFill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25%</a:t>
                      </a:r>
                      <a:endParaRPr>
                        <a:solidFill>
                          <a:schemeClr val="accent3"/>
                        </a:solidFill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accent3"/>
                          </a:solidFill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1.5%</a:t>
                      </a:r>
                      <a:endParaRPr>
                        <a:solidFill>
                          <a:schemeClr val="accent3"/>
                        </a:solidFill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accent3"/>
                          </a:solidFill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48%</a:t>
                      </a:r>
                      <a:endParaRPr>
                        <a:solidFill>
                          <a:schemeClr val="accent3"/>
                        </a:solidFill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</a:txBody>
                  <a:tcPr marT="91425" marB="91425" marR="91425" marL="91425"/>
                </a:tc>
              </a:tr>
              <a:tr h="1509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solidFill>
                            <a:schemeClr val="accent3"/>
                          </a:solidFill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Return</a:t>
                      </a:r>
                      <a:endParaRPr b="1">
                        <a:solidFill>
                          <a:schemeClr val="accent3"/>
                        </a:solidFill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</a:txBody>
                  <a:tcPr marT="91425" marB="91425" marR="91425" marL="91425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accent3"/>
                          </a:solidFill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22%</a:t>
                      </a:r>
                      <a:endParaRPr>
                        <a:solidFill>
                          <a:schemeClr val="accent3"/>
                        </a:solidFill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accent3"/>
                          </a:solidFill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1%</a:t>
                      </a:r>
                      <a:endParaRPr>
                        <a:solidFill>
                          <a:schemeClr val="accent3"/>
                        </a:solidFill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accent3"/>
                          </a:solidFill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29%</a:t>
                      </a:r>
                      <a:endParaRPr>
                        <a:solidFill>
                          <a:schemeClr val="accent3"/>
                        </a:solidFill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Background: Ball and Larus Heuristics</a:t>
            </a:r>
            <a:endParaRPr/>
          </a:p>
        </p:txBody>
      </p:sp>
      <p:sp>
        <p:nvSpPr>
          <p:cNvPr id="95" name="Google Shape;95;p19"/>
          <p:cNvSpPr txBox="1"/>
          <p:nvPr>
            <p:ph idx="1" type="body"/>
          </p:nvPr>
        </p:nvSpPr>
        <p:spPr>
          <a:xfrm>
            <a:off x="311700" y="1152475"/>
            <a:ext cx="3703800" cy="359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Optimal Ordering:</a:t>
            </a:r>
            <a:r>
              <a:rPr lang="en"/>
              <a:t> 31.3 IPM</a:t>
            </a:r>
            <a:br>
              <a:rPr lang="en"/>
            </a:br>
            <a:r>
              <a:rPr lang="en" sz="1000"/>
              <a:t>Loop, Pointer, Call, Opcode, Return, Store, Loop Header, Guard</a:t>
            </a:r>
            <a:br>
              <a:rPr lang="en" sz="1000"/>
            </a:br>
            <a:endParaRPr sz="1000"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83% Heuristic Coverage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17% Random Prediction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graphicFrame>
        <p:nvGraphicFramePr>
          <p:cNvPr id="96" name="Google Shape;96;p19"/>
          <p:cNvGraphicFramePr/>
          <p:nvPr/>
        </p:nvGraphicFramePr>
        <p:xfrm>
          <a:off x="4118400" y="1050413"/>
          <a:ext cx="3000000" cy="3000000"/>
        </p:xfrm>
        <a:graphic>
          <a:graphicData uri="http://schemas.openxmlformats.org/drawingml/2006/table">
            <a:tbl>
              <a:tblPr>
                <a:noFill/>
                <a:tableStyleId>{EC36C81F-BB63-4FB3-8DA1-6076A0D63DB7}</a:tableStyleId>
              </a:tblPr>
              <a:tblGrid>
                <a:gridCol w="1255975"/>
                <a:gridCol w="1000075"/>
                <a:gridCol w="1191850"/>
                <a:gridCol w="1344400"/>
              </a:tblGrid>
              <a:tr h="6320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solidFill>
                            <a:schemeClr val="accent3"/>
                          </a:solidFill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Heuristic</a:t>
                      </a:r>
                      <a:endParaRPr b="1">
                        <a:solidFill>
                          <a:schemeClr val="accent3"/>
                        </a:solidFill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</a:txBody>
                  <a:tcPr marT="91425" marB="91425" marR="91425" marL="91425">
                    <a:solidFill>
                      <a:srgbClr val="CDF9E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solidFill>
                            <a:schemeClr val="accent3"/>
                          </a:solidFill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Coverage</a:t>
                      </a:r>
                      <a:endParaRPr b="1">
                        <a:solidFill>
                          <a:schemeClr val="accent3"/>
                        </a:solidFill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</a:txBody>
                  <a:tcPr marT="91425" marB="91425" marR="91425" marL="91425">
                    <a:solidFill>
                      <a:srgbClr val="CDF9E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solidFill>
                            <a:schemeClr val="accent3"/>
                          </a:solidFill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Compound Coverage</a:t>
                      </a:r>
                      <a:endParaRPr b="1">
                        <a:solidFill>
                          <a:schemeClr val="accent3"/>
                        </a:solidFill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</a:txBody>
                  <a:tcPr marT="91425" marB="91425" marR="91425" marL="91425">
                    <a:solidFill>
                      <a:srgbClr val="CDF9E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solidFill>
                            <a:schemeClr val="accent3"/>
                          </a:solidFill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Misprediction Rate</a:t>
                      </a:r>
                      <a:endParaRPr b="1">
                        <a:solidFill>
                          <a:schemeClr val="accent3"/>
                        </a:solidFill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</a:txBody>
                  <a:tcPr marT="91425" marB="91425" marR="91425" marL="91425">
                    <a:solidFill>
                      <a:srgbClr val="CDF9E1"/>
                    </a:solidFill>
                  </a:tcPr>
                </a:tc>
              </a:tr>
              <a:tr h="100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solidFill>
                            <a:schemeClr val="accent3"/>
                          </a:solidFill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Loop</a:t>
                      </a:r>
                      <a:endParaRPr b="1">
                        <a:solidFill>
                          <a:schemeClr val="accent3"/>
                        </a:solidFill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</a:txBody>
                  <a:tcPr marT="91425" marB="91425" marR="91425" marL="91425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accent3"/>
                          </a:solidFill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35%</a:t>
                      </a:r>
                      <a:endParaRPr>
                        <a:solidFill>
                          <a:schemeClr val="accent3"/>
                        </a:solidFill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accent3"/>
                          </a:solidFill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35%</a:t>
                      </a:r>
                      <a:endParaRPr>
                        <a:solidFill>
                          <a:schemeClr val="accent3"/>
                        </a:solidFill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accent3"/>
                          </a:solidFill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19%</a:t>
                      </a:r>
                      <a:endParaRPr>
                        <a:solidFill>
                          <a:schemeClr val="accent3"/>
                        </a:solidFill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</a:txBody>
                  <a:tcPr marT="91425" marB="91425" marR="91425" marL="91425"/>
                </a:tc>
              </a:tr>
              <a:tr h="1956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solidFill>
                            <a:schemeClr val="accent3"/>
                          </a:solidFill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Pointer</a:t>
                      </a:r>
                      <a:endParaRPr b="1">
                        <a:solidFill>
                          <a:schemeClr val="accent3"/>
                        </a:solidFill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</a:txBody>
                  <a:tcPr marT="91425" marB="91425" marR="91425" marL="91425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accent3"/>
                          </a:solidFill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21%</a:t>
                      </a:r>
                      <a:endParaRPr>
                        <a:solidFill>
                          <a:schemeClr val="accent3"/>
                        </a:solidFill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accent3"/>
                          </a:solidFill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13%</a:t>
                      </a:r>
                      <a:endParaRPr>
                        <a:solidFill>
                          <a:schemeClr val="accent3"/>
                        </a:solidFill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accent3"/>
                          </a:solidFill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39%</a:t>
                      </a:r>
                      <a:endParaRPr>
                        <a:solidFill>
                          <a:schemeClr val="accent3"/>
                        </a:solidFill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</a:txBody>
                  <a:tcPr marT="91425" marB="91425" marR="91425" marL="91425"/>
                </a:tc>
              </a:tr>
              <a:tr h="1444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solidFill>
                            <a:schemeClr val="accent3"/>
                          </a:solidFill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Opcode</a:t>
                      </a:r>
                      <a:endParaRPr b="1">
                        <a:solidFill>
                          <a:schemeClr val="accent3"/>
                        </a:solidFill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</a:txBody>
                  <a:tcPr marT="91425" marB="91425" marR="91425" marL="91425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accent3"/>
                          </a:solidFill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9%</a:t>
                      </a:r>
                      <a:endParaRPr>
                        <a:solidFill>
                          <a:schemeClr val="accent3"/>
                        </a:solidFill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accent3"/>
                          </a:solidFill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13%</a:t>
                      </a:r>
                      <a:endParaRPr>
                        <a:solidFill>
                          <a:schemeClr val="accent3"/>
                        </a:solidFill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accent3"/>
                          </a:solidFill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27%</a:t>
                      </a:r>
                      <a:endParaRPr>
                        <a:solidFill>
                          <a:schemeClr val="accent3"/>
                        </a:solidFill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</a:txBody>
                  <a:tcPr marT="91425" marB="91425" marR="91425" marL="91425"/>
                </a:tc>
              </a:tr>
              <a:tr h="2264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solidFill>
                            <a:schemeClr val="accent3"/>
                          </a:solidFill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Guard</a:t>
                      </a:r>
                      <a:endParaRPr b="1">
                        <a:solidFill>
                          <a:schemeClr val="accent3"/>
                        </a:solidFill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</a:txBody>
                  <a:tcPr marT="91425" marB="91425" marR="91425" marL="91425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accent3"/>
                          </a:solidFill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13%</a:t>
                      </a:r>
                      <a:endParaRPr>
                        <a:solidFill>
                          <a:schemeClr val="accent3"/>
                        </a:solidFill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accent3"/>
                          </a:solidFill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4.5%</a:t>
                      </a:r>
                      <a:endParaRPr>
                        <a:solidFill>
                          <a:schemeClr val="accent3"/>
                        </a:solidFill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accent3"/>
                          </a:solidFill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37%</a:t>
                      </a:r>
                      <a:endParaRPr>
                        <a:solidFill>
                          <a:schemeClr val="accent3"/>
                        </a:solidFill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</a:txBody>
                  <a:tcPr marT="91425" marB="91425" marR="91425" marL="91425"/>
                </a:tc>
              </a:tr>
              <a:tr h="2324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solidFill>
                            <a:schemeClr val="accent3"/>
                          </a:solidFill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Loop Header</a:t>
                      </a:r>
                      <a:endParaRPr b="1">
                        <a:solidFill>
                          <a:schemeClr val="accent3"/>
                        </a:solidFill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</a:txBody>
                  <a:tcPr marT="91425" marB="91425" marR="91425" marL="91425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accent3"/>
                          </a:solidFill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26%</a:t>
                      </a:r>
                      <a:endParaRPr>
                        <a:solidFill>
                          <a:schemeClr val="accent3"/>
                        </a:solidFill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accent3"/>
                          </a:solidFill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7%</a:t>
                      </a:r>
                      <a:endParaRPr>
                        <a:solidFill>
                          <a:schemeClr val="accent3"/>
                        </a:solidFill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accent3"/>
                          </a:solidFill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25%</a:t>
                      </a:r>
                      <a:endParaRPr>
                        <a:solidFill>
                          <a:schemeClr val="accent3"/>
                        </a:solidFill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</a:txBody>
                  <a:tcPr marT="91425" marB="91425" marR="91425" marL="91425"/>
                </a:tc>
              </a:tr>
              <a:tr h="2981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solidFill>
                            <a:schemeClr val="accent3"/>
                          </a:solidFill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Call</a:t>
                      </a:r>
                      <a:endParaRPr b="1">
                        <a:solidFill>
                          <a:schemeClr val="accent3"/>
                        </a:solidFill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</a:txBody>
                  <a:tcPr marT="91425" marB="91425" marR="91425" marL="91425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accent3"/>
                          </a:solidFill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22%</a:t>
                      </a:r>
                      <a:endParaRPr>
                        <a:solidFill>
                          <a:schemeClr val="accent3"/>
                        </a:solidFill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accent3"/>
                          </a:solidFill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8%</a:t>
                      </a:r>
                      <a:endParaRPr>
                        <a:solidFill>
                          <a:schemeClr val="accent3"/>
                        </a:solidFill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accent3"/>
                          </a:solidFill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33%</a:t>
                      </a:r>
                      <a:endParaRPr>
                        <a:solidFill>
                          <a:schemeClr val="accent3"/>
                        </a:solidFill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</a:txBody>
                  <a:tcPr marT="91425" marB="91425" marR="91425" marL="91425"/>
                </a:tc>
              </a:tr>
              <a:tr h="2673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solidFill>
                            <a:schemeClr val="accent3"/>
                          </a:solidFill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Store</a:t>
                      </a:r>
                      <a:endParaRPr b="1">
                        <a:solidFill>
                          <a:schemeClr val="accent3"/>
                        </a:solidFill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</a:txBody>
                  <a:tcPr marT="91425" marB="91425" marR="91425" marL="91425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accent3"/>
                          </a:solidFill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25%</a:t>
                      </a:r>
                      <a:endParaRPr>
                        <a:solidFill>
                          <a:schemeClr val="accent3"/>
                        </a:solidFill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accent3"/>
                          </a:solidFill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1.5%</a:t>
                      </a:r>
                      <a:endParaRPr>
                        <a:solidFill>
                          <a:schemeClr val="accent3"/>
                        </a:solidFill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accent3"/>
                          </a:solidFill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48%</a:t>
                      </a:r>
                      <a:endParaRPr>
                        <a:solidFill>
                          <a:schemeClr val="accent3"/>
                        </a:solidFill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</a:txBody>
                  <a:tcPr marT="91425" marB="91425" marR="91425" marL="91425"/>
                </a:tc>
              </a:tr>
              <a:tr h="1509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solidFill>
                            <a:schemeClr val="accent3"/>
                          </a:solidFill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Return</a:t>
                      </a:r>
                      <a:endParaRPr b="1">
                        <a:solidFill>
                          <a:schemeClr val="accent3"/>
                        </a:solidFill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</a:txBody>
                  <a:tcPr marT="91425" marB="91425" marR="91425" marL="91425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accent3"/>
                          </a:solidFill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22%</a:t>
                      </a:r>
                      <a:endParaRPr>
                        <a:solidFill>
                          <a:schemeClr val="accent3"/>
                        </a:solidFill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accent3"/>
                          </a:solidFill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1%</a:t>
                      </a:r>
                      <a:endParaRPr>
                        <a:solidFill>
                          <a:schemeClr val="accent3"/>
                        </a:solidFill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accent3"/>
                          </a:solidFill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29%</a:t>
                      </a:r>
                      <a:endParaRPr>
                        <a:solidFill>
                          <a:schemeClr val="accent3"/>
                        </a:solidFill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Background: Ball and Larus Heuristics</a:t>
            </a:r>
            <a:endParaRPr/>
          </a:p>
        </p:txBody>
      </p:sp>
      <p:sp>
        <p:nvSpPr>
          <p:cNvPr id="102" name="Google Shape;102;p20"/>
          <p:cNvSpPr txBox="1"/>
          <p:nvPr>
            <p:ph idx="1" type="body"/>
          </p:nvPr>
        </p:nvSpPr>
        <p:spPr>
          <a:xfrm>
            <a:off x="311700" y="1152475"/>
            <a:ext cx="3703800" cy="359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Optimal Ordering:</a:t>
            </a:r>
            <a:r>
              <a:rPr lang="en"/>
              <a:t> 31.3 IPM</a:t>
            </a:r>
            <a:br>
              <a:rPr lang="en"/>
            </a:br>
            <a:r>
              <a:rPr lang="en" sz="1000"/>
              <a:t>Loop, Pointer, Call, Opcode, Return, Store, Loop Header, Guard</a:t>
            </a:r>
            <a:br>
              <a:rPr lang="en" sz="1000"/>
            </a:br>
            <a:endParaRPr sz="1000"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83% Heuristic Coverage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17% Random Prediction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Not feasible to evaluate all heuristic orderings (takes factorial time)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graphicFrame>
        <p:nvGraphicFramePr>
          <p:cNvPr id="103" name="Google Shape;103;p20"/>
          <p:cNvGraphicFramePr/>
          <p:nvPr/>
        </p:nvGraphicFramePr>
        <p:xfrm>
          <a:off x="4118400" y="1050413"/>
          <a:ext cx="3000000" cy="3000000"/>
        </p:xfrm>
        <a:graphic>
          <a:graphicData uri="http://schemas.openxmlformats.org/drawingml/2006/table">
            <a:tbl>
              <a:tblPr>
                <a:noFill/>
                <a:tableStyleId>{EC36C81F-BB63-4FB3-8DA1-6076A0D63DB7}</a:tableStyleId>
              </a:tblPr>
              <a:tblGrid>
                <a:gridCol w="1255975"/>
                <a:gridCol w="1000075"/>
                <a:gridCol w="1191850"/>
                <a:gridCol w="1344400"/>
              </a:tblGrid>
              <a:tr h="6320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solidFill>
                            <a:schemeClr val="accent3"/>
                          </a:solidFill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Heuristic</a:t>
                      </a:r>
                      <a:endParaRPr b="1">
                        <a:solidFill>
                          <a:schemeClr val="accent3"/>
                        </a:solidFill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</a:txBody>
                  <a:tcPr marT="91425" marB="91425" marR="91425" marL="91425">
                    <a:solidFill>
                      <a:srgbClr val="CDF9E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solidFill>
                            <a:schemeClr val="accent3"/>
                          </a:solidFill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Coverage</a:t>
                      </a:r>
                      <a:endParaRPr b="1">
                        <a:solidFill>
                          <a:schemeClr val="accent3"/>
                        </a:solidFill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</a:txBody>
                  <a:tcPr marT="91425" marB="91425" marR="91425" marL="91425">
                    <a:solidFill>
                      <a:srgbClr val="CDF9E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solidFill>
                            <a:schemeClr val="accent3"/>
                          </a:solidFill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Compound Coverage</a:t>
                      </a:r>
                      <a:endParaRPr b="1">
                        <a:solidFill>
                          <a:schemeClr val="accent3"/>
                        </a:solidFill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</a:txBody>
                  <a:tcPr marT="91425" marB="91425" marR="91425" marL="91425">
                    <a:solidFill>
                      <a:srgbClr val="CDF9E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solidFill>
                            <a:schemeClr val="accent3"/>
                          </a:solidFill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Misprediction Rate</a:t>
                      </a:r>
                      <a:endParaRPr b="1">
                        <a:solidFill>
                          <a:schemeClr val="accent3"/>
                        </a:solidFill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</a:txBody>
                  <a:tcPr marT="91425" marB="91425" marR="91425" marL="91425">
                    <a:solidFill>
                      <a:srgbClr val="CDF9E1"/>
                    </a:solidFill>
                  </a:tcPr>
                </a:tc>
              </a:tr>
              <a:tr h="100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solidFill>
                            <a:schemeClr val="accent3"/>
                          </a:solidFill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Loop</a:t>
                      </a:r>
                      <a:endParaRPr b="1">
                        <a:solidFill>
                          <a:schemeClr val="accent3"/>
                        </a:solidFill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</a:txBody>
                  <a:tcPr marT="91425" marB="91425" marR="91425" marL="91425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accent3"/>
                          </a:solidFill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35%</a:t>
                      </a:r>
                      <a:endParaRPr>
                        <a:solidFill>
                          <a:schemeClr val="accent3"/>
                        </a:solidFill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accent3"/>
                          </a:solidFill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35%</a:t>
                      </a:r>
                      <a:endParaRPr>
                        <a:solidFill>
                          <a:schemeClr val="accent3"/>
                        </a:solidFill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accent3"/>
                          </a:solidFill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19%</a:t>
                      </a:r>
                      <a:endParaRPr>
                        <a:solidFill>
                          <a:schemeClr val="accent3"/>
                        </a:solidFill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</a:txBody>
                  <a:tcPr marT="91425" marB="91425" marR="91425" marL="91425"/>
                </a:tc>
              </a:tr>
              <a:tr h="1956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solidFill>
                            <a:schemeClr val="accent3"/>
                          </a:solidFill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Pointer</a:t>
                      </a:r>
                      <a:endParaRPr b="1">
                        <a:solidFill>
                          <a:schemeClr val="accent3"/>
                        </a:solidFill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</a:txBody>
                  <a:tcPr marT="91425" marB="91425" marR="91425" marL="91425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accent3"/>
                          </a:solidFill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21%</a:t>
                      </a:r>
                      <a:endParaRPr>
                        <a:solidFill>
                          <a:schemeClr val="accent3"/>
                        </a:solidFill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accent3"/>
                          </a:solidFill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13%</a:t>
                      </a:r>
                      <a:endParaRPr>
                        <a:solidFill>
                          <a:schemeClr val="accent3"/>
                        </a:solidFill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accent3"/>
                          </a:solidFill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39%</a:t>
                      </a:r>
                      <a:endParaRPr>
                        <a:solidFill>
                          <a:schemeClr val="accent3"/>
                        </a:solidFill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</a:txBody>
                  <a:tcPr marT="91425" marB="91425" marR="91425" marL="91425"/>
                </a:tc>
              </a:tr>
              <a:tr h="1444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solidFill>
                            <a:schemeClr val="accent3"/>
                          </a:solidFill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Opcode</a:t>
                      </a:r>
                      <a:endParaRPr b="1">
                        <a:solidFill>
                          <a:schemeClr val="accent3"/>
                        </a:solidFill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</a:txBody>
                  <a:tcPr marT="91425" marB="91425" marR="91425" marL="91425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accent3"/>
                          </a:solidFill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9%</a:t>
                      </a:r>
                      <a:endParaRPr>
                        <a:solidFill>
                          <a:schemeClr val="accent3"/>
                        </a:solidFill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accent3"/>
                          </a:solidFill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13%</a:t>
                      </a:r>
                      <a:endParaRPr>
                        <a:solidFill>
                          <a:schemeClr val="accent3"/>
                        </a:solidFill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accent3"/>
                          </a:solidFill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27%</a:t>
                      </a:r>
                      <a:endParaRPr>
                        <a:solidFill>
                          <a:schemeClr val="accent3"/>
                        </a:solidFill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</a:txBody>
                  <a:tcPr marT="91425" marB="91425" marR="91425" marL="91425"/>
                </a:tc>
              </a:tr>
              <a:tr h="2264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solidFill>
                            <a:schemeClr val="accent3"/>
                          </a:solidFill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Guard</a:t>
                      </a:r>
                      <a:endParaRPr b="1">
                        <a:solidFill>
                          <a:schemeClr val="accent3"/>
                        </a:solidFill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</a:txBody>
                  <a:tcPr marT="91425" marB="91425" marR="91425" marL="91425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accent3"/>
                          </a:solidFill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13%</a:t>
                      </a:r>
                      <a:endParaRPr>
                        <a:solidFill>
                          <a:schemeClr val="accent3"/>
                        </a:solidFill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accent3"/>
                          </a:solidFill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4.5%</a:t>
                      </a:r>
                      <a:endParaRPr>
                        <a:solidFill>
                          <a:schemeClr val="accent3"/>
                        </a:solidFill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accent3"/>
                          </a:solidFill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37%</a:t>
                      </a:r>
                      <a:endParaRPr>
                        <a:solidFill>
                          <a:schemeClr val="accent3"/>
                        </a:solidFill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</a:txBody>
                  <a:tcPr marT="91425" marB="91425" marR="91425" marL="91425"/>
                </a:tc>
              </a:tr>
              <a:tr h="2324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solidFill>
                            <a:schemeClr val="accent3"/>
                          </a:solidFill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Loop Header</a:t>
                      </a:r>
                      <a:endParaRPr b="1">
                        <a:solidFill>
                          <a:schemeClr val="accent3"/>
                        </a:solidFill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</a:txBody>
                  <a:tcPr marT="91425" marB="91425" marR="91425" marL="91425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accent3"/>
                          </a:solidFill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26%</a:t>
                      </a:r>
                      <a:endParaRPr>
                        <a:solidFill>
                          <a:schemeClr val="accent3"/>
                        </a:solidFill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accent3"/>
                          </a:solidFill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7%</a:t>
                      </a:r>
                      <a:endParaRPr>
                        <a:solidFill>
                          <a:schemeClr val="accent3"/>
                        </a:solidFill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accent3"/>
                          </a:solidFill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25%</a:t>
                      </a:r>
                      <a:endParaRPr>
                        <a:solidFill>
                          <a:schemeClr val="accent3"/>
                        </a:solidFill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</a:txBody>
                  <a:tcPr marT="91425" marB="91425" marR="91425" marL="91425"/>
                </a:tc>
              </a:tr>
              <a:tr h="2981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solidFill>
                            <a:schemeClr val="accent3"/>
                          </a:solidFill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Call</a:t>
                      </a:r>
                      <a:endParaRPr b="1">
                        <a:solidFill>
                          <a:schemeClr val="accent3"/>
                        </a:solidFill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</a:txBody>
                  <a:tcPr marT="91425" marB="91425" marR="91425" marL="91425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accent3"/>
                          </a:solidFill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22%</a:t>
                      </a:r>
                      <a:endParaRPr>
                        <a:solidFill>
                          <a:schemeClr val="accent3"/>
                        </a:solidFill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accent3"/>
                          </a:solidFill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8%</a:t>
                      </a:r>
                      <a:endParaRPr>
                        <a:solidFill>
                          <a:schemeClr val="accent3"/>
                        </a:solidFill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accent3"/>
                          </a:solidFill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33%</a:t>
                      </a:r>
                      <a:endParaRPr>
                        <a:solidFill>
                          <a:schemeClr val="accent3"/>
                        </a:solidFill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</a:txBody>
                  <a:tcPr marT="91425" marB="91425" marR="91425" marL="91425"/>
                </a:tc>
              </a:tr>
              <a:tr h="2673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solidFill>
                            <a:schemeClr val="accent3"/>
                          </a:solidFill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Store</a:t>
                      </a:r>
                      <a:endParaRPr b="1">
                        <a:solidFill>
                          <a:schemeClr val="accent3"/>
                        </a:solidFill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</a:txBody>
                  <a:tcPr marT="91425" marB="91425" marR="91425" marL="91425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accent3"/>
                          </a:solidFill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25%</a:t>
                      </a:r>
                      <a:endParaRPr>
                        <a:solidFill>
                          <a:schemeClr val="accent3"/>
                        </a:solidFill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accent3"/>
                          </a:solidFill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1.5%</a:t>
                      </a:r>
                      <a:endParaRPr>
                        <a:solidFill>
                          <a:schemeClr val="accent3"/>
                        </a:solidFill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accent3"/>
                          </a:solidFill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48%</a:t>
                      </a:r>
                      <a:endParaRPr>
                        <a:solidFill>
                          <a:schemeClr val="accent3"/>
                        </a:solidFill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</a:txBody>
                  <a:tcPr marT="91425" marB="91425" marR="91425" marL="91425"/>
                </a:tc>
              </a:tr>
              <a:tr h="1509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solidFill>
                            <a:schemeClr val="accent3"/>
                          </a:solidFill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Return</a:t>
                      </a:r>
                      <a:endParaRPr b="1">
                        <a:solidFill>
                          <a:schemeClr val="accent3"/>
                        </a:solidFill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</a:txBody>
                  <a:tcPr marT="91425" marB="91425" marR="91425" marL="91425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accent3"/>
                          </a:solidFill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22%</a:t>
                      </a:r>
                      <a:endParaRPr>
                        <a:solidFill>
                          <a:schemeClr val="accent3"/>
                        </a:solidFill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accent3"/>
                          </a:solidFill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1%</a:t>
                      </a:r>
                      <a:endParaRPr>
                        <a:solidFill>
                          <a:schemeClr val="accent3"/>
                        </a:solidFill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accent3"/>
                          </a:solidFill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29%</a:t>
                      </a:r>
                      <a:endParaRPr>
                        <a:solidFill>
                          <a:schemeClr val="accent3"/>
                        </a:solidFill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Goal 1: </a:t>
            </a:r>
            <a:r>
              <a:rPr lang="en"/>
              <a:t>Evaluating and Ordering Ball and Larus Heuristics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9" name="Google Shape;109;p21"/>
          <p:cNvSpPr txBox="1"/>
          <p:nvPr>
            <p:ph idx="1" type="body"/>
          </p:nvPr>
        </p:nvSpPr>
        <p:spPr>
          <a:xfrm>
            <a:off x="311700" y="1152475"/>
            <a:ext cx="40128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Benchmark Programs: </a:t>
            </a:r>
            <a:r>
              <a:rPr lang="en"/>
              <a:t>gzip, vpr, gcc, parser, perl, etc. (16 total)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Algorithm</a:t>
            </a:r>
            <a:endParaRPr b="1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For each benchmark: </a:t>
            </a:r>
            <a:endParaRPr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Learn a decision tree with Ball and Larus Heuristics as nodes using information from other 15 benchmarks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Cross-validate on the benchmark not included in training</a:t>
            </a:r>
            <a:endParaRPr/>
          </a:p>
        </p:txBody>
      </p:sp>
      <p:grpSp>
        <p:nvGrpSpPr>
          <p:cNvPr id="110" name="Google Shape;110;p21"/>
          <p:cNvGrpSpPr/>
          <p:nvPr/>
        </p:nvGrpSpPr>
        <p:grpSpPr>
          <a:xfrm>
            <a:off x="7296323" y="1447699"/>
            <a:ext cx="1535980" cy="547120"/>
            <a:chOff x="5505075" y="3403817"/>
            <a:chExt cx="1630725" cy="737458"/>
          </a:xfrm>
        </p:grpSpPr>
        <p:cxnSp>
          <p:nvCxnSpPr>
            <p:cNvPr id="111" name="Google Shape;111;p21"/>
            <p:cNvCxnSpPr>
              <a:stCxn id="112" idx="2"/>
              <a:endCxn id="113" idx="0"/>
            </p:cNvCxnSpPr>
            <p:nvPr/>
          </p:nvCxnSpPr>
          <p:spPr>
            <a:xfrm flipH="1">
              <a:off x="5866148" y="3403817"/>
              <a:ext cx="492000" cy="15060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14" name="Google Shape;114;p21"/>
            <p:cNvCxnSpPr>
              <a:stCxn id="112" idx="2"/>
              <a:endCxn id="115" idx="0"/>
            </p:cNvCxnSpPr>
            <p:nvPr/>
          </p:nvCxnSpPr>
          <p:spPr>
            <a:xfrm>
              <a:off x="6358148" y="3403817"/>
              <a:ext cx="416700" cy="7350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115" name="Google Shape;115;p21"/>
            <p:cNvSpPr txBox="1"/>
            <p:nvPr/>
          </p:nvSpPr>
          <p:spPr>
            <a:xfrm>
              <a:off x="6413700" y="3477375"/>
              <a:ext cx="722100" cy="66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000">
                  <a:latin typeface="Times New Roman"/>
                  <a:ea typeface="Times New Roman"/>
                  <a:cs typeface="Times New Roman"/>
                  <a:sym typeface="Times New Roman"/>
                </a:rPr>
                <a:t>Follow Heuristic</a:t>
              </a:r>
              <a:endParaRPr sz="1000"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13" name="Google Shape;113;p21"/>
            <p:cNvSpPr txBox="1"/>
            <p:nvPr/>
          </p:nvSpPr>
          <p:spPr>
            <a:xfrm>
              <a:off x="5505075" y="3554325"/>
              <a:ext cx="722100" cy="456300"/>
            </a:xfrm>
            <a:prstGeom prst="rect">
              <a:avLst/>
            </a:prstGeom>
            <a:noFill/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000">
                  <a:latin typeface="Times New Roman"/>
                  <a:ea typeface="Times New Roman"/>
                  <a:cs typeface="Times New Roman"/>
                  <a:sym typeface="Times New Roman"/>
                </a:rPr>
                <a:t>Opcode</a:t>
              </a:r>
              <a:endParaRPr b="1" sz="1000"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</p:grpSp>
      <p:sp>
        <p:nvSpPr>
          <p:cNvPr id="112" name="Google Shape;112;p21"/>
          <p:cNvSpPr txBox="1"/>
          <p:nvPr/>
        </p:nvSpPr>
        <p:spPr>
          <a:xfrm>
            <a:off x="7759782" y="1108999"/>
            <a:ext cx="680100" cy="3387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000">
                <a:latin typeface="Times New Roman"/>
                <a:ea typeface="Times New Roman"/>
                <a:cs typeface="Times New Roman"/>
                <a:sym typeface="Times New Roman"/>
              </a:rPr>
              <a:t>Loop</a:t>
            </a:r>
            <a:endParaRPr b="1" sz="10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grpSp>
        <p:nvGrpSpPr>
          <p:cNvPr id="116" name="Google Shape;116;p21"/>
          <p:cNvGrpSpPr/>
          <p:nvPr/>
        </p:nvGrpSpPr>
        <p:grpSpPr>
          <a:xfrm>
            <a:off x="6830956" y="1897889"/>
            <a:ext cx="1535980" cy="550543"/>
            <a:chOff x="5505075" y="3399204"/>
            <a:chExt cx="1630725" cy="742071"/>
          </a:xfrm>
        </p:grpSpPr>
        <p:cxnSp>
          <p:nvCxnSpPr>
            <p:cNvPr id="117" name="Google Shape;117;p21"/>
            <p:cNvCxnSpPr>
              <a:stCxn id="113" idx="2"/>
              <a:endCxn id="118" idx="0"/>
            </p:cNvCxnSpPr>
            <p:nvPr/>
          </p:nvCxnSpPr>
          <p:spPr>
            <a:xfrm flipH="1">
              <a:off x="5866097" y="3399204"/>
              <a:ext cx="494100" cy="15510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19" name="Google Shape;119;p21"/>
            <p:cNvCxnSpPr>
              <a:stCxn id="113" idx="2"/>
              <a:endCxn id="120" idx="0"/>
            </p:cNvCxnSpPr>
            <p:nvPr/>
          </p:nvCxnSpPr>
          <p:spPr>
            <a:xfrm>
              <a:off x="6360197" y="3399204"/>
              <a:ext cx="414600" cy="7830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120" name="Google Shape;120;p21"/>
            <p:cNvSpPr txBox="1"/>
            <p:nvPr/>
          </p:nvSpPr>
          <p:spPr>
            <a:xfrm>
              <a:off x="6413700" y="3477375"/>
              <a:ext cx="722100" cy="66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000">
                  <a:latin typeface="Times New Roman"/>
                  <a:ea typeface="Times New Roman"/>
                  <a:cs typeface="Times New Roman"/>
                  <a:sym typeface="Times New Roman"/>
                </a:rPr>
                <a:t>Follow Heuristic</a:t>
              </a:r>
              <a:endParaRPr sz="1000"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18" name="Google Shape;118;p21"/>
            <p:cNvSpPr txBox="1"/>
            <p:nvPr/>
          </p:nvSpPr>
          <p:spPr>
            <a:xfrm>
              <a:off x="5505075" y="3554325"/>
              <a:ext cx="722100" cy="456300"/>
            </a:xfrm>
            <a:prstGeom prst="rect">
              <a:avLst/>
            </a:prstGeom>
            <a:noFill/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000">
                  <a:latin typeface="Times New Roman"/>
                  <a:ea typeface="Times New Roman"/>
                  <a:cs typeface="Times New Roman"/>
                  <a:sym typeface="Times New Roman"/>
                </a:rPr>
                <a:t>Call</a:t>
              </a:r>
              <a:endParaRPr b="1" sz="1000"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</p:grpSp>
      <p:grpSp>
        <p:nvGrpSpPr>
          <p:cNvPr id="121" name="Google Shape;121;p21"/>
          <p:cNvGrpSpPr/>
          <p:nvPr/>
        </p:nvGrpSpPr>
        <p:grpSpPr>
          <a:xfrm>
            <a:off x="6392058" y="2351503"/>
            <a:ext cx="1535980" cy="557516"/>
            <a:chOff x="5505075" y="3389804"/>
            <a:chExt cx="1630725" cy="751471"/>
          </a:xfrm>
        </p:grpSpPr>
        <p:cxnSp>
          <p:nvCxnSpPr>
            <p:cNvPr id="122" name="Google Shape;122;p21"/>
            <p:cNvCxnSpPr>
              <a:stCxn id="118" idx="2"/>
              <a:endCxn id="123" idx="0"/>
            </p:cNvCxnSpPr>
            <p:nvPr/>
          </p:nvCxnSpPr>
          <p:spPr>
            <a:xfrm flipH="1">
              <a:off x="5866196" y="3389804"/>
              <a:ext cx="465900" cy="16440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24" name="Google Shape;124;p21"/>
            <p:cNvCxnSpPr>
              <a:stCxn id="118" idx="2"/>
              <a:endCxn id="125" idx="0"/>
            </p:cNvCxnSpPr>
            <p:nvPr/>
          </p:nvCxnSpPr>
          <p:spPr>
            <a:xfrm>
              <a:off x="6332096" y="3389804"/>
              <a:ext cx="442800" cy="8760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125" name="Google Shape;125;p21"/>
            <p:cNvSpPr txBox="1"/>
            <p:nvPr/>
          </p:nvSpPr>
          <p:spPr>
            <a:xfrm>
              <a:off x="6413700" y="3477375"/>
              <a:ext cx="722100" cy="66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000">
                  <a:latin typeface="Times New Roman"/>
                  <a:ea typeface="Times New Roman"/>
                  <a:cs typeface="Times New Roman"/>
                  <a:sym typeface="Times New Roman"/>
                </a:rPr>
                <a:t>Follow Heuristic</a:t>
              </a:r>
              <a:endParaRPr sz="1000"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23" name="Google Shape;123;p21"/>
            <p:cNvSpPr txBox="1"/>
            <p:nvPr/>
          </p:nvSpPr>
          <p:spPr>
            <a:xfrm>
              <a:off x="5505075" y="3554325"/>
              <a:ext cx="722100" cy="456300"/>
            </a:xfrm>
            <a:prstGeom prst="rect">
              <a:avLst/>
            </a:prstGeom>
            <a:noFill/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000">
                  <a:latin typeface="Times New Roman"/>
                  <a:ea typeface="Times New Roman"/>
                  <a:cs typeface="Times New Roman"/>
                  <a:sym typeface="Times New Roman"/>
                </a:rPr>
                <a:t>Return</a:t>
              </a:r>
              <a:endParaRPr b="1" sz="1000"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</p:grpSp>
      <p:grpSp>
        <p:nvGrpSpPr>
          <p:cNvPr id="126" name="Google Shape;126;p21"/>
          <p:cNvGrpSpPr/>
          <p:nvPr/>
        </p:nvGrpSpPr>
        <p:grpSpPr>
          <a:xfrm>
            <a:off x="5953159" y="2812090"/>
            <a:ext cx="1535980" cy="607678"/>
            <a:chOff x="5505075" y="3399154"/>
            <a:chExt cx="1630725" cy="819083"/>
          </a:xfrm>
        </p:grpSpPr>
        <p:cxnSp>
          <p:nvCxnSpPr>
            <p:cNvPr id="127" name="Google Shape;127;p21"/>
            <p:cNvCxnSpPr>
              <a:stCxn id="123" idx="2"/>
              <a:endCxn id="128" idx="0"/>
            </p:cNvCxnSpPr>
            <p:nvPr/>
          </p:nvCxnSpPr>
          <p:spPr>
            <a:xfrm flipH="1">
              <a:off x="5866196" y="3399154"/>
              <a:ext cx="465900" cy="15510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29" name="Google Shape;129;p21"/>
            <p:cNvCxnSpPr>
              <a:stCxn id="123" idx="2"/>
              <a:endCxn id="130" idx="0"/>
            </p:cNvCxnSpPr>
            <p:nvPr/>
          </p:nvCxnSpPr>
          <p:spPr>
            <a:xfrm>
              <a:off x="6332096" y="3399154"/>
              <a:ext cx="442800" cy="7830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130" name="Google Shape;130;p21"/>
            <p:cNvSpPr txBox="1"/>
            <p:nvPr/>
          </p:nvSpPr>
          <p:spPr>
            <a:xfrm>
              <a:off x="6413700" y="3477375"/>
              <a:ext cx="722100" cy="66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000">
                  <a:latin typeface="Times New Roman"/>
                  <a:ea typeface="Times New Roman"/>
                  <a:cs typeface="Times New Roman"/>
                  <a:sym typeface="Times New Roman"/>
                </a:rPr>
                <a:t>Follow Heuristic</a:t>
              </a:r>
              <a:endParaRPr sz="1000"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28" name="Google Shape;128;p21"/>
            <p:cNvSpPr txBox="1"/>
            <p:nvPr/>
          </p:nvSpPr>
          <p:spPr>
            <a:xfrm>
              <a:off x="5505075" y="3554337"/>
              <a:ext cx="722100" cy="663900"/>
            </a:xfrm>
            <a:prstGeom prst="rect">
              <a:avLst/>
            </a:prstGeom>
            <a:noFill/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000">
                  <a:latin typeface="Times New Roman"/>
                  <a:ea typeface="Times New Roman"/>
                  <a:cs typeface="Times New Roman"/>
                  <a:sym typeface="Times New Roman"/>
                </a:rPr>
                <a:t>Loop</a:t>
              </a:r>
              <a:endParaRPr b="1" sz="1000">
                <a:latin typeface="Times New Roman"/>
                <a:ea typeface="Times New Roman"/>
                <a:cs typeface="Times New Roman"/>
                <a:sym typeface="Times New Roman"/>
              </a:endParaRPr>
            </a:p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000">
                  <a:latin typeface="Times New Roman"/>
                  <a:ea typeface="Times New Roman"/>
                  <a:cs typeface="Times New Roman"/>
                  <a:sym typeface="Times New Roman"/>
                </a:rPr>
                <a:t>Header</a:t>
              </a:r>
              <a:endParaRPr b="1" sz="1000"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</p:grpSp>
      <p:grpSp>
        <p:nvGrpSpPr>
          <p:cNvPr id="131" name="Google Shape;131;p21"/>
          <p:cNvGrpSpPr/>
          <p:nvPr/>
        </p:nvGrpSpPr>
        <p:grpSpPr>
          <a:xfrm>
            <a:off x="5505454" y="3419768"/>
            <a:ext cx="1535980" cy="507424"/>
            <a:chOff x="5505075" y="3457323"/>
            <a:chExt cx="1630725" cy="683952"/>
          </a:xfrm>
        </p:grpSpPr>
        <p:cxnSp>
          <p:nvCxnSpPr>
            <p:cNvPr id="132" name="Google Shape;132;p21"/>
            <p:cNvCxnSpPr>
              <a:stCxn id="128" idx="2"/>
              <a:endCxn id="133" idx="0"/>
            </p:cNvCxnSpPr>
            <p:nvPr/>
          </p:nvCxnSpPr>
          <p:spPr>
            <a:xfrm flipH="1">
              <a:off x="5866247" y="3457323"/>
              <a:ext cx="475200" cy="9690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34" name="Google Shape;134;p21"/>
            <p:cNvCxnSpPr>
              <a:stCxn id="128" idx="2"/>
              <a:endCxn id="135" idx="0"/>
            </p:cNvCxnSpPr>
            <p:nvPr/>
          </p:nvCxnSpPr>
          <p:spPr>
            <a:xfrm>
              <a:off x="6341447" y="3457323"/>
              <a:ext cx="433200" cy="2010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135" name="Google Shape;135;p21"/>
            <p:cNvSpPr txBox="1"/>
            <p:nvPr/>
          </p:nvSpPr>
          <p:spPr>
            <a:xfrm>
              <a:off x="6413700" y="3477375"/>
              <a:ext cx="722100" cy="66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000">
                  <a:latin typeface="Times New Roman"/>
                  <a:ea typeface="Times New Roman"/>
                  <a:cs typeface="Times New Roman"/>
                  <a:sym typeface="Times New Roman"/>
                </a:rPr>
                <a:t>Follow Heuristic</a:t>
              </a:r>
              <a:endParaRPr sz="1000"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33" name="Google Shape;133;p21"/>
            <p:cNvSpPr txBox="1"/>
            <p:nvPr/>
          </p:nvSpPr>
          <p:spPr>
            <a:xfrm>
              <a:off x="5505075" y="3554325"/>
              <a:ext cx="722100" cy="456300"/>
            </a:xfrm>
            <a:prstGeom prst="rect">
              <a:avLst/>
            </a:prstGeom>
            <a:noFill/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000">
                  <a:latin typeface="Times New Roman"/>
                  <a:ea typeface="Times New Roman"/>
                  <a:cs typeface="Times New Roman"/>
                  <a:sym typeface="Times New Roman"/>
                </a:rPr>
                <a:t>Store</a:t>
              </a:r>
              <a:endParaRPr b="1" sz="1000"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</p:grpSp>
      <p:grpSp>
        <p:nvGrpSpPr>
          <p:cNvPr id="136" name="Google Shape;136;p21"/>
          <p:cNvGrpSpPr/>
          <p:nvPr/>
        </p:nvGrpSpPr>
        <p:grpSpPr>
          <a:xfrm>
            <a:off x="4985078" y="3830263"/>
            <a:ext cx="1535980" cy="549170"/>
            <a:chOff x="5505075" y="3401054"/>
            <a:chExt cx="1630725" cy="740221"/>
          </a:xfrm>
        </p:grpSpPr>
        <p:cxnSp>
          <p:nvCxnSpPr>
            <p:cNvPr id="137" name="Google Shape;137;p21"/>
            <p:cNvCxnSpPr>
              <a:stCxn id="133" idx="2"/>
              <a:endCxn id="138" idx="0"/>
            </p:cNvCxnSpPr>
            <p:nvPr/>
          </p:nvCxnSpPr>
          <p:spPr>
            <a:xfrm flipH="1">
              <a:off x="5866000" y="3401054"/>
              <a:ext cx="552600" cy="15330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39" name="Google Shape;139;p21"/>
            <p:cNvCxnSpPr>
              <a:stCxn id="133" idx="2"/>
              <a:endCxn id="140" idx="0"/>
            </p:cNvCxnSpPr>
            <p:nvPr/>
          </p:nvCxnSpPr>
          <p:spPr>
            <a:xfrm>
              <a:off x="6418600" y="3401054"/>
              <a:ext cx="356100" cy="7620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140" name="Google Shape;140;p21"/>
            <p:cNvSpPr txBox="1"/>
            <p:nvPr/>
          </p:nvSpPr>
          <p:spPr>
            <a:xfrm>
              <a:off x="6413700" y="3477375"/>
              <a:ext cx="722100" cy="66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000">
                  <a:latin typeface="Times New Roman"/>
                  <a:ea typeface="Times New Roman"/>
                  <a:cs typeface="Times New Roman"/>
                  <a:sym typeface="Times New Roman"/>
                </a:rPr>
                <a:t>Follow Heuristic</a:t>
              </a:r>
              <a:endParaRPr sz="1000"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38" name="Google Shape;138;p21"/>
            <p:cNvSpPr txBox="1"/>
            <p:nvPr/>
          </p:nvSpPr>
          <p:spPr>
            <a:xfrm>
              <a:off x="5505075" y="3554325"/>
              <a:ext cx="722100" cy="456300"/>
            </a:xfrm>
            <a:prstGeom prst="rect">
              <a:avLst/>
            </a:prstGeom>
            <a:noFill/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000">
                  <a:latin typeface="Times New Roman"/>
                  <a:ea typeface="Times New Roman"/>
                  <a:cs typeface="Times New Roman"/>
                  <a:sym typeface="Times New Roman"/>
                </a:rPr>
                <a:t>Pointer</a:t>
              </a:r>
              <a:endParaRPr b="1" sz="1000"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2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Goal 1: Evaluating and Ordering Ball and Larus Heuristics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6" name="Google Shape;146;p22"/>
          <p:cNvSpPr txBox="1"/>
          <p:nvPr/>
        </p:nvSpPr>
        <p:spPr>
          <a:xfrm>
            <a:off x="880600" y="1605225"/>
            <a:ext cx="9087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latin typeface="Proxima Nova"/>
                <a:ea typeface="Proxima Nova"/>
                <a:cs typeface="Proxima Nova"/>
                <a:sym typeface="Proxima Nova"/>
              </a:rPr>
              <a:t>vpr</a:t>
            </a:r>
            <a:endParaRPr b="1"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147" name="Google Shape;147;p22"/>
          <p:cNvSpPr txBox="1"/>
          <p:nvPr/>
        </p:nvSpPr>
        <p:spPr>
          <a:xfrm>
            <a:off x="5521925" y="1605225"/>
            <a:ext cx="9087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latin typeface="Proxima Nova"/>
                <a:ea typeface="Proxima Nova"/>
                <a:cs typeface="Proxima Nova"/>
                <a:sym typeface="Proxima Nova"/>
              </a:rPr>
              <a:t>gcc</a:t>
            </a:r>
            <a:endParaRPr b="1">
              <a:latin typeface="Proxima Nova"/>
              <a:ea typeface="Proxima Nova"/>
              <a:cs typeface="Proxima Nova"/>
              <a:sym typeface="Proxima Nova"/>
            </a:endParaRPr>
          </a:p>
        </p:txBody>
      </p:sp>
      <p:grpSp>
        <p:nvGrpSpPr>
          <p:cNvPr id="148" name="Google Shape;148;p22"/>
          <p:cNvGrpSpPr/>
          <p:nvPr/>
        </p:nvGrpSpPr>
        <p:grpSpPr>
          <a:xfrm>
            <a:off x="7296323" y="1553349"/>
            <a:ext cx="1535980" cy="547120"/>
            <a:chOff x="5505075" y="3403817"/>
            <a:chExt cx="1630725" cy="737458"/>
          </a:xfrm>
        </p:grpSpPr>
        <p:cxnSp>
          <p:nvCxnSpPr>
            <p:cNvPr id="149" name="Google Shape;149;p22"/>
            <p:cNvCxnSpPr>
              <a:stCxn id="150" idx="2"/>
              <a:endCxn id="151" idx="0"/>
            </p:cNvCxnSpPr>
            <p:nvPr/>
          </p:nvCxnSpPr>
          <p:spPr>
            <a:xfrm flipH="1">
              <a:off x="5866148" y="3403817"/>
              <a:ext cx="492000" cy="15060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52" name="Google Shape;152;p22"/>
            <p:cNvCxnSpPr>
              <a:stCxn id="150" idx="2"/>
              <a:endCxn id="153" idx="0"/>
            </p:cNvCxnSpPr>
            <p:nvPr/>
          </p:nvCxnSpPr>
          <p:spPr>
            <a:xfrm>
              <a:off x="6358148" y="3403817"/>
              <a:ext cx="416700" cy="7350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153" name="Google Shape;153;p22"/>
            <p:cNvSpPr txBox="1"/>
            <p:nvPr/>
          </p:nvSpPr>
          <p:spPr>
            <a:xfrm>
              <a:off x="6413700" y="3477375"/>
              <a:ext cx="722100" cy="66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000">
                  <a:latin typeface="Times New Roman"/>
                  <a:ea typeface="Times New Roman"/>
                  <a:cs typeface="Times New Roman"/>
                  <a:sym typeface="Times New Roman"/>
                </a:rPr>
                <a:t>Follow Heuristic</a:t>
              </a:r>
              <a:endParaRPr sz="1000"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51" name="Google Shape;151;p22"/>
            <p:cNvSpPr txBox="1"/>
            <p:nvPr/>
          </p:nvSpPr>
          <p:spPr>
            <a:xfrm>
              <a:off x="5505075" y="3554325"/>
              <a:ext cx="722100" cy="456300"/>
            </a:xfrm>
            <a:prstGeom prst="rect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000">
                  <a:latin typeface="Times New Roman"/>
                  <a:ea typeface="Times New Roman"/>
                  <a:cs typeface="Times New Roman"/>
                  <a:sym typeface="Times New Roman"/>
                </a:rPr>
                <a:t>Opcode</a:t>
              </a:r>
              <a:endParaRPr b="1" sz="1000"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</p:grpSp>
      <p:sp>
        <p:nvSpPr>
          <p:cNvPr id="150" name="Google Shape;150;p22"/>
          <p:cNvSpPr txBox="1"/>
          <p:nvPr/>
        </p:nvSpPr>
        <p:spPr>
          <a:xfrm>
            <a:off x="7759782" y="1214649"/>
            <a:ext cx="680100" cy="3387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000">
                <a:latin typeface="Times New Roman"/>
                <a:ea typeface="Times New Roman"/>
                <a:cs typeface="Times New Roman"/>
                <a:sym typeface="Times New Roman"/>
              </a:rPr>
              <a:t>Loop</a:t>
            </a:r>
            <a:endParaRPr b="1" sz="10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grpSp>
        <p:nvGrpSpPr>
          <p:cNvPr id="154" name="Google Shape;154;p22"/>
          <p:cNvGrpSpPr/>
          <p:nvPr/>
        </p:nvGrpSpPr>
        <p:grpSpPr>
          <a:xfrm>
            <a:off x="6830956" y="2003539"/>
            <a:ext cx="1535980" cy="550543"/>
            <a:chOff x="5505075" y="3399204"/>
            <a:chExt cx="1630725" cy="742071"/>
          </a:xfrm>
        </p:grpSpPr>
        <p:cxnSp>
          <p:nvCxnSpPr>
            <p:cNvPr id="155" name="Google Shape;155;p22"/>
            <p:cNvCxnSpPr>
              <a:stCxn id="151" idx="2"/>
              <a:endCxn id="156" idx="0"/>
            </p:cNvCxnSpPr>
            <p:nvPr/>
          </p:nvCxnSpPr>
          <p:spPr>
            <a:xfrm flipH="1">
              <a:off x="5866097" y="3399204"/>
              <a:ext cx="494100" cy="15510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57" name="Google Shape;157;p22"/>
            <p:cNvCxnSpPr>
              <a:stCxn id="151" idx="2"/>
              <a:endCxn id="158" idx="0"/>
            </p:cNvCxnSpPr>
            <p:nvPr/>
          </p:nvCxnSpPr>
          <p:spPr>
            <a:xfrm>
              <a:off x="6360197" y="3399204"/>
              <a:ext cx="414600" cy="7830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158" name="Google Shape;158;p22"/>
            <p:cNvSpPr txBox="1"/>
            <p:nvPr/>
          </p:nvSpPr>
          <p:spPr>
            <a:xfrm>
              <a:off x="6413700" y="3477375"/>
              <a:ext cx="722100" cy="66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000">
                  <a:latin typeface="Times New Roman"/>
                  <a:ea typeface="Times New Roman"/>
                  <a:cs typeface="Times New Roman"/>
                  <a:sym typeface="Times New Roman"/>
                </a:rPr>
                <a:t>Follow Heuristic</a:t>
              </a:r>
              <a:endParaRPr sz="1000"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56" name="Google Shape;156;p22"/>
            <p:cNvSpPr txBox="1"/>
            <p:nvPr/>
          </p:nvSpPr>
          <p:spPr>
            <a:xfrm>
              <a:off x="5505075" y="3554325"/>
              <a:ext cx="722100" cy="456300"/>
            </a:xfrm>
            <a:prstGeom prst="rect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000">
                  <a:latin typeface="Times New Roman"/>
                  <a:ea typeface="Times New Roman"/>
                  <a:cs typeface="Times New Roman"/>
                  <a:sym typeface="Times New Roman"/>
                </a:rPr>
                <a:t>Call</a:t>
              </a:r>
              <a:endParaRPr b="1" sz="1000"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</p:grpSp>
      <p:grpSp>
        <p:nvGrpSpPr>
          <p:cNvPr id="159" name="Google Shape;159;p22"/>
          <p:cNvGrpSpPr/>
          <p:nvPr/>
        </p:nvGrpSpPr>
        <p:grpSpPr>
          <a:xfrm>
            <a:off x="6392058" y="2457153"/>
            <a:ext cx="1535980" cy="557516"/>
            <a:chOff x="5505075" y="3389804"/>
            <a:chExt cx="1630725" cy="751471"/>
          </a:xfrm>
        </p:grpSpPr>
        <p:cxnSp>
          <p:nvCxnSpPr>
            <p:cNvPr id="160" name="Google Shape;160;p22"/>
            <p:cNvCxnSpPr>
              <a:stCxn id="156" idx="2"/>
              <a:endCxn id="161" idx="0"/>
            </p:cNvCxnSpPr>
            <p:nvPr/>
          </p:nvCxnSpPr>
          <p:spPr>
            <a:xfrm flipH="1">
              <a:off x="5866196" y="3389804"/>
              <a:ext cx="465900" cy="16440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62" name="Google Shape;162;p22"/>
            <p:cNvCxnSpPr>
              <a:stCxn id="156" idx="2"/>
              <a:endCxn id="163" idx="0"/>
            </p:cNvCxnSpPr>
            <p:nvPr/>
          </p:nvCxnSpPr>
          <p:spPr>
            <a:xfrm>
              <a:off x="6332096" y="3389804"/>
              <a:ext cx="442800" cy="8760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163" name="Google Shape;163;p22"/>
            <p:cNvSpPr txBox="1"/>
            <p:nvPr/>
          </p:nvSpPr>
          <p:spPr>
            <a:xfrm>
              <a:off x="6413700" y="3477375"/>
              <a:ext cx="722100" cy="66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000">
                  <a:latin typeface="Times New Roman"/>
                  <a:ea typeface="Times New Roman"/>
                  <a:cs typeface="Times New Roman"/>
                  <a:sym typeface="Times New Roman"/>
                </a:rPr>
                <a:t>Follow Heuristic</a:t>
              </a:r>
              <a:endParaRPr sz="1000"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61" name="Google Shape;161;p22"/>
            <p:cNvSpPr txBox="1"/>
            <p:nvPr/>
          </p:nvSpPr>
          <p:spPr>
            <a:xfrm>
              <a:off x="5505075" y="3554325"/>
              <a:ext cx="722100" cy="456300"/>
            </a:xfrm>
            <a:prstGeom prst="rect">
              <a:avLst/>
            </a:prstGeom>
            <a:noFill/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000">
                  <a:latin typeface="Times New Roman"/>
                  <a:ea typeface="Times New Roman"/>
                  <a:cs typeface="Times New Roman"/>
                  <a:sym typeface="Times New Roman"/>
                </a:rPr>
                <a:t>Store</a:t>
              </a:r>
              <a:endParaRPr b="1" sz="1000"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</p:grpSp>
      <p:grpSp>
        <p:nvGrpSpPr>
          <p:cNvPr id="164" name="Google Shape;164;p22"/>
          <p:cNvGrpSpPr/>
          <p:nvPr/>
        </p:nvGrpSpPr>
        <p:grpSpPr>
          <a:xfrm>
            <a:off x="5953159" y="2917740"/>
            <a:ext cx="1535980" cy="607678"/>
            <a:chOff x="5505075" y="3399154"/>
            <a:chExt cx="1630725" cy="819083"/>
          </a:xfrm>
        </p:grpSpPr>
        <p:cxnSp>
          <p:nvCxnSpPr>
            <p:cNvPr id="165" name="Google Shape;165;p22"/>
            <p:cNvCxnSpPr>
              <a:stCxn id="161" idx="2"/>
              <a:endCxn id="166" idx="0"/>
            </p:cNvCxnSpPr>
            <p:nvPr/>
          </p:nvCxnSpPr>
          <p:spPr>
            <a:xfrm flipH="1">
              <a:off x="5866196" y="3399154"/>
              <a:ext cx="465900" cy="15510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67" name="Google Shape;167;p22"/>
            <p:cNvCxnSpPr>
              <a:stCxn id="161" idx="2"/>
              <a:endCxn id="168" idx="0"/>
            </p:cNvCxnSpPr>
            <p:nvPr/>
          </p:nvCxnSpPr>
          <p:spPr>
            <a:xfrm>
              <a:off x="6332096" y="3399154"/>
              <a:ext cx="442800" cy="7830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168" name="Google Shape;168;p22"/>
            <p:cNvSpPr txBox="1"/>
            <p:nvPr/>
          </p:nvSpPr>
          <p:spPr>
            <a:xfrm>
              <a:off x="6413700" y="3477375"/>
              <a:ext cx="722100" cy="66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000">
                  <a:latin typeface="Times New Roman"/>
                  <a:ea typeface="Times New Roman"/>
                  <a:cs typeface="Times New Roman"/>
                  <a:sym typeface="Times New Roman"/>
                </a:rPr>
                <a:t>Follow Heuristic</a:t>
              </a:r>
              <a:endParaRPr sz="1000"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66" name="Google Shape;166;p22"/>
            <p:cNvSpPr txBox="1"/>
            <p:nvPr/>
          </p:nvSpPr>
          <p:spPr>
            <a:xfrm>
              <a:off x="5505075" y="3554337"/>
              <a:ext cx="722100" cy="663900"/>
            </a:xfrm>
            <a:prstGeom prst="rect">
              <a:avLst/>
            </a:prstGeom>
            <a:noFill/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000">
                  <a:latin typeface="Times New Roman"/>
                  <a:ea typeface="Times New Roman"/>
                  <a:cs typeface="Times New Roman"/>
                  <a:sym typeface="Times New Roman"/>
                </a:rPr>
                <a:t>Loop</a:t>
              </a:r>
              <a:endParaRPr b="1" sz="1000">
                <a:latin typeface="Times New Roman"/>
                <a:ea typeface="Times New Roman"/>
                <a:cs typeface="Times New Roman"/>
                <a:sym typeface="Times New Roman"/>
              </a:endParaRPr>
            </a:p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000">
                  <a:latin typeface="Times New Roman"/>
                  <a:ea typeface="Times New Roman"/>
                  <a:cs typeface="Times New Roman"/>
                  <a:sym typeface="Times New Roman"/>
                </a:rPr>
                <a:t>Header</a:t>
              </a:r>
              <a:endParaRPr b="1" sz="1000"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</p:grpSp>
      <p:grpSp>
        <p:nvGrpSpPr>
          <p:cNvPr id="169" name="Google Shape;169;p22"/>
          <p:cNvGrpSpPr/>
          <p:nvPr/>
        </p:nvGrpSpPr>
        <p:grpSpPr>
          <a:xfrm>
            <a:off x="5505454" y="3525418"/>
            <a:ext cx="1535980" cy="507424"/>
            <a:chOff x="5505075" y="3457323"/>
            <a:chExt cx="1630725" cy="683952"/>
          </a:xfrm>
        </p:grpSpPr>
        <p:cxnSp>
          <p:nvCxnSpPr>
            <p:cNvPr id="170" name="Google Shape;170;p22"/>
            <p:cNvCxnSpPr>
              <a:stCxn id="166" idx="2"/>
              <a:endCxn id="171" idx="0"/>
            </p:cNvCxnSpPr>
            <p:nvPr/>
          </p:nvCxnSpPr>
          <p:spPr>
            <a:xfrm flipH="1">
              <a:off x="5866247" y="3457323"/>
              <a:ext cx="475200" cy="9690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72" name="Google Shape;172;p22"/>
            <p:cNvCxnSpPr>
              <a:stCxn id="166" idx="2"/>
              <a:endCxn id="173" idx="0"/>
            </p:cNvCxnSpPr>
            <p:nvPr/>
          </p:nvCxnSpPr>
          <p:spPr>
            <a:xfrm>
              <a:off x="6341447" y="3457323"/>
              <a:ext cx="433200" cy="2010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173" name="Google Shape;173;p22"/>
            <p:cNvSpPr txBox="1"/>
            <p:nvPr/>
          </p:nvSpPr>
          <p:spPr>
            <a:xfrm>
              <a:off x="6413700" y="3477375"/>
              <a:ext cx="722100" cy="66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000">
                  <a:latin typeface="Times New Roman"/>
                  <a:ea typeface="Times New Roman"/>
                  <a:cs typeface="Times New Roman"/>
                  <a:sym typeface="Times New Roman"/>
                </a:rPr>
                <a:t>Follow Heuristic</a:t>
              </a:r>
              <a:endParaRPr sz="1000"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71" name="Google Shape;171;p22"/>
            <p:cNvSpPr txBox="1"/>
            <p:nvPr/>
          </p:nvSpPr>
          <p:spPr>
            <a:xfrm>
              <a:off x="5505075" y="3554325"/>
              <a:ext cx="722100" cy="456300"/>
            </a:xfrm>
            <a:prstGeom prst="rect">
              <a:avLst/>
            </a:prstGeom>
            <a:noFill/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000">
                  <a:latin typeface="Times New Roman"/>
                  <a:ea typeface="Times New Roman"/>
                  <a:cs typeface="Times New Roman"/>
                  <a:sym typeface="Times New Roman"/>
                </a:rPr>
                <a:t>Return</a:t>
              </a:r>
              <a:endParaRPr b="1" sz="1000"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</p:grpSp>
      <p:grpSp>
        <p:nvGrpSpPr>
          <p:cNvPr id="174" name="Google Shape;174;p22"/>
          <p:cNvGrpSpPr/>
          <p:nvPr/>
        </p:nvGrpSpPr>
        <p:grpSpPr>
          <a:xfrm>
            <a:off x="4985078" y="3935913"/>
            <a:ext cx="1535980" cy="549170"/>
            <a:chOff x="5505075" y="3401054"/>
            <a:chExt cx="1630725" cy="740221"/>
          </a:xfrm>
        </p:grpSpPr>
        <p:cxnSp>
          <p:nvCxnSpPr>
            <p:cNvPr id="175" name="Google Shape;175;p22"/>
            <p:cNvCxnSpPr>
              <a:stCxn id="171" idx="2"/>
              <a:endCxn id="176" idx="0"/>
            </p:cNvCxnSpPr>
            <p:nvPr/>
          </p:nvCxnSpPr>
          <p:spPr>
            <a:xfrm flipH="1">
              <a:off x="5866000" y="3401054"/>
              <a:ext cx="552600" cy="15330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77" name="Google Shape;177;p22"/>
            <p:cNvCxnSpPr>
              <a:stCxn id="171" idx="2"/>
              <a:endCxn id="178" idx="0"/>
            </p:cNvCxnSpPr>
            <p:nvPr/>
          </p:nvCxnSpPr>
          <p:spPr>
            <a:xfrm>
              <a:off x="6418600" y="3401054"/>
              <a:ext cx="356100" cy="7620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178" name="Google Shape;178;p22"/>
            <p:cNvSpPr txBox="1"/>
            <p:nvPr/>
          </p:nvSpPr>
          <p:spPr>
            <a:xfrm>
              <a:off x="6413700" y="3477375"/>
              <a:ext cx="722100" cy="66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000">
                  <a:latin typeface="Times New Roman"/>
                  <a:ea typeface="Times New Roman"/>
                  <a:cs typeface="Times New Roman"/>
                  <a:sym typeface="Times New Roman"/>
                </a:rPr>
                <a:t>Follow Heuristic</a:t>
              </a:r>
              <a:endParaRPr sz="1000"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76" name="Google Shape;176;p22"/>
            <p:cNvSpPr txBox="1"/>
            <p:nvPr/>
          </p:nvSpPr>
          <p:spPr>
            <a:xfrm>
              <a:off x="5505075" y="3554325"/>
              <a:ext cx="722100" cy="456300"/>
            </a:xfrm>
            <a:prstGeom prst="rect">
              <a:avLst/>
            </a:prstGeom>
            <a:noFill/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000">
                  <a:latin typeface="Times New Roman"/>
                  <a:ea typeface="Times New Roman"/>
                  <a:cs typeface="Times New Roman"/>
                  <a:sym typeface="Times New Roman"/>
                </a:rPr>
                <a:t>Pointer</a:t>
              </a:r>
              <a:endParaRPr b="1" sz="1000"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</p:grpSp>
      <p:grpSp>
        <p:nvGrpSpPr>
          <p:cNvPr id="179" name="Google Shape;179;p22"/>
          <p:cNvGrpSpPr/>
          <p:nvPr/>
        </p:nvGrpSpPr>
        <p:grpSpPr>
          <a:xfrm>
            <a:off x="2997248" y="1553349"/>
            <a:ext cx="1535980" cy="547120"/>
            <a:chOff x="5505075" y="3403817"/>
            <a:chExt cx="1630725" cy="737458"/>
          </a:xfrm>
        </p:grpSpPr>
        <p:cxnSp>
          <p:nvCxnSpPr>
            <p:cNvPr id="180" name="Google Shape;180;p22"/>
            <p:cNvCxnSpPr>
              <a:stCxn id="181" idx="2"/>
              <a:endCxn id="182" idx="0"/>
            </p:cNvCxnSpPr>
            <p:nvPr/>
          </p:nvCxnSpPr>
          <p:spPr>
            <a:xfrm flipH="1">
              <a:off x="5866148" y="3403817"/>
              <a:ext cx="492000" cy="15060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83" name="Google Shape;183;p22"/>
            <p:cNvCxnSpPr>
              <a:stCxn id="181" idx="2"/>
              <a:endCxn id="184" idx="0"/>
            </p:cNvCxnSpPr>
            <p:nvPr/>
          </p:nvCxnSpPr>
          <p:spPr>
            <a:xfrm>
              <a:off x="6358148" y="3403817"/>
              <a:ext cx="416700" cy="7350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184" name="Google Shape;184;p22"/>
            <p:cNvSpPr txBox="1"/>
            <p:nvPr/>
          </p:nvSpPr>
          <p:spPr>
            <a:xfrm>
              <a:off x="6413700" y="3477375"/>
              <a:ext cx="722100" cy="66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000">
                  <a:latin typeface="Times New Roman"/>
                  <a:ea typeface="Times New Roman"/>
                  <a:cs typeface="Times New Roman"/>
                  <a:sym typeface="Times New Roman"/>
                </a:rPr>
                <a:t>Follow Heuristic</a:t>
              </a:r>
              <a:endParaRPr sz="1000"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82" name="Google Shape;182;p22"/>
            <p:cNvSpPr txBox="1"/>
            <p:nvPr/>
          </p:nvSpPr>
          <p:spPr>
            <a:xfrm>
              <a:off x="5505075" y="3554325"/>
              <a:ext cx="722100" cy="456300"/>
            </a:xfrm>
            <a:prstGeom prst="rect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000">
                  <a:latin typeface="Times New Roman"/>
                  <a:ea typeface="Times New Roman"/>
                  <a:cs typeface="Times New Roman"/>
                  <a:sym typeface="Times New Roman"/>
                </a:rPr>
                <a:t>Call</a:t>
              </a:r>
              <a:endParaRPr b="1" sz="1000"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</p:grpSp>
      <p:sp>
        <p:nvSpPr>
          <p:cNvPr id="181" name="Google Shape;181;p22"/>
          <p:cNvSpPr txBox="1"/>
          <p:nvPr/>
        </p:nvSpPr>
        <p:spPr>
          <a:xfrm>
            <a:off x="3460707" y="1214649"/>
            <a:ext cx="680100" cy="3387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000">
                <a:latin typeface="Times New Roman"/>
                <a:ea typeface="Times New Roman"/>
                <a:cs typeface="Times New Roman"/>
                <a:sym typeface="Times New Roman"/>
              </a:rPr>
              <a:t>Loop</a:t>
            </a:r>
            <a:endParaRPr b="1" sz="10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grpSp>
        <p:nvGrpSpPr>
          <p:cNvPr id="185" name="Google Shape;185;p22"/>
          <p:cNvGrpSpPr/>
          <p:nvPr/>
        </p:nvGrpSpPr>
        <p:grpSpPr>
          <a:xfrm>
            <a:off x="2531881" y="2003539"/>
            <a:ext cx="1535980" cy="550543"/>
            <a:chOff x="5505075" y="3399204"/>
            <a:chExt cx="1630725" cy="742071"/>
          </a:xfrm>
        </p:grpSpPr>
        <p:cxnSp>
          <p:nvCxnSpPr>
            <p:cNvPr id="186" name="Google Shape;186;p22"/>
            <p:cNvCxnSpPr>
              <a:stCxn id="182" idx="2"/>
              <a:endCxn id="187" idx="0"/>
            </p:cNvCxnSpPr>
            <p:nvPr/>
          </p:nvCxnSpPr>
          <p:spPr>
            <a:xfrm flipH="1">
              <a:off x="5866097" y="3399204"/>
              <a:ext cx="494100" cy="15510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88" name="Google Shape;188;p22"/>
            <p:cNvCxnSpPr>
              <a:stCxn id="182" idx="2"/>
              <a:endCxn id="189" idx="0"/>
            </p:cNvCxnSpPr>
            <p:nvPr/>
          </p:nvCxnSpPr>
          <p:spPr>
            <a:xfrm>
              <a:off x="6360197" y="3399204"/>
              <a:ext cx="414600" cy="7830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189" name="Google Shape;189;p22"/>
            <p:cNvSpPr txBox="1"/>
            <p:nvPr/>
          </p:nvSpPr>
          <p:spPr>
            <a:xfrm>
              <a:off x="6413700" y="3477375"/>
              <a:ext cx="722100" cy="66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000">
                  <a:latin typeface="Times New Roman"/>
                  <a:ea typeface="Times New Roman"/>
                  <a:cs typeface="Times New Roman"/>
                  <a:sym typeface="Times New Roman"/>
                </a:rPr>
                <a:t>Follow Heuristic</a:t>
              </a:r>
              <a:endParaRPr sz="1000"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87" name="Google Shape;187;p22"/>
            <p:cNvSpPr txBox="1"/>
            <p:nvPr/>
          </p:nvSpPr>
          <p:spPr>
            <a:xfrm>
              <a:off x="5505075" y="3554325"/>
              <a:ext cx="722100" cy="456300"/>
            </a:xfrm>
            <a:prstGeom prst="rect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000">
                  <a:latin typeface="Times New Roman"/>
                  <a:ea typeface="Times New Roman"/>
                  <a:cs typeface="Times New Roman"/>
                  <a:sym typeface="Times New Roman"/>
                </a:rPr>
                <a:t>Opcode</a:t>
              </a:r>
              <a:endParaRPr b="1" sz="1000"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</p:grpSp>
      <p:grpSp>
        <p:nvGrpSpPr>
          <p:cNvPr id="190" name="Google Shape;190;p22"/>
          <p:cNvGrpSpPr/>
          <p:nvPr/>
        </p:nvGrpSpPr>
        <p:grpSpPr>
          <a:xfrm>
            <a:off x="2092983" y="2457153"/>
            <a:ext cx="1535980" cy="557516"/>
            <a:chOff x="5505075" y="3389804"/>
            <a:chExt cx="1630725" cy="751471"/>
          </a:xfrm>
        </p:grpSpPr>
        <p:cxnSp>
          <p:nvCxnSpPr>
            <p:cNvPr id="191" name="Google Shape;191;p22"/>
            <p:cNvCxnSpPr>
              <a:stCxn id="187" idx="2"/>
              <a:endCxn id="192" idx="0"/>
            </p:cNvCxnSpPr>
            <p:nvPr/>
          </p:nvCxnSpPr>
          <p:spPr>
            <a:xfrm flipH="1">
              <a:off x="5866196" y="3389804"/>
              <a:ext cx="465900" cy="16440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93" name="Google Shape;193;p22"/>
            <p:cNvCxnSpPr>
              <a:stCxn id="187" idx="2"/>
              <a:endCxn id="194" idx="0"/>
            </p:cNvCxnSpPr>
            <p:nvPr/>
          </p:nvCxnSpPr>
          <p:spPr>
            <a:xfrm>
              <a:off x="6332096" y="3389804"/>
              <a:ext cx="442800" cy="8760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194" name="Google Shape;194;p22"/>
            <p:cNvSpPr txBox="1"/>
            <p:nvPr/>
          </p:nvSpPr>
          <p:spPr>
            <a:xfrm>
              <a:off x="6413700" y="3477375"/>
              <a:ext cx="722100" cy="66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000">
                  <a:latin typeface="Times New Roman"/>
                  <a:ea typeface="Times New Roman"/>
                  <a:cs typeface="Times New Roman"/>
                  <a:sym typeface="Times New Roman"/>
                </a:rPr>
                <a:t>Follow Heuristic</a:t>
              </a:r>
              <a:endParaRPr sz="1000"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92" name="Google Shape;192;p22"/>
            <p:cNvSpPr txBox="1"/>
            <p:nvPr/>
          </p:nvSpPr>
          <p:spPr>
            <a:xfrm>
              <a:off x="5505075" y="3554325"/>
              <a:ext cx="722100" cy="456300"/>
            </a:xfrm>
            <a:prstGeom prst="rect">
              <a:avLst/>
            </a:prstGeom>
            <a:noFill/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000">
                  <a:latin typeface="Times New Roman"/>
                  <a:ea typeface="Times New Roman"/>
                  <a:cs typeface="Times New Roman"/>
                  <a:sym typeface="Times New Roman"/>
                </a:rPr>
                <a:t>Store</a:t>
              </a:r>
              <a:endParaRPr b="1" sz="1000"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</p:grpSp>
      <p:grpSp>
        <p:nvGrpSpPr>
          <p:cNvPr id="195" name="Google Shape;195;p22"/>
          <p:cNvGrpSpPr/>
          <p:nvPr/>
        </p:nvGrpSpPr>
        <p:grpSpPr>
          <a:xfrm>
            <a:off x="1654084" y="2917740"/>
            <a:ext cx="1535980" cy="607678"/>
            <a:chOff x="5505075" y="3399154"/>
            <a:chExt cx="1630725" cy="819083"/>
          </a:xfrm>
        </p:grpSpPr>
        <p:cxnSp>
          <p:nvCxnSpPr>
            <p:cNvPr id="196" name="Google Shape;196;p22"/>
            <p:cNvCxnSpPr>
              <a:stCxn id="192" idx="2"/>
              <a:endCxn id="197" idx="0"/>
            </p:cNvCxnSpPr>
            <p:nvPr/>
          </p:nvCxnSpPr>
          <p:spPr>
            <a:xfrm flipH="1">
              <a:off x="5866196" y="3399154"/>
              <a:ext cx="465900" cy="15510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98" name="Google Shape;198;p22"/>
            <p:cNvCxnSpPr>
              <a:stCxn id="192" idx="2"/>
              <a:endCxn id="199" idx="0"/>
            </p:cNvCxnSpPr>
            <p:nvPr/>
          </p:nvCxnSpPr>
          <p:spPr>
            <a:xfrm>
              <a:off x="6332096" y="3399154"/>
              <a:ext cx="442800" cy="7830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199" name="Google Shape;199;p22"/>
            <p:cNvSpPr txBox="1"/>
            <p:nvPr/>
          </p:nvSpPr>
          <p:spPr>
            <a:xfrm>
              <a:off x="6413700" y="3477375"/>
              <a:ext cx="722100" cy="66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000">
                  <a:latin typeface="Times New Roman"/>
                  <a:ea typeface="Times New Roman"/>
                  <a:cs typeface="Times New Roman"/>
                  <a:sym typeface="Times New Roman"/>
                </a:rPr>
                <a:t>Follow Heuristic</a:t>
              </a:r>
              <a:endParaRPr sz="1000"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97" name="Google Shape;197;p22"/>
            <p:cNvSpPr txBox="1"/>
            <p:nvPr/>
          </p:nvSpPr>
          <p:spPr>
            <a:xfrm>
              <a:off x="5505075" y="3554337"/>
              <a:ext cx="722100" cy="663900"/>
            </a:xfrm>
            <a:prstGeom prst="rect">
              <a:avLst/>
            </a:prstGeom>
            <a:noFill/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000">
                  <a:latin typeface="Times New Roman"/>
                  <a:ea typeface="Times New Roman"/>
                  <a:cs typeface="Times New Roman"/>
                  <a:sym typeface="Times New Roman"/>
                </a:rPr>
                <a:t>Loop</a:t>
              </a:r>
              <a:endParaRPr b="1" sz="1000">
                <a:latin typeface="Times New Roman"/>
                <a:ea typeface="Times New Roman"/>
                <a:cs typeface="Times New Roman"/>
                <a:sym typeface="Times New Roman"/>
              </a:endParaRPr>
            </a:p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000">
                  <a:latin typeface="Times New Roman"/>
                  <a:ea typeface="Times New Roman"/>
                  <a:cs typeface="Times New Roman"/>
                  <a:sym typeface="Times New Roman"/>
                </a:rPr>
                <a:t>Header</a:t>
              </a:r>
              <a:endParaRPr b="1" sz="1000"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</p:grpSp>
      <p:grpSp>
        <p:nvGrpSpPr>
          <p:cNvPr id="200" name="Google Shape;200;p22"/>
          <p:cNvGrpSpPr/>
          <p:nvPr/>
        </p:nvGrpSpPr>
        <p:grpSpPr>
          <a:xfrm>
            <a:off x="1206379" y="3525418"/>
            <a:ext cx="1535980" cy="507424"/>
            <a:chOff x="5505075" y="3457323"/>
            <a:chExt cx="1630725" cy="683952"/>
          </a:xfrm>
        </p:grpSpPr>
        <p:cxnSp>
          <p:nvCxnSpPr>
            <p:cNvPr id="201" name="Google Shape;201;p22"/>
            <p:cNvCxnSpPr>
              <a:stCxn id="197" idx="2"/>
              <a:endCxn id="202" idx="0"/>
            </p:cNvCxnSpPr>
            <p:nvPr/>
          </p:nvCxnSpPr>
          <p:spPr>
            <a:xfrm flipH="1">
              <a:off x="5866247" y="3457323"/>
              <a:ext cx="475200" cy="9690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203" name="Google Shape;203;p22"/>
            <p:cNvCxnSpPr>
              <a:stCxn id="197" idx="2"/>
              <a:endCxn id="204" idx="0"/>
            </p:cNvCxnSpPr>
            <p:nvPr/>
          </p:nvCxnSpPr>
          <p:spPr>
            <a:xfrm>
              <a:off x="6341447" y="3457323"/>
              <a:ext cx="433200" cy="2010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204" name="Google Shape;204;p22"/>
            <p:cNvSpPr txBox="1"/>
            <p:nvPr/>
          </p:nvSpPr>
          <p:spPr>
            <a:xfrm>
              <a:off x="6413700" y="3477375"/>
              <a:ext cx="722100" cy="66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000">
                  <a:latin typeface="Times New Roman"/>
                  <a:ea typeface="Times New Roman"/>
                  <a:cs typeface="Times New Roman"/>
                  <a:sym typeface="Times New Roman"/>
                </a:rPr>
                <a:t>Follow Heuristic</a:t>
              </a:r>
              <a:endParaRPr sz="1000"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202" name="Google Shape;202;p22"/>
            <p:cNvSpPr txBox="1"/>
            <p:nvPr/>
          </p:nvSpPr>
          <p:spPr>
            <a:xfrm>
              <a:off x="5505075" y="3554325"/>
              <a:ext cx="722100" cy="456300"/>
            </a:xfrm>
            <a:prstGeom prst="rect">
              <a:avLst/>
            </a:prstGeom>
            <a:noFill/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000">
                  <a:latin typeface="Times New Roman"/>
                  <a:ea typeface="Times New Roman"/>
                  <a:cs typeface="Times New Roman"/>
                  <a:sym typeface="Times New Roman"/>
                </a:rPr>
                <a:t>Return</a:t>
              </a:r>
              <a:endParaRPr b="1" sz="1000"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</p:grpSp>
      <p:grpSp>
        <p:nvGrpSpPr>
          <p:cNvPr id="205" name="Google Shape;205;p22"/>
          <p:cNvGrpSpPr/>
          <p:nvPr/>
        </p:nvGrpSpPr>
        <p:grpSpPr>
          <a:xfrm>
            <a:off x="686003" y="3935913"/>
            <a:ext cx="1535980" cy="549170"/>
            <a:chOff x="5505075" y="3401054"/>
            <a:chExt cx="1630725" cy="740221"/>
          </a:xfrm>
        </p:grpSpPr>
        <p:cxnSp>
          <p:nvCxnSpPr>
            <p:cNvPr id="206" name="Google Shape;206;p22"/>
            <p:cNvCxnSpPr>
              <a:stCxn id="202" idx="2"/>
              <a:endCxn id="207" idx="0"/>
            </p:cNvCxnSpPr>
            <p:nvPr/>
          </p:nvCxnSpPr>
          <p:spPr>
            <a:xfrm flipH="1">
              <a:off x="5866000" y="3401054"/>
              <a:ext cx="552600" cy="15330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208" name="Google Shape;208;p22"/>
            <p:cNvCxnSpPr>
              <a:stCxn id="202" idx="2"/>
              <a:endCxn id="209" idx="0"/>
            </p:cNvCxnSpPr>
            <p:nvPr/>
          </p:nvCxnSpPr>
          <p:spPr>
            <a:xfrm>
              <a:off x="6418600" y="3401054"/>
              <a:ext cx="356100" cy="7620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209" name="Google Shape;209;p22"/>
            <p:cNvSpPr txBox="1"/>
            <p:nvPr/>
          </p:nvSpPr>
          <p:spPr>
            <a:xfrm>
              <a:off x="6413700" y="3477375"/>
              <a:ext cx="722100" cy="66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000">
                  <a:latin typeface="Times New Roman"/>
                  <a:ea typeface="Times New Roman"/>
                  <a:cs typeface="Times New Roman"/>
                  <a:sym typeface="Times New Roman"/>
                </a:rPr>
                <a:t>Follow Heuristic</a:t>
              </a:r>
              <a:endParaRPr sz="1000"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207" name="Google Shape;207;p22"/>
            <p:cNvSpPr txBox="1"/>
            <p:nvPr/>
          </p:nvSpPr>
          <p:spPr>
            <a:xfrm>
              <a:off x="5505075" y="3554325"/>
              <a:ext cx="722100" cy="456300"/>
            </a:xfrm>
            <a:prstGeom prst="rect">
              <a:avLst/>
            </a:prstGeom>
            <a:noFill/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000">
                  <a:latin typeface="Times New Roman"/>
                  <a:ea typeface="Times New Roman"/>
                  <a:cs typeface="Times New Roman"/>
                  <a:sym typeface="Times New Roman"/>
                </a:rPr>
                <a:t>Pointer</a:t>
              </a:r>
              <a:endParaRPr b="1" sz="1000"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pearmint">
  <a:themeElements>
    <a:clrScheme name="Spearmint">
      <a:dk1>
        <a:srgbClr val="202729"/>
      </a:dk1>
      <a:lt1>
        <a:srgbClr val="FFFFFF"/>
      </a:lt1>
      <a:dk2>
        <a:srgbClr val="4BA173"/>
      </a:dk2>
      <a:lt2>
        <a:srgbClr val="63D297"/>
      </a:lt2>
      <a:accent1>
        <a:srgbClr val="353744"/>
      </a:accent1>
      <a:accent2>
        <a:srgbClr val="424242"/>
      </a:accent2>
      <a:accent3>
        <a:srgbClr val="616161"/>
      </a:accent3>
      <a:accent4>
        <a:srgbClr val="999999"/>
      </a:accent4>
      <a:accent5>
        <a:srgbClr val="FF5252"/>
      </a:accent5>
      <a:accent6>
        <a:srgbClr val="FFF176"/>
      </a:accent6>
      <a:hlink>
        <a:srgbClr val="FF5252"/>
      </a:hlink>
      <a:folHlink>
        <a:srgbClr val="FF525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